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5"/>
  </p:notesMasterIdLst>
  <p:handoutMasterIdLst>
    <p:handoutMasterId r:id="rId36"/>
  </p:handoutMasterIdLst>
  <p:sldIdLst>
    <p:sldId id="294" r:id="rId2"/>
    <p:sldId id="367" r:id="rId3"/>
    <p:sldId id="976" r:id="rId4"/>
    <p:sldId id="977" r:id="rId5"/>
    <p:sldId id="979" r:id="rId6"/>
    <p:sldId id="998" r:id="rId7"/>
    <p:sldId id="999" r:id="rId8"/>
    <p:sldId id="899" r:id="rId9"/>
    <p:sldId id="1010" r:id="rId10"/>
    <p:sldId id="1016" r:id="rId11"/>
    <p:sldId id="1011" r:id="rId12"/>
    <p:sldId id="1012" r:id="rId13"/>
    <p:sldId id="1013" r:id="rId14"/>
    <p:sldId id="1014" r:id="rId15"/>
    <p:sldId id="1015" r:id="rId16"/>
    <p:sldId id="1007" r:id="rId17"/>
    <p:sldId id="1008" r:id="rId18"/>
    <p:sldId id="996" r:id="rId19"/>
    <p:sldId id="997" r:id="rId20"/>
    <p:sldId id="1000" r:id="rId21"/>
    <p:sldId id="991" r:id="rId22"/>
    <p:sldId id="1001" r:id="rId23"/>
    <p:sldId id="1002" r:id="rId24"/>
    <p:sldId id="1003" r:id="rId25"/>
    <p:sldId id="1004" r:id="rId26"/>
    <p:sldId id="1009" r:id="rId27"/>
    <p:sldId id="1005" r:id="rId28"/>
    <p:sldId id="1006" r:id="rId29"/>
    <p:sldId id="908" r:id="rId30"/>
    <p:sldId id="900" r:id="rId31"/>
    <p:sldId id="972" r:id="rId32"/>
    <p:sldId id="970" r:id="rId33"/>
    <p:sldId id="971" r:id="rId3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5007" autoAdjust="0"/>
  </p:normalViewPr>
  <p:slideViewPr>
    <p:cSldViewPr>
      <p:cViewPr>
        <p:scale>
          <a:sx n="82" d="100"/>
          <a:sy n="82" d="100"/>
        </p:scale>
        <p:origin x="816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08:0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24575,'7'0'0,"20"1"0,29 12 0,23 15 0,-32-9 0,1 3 0,1 4 0,-1 2 0,-1 0 0,-1 1 0,4 2 0,-1 0 0,-2 1 0,0 0 0,-1 0 0,-1 1 0,-3-1 0,0 0 0,-3-1 0,1 0 0,1 2 0,0-1 0,34 26 0,-1-1 0,-5-4 0,3 1 0,-1-1 0,1 0 0,-3-2 0,-4-2 0,0 0 0,-4-4 0,-3-2 0,-6-2 0,-2-1 0,-2-1 0,0-1 0,1-2 0,1 0 0,-1-1 0,-1-1 0,-3-1 0,-4-2 0,-4-2 0,-2-3 0,-3-2 0,-2-2 0,-2-2 0,-2-2 0,-1-2 0,-4-1 0,-2-3 0,-2-2 0,-2-1 0,-2 1 0,0-1 0,-2 1 0,-1-2 0,-1-2 0,-1-1 0,-2-2 0,-1 0 0,-1-1 0,-3 0 0,1-1 0,-1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3:01:01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24575,'26'11'0,"7"6"0,17 12 0,10 8 0,5 2 0,6 4 0,0 1 0,3 2 0,3 2 0,2-1 0,-1 0 0,-1 0 0,-3-2 0,-1-1 0,-1-1 0,-2-3 0,0 1 0,2-2 0,2 0 0,2-2 0,-1-1 0,-2-1 0,-4-3 0,-6-4 0,-5-2 0,-5-3 0,-3-2 0,-3-1 0,-3-3 0,-5-1 0,-3-2 0,-6-2 0,-4-1 0,-3-1 0,-2 0 0,0-1 0,2 0 0,0 0 0,-1-1 0,-2-1 0,-2 0 0,-4-1 0,-3-1 0,-3-1 0,-1 0 0,-2-2 0,-3-1 0,0 0 0,-2-1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9:58:04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24575,'13'0'0,"9"2"0,14 8 0,14 11 0,8 13 0,5 7 0,-3 3 0,0 0 0,-3 0 0,-6-3 0,-4-2 0,-7-2 0,-5-4 0,-1 2 0,0 2 0,3 3 0,2 5 0,2 0 0,-3-1 0,0-1 0,-1-1 0,-1 1 0,3 1 0,0-1 0,3-4 0,-1 1 0,-3-4 0,0 0 0,-2 0 0,-3-3 0,2 2 0,-2-2 0,1 3 0,-1-1 0,-3-3 0,0 0 0,0-2 0,0 0 0,-1-1 0,-1-2 0,-2-1 0,1-2 0,-1 0 0,-2-2 0,0-1 0,-4-3 0,-2-2 0,-3-3 0,-2-2 0,-1-3 0,-3-2 0,-1-1 0,-3-1 0,0 1 0,-1-1 0,2 1 0,0 0 0,0-2 0,-2 1 0,-1-1 0,-2-2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9:58:10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24575,'10'1'0,"20"18"0,20 13 0,16 15 0,8 7 0,-6-5 0,-4-1 0,-8-7 0,-8-6 0,-12-7 0,-8-5 0,-3-1 0,-1 0 0,2 0 0,0 0 0,-1-1 0,-2-3 0,0 1 0,1 0 0,5 4 0,4 3 0,5 2 0,1 1 0,1 1 0,-1 1 0,2 3 0,-1-1 0,1 0 0,-4-4 0,-2-2 0,-3-1 0,-2-2 0,2 1 0,2 1 0,1 0 0,2-1 0,0 1 0,2 0 0,0 0 0,-1 0 0,-3-4 0,-5 0 0,-2-1 0,-2-1 0,-1-2 0,-3-2 0,-2-1 0,-1-1 0,-3 0 0,-1-1 0,0 1 0,1-1 0,0 1 0,-1 0 0,1 0 0,0-1 0,1 1 0,0 0 0,1-2 0,0 0 0,-3-2 0,1-1 0,-3 1 0,1-1 0,-1-1 0,1 0 0,-1 0 0,-1-1 0,-1-1 0,-3 1 0,0-1 0,-1-1 0,0 0 0,1-1 0,-2 0 0,-1-1 0,0 1 0,-1-1 0,0 0 0,1 0 0,-3-2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stack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cppreference.com/w/cpp/container/queu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23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Стек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10664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639659"/>
            <a:ext cx="7313612" cy="171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Дек</a:t>
            </a:r>
            <a:r>
              <a:rPr lang="ru-RU" sz="1800" dirty="0">
                <a:latin typeface="Montserrat" pitchFamily="2" charset="0"/>
              </a:rPr>
              <a:t> (</a:t>
            </a:r>
            <a:r>
              <a:rPr lang="en" sz="1800" dirty="0">
                <a:latin typeface="Montserrat" pitchFamily="2" charset="0"/>
              </a:rPr>
              <a:t>deque — double ended queue, «</a:t>
            </a:r>
            <a:r>
              <a:rPr lang="ru-RU" sz="1800" dirty="0">
                <a:latin typeface="Montserrat" pitchFamily="2" charset="0"/>
              </a:rPr>
              <a:t>двусторонняя очередь») – структура данных типа «список + массив», функционирующая одновременно по двум принцам организации данных: </a:t>
            </a:r>
            <a:r>
              <a:rPr lang="en" sz="1800" dirty="0">
                <a:latin typeface="Montserrat" pitchFamily="2" charset="0"/>
              </a:rPr>
              <a:t>FIFO </a:t>
            </a:r>
            <a:r>
              <a:rPr lang="ru-RU" sz="1800" dirty="0">
                <a:latin typeface="Montserrat" pitchFamily="2" charset="0"/>
              </a:rPr>
              <a:t>и </a:t>
            </a:r>
            <a:r>
              <a:rPr lang="en" sz="1800" dirty="0">
                <a:latin typeface="Montserrat" pitchFamily="2" charset="0"/>
              </a:rPr>
              <a:t>LIFO. 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Определить дек можно как очередь с двумя сторонами, так и стек, имеющий два конца</a:t>
            </a:r>
          </a:p>
        </p:txBody>
      </p:sp>
    </p:spTree>
    <p:extLst>
      <p:ext uri="{BB962C8B-B14F-4D97-AF65-F5344CB8AC3E}">
        <p14:creationId xmlns:p14="http://schemas.microsoft.com/office/powerpoint/2010/main" val="118801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612152" y="6111403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инициализация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B4B399-DA7D-0549-84DC-FD527847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83" y="2996952"/>
            <a:ext cx="6961478" cy="1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8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878398" y="6136465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Обращение к элементам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B94537-89D9-E449-85E0-43C3F3B1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48" y="1632905"/>
            <a:ext cx="6621904" cy="36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8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878398" y="6136465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Особенность </a:t>
            </a:r>
            <a:r>
              <a:rPr lang="en-US" sz="1400" dirty="0">
                <a:latin typeface="Montserrat" pitchFamily="2" charset="0"/>
              </a:rPr>
              <a:t>at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658FAD-1314-C143-A6A1-3CCD6B4E3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04" y="1003629"/>
            <a:ext cx="5723082" cy="48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9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878398" y="6136465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Перебор контейнера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A95EE4-5EB9-3049-89DC-ABAA8050C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8" y="1116442"/>
            <a:ext cx="6152480" cy="46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612152" y="6165304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Остальные ф-</a:t>
            </a:r>
            <a:r>
              <a:rPr lang="ru-RU" sz="1400" dirty="0" err="1">
                <a:latin typeface="Montserrat" pitchFamily="2" charset="0"/>
              </a:rPr>
              <a:t>ии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9D9F07-88F1-7749-A73F-82F2265A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04" y="692696"/>
            <a:ext cx="4490792" cy="52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Адаптеры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69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DB4E-9DC7-5948-98FB-13E659FC8F6D}"/>
              </a:ext>
            </a:extLst>
          </p:cNvPr>
          <p:cNvSpPr txBox="1"/>
          <p:nvPr/>
        </p:nvSpPr>
        <p:spPr>
          <a:xfrm>
            <a:off x="827584" y="2529571"/>
            <a:ext cx="7488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/>
            <a:r>
              <a:rPr lang="ru-RU" b="1" dirty="0">
                <a:solidFill>
                  <a:srgbClr val="000000"/>
                </a:solidFill>
                <a:latin typeface="Montserrat" pitchFamily="2" charset="0"/>
              </a:rPr>
              <a:t>		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Адаптеры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- шаблонные классы, которые обеспечивают отображения интерфейса. </a:t>
            </a:r>
          </a:p>
          <a:p>
            <a:pPr marL="285750"/>
            <a:endParaRPr lang="ru-RU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285750"/>
            <a:r>
              <a:rPr lang="ru-RU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		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Адаптеры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могут реализовываться</a:t>
            </a:r>
            <a:r>
              <a:rPr lang="ru-RU" dirty="0">
                <a:solidFill>
                  <a:srgbClr val="000000"/>
                </a:solidFill>
                <a:latin typeface="Montserrat" pitchFamily="2" charset="0"/>
              </a:rPr>
              <a:t> на основе контейнера-шаблона, но в зависимости от вида ограничивать (скрывать) доступ к его методам для удобства работы с данными.</a:t>
            </a:r>
            <a:endParaRPr lang="ru-RU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034EBEC-1DAA-5541-8D20-53A616EE1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Адаптеры</a:t>
            </a:r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16978218-A2ED-E445-BEC8-2704EBF6A53D}"/>
              </a:ext>
            </a:extLst>
          </p:cNvPr>
          <p:cNvSpPr/>
          <p:nvPr/>
        </p:nvSpPr>
        <p:spPr>
          <a:xfrm>
            <a:off x="-155724" y="-528962"/>
            <a:ext cx="3143548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Стек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21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B099AB-0168-1C4B-8F10-DA866A37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1" y="3168068"/>
            <a:ext cx="2002331" cy="3337219"/>
          </a:xfrm>
          <a:prstGeom prst="rect">
            <a:avLst/>
          </a:prstGeom>
        </p:spPr>
      </p:pic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Стек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10664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361068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  <a:hlinkClick r:id="rId3"/>
              </a:rPr>
              <a:t>Стек</a:t>
            </a:r>
            <a:r>
              <a:rPr lang="ru-RU" sz="1800" dirty="0">
                <a:latin typeface="Montserrat" pitchFamily="2" charset="0"/>
              </a:rPr>
              <a:t> - структура данных, которая построена на </a:t>
            </a:r>
            <a:r>
              <a:rPr lang="ru-RU" sz="1800" b="1" dirty="0">
                <a:latin typeface="Montserrat" pitchFamily="2" charset="0"/>
              </a:rPr>
              <a:t>односвязном списке</a:t>
            </a:r>
            <a:r>
              <a:rPr lang="ru-RU" sz="1800" dirty="0">
                <a:latin typeface="Montserrat" pitchFamily="2" charset="0"/>
              </a:rPr>
              <a:t>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Принцип </a:t>
            </a:r>
            <a:r>
              <a:rPr lang="en" sz="1800" b="1" dirty="0">
                <a:latin typeface="Montserrat" pitchFamily="2" charset="0"/>
              </a:rPr>
              <a:t>LIFO</a:t>
            </a:r>
            <a:r>
              <a:rPr lang="en" sz="1800" dirty="0">
                <a:latin typeface="Montserrat" pitchFamily="2" charset="0"/>
              </a:rPr>
              <a:t> = Last In First Out, «</a:t>
            </a:r>
            <a:r>
              <a:rPr lang="ru-RU" sz="1800" dirty="0">
                <a:latin typeface="Montserrat" pitchFamily="2" charset="0"/>
              </a:rPr>
              <a:t>последним пришел, первым вышел».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Любой элемент знает только о </a:t>
            </a:r>
            <a:r>
              <a:rPr lang="ru-RU" sz="1800" b="1" dirty="0">
                <a:latin typeface="Montserrat" pitchFamily="2" charset="0"/>
              </a:rPr>
              <a:t>следующем</a:t>
            </a:r>
            <a:r>
              <a:rPr lang="ru-RU" sz="1800" dirty="0">
                <a:latin typeface="Montserrat" pitchFamily="2" charset="0"/>
              </a:rPr>
              <a:t> элементе.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3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Повтороение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904998"/>
            <a:ext cx="708934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	Особенность: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DB4E-9DC7-5948-98FB-13E659FC8F6D}"/>
              </a:ext>
            </a:extLst>
          </p:cNvPr>
          <p:cNvSpPr txBox="1"/>
          <p:nvPr/>
        </p:nvSpPr>
        <p:spPr>
          <a:xfrm>
            <a:off x="1551215" y="2611080"/>
            <a:ext cx="60415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итераторов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ru-RU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индексов</a:t>
            </a:r>
            <a:r>
              <a:rPr lang="en-US" dirty="0">
                <a:latin typeface="Montserrat" pitchFamily="2" charset="0"/>
              </a:rPr>
              <a:t>, </a:t>
            </a:r>
            <a:r>
              <a:rPr lang="ru-RU" sz="1800" dirty="0">
                <a:latin typeface="Montserrat" pitchFamily="2" charset="0"/>
              </a:rPr>
              <a:t>как в массиве (односвязный список)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en-US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добавлении и удалении элементов выполняется за константное время</a:t>
            </a:r>
            <a:r>
              <a:rPr lang="en-US" sz="1800" dirty="0">
                <a:latin typeface="Montserrat" pitchFamily="2" charset="0"/>
              </a:rPr>
              <a:t>;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034EBEC-1DAA-5541-8D20-53A616EE1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Стек</a:t>
            </a:r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16978218-A2ED-E445-BEC8-2704EBF6A53D}"/>
              </a:ext>
            </a:extLst>
          </p:cNvPr>
          <p:cNvSpPr/>
          <p:nvPr/>
        </p:nvSpPr>
        <p:spPr>
          <a:xfrm>
            <a:off x="-155724" y="-528962"/>
            <a:ext cx="210664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6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906" y="3838804"/>
            <a:ext cx="7710987" cy="145746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На прием к ветеринару пришли владельцы с животными</a:t>
            </a:r>
            <a:r>
              <a:rPr lang="en-US" altLang="en-US" sz="1600" dirty="0">
                <a:latin typeface="Montserrat" pitchFamily="2" charset="0"/>
              </a:rPr>
              <a:t>.</a:t>
            </a:r>
            <a:r>
              <a:rPr lang="ru-RU" altLang="en-US" sz="1600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Занесите вес животных в </a:t>
            </a:r>
            <a:r>
              <a:rPr lang="ru-RU" altLang="en-US" sz="1600" b="1" dirty="0">
                <a:latin typeface="Montserrat" pitchFamily="2" charset="0"/>
              </a:rPr>
              <a:t>стек</a:t>
            </a:r>
            <a:r>
              <a:rPr lang="ru-RU" altLang="en-US" sz="1600" dirty="0">
                <a:latin typeface="Montserrat" pitchFamily="2" charset="0"/>
              </a:rPr>
              <a:t>. Замените все отрицательные значения на 0, а затем выведите все.</a:t>
            </a:r>
            <a:endParaRPr lang="en-US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4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A9F550-38D9-1849-A0C4-6048B40F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53" y="869329"/>
            <a:ext cx="4630891" cy="51193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3100577" y="6108800"/>
            <a:ext cx="2942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Код задачи</a:t>
            </a:r>
          </a:p>
        </p:txBody>
      </p:sp>
    </p:spTree>
    <p:extLst>
      <p:ext uri="{BB962C8B-B14F-4D97-AF65-F5344CB8AC3E}">
        <p14:creationId xmlns:p14="http://schemas.microsoft.com/office/powerpoint/2010/main" val="363519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Очередь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944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очередь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79657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0A433E6-0999-644B-B0E8-5859CEC5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673401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  <a:hlinkClick r:id="rId2"/>
              </a:rPr>
              <a:t>Очередь</a:t>
            </a:r>
            <a:r>
              <a:rPr lang="ru-RU" sz="1800" dirty="0">
                <a:latin typeface="Montserrat" pitchFamily="2" charset="0"/>
              </a:rPr>
              <a:t> - структура данных, которая может быть построена на основе </a:t>
            </a:r>
            <a:r>
              <a:rPr lang="en-US" sz="1800" dirty="0">
                <a:latin typeface="Montserrat" pitchFamily="2" charset="0"/>
              </a:rPr>
              <a:t>vector, list, deque. 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Принцип </a:t>
            </a:r>
            <a:r>
              <a:rPr lang="en-US" sz="1800" b="1" dirty="0">
                <a:latin typeface="Montserrat" pitchFamily="2" charset="0"/>
              </a:rPr>
              <a:t>F</a:t>
            </a:r>
            <a:r>
              <a:rPr lang="en" sz="1800" b="1" dirty="0">
                <a:latin typeface="Montserrat" pitchFamily="2" charset="0"/>
              </a:rPr>
              <a:t>IFO</a:t>
            </a:r>
            <a:r>
              <a:rPr lang="en" sz="1800" dirty="0">
                <a:latin typeface="Montserrat" pitchFamily="2" charset="0"/>
              </a:rPr>
              <a:t> = </a:t>
            </a:r>
            <a:r>
              <a:rPr lang="en-US" sz="1800" dirty="0">
                <a:latin typeface="Montserrat" pitchFamily="2" charset="0"/>
              </a:rPr>
              <a:t>First</a:t>
            </a:r>
            <a:r>
              <a:rPr lang="en" sz="1800" dirty="0">
                <a:latin typeface="Montserrat" pitchFamily="2" charset="0"/>
              </a:rPr>
              <a:t> In First Out, «</a:t>
            </a:r>
            <a:r>
              <a:rPr lang="ru-RU" sz="1800" dirty="0">
                <a:latin typeface="Montserrat" pitchFamily="2" charset="0"/>
              </a:rPr>
              <a:t>первым пришел, первым вышел».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Мы знаем только первый и последний элемент.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09EF91-2E19-824B-8577-A9452EF2C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38" y="3666083"/>
            <a:ext cx="6916316" cy="17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468961"/>
            <a:ext cx="708934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	Особенность: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DB4E-9DC7-5948-98FB-13E659FC8F6D}"/>
              </a:ext>
            </a:extLst>
          </p:cNvPr>
          <p:cNvSpPr txBox="1"/>
          <p:nvPr/>
        </p:nvSpPr>
        <p:spPr>
          <a:xfrm>
            <a:off x="1547664" y="2175043"/>
            <a:ext cx="60415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итераторов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ru-RU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индексов</a:t>
            </a:r>
            <a:r>
              <a:rPr lang="en-US" dirty="0">
                <a:latin typeface="Montserrat" pitchFamily="2" charset="0"/>
              </a:rPr>
              <a:t>, </a:t>
            </a:r>
            <a:r>
              <a:rPr lang="ru-RU" sz="1800" dirty="0">
                <a:latin typeface="Montserrat" pitchFamily="2" charset="0"/>
              </a:rPr>
              <a:t>как в массиве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en-US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Добавлени</a:t>
            </a:r>
            <a:r>
              <a:rPr lang="ru-RU" dirty="0">
                <a:latin typeface="Montserrat" pitchFamily="2" charset="0"/>
              </a:rPr>
              <a:t>е происходит в начало, а удаление с конца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en-US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dirty="0">
                <a:latin typeface="Montserrat" pitchFamily="2" charset="0"/>
              </a:rPr>
              <a:t>По умолчанию основывается на </a:t>
            </a:r>
            <a:r>
              <a:rPr lang="en-US" dirty="0">
                <a:latin typeface="Montserrat" pitchFamily="2" charset="0"/>
              </a:rPr>
              <a:t>deque;</a:t>
            </a:r>
            <a:endParaRPr lang="ru-RU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endParaRPr lang="ru-RU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dirty="0">
                <a:latin typeface="Montserrat" pitchFamily="2" charset="0"/>
              </a:rPr>
              <a:t>Не может быть создан на основе вектора</a:t>
            </a:r>
            <a:r>
              <a:rPr lang="en-US" dirty="0">
                <a:latin typeface="Montserrat" pitchFamily="2" charset="0"/>
              </a:rPr>
              <a:t>;</a:t>
            </a:r>
            <a:endParaRPr lang="ru-RU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endParaRPr lang="ru-RU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возможности добавлять/удалять в центре.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1F9830C-7F47-AD45-93B3-572AD296D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очередь</a:t>
            </a: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2BF548D-9055-D74B-9E22-F879A9E4CACC}"/>
              </a:ext>
            </a:extLst>
          </p:cNvPr>
          <p:cNvSpPr/>
          <p:nvPr/>
        </p:nvSpPr>
        <p:spPr>
          <a:xfrm>
            <a:off x="-155724" y="-528962"/>
            <a:ext cx="279657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9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1F9830C-7F47-AD45-93B3-572AD296D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очередь</a:t>
            </a: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2BF548D-9055-D74B-9E22-F879A9E4CACC}"/>
              </a:ext>
            </a:extLst>
          </p:cNvPr>
          <p:cNvSpPr/>
          <p:nvPr/>
        </p:nvSpPr>
        <p:spPr>
          <a:xfrm>
            <a:off x="-155724" y="-528962"/>
            <a:ext cx="279657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2F8B24-2870-0C4F-BFCD-12ACA5403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6" y="2971800"/>
            <a:ext cx="5981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69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906" y="3838804"/>
            <a:ext cx="7710987" cy="145746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На прием к ветеринару пришли владельцы с животными</a:t>
            </a:r>
            <a:r>
              <a:rPr lang="en-US" altLang="en-US" sz="1600" dirty="0">
                <a:latin typeface="Montserrat" pitchFamily="2" charset="0"/>
              </a:rPr>
              <a:t>.</a:t>
            </a:r>
            <a:r>
              <a:rPr lang="ru-RU" altLang="en-US" sz="1600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Занесите вес животных в </a:t>
            </a:r>
            <a:r>
              <a:rPr lang="ru-RU" altLang="en-US" sz="1600" b="1" dirty="0">
                <a:latin typeface="Montserrat" pitchFamily="2" charset="0"/>
              </a:rPr>
              <a:t>очередь</a:t>
            </a:r>
            <a:r>
              <a:rPr lang="ru-RU" altLang="en-US" sz="1600" dirty="0">
                <a:latin typeface="Montserrat" pitchFamily="2" charset="0"/>
              </a:rPr>
              <a:t>. Замените все отрицательные значения на 0, а затем выведите все.</a:t>
            </a:r>
            <a:endParaRPr lang="en-US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16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A9F550-38D9-1849-A0C4-6048B40F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53" y="869329"/>
            <a:ext cx="4630891" cy="51193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3100577" y="6108800"/>
            <a:ext cx="2942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Код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50115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Set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83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Приведите примеры битовых операций?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95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Множество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370968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" sz="1800" b="1" dirty="0">
                <a:latin typeface="Montserrat" pitchFamily="2" charset="0"/>
              </a:rPr>
              <a:t>	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автоматически сортирует добавляемые элементы в порядке возрастания.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 добавлении одинаковых значений, </a:t>
            </a:r>
            <a:r>
              <a:rPr lang="en" sz="1800" dirty="0">
                <a:latin typeface="Montserrat" pitchFamily="2" charset="0"/>
              </a:rPr>
              <a:t>set </a:t>
            </a:r>
            <a:r>
              <a:rPr lang="ru-RU" sz="1800" dirty="0">
                <a:latin typeface="Montserrat" pitchFamily="2" charset="0"/>
              </a:rPr>
              <a:t>будет хранить только </a:t>
            </a:r>
            <a:r>
              <a:rPr lang="ru-RU" sz="1800" b="1" dirty="0">
                <a:latin typeface="Montserrat" pitchFamily="2" charset="0"/>
              </a:rPr>
              <a:t>один</a:t>
            </a:r>
            <a:r>
              <a:rPr lang="ru-RU" sz="1800" dirty="0">
                <a:latin typeface="Montserrat" pitchFamily="2" charset="0"/>
              </a:rPr>
              <a:t> его экземпляр.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По другому его еще называют </a:t>
            </a:r>
            <a:r>
              <a:rPr lang="ru-RU" sz="1800" b="1" dirty="0">
                <a:latin typeface="Montserrat" pitchFamily="2" charset="0"/>
              </a:rPr>
              <a:t>множеством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5052CF-8358-2D4A-9E9D-4904CDCC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96" y="4284622"/>
            <a:ext cx="3514076" cy="18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8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529073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b="1" dirty="0">
                <a:latin typeface="Montserrat" pitchFamily="2" charset="0"/>
              </a:rPr>
              <a:t>	Применение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Множество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2054029" y="2141559"/>
            <a:ext cx="606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Montserrat" pitchFamily="2" charset="0"/>
              </a:rPr>
              <a:t>сортирует добавляемые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294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Multiset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895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403244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Мультимножество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7277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205581"/>
            <a:ext cx="7313612" cy="146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en" sz="1800" b="1" dirty="0">
                <a:latin typeface="Montserrat" pitchFamily="2" charset="0"/>
              </a:rPr>
              <a:t>multiset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также будет содержать элементы в отсортированном порядке при добавлении, но он хранит </a:t>
            </a:r>
            <a:r>
              <a:rPr lang="ru-RU" sz="1800" b="1" dirty="0">
                <a:latin typeface="Montserrat" pitchFamily="2" charset="0"/>
              </a:rPr>
              <a:t>повторяющееся</a:t>
            </a:r>
            <a:r>
              <a:rPr lang="ru-RU" sz="1800" dirty="0">
                <a:latin typeface="Montserrat" pitchFamily="2" charset="0"/>
              </a:rPr>
              <a:t> элементы, по сравнению с множеством </a:t>
            </a:r>
            <a:r>
              <a:rPr lang="en" sz="1800" dirty="0">
                <a:latin typeface="Montserrat" pitchFamily="2" charset="0"/>
              </a:rPr>
              <a:t>set. 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Часто его называют </a:t>
            </a:r>
            <a:r>
              <a:rPr lang="ru-RU" sz="1800" b="1" dirty="0">
                <a:latin typeface="Montserrat" pitchFamily="2" charset="0"/>
              </a:rPr>
              <a:t>мультимножество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CB5564-F25E-5F48-BA21-9334042A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09" y="3893583"/>
            <a:ext cx="3877059" cy="20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Где применяются?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21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значит сдвиг влево на 2?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23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значит сдвиг вправо на 3?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0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Контейнеры 3 часть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1080120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STL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48736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1029409"/>
            <a:ext cx="731361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Контейнеры</a:t>
            </a:r>
            <a:r>
              <a:rPr lang="ru-RU" sz="1800" dirty="0">
                <a:latin typeface="Montserrat" pitchFamily="2" charset="0"/>
              </a:rPr>
              <a:t>  есть стандартные структуры данных, такие как список (</a:t>
            </a:r>
            <a:r>
              <a:rPr lang="en" sz="1800" b="1" dirty="0">
                <a:latin typeface="Montserrat" pitchFamily="2" charset="0"/>
              </a:rPr>
              <a:t>list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вектор (</a:t>
            </a:r>
            <a:r>
              <a:rPr lang="en" sz="1800" b="1" dirty="0">
                <a:latin typeface="Montserrat" pitchFamily="2" charset="0"/>
              </a:rPr>
              <a:t>vector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словарь (</a:t>
            </a:r>
            <a:r>
              <a:rPr lang="en" sz="1800" b="1" dirty="0">
                <a:latin typeface="Montserrat" pitchFamily="2" charset="0"/>
              </a:rPr>
              <a:t>map</a:t>
            </a:r>
            <a:r>
              <a:rPr lang="en" sz="1800" dirty="0">
                <a:latin typeface="Montserrat" pitchFamily="2" charset="0"/>
              </a:rPr>
              <a:t>) </a:t>
            </a:r>
            <a:r>
              <a:rPr lang="ru-RU" sz="1800" dirty="0">
                <a:latin typeface="Montserrat" pitchFamily="2" charset="0"/>
              </a:rPr>
              <a:t>и многие другие.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0C5E18-A8BE-B142-9848-4B3319AB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96" y="1917698"/>
            <a:ext cx="6350000" cy="4178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14:cNvPr>
              <p14:cNvContentPartPr/>
              <p14:nvPr/>
            </p14:nvContentPartPr>
            <p14:xfrm>
              <a:off x="1318134" y="3337477"/>
              <a:ext cx="930600" cy="635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494" y="3328837"/>
                <a:ext cx="9482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14:cNvPr>
              <p14:cNvContentPartPr/>
              <p14:nvPr/>
            </p14:nvContentPartPr>
            <p14:xfrm>
              <a:off x="4909230" y="4681065"/>
              <a:ext cx="801360" cy="4204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0230" y="4672425"/>
                <a:ext cx="8190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6EB7C33-D16D-A549-9F90-92B140037D0E}"/>
                  </a:ext>
                </a:extLst>
              </p14:cNvPr>
              <p14:cNvContentPartPr/>
              <p14:nvPr/>
            </p14:nvContentPartPr>
            <p14:xfrm>
              <a:off x="2075756" y="4339211"/>
              <a:ext cx="650880" cy="5835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6EB7C33-D16D-A549-9F90-92B140037D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7116" y="4330571"/>
                <a:ext cx="66852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5912547-9B66-4D4A-B154-9079A1E35918}"/>
                  </a:ext>
                </a:extLst>
              </p14:cNvPr>
              <p14:cNvContentPartPr/>
              <p14:nvPr/>
            </p14:nvContentPartPr>
            <p14:xfrm>
              <a:off x="2069996" y="5437571"/>
              <a:ext cx="750240" cy="55980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5912547-9B66-4D4A-B154-9079A1E359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60996" y="5428931"/>
                <a:ext cx="767880" cy="5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06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 err="1">
                <a:latin typeface="Montserrat" pitchFamily="2" charset="0"/>
              </a:rPr>
              <a:t>Дэк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06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19156</TotalTime>
  <Words>466</Words>
  <Application>Microsoft Macintosh PowerPoint</Application>
  <PresentationFormat>Экран (4:3)</PresentationFormat>
  <Paragraphs>77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Montserrat Medium</vt:lpstr>
      <vt:lpstr>Wingdings</vt:lpstr>
      <vt:lpstr>Тема Office</vt:lpstr>
      <vt:lpstr>Урок 23</vt:lpstr>
      <vt:lpstr>Повтороение</vt:lpstr>
      <vt:lpstr>Приведите примеры битовых операций?</vt:lpstr>
      <vt:lpstr>Где применяются?</vt:lpstr>
      <vt:lpstr>Что значит сдвиг влево на 2?</vt:lpstr>
      <vt:lpstr>Что значит сдвиг вправо на 3?</vt:lpstr>
      <vt:lpstr>Контейнеры 3 часть</vt:lpstr>
      <vt:lpstr>STL</vt:lpstr>
      <vt:lpstr>Дэк</vt:lpstr>
      <vt:lpstr>Стек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Адаптеры</vt:lpstr>
      <vt:lpstr>Адаптеры</vt:lpstr>
      <vt:lpstr>Стек</vt:lpstr>
      <vt:lpstr>Стек</vt:lpstr>
      <vt:lpstr>Стек</vt:lpstr>
      <vt:lpstr>Задача</vt:lpstr>
      <vt:lpstr>Презентация PowerPoint</vt:lpstr>
      <vt:lpstr>Очередь</vt:lpstr>
      <vt:lpstr>очередь</vt:lpstr>
      <vt:lpstr>очередь</vt:lpstr>
      <vt:lpstr>очередь</vt:lpstr>
      <vt:lpstr>Задача</vt:lpstr>
      <vt:lpstr>Презентация PowerPoint</vt:lpstr>
      <vt:lpstr>Set</vt:lpstr>
      <vt:lpstr>Множество</vt:lpstr>
      <vt:lpstr>Множество</vt:lpstr>
      <vt:lpstr>Multiset</vt:lpstr>
      <vt:lpstr>Мультимножество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283</cp:revision>
  <dcterms:created xsi:type="dcterms:W3CDTF">2005-12-18T05:43:07Z</dcterms:created>
  <dcterms:modified xsi:type="dcterms:W3CDTF">2023-02-18T13:07:01Z</dcterms:modified>
</cp:coreProperties>
</file>