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28"/>
  </p:notesMasterIdLst>
  <p:handoutMasterIdLst>
    <p:handoutMasterId r:id="rId29"/>
  </p:handoutMasterIdLst>
  <p:sldIdLst>
    <p:sldId id="294" r:id="rId2"/>
    <p:sldId id="367" r:id="rId3"/>
    <p:sldId id="973" r:id="rId4"/>
    <p:sldId id="909" r:id="rId5"/>
    <p:sldId id="974" r:id="rId6"/>
    <p:sldId id="976" r:id="rId7"/>
    <p:sldId id="980" r:id="rId8"/>
    <p:sldId id="981" r:id="rId9"/>
    <p:sldId id="927" r:id="rId10"/>
    <p:sldId id="982" r:id="rId11"/>
    <p:sldId id="984" r:id="rId12"/>
    <p:sldId id="983" r:id="rId13"/>
    <p:sldId id="977" r:id="rId14"/>
    <p:sldId id="978" r:id="rId15"/>
    <p:sldId id="985" r:id="rId16"/>
    <p:sldId id="986" r:id="rId17"/>
    <p:sldId id="991" r:id="rId18"/>
    <p:sldId id="992" r:id="rId19"/>
    <p:sldId id="988" r:id="rId20"/>
    <p:sldId id="989" r:id="rId21"/>
    <p:sldId id="990" r:id="rId22"/>
    <p:sldId id="993" r:id="rId23"/>
    <p:sldId id="994" r:id="rId24"/>
    <p:sldId id="987" r:id="rId25"/>
    <p:sldId id="995" r:id="rId26"/>
    <p:sldId id="996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11" autoAdjust="0"/>
    <p:restoredTop sz="94973" autoAdjust="0"/>
  </p:normalViewPr>
  <p:slideViewPr>
    <p:cSldViewPr>
      <p:cViewPr>
        <p:scale>
          <a:sx n="101" d="100"/>
          <a:sy n="101" d="100"/>
        </p:scale>
        <p:origin x="1656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20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Практическое применение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76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Где чаще всего применяются лямбда ф-</a:t>
            </a:r>
            <a:r>
              <a:rPr lang="ru-RU" altLang="en-US" sz="3000" b="1" dirty="0" err="1">
                <a:latin typeface="Montserrat" pitchFamily="2" charset="0"/>
              </a:rPr>
              <a:t>ии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522" y="3212976"/>
            <a:ext cx="56829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4000" dirty="0">
                <a:latin typeface="Montserrat Medium" pitchFamily="2" charset="0"/>
              </a:rPr>
              <a:t>Конечно же в </a:t>
            </a:r>
            <a:r>
              <a:rPr lang="en-US" sz="4000" dirty="0">
                <a:latin typeface="Montserrat Medium" pitchFamily="2" charset="0"/>
              </a:rPr>
              <a:t>STL</a:t>
            </a:r>
            <a:endParaRPr lang="en" sz="4000" dirty="0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380" y="5940235"/>
            <a:ext cx="437183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400" dirty="0">
                <a:latin typeface="Montserrat" pitchFamily="2" charset="0"/>
              </a:rPr>
              <a:t>Использование функтора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F53FEB-0013-E846-B723-19C981A1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7" y="1533200"/>
            <a:ext cx="4091137" cy="43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0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380" y="6059778"/>
            <a:ext cx="437183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400" dirty="0">
                <a:latin typeface="Montserrat" pitchFamily="2" charset="0"/>
              </a:rPr>
              <a:t>Использование лямбда-выражения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DAD5AD-68E9-A145-A9D8-B0C88678F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96" y="1412309"/>
            <a:ext cx="5401999" cy="4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На какой код потратим меньше времени?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43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34E75A-E5C5-F148-9577-DB355D65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15" y="1527316"/>
            <a:ext cx="5514962" cy="4275873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DAB4D62F-1B2E-EA49-BB6C-08F6A827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380" y="6059778"/>
            <a:ext cx="437183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400" dirty="0">
                <a:latin typeface="Montserrat" pitchFamily="2" charset="0"/>
              </a:rPr>
              <a:t>Использование лямбда-выражения 2</a:t>
            </a:r>
          </a:p>
        </p:txBody>
      </p:sp>
    </p:spTree>
    <p:extLst>
      <p:ext uri="{BB962C8B-B14F-4D97-AF65-F5344CB8AC3E}">
        <p14:creationId xmlns:p14="http://schemas.microsoft.com/office/powerpoint/2010/main" val="209117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895" y="392685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введите/выведите данные в вектор через </a:t>
            </a:r>
            <a:r>
              <a:rPr lang="en-US" altLang="en-US" sz="1600" dirty="0">
                <a:latin typeface="Montserrat" pitchFamily="2" charset="0"/>
              </a:rPr>
              <a:t>for_each </a:t>
            </a:r>
            <a:r>
              <a:rPr lang="ru-RU" altLang="en-US" sz="1600" dirty="0">
                <a:latin typeface="Montserrat" pitchFamily="2" charset="0"/>
              </a:rPr>
              <a:t>и лямбда выражение.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895" y="392685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удалите из вектора все элементы, которые не превосходят введенное с клавиатуры значение.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8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404002" y="3086891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83748" y="6357067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63" y="2321950"/>
            <a:ext cx="7844969" cy="284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В примере 2 лямбда играет роль унарного </a:t>
            </a:r>
            <a:r>
              <a:rPr lang="ru-RU" sz="1800" b="1" dirty="0">
                <a:latin typeface="Montserrat" pitchFamily="2" charset="0"/>
              </a:rPr>
              <a:t>предиката</a:t>
            </a:r>
            <a:r>
              <a:rPr lang="ru-RU" sz="1800" dirty="0">
                <a:latin typeface="Montserrat" pitchFamily="2" charset="0"/>
              </a:rPr>
              <a:t>, то есть тип возвращаемого значения </a:t>
            </a:r>
            <a:r>
              <a:rPr lang="en" sz="1800" b="1" dirty="0">
                <a:latin typeface="Montserrat" pitchFamily="2" charset="0"/>
              </a:rPr>
              <a:t>bool</a:t>
            </a:r>
            <a:r>
              <a:rPr lang="en" sz="1800" dirty="0">
                <a:latin typeface="Montserrat" pitchFamily="2" charset="0"/>
              </a:rPr>
              <a:t>, </a:t>
            </a:r>
            <a:r>
              <a:rPr lang="ru-RU" sz="1800" dirty="0">
                <a:latin typeface="Montserrat" pitchFamily="2" charset="0"/>
              </a:rPr>
              <a:t>хотя мы нигде этого не указывали.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 наличии </a:t>
            </a:r>
            <a:r>
              <a:rPr lang="ru-RU" sz="1800" b="1" dirty="0">
                <a:latin typeface="Montserrat" pitchFamily="2" charset="0"/>
              </a:rPr>
              <a:t>одного </a:t>
            </a:r>
            <a:r>
              <a:rPr lang="en" sz="1800" b="1" dirty="0">
                <a:latin typeface="Montserrat" pitchFamily="2" charset="0"/>
              </a:rPr>
              <a:t>return </a:t>
            </a:r>
            <a:r>
              <a:rPr lang="ru-RU" sz="1800" dirty="0">
                <a:latin typeface="Montserrat" pitchFamily="2" charset="0"/>
              </a:rPr>
              <a:t>в лямбда-выражении, компилятор вычисляет тип возвращаемого значения </a:t>
            </a:r>
            <a:r>
              <a:rPr lang="ru-RU" sz="1800" b="1" dirty="0">
                <a:latin typeface="Montserrat" pitchFamily="2" charset="0"/>
              </a:rPr>
              <a:t>самостоятельно</a:t>
            </a:r>
            <a:r>
              <a:rPr lang="ru-RU" sz="1800" dirty="0">
                <a:latin typeface="Montserrat" pitchFamily="2" charset="0"/>
              </a:rPr>
              <a:t>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Если же в лямбда-выражении присутствует </a:t>
            </a:r>
            <a:r>
              <a:rPr lang="en" sz="1800" dirty="0">
                <a:latin typeface="Montserrat" pitchFamily="2" charset="0"/>
              </a:rPr>
              <a:t>if </a:t>
            </a:r>
            <a:r>
              <a:rPr lang="ru-RU" sz="1800" dirty="0">
                <a:latin typeface="Montserrat" pitchFamily="2" charset="0"/>
              </a:rPr>
              <a:t>или </a:t>
            </a:r>
            <a:r>
              <a:rPr lang="en" sz="1800" dirty="0">
                <a:latin typeface="Montserrat" pitchFamily="2" charset="0"/>
              </a:rPr>
              <a:t>switch</a:t>
            </a:r>
            <a:r>
              <a:rPr lang="ru-RU" sz="1800" dirty="0">
                <a:latin typeface="Montserrat" pitchFamily="2" charset="0"/>
              </a:rPr>
              <a:t> </a:t>
            </a:r>
            <a:r>
              <a:rPr lang="en" sz="1800" dirty="0">
                <a:latin typeface="Montserrat" pitchFamily="2" charset="0"/>
              </a:rPr>
              <a:t>(</a:t>
            </a:r>
            <a:r>
              <a:rPr lang="ru-RU" sz="1800" dirty="0">
                <a:latin typeface="Montserrat" pitchFamily="2" charset="0"/>
              </a:rPr>
              <a:t>или другие сложные конструкции), после которых может стоять </a:t>
            </a:r>
            <a:r>
              <a:rPr lang="en-US" sz="1800" dirty="0">
                <a:latin typeface="Montserrat" pitchFamily="2" charset="0"/>
              </a:rPr>
              <a:t>return, </a:t>
            </a:r>
            <a:r>
              <a:rPr lang="ru-RU" sz="1800" dirty="0">
                <a:latin typeface="Montserrat" pitchFamily="2" charset="0"/>
              </a:rPr>
              <a:t>то нужно указывать </a:t>
            </a:r>
            <a:r>
              <a:rPr lang="ru-RU" sz="1800" b="1" dirty="0">
                <a:latin typeface="Montserrat" pitchFamily="2" charset="0"/>
              </a:rPr>
              <a:t>самому </a:t>
            </a:r>
            <a:r>
              <a:rPr lang="ru-RU" sz="1800" dirty="0">
                <a:latin typeface="Montserrat" pitchFamily="2" charset="0"/>
              </a:rPr>
              <a:t>то, что вернет лямбда</a:t>
            </a:r>
            <a:r>
              <a:rPr lang="en-US" sz="1800" dirty="0">
                <a:latin typeface="Montserrat" pitchFamily="2" charset="0"/>
              </a:rPr>
              <a:t>.</a:t>
            </a:r>
            <a:endParaRPr lang="ru-RU" sz="1800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929E6-AAF5-6C42-A3AE-9EF7CFA482BA}"/>
              </a:ext>
            </a:extLst>
          </p:cNvPr>
          <p:cNvSpPr txBox="1"/>
          <p:nvPr/>
        </p:nvSpPr>
        <p:spPr>
          <a:xfrm>
            <a:off x="2880460" y="5572386"/>
            <a:ext cx="6141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dirty="0">
                <a:solidFill>
                  <a:srgbClr val="212529"/>
                </a:solidFill>
                <a:effectLst/>
                <a:latin typeface="Montserrat" pitchFamily="2" charset="0"/>
              </a:rPr>
              <a:t>Функции-предикаты</a:t>
            </a:r>
            <a:r>
              <a:rPr lang="ru-RU" sz="1400" b="0" i="0" u="none" strike="noStrike" dirty="0">
                <a:solidFill>
                  <a:srgbClr val="212529"/>
                </a:solidFill>
                <a:effectLst/>
                <a:latin typeface="Montserrat" pitchFamily="2" charset="0"/>
              </a:rPr>
              <a:t> (или функции-вопросы) отвечают на какой-то вопрос и всегда (без исключений!) возвращают либо </a:t>
            </a:r>
            <a:r>
              <a:rPr lang="en" sz="1400" dirty="0">
                <a:latin typeface="Montserrat" pitchFamily="2" charset="0"/>
              </a:rPr>
              <a:t>true</a:t>
            </a:r>
            <a:r>
              <a:rPr lang="en" sz="1400" b="0" i="0" u="none" strike="noStrike" dirty="0">
                <a:solidFill>
                  <a:srgbClr val="212529"/>
                </a:solidFill>
                <a:effectLst/>
                <a:latin typeface="Montserrat" pitchFamily="2" charset="0"/>
              </a:rPr>
              <a:t>, </a:t>
            </a:r>
            <a:r>
              <a:rPr lang="ru-RU" sz="1400" b="0" i="0" u="none" strike="noStrike" dirty="0">
                <a:solidFill>
                  <a:srgbClr val="212529"/>
                </a:solidFill>
                <a:effectLst/>
                <a:latin typeface="Montserrat" pitchFamily="2" charset="0"/>
              </a:rPr>
              <a:t>либо </a:t>
            </a:r>
            <a:r>
              <a:rPr lang="en" sz="1400" dirty="0">
                <a:latin typeface="Montserrat" pitchFamily="2" charset="0"/>
              </a:rPr>
              <a:t>false</a:t>
            </a:r>
            <a:r>
              <a:rPr lang="en" sz="1400" b="0" i="0" u="none" strike="noStrike" dirty="0">
                <a:solidFill>
                  <a:srgbClr val="212529"/>
                </a:solidFill>
                <a:effectLst/>
                <a:latin typeface="Montserrat" pitchFamily="2" charset="0"/>
              </a:rPr>
              <a:t>.</a:t>
            </a:r>
            <a:r>
              <a:rPr lang="ru-RU" sz="1400" b="0" i="0" u="none" strike="noStrike" dirty="0">
                <a:solidFill>
                  <a:srgbClr val="212529"/>
                </a:solidFill>
                <a:effectLst/>
                <a:latin typeface="Montserrat" pitchFamily="2" charset="0"/>
              </a:rPr>
              <a:t> </a:t>
            </a:r>
            <a:r>
              <a:rPr lang="ru-RU" sz="1400" dirty="0">
                <a:solidFill>
                  <a:srgbClr val="212529"/>
                </a:solidFill>
                <a:latin typeface="Montserrat" pitchFamily="2" charset="0"/>
              </a:rPr>
              <a:t>Пример: </a:t>
            </a:r>
            <a:r>
              <a:rPr lang="en-US" sz="1400" b="0" i="0" u="none" strike="noStrike" dirty="0">
                <a:solidFill>
                  <a:srgbClr val="212529"/>
                </a:solidFill>
                <a:effectLst/>
                <a:latin typeface="Montserrat" pitchFamily="2" charset="0"/>
              </a:rPr>
              <a:t>isDigit, isAlpha.</a:t>
            </a:r>
            <a:endParaRPr lang="ru-RU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Разбор ДЗ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DAB4D62F-1B2E-EA49-BB6C-08F6A827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6059777"/>
            <a:ext cx="437183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400" dirty="0">
                <a:latin typeface="Montserrat" pitchFamily="2" charset="0"/>
              </a:rPr>
              <a:t>Использование лямбда-выражения </a:t>
            </a:r>
            <a:r>
              <a:rPr lang="en-US" sz="1400" dirty="0">
                <a:latin typeface="Montserrat" pitchFamily="2" charset="0"/>
              </a:rPr>
              <a:t>3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D3BFE0-ED93-8943-B079-5D9EB4ED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54" y="1185756"/>
            <a:ext cx="3196579" cy="43009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86601F-3761-E04D-9B78-A89CDC592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10" y="5664952"/>
            <a:ext cx="3196579" cy="2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DAB4D62F-1B2E-EA49-BB6C-08F6A827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6059777"/>
            <a:ext cx="437183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400" dirty="0">
                <a:latin typeface="Montserrat" pitchFamily="2" charset="0"/>
              </a:rPr>
              <a:t>Использование лямбда-выражения </a:t>
            </a:r>
            <a:r>
              <a:rPr lang="en-US" sz="1400" dirty="0">
                <a:latin typeface="Montserrat" pitchFamily="2" charset="0"/>
              </a:rPr>
              <a:t>4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911A66-1E82-3345-8188-9938F6B7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89" y="1334028"/>
            <a:ext cx="3606822" cy="45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Список захвата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4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404002" y="3086891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83748" y="6357067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63" y="2886203"/>
            <a:ext cx="7844969" cy="121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Рассмотренные примеры - </a:t>
            </a:r>
            <a:r>
              <a:rPr lang="ru-RU" sz="1800" b="1" dirty="0">
                <a:latin typeface="Montserrat" pitchFamily="2" charset="0"/>
              </a:rPr>
              <a:t>анонимные функции</a:t>
            </a:r>
            <a:r>
              <a:rPr lang="ru-RU" sz="1800" dirty="0">
                <a:latin typeface="Montserrat" pitchFamily="2" charset="0"/>
              </a:rPr>
              <a:t>, потому что не хранили никакого промежуточного состояния.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Лямбда-выражения</a:t>
            </a:r>
            <a:r>
              <a:rPr lang="ru-RU" sz="1800" dirty="0">
                <a:latin typeface="Montserrat" pitchFamily="2" charset="0"/>
              </a:rPr>
              <a:t> в </a:t>
            </a:r>
            <a:r>
              <a:rPr lang="en" sz="1800" dirty="0">
                <a:latin typeface="Montserrat" pitchFamily="2" charset="0"/>
              </a:rPr>
              <a:t>C++ — </a:t>
            </a:r>
            <a:r>
              <a:rPr lang="ru-RU" sz="1800" dirty="0">
                <a:latin typeface="Montserrat" pitchFamily="2" charset="0"/>
              </a:rPr>
              <a:t>это анонимные функторы, а значит состояние они хранить могут! </a:t>
            </a:r>
          </a:p>
        </p:txBody>
      </p:sp>
    </p:spTree>
    <p:extLst>
      <p:ext uri="{BB962C8B-B14F-4D97-AF65-F5344CB8AC3E}">
        <p14:creationId xmlns:p14="http://schemas.microsoft.com/office/powerpoint/2010/main" val="337234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26C1B0-7256-B045-9691-1AE07EF7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9" y="1206733"/>
            <a:ext cx="4587373" cy="4863305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C21BD343-BC61-E949-BE71-9D8B09A7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910" y="6159873"/>
            <a:ext cx="437183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400" dirty="0">
                <a:latin typeface="Montserrat" pitchFamily="2" charset="0"/>
              </a:rPr>
              <a:t>Листинг список захвата 1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C60420D-F659-A94C-AA68-822BD9E1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13988"/>
            <a:ext cx="343157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ru-RU" altLang="en-US" sz="2800" b="1">
                <a:latin typeface="Montserrat" pitchFamily="2" charset="0"/>
              </a:rPr>
              <a:t>Лямбда ф-ии</a:t>
            </a:r>
            <a:endParaRPr lang="ru-RU" altLang="en-US" sz="2800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4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404002" y="3086891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83748" y="6357067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0A95B-FC20-EE40-B8DE-208A825F7234}"/>
              </a:ext>
            </a:extLst>
          </p:cNvPr>
          <p:cNvSpPr txBox="1"/>
          <p:nvPr/>
        </p:nvSpPr>
        <p:spPr>
          <a:xfrm>
            <a:off x="1091640" y="2565309"/>
            <a:ext cx="73448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0"/>
              </a:rPr>
              <a:t>	</a:t>
            </a:r>
            <a:r>
              <a:rPr lang="ru-RU" b="1" dirty="0">
                <a:latin typeface="Montserrat" pitchFamily="2" charset="0"/>
              </a:rPr>
              <a:t>Лямбда</a:t>
            </a:r>
            <a:r>
              <a:rPr lang="ru-RU" dirty="0">
                <a:latin typeface="Montserrat" pitchFamily="2" charset="0"/>
              </a:rPr>
              <a:t> в процессе компиляции становится </a:t>
            </a:r>
            <a:r>
              <a:rPr lang="ru-RU" b="1" dirty="0">
                <a:latin typeface="Montserrat" pitchFamily="2" charset="0"/>
              </a:rPr>
              <a:t>функтором</a:t>
            </a:r>
            <a:r>
              <a:rPr lang="ru-RU" dirty="0">
                <a:latin typeface="Montserrat" pitchFamily="2" charset="0"/>
              </a:rPr>
              <a:t> (объектом), внутри тела которого мы не можем напрямую </a:t>
            </a:r>
            <a:r>
              <a:rPr lang="ru-RU" b="1" dirty="0">
                <a:latin typeface="Montserrat" pitchFamily="2" charset="0"/>
              </a:rPr>
              <a:t>использовать</a:t>
            </a:r>
            <a:r>
              <a:rPr lang="ru-RU" dirty="0">
                <a:latin typeface="Montserrat" pitchFamily="2" charset="0"/>
              </a:rPr>
              <a:t> </a:t>
            </a:r>
            <a:r>
              <a:rPr lang="ru-RU" b="1" dirty="0">
                <a:latin typeface="Montserrat" pitchFamily="2" charset="0"/>
              </a:rPr>
              <a:t>переменные</a:t>
            </a:r>
            <a:r>
              <a:rPr lang="ru-RU" dirty="0">
                <a:latin typeface="Montserrat" pitchFamily="2" charset="0"/>
              </a:rPr>
              <a:t>, объявленные в </a:t>
            </a:r>
            <a:r>
              <a:rPr lang="en" dirty="0">
                <a:latin typeface="Montserrat" pitchFamily="2" charset="0"/>
              </a:rPr>
              <a:t>main(), </a:t>
            </a:r>
            <a:r>
              <a:rPr lang="ru-RU" dirty="0">
                <a:latin typeface="Montserrat" pitchFamily="2" charset="0"/>
              </a:rPr>
              <a:t>так как это непересекающиеся области видимости. </a:t>
            </a:r>
          </a:p>
          <a:p>
            <a:endParaRPr lang="ru-RU" dirty="0">
              <a:latin typeface="Montserrat" pitchFamily="2" charset="0"/>
            </a:endParaRPr>
          </a:p>
          <a:p>
            <a:r>
              <a:rPr lang="ru-RU" dirty="0">
                <a:latin typeface="Montserrat" pitchFamily="2" charset="0"/>
              </a:rPr>
              <a:t>	Внутри тела функтора (происходит тот самый «захват»): конструктор их инициализирует, а внутри </a:t>
            </a:r>
            <a:r>
              <a:rPr lang="en" dirty="0">
                <a:latin typeface="Montserrat" pitchFamily="2" charset="0"/>
              </a:rPr>
              <a:t>operator()() </a:t>
            </a:r>
            <a:r>
              <a:rPr lang="ru-RU" dirty="0">
                <a:latin typeface="Montserrat" pitchFamily="2" charset="0"/>
              </a:rPr>
              <a:t>они используются.</a:t>
            </a:r>
          </a:p>
        </p:txBody>
      </p:sp>
    </p:spTree>
    <p:extLst>
      <p:ext uri="{BB962C8B-B14F-4D97-AF65-F5344CB8AC3E}">
        <p14:creationId xmlns:p14="http://schemas.microsoft.com/office/powerpoint/2010/main" val="83131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895" y="392685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пройдитесь по всем элементам контейнера и запишите сумму всех значений в переменную </a:t>
            </a:r>
            <a:r>
              <a:rPr lang="en-US" altLang="en-US" sz="1600" dirty="0">
                <a:latin typeface="Montserrat" pitchFamily="2" charset="0"/>
              </a:rPr>
              <a:t>sum</a:t>
            </a:r>
            <a:r>
              <a:rPr lang="ru-RU" altLang="en-US" sz="1600" dirty="0">
                <a:latin typeface="Montserrat" pitchFamily="2" charset="0"/>
              </a:rPr>
              <a:t>, используя список захвата.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1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Лямбда ф-</a:t>
            </a:r>
            <a:r>
              <a:rPr lang="ru-RU" altLang="en-US" sz="3500" b="1" dirty="0" err="1">
                <a:latin typeface="Montserrat" pitchFamily="2" charset="0"/>
              </a:rPr>
              <a:t>ии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означает лямбда?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632122"/>
            <a:ext cx="7313612" cy="284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" sz="1800" b="1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	В </a:t>
            </a:r>
            <a:r>
              <a:rPr lang="en" sz="1800" dirty="0">
                <a:latin typeface="Montserrat" pitchFamily="2" charset="0"/>
              </a:rPr>
              <a:t>C++11 </a:t>
            </a:r>
            <a:r>
              <a:rPr lang="ru-RU" sz="1800" dirty="0">
                <a:latin typeface="Montserrat" pitchFamily="2" charset="0"/>
              </a:rPr>
              <a:t>и более поздних версиях </a:t>
            </a:r>
            <a:r>
              <a:rPr lang="ru-RU" sz="1800" b="1" dirty="0">
                <a:latin typeface="Montserrat" pitchFamily="2" charset="0"/>
              </a:rPr>
              <a:t>лямбда-выражение</a:t>
            </a:r>
            <a:r>
              <a:rPr lang="ru-RU" sz="1800" dirty="0">
                <a:latin typeface="Montserrat" pitchFamily="2" charset="0"/>
              </a:rPr>
              <a:t> — это удобный способ определения анонимного объекта функции (закрытия) в расположении, где он вызывается или передается в качестве аргумента функции. 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 правило, лямбда-выражения </a:t>
            </a:r>
            <a:r>
              <a:rPr lang="ru-RU" sz="1800" b="1" dirty="0">
                <a:latin typeface="Montserrat" pitchFamily="2" charset="0"/>
              </a:rPr>
              <a:t>используются</a:t>
            </a:r>
            <a:r>
              <a:rPr lang="ru-RU" sz="1800" dirty="0">
                <a:latin typeface="Montserrat" pitchFamily="2" charset="0"/>
              </a:rPr>
              <a:t> для </a:t>
            </a:r>
            <a:r>
              <a:rPr lang="ru-RU" sz="1800" b="1" dirty="0">
                <a:latin typeface="Montserrat" pitchFamily="2" charset="0"/>
              </a:rPr>
              <a:t>инкапсуляции</a:t>
            </a:r>
            <a:r>
              <a:rPr lang="ru-RU" sz="1800" dirty="0">
                <a:latin typeface="Montserrat" pitchFamily="2" charset="0"/>
              </a:rPr>
              <a:t> нескольких строк </a:t>
            </a:r>
            <a:r>
              <a:rPr lang="ru-RU" sz="1800" b="1" dirty="0">
                <a:latin typeface="Montserrat" pitchFamily="2" charset="0"/>
              </a:rPr>
              <a:t>кода</a:t>
            </a:r>
            <a:r>
              <a:rPr lang="ru-RU" sz="1800" dirty="0">
                <a:latin typeface="Montserrat" pitchFamily="2" charset="0"/>
              </a:rPr>
              <a:t>, передаваемых алгоритмам или асинхронным функциям.</a:t>
            </a:r>
          </a:p>
          <a:p>
            <a:pPr>
              <a:buNone/>
            </a:pPr>
            <a:r>
              <a:rPr lang="en-US" sz="1800" b="1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Лямбда-выражения </a:t>
            </a:r>
            <a:r>
              <a:rPr lang="en" sz="1800" dirty="0">
                <a:latin typeface="Montserrat" pitchFamily="2" charset="0"/>
              </a:rPr>
              <a:t>— </a:t>
            </a:r>
            <a:r>
              <a:rPr lang="ru-RU" sz="1800" dirty="0">
                <a:latin typeface="Montserrat" pitchFamily="2" charset="0"/>
              </a:rPr>
              <a:t>это краткая форма записи анонимных функторов</a:t>
            </a:r>
            <a:r>
              <a:rPr lang="en-US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EEE3DB-1284-BC48-8A66-BA1FE42B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93" y="388575"/>
            <a:ext cx="1857019" cy="19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373" y="2700592"/>
            <a:ext cx="7313612" cy="147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Почему будем использовать:</a:t>
            </a:r>
          </a:p>
          <a:p>
            <a:pPr>
              <a:buNone/>
            </a:pP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- удобство функционального стиля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- </a:t>
            </a:r>
            <a:r>
              <a:rPr lang="ru-RU" sz="1800" dirty="0">
                <a:latin typeface="Montserrat" pitchFamily="2" charset="0"/>
              </a:rPr>
              <a:t>написание логики в теле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ф-</a:t>
            </a:r>
            <a:r>
              <a:rPr lang="ru-RU" sz="1800" dirty="0" err="1">
                <a:latin typeface="Montserrat" pitchFamily="2" charset="0"/>
              </a:rPr>
              <a:t>ии</a:t>
            </a:r>
            <a:r>
              <a:rPr lang="en-US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52907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Синтаксис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1154607" y="5207420"/>
            <a:ext cx="751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itchFamily="2" charset="0"/>
              </a:rPr>
              <a:t>[ ] – </a:t>
            </a:r>
            <a:r>
              <a:rPr lang="ru-RU" dirty="0">
                <a:latin typeface="Montserrat" pitchFamily="2" charset="0"/>
              </a:rPr>
              <a:t>список захвата</a:t>
            </a:r>
            <a:r>
              <a:rPr lang="en-US" dirty="0">
                <a:latin typeface="Montserrat" pitchFamily="2" charset="0"/>
              </a:rPr>
              <a:t>;</a:t>
            </a:r>
          </a:p>
          <a:p>
            <a:r>
              <a:rPr lang="en-US" dirty="0">
                <a:latin typeface="Montserrat" pitchFamily="2" charset="0"/>
              </a:rPr>
              <a:t>( ) - </a:t>
            </a:r>
            <a:r>
              <a:rPr lang="ru-RU" dirty="0">
                <a:latin typeface="Montserrat" pitchFamily="2" charset="0"/>
              </a:rPr>
              <a:t>аргументы, которые передаются в лямбду функцию.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DD1C1D-C98D-6146-8A11-94CE1B3CB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66" y="2291437"/>
            <a:ext cx="4130356" cy="2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Лямбда ф-</a:t>
            </a:r>
            <a:r>
              <a:rPr lang="ru-RU" altLang="en-US" sz="2800" b="1" dirty="0" err="1">
                <a:latin typeface="Montserrat" pitchFamily="2" charset="0"/>
              </a:rPr>
              <a:t>ии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380" y="5851756"/>
            <a:ext cx="437183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400" dirty="0">
                <a:latin typeface="Montserrat" pitchFamily="2" charset="0"/>
              </a:rPr>
              <a:t>Лямбда выражение вывода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6230F3-F74E-8D42-8957-C470A217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63" y="2123425"/>
            <a:ext cx="6342064" cy="34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8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906" y="400960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напишите простую лямбда-функцию, которая возвращает сумму 2 целочисленных параметров в </a:t>
            </a:r>
            <a:r>
              <a:rPr lang="en-US" altLang="en-US" sz="1600" dirty="0">
                <a:latin typeface="Montserrat" pitchFamily="2" charset="0"/>
              </a:rPr>
              <a:t>main().</a:t>
            </a:r>
            <a:endParaRPr lang="ru-RU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2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18950</TotalTime>
  <Words>440</Words>
  <Application>Microsoft Macintosh PowerPoint</Application>
  <PresentationFormat>Экран (4:3)</PresentationFormat>
  <Paragraphs>62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Montserrat Medium</vt:lpstr>
      <vt:lpstr>Тема Office</vt:lpstr>
      <vt:lpstr>Урок 20</vt:lpstr>
      <vt:lpstr>Разбор ДЗ</vt:lpstr>
      <vt:lpstr>Лямбда ф-ии</vt:lpstr>
      <vt:lpstr>Что означает лямбда?</vt:lpstr>
      <vt:lpstr>Лямбда ф-ии</vt:lpstr>
      <vt:lpstr>Лямбда ф-ии</vt:lpstr>
      <vt:lpstr>Список</vt:lpstr>
      <vt:lpstr>Лямбда ф-ии</vt:lpstr>
      <vt:lpstr>Задача</vt:lpstr>
      <vt:lpstr>Практическое применение</vt:lpstr>
      <vt:lpstr>Где чаще всего применяются лямбда ф-ии?</vt:lpstr>
      <vt:lpstr>Лямбда ф-ии</vt:lpstr>
      <vt:lpstr>Лямбда ф-ии</vt:lpstr>
      <vt:lpstr>Лямбда ф-ии</vt:lpstr>
      <vt:lpstr>На какой код потратим меньше времени?</vt:lpstr>
      <vt:lpstr>Лямбда ф-ии</vt:lpstr>
      <vt:lpstr>Задача</vt:lpstr>
      <vt:lpstr>Задача</vt:lpstr>
      <vt:lpstr>Лямбда ф-ии</vt:lpstr>
      <vt:lpstr>Лямбда ф-ии</vt:lpstr>
      <vt:lpstr>Лямбда ф-ии</vt:lpstr>
      <vt:lpstr>Список захвата</vt:lpstr>
      <vt:lpstr>Лямбда ф-ии</vt:lpstr>
      <vt:lpstr>Презентация PowerPoint</vt:lpstr>
      <vt:lpstr>Лямбда ф-ии</vt:lpstr>
      <vt:lpstr>Задача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281</cp:revision>
  <dcterms:created xsi:type="dcterms:W3CDTF">2005-12-18T05:43:07Z</dcterms:created>
  <dcterms:modified xsi:type="dcterms:W3CDTF">2023-02-08T16:33:15Z</dcterms:modified>
</cp:coreProperties>
</file>