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20"/>
  </p:notesMasterIdLst>
  <p:handoutMasterIdLst>
    <p:handoutMasterId r:id="rId21"/>
  </p:handoutMasterIdLst>
  <p:sldIdLst>
    <p:sldId id="294" r:id="rId2"/>
    <p:sldId id="367" r:id="rId3"/>
    <p:sldId id="909" r:id="rId4"/>
    <p:sldId id="962" r:id="rId5"/>
    <p:sldId id="963" r:id="rId6"/>
    <p:sldId id="964" r:id="rId7"/>
    <p:sldId id="899" r:id="rId8"/>
    <p:sldId id="973" r:id="rId9"/>
    <p:sldId id="974" r:id="rId10"/>
    <p:sldId id="975" r:id="rId11"/>
    <p:sldId id="908" r:id="rId12"/>
    <p:sldId id="900" r:id="rId13"/>
    <p:sldId id="972" r:id="rId14"/>
    <p:sldId id="970" r:id="rId15"/>
    <p:sldId id="971" r:id="rId16"/>
    <p:sldId id="914" r:id="rId17"/>
    <p:sldId id="915" r:id="rId18"/>
    <p:sldId id="969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007" autoAdjust="0"/>
  </p:normalViewPr>
  <p:slideViewPr>
    <p:cSldViewPr>
      <p:cViewPr>
        <p:scale>
          <a:sx n="110" d="100"/>
          <a:sy n="110" d="100"/>
        </p:scale>
        <p:origin x="1152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4:08:06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24575,'7'0'0,"20"1"0,29 12 0,23 15 0,-32-9 0,1 3 0,1 4 0,-1 2 0,-1 0 0,-1 1 0,4 2 0,-1 0 0,-2 1 0,0 0 0,-1 0 0,-1 1 0,-3-1 0,0 0 0,-3-1 0,1 0 0,1 2 0,0-1 0,34 26 0,-1-1 0,-5-4 0,3 1 0,-1-1 0,1 0 0,-3-2 0,-4-2 0,0 0 0,-4-4 0,-3-2 0,-6-2 0,-2-1 0,-2-1 0,0-1 0,1-2 0,1 0 0,-1-1 0,-1-1 0,-3-1 0,-4-2 0,-4-2 0,-2-3 0,-3-2 0,-2-2 0,-2-2 0,-2-2 0,-1-2 0,-4-1 0,-2-3 0,-2-2 0,-2-1 0,-2 1 0,0-1 0,-2 1 0,-1-2 0,-1-2 0,-1-1 0,-2-2 0,-1 0 0,-1-1 0,-3 0 0,1-1 0,-1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3:01:01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24575,'26'11'0,"7"6"0,17 12 0,10 8 0,5 2 0,6 4 0,0 1 0,3 2 0,3 2 0,2-1 0,-1 0 0,-1 0 0,-3-2 0,-1-1 0,-1-1 0,-2-3 0,0 1 0,2-2 0,2 0 0,2-2 0,-1-1 0,-2-1 0,-4-3 0,-6-4 0,-5-2 0,-5-3 0,-3-2 0,-3-1 0,-3-3 0,-5-1 0,-3-2 0,-6-2 0,-4-1 0,-3-1 0,-2 0 0,0-1 0,2 0 0,0 0 0,-1-1 0,-2-1 0,-2 0 0,-4-1 0,-3-1 0,-3-1 0,-1 0 0,-2-2 0,-3-1 0,0 0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20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529073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b="1" dirty="0">
                <a:latin typeface="Montserrat" pitchFamily="2" charset="0"/>
              </a:rPr>
              <a:t>	Применение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D914CB-4122-5F4D-9C43-5C14AC2A9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3D72BFE-1E46-8C47-BD46-C4E67BEC2532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BB6C5-0AEA-1E46-AFD6-9CD8849176FB}"/>
              </a:ext>
            </a:extLst>
          </p:cNvPr>
          <p:cNvSpPr txBox="1"/>
          <p:nvPr/>
        </p:nvSpPr>
        <p:spPr>
          <a:xfrm>
            <a:off x="2054029" y="2141559"/>
            <a:ext cx="606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Montserrat" pitchFamily="2" charset="0"/>
              </a:rPr>
              <a:t>сортирует добавляемые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3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Set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83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Множество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370968"/>
            <a:ext cx="7313612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" sz="1800" b="1" dirty="0">
                <a:latin typeface="Montserrat" pitchFamily="2" charset="0"/>
              </a:rPr>
              <a:t>	set</a:t>
            </a:r>
            <a:r>
              <a:rPr lang="en" sz="1800" dirty="0">
                <a:latin typeface="Montserrat" pitchFamily="2" charset="0"/>
              </a:rPr>
              <a:t> — </a:t>
            </a:r>
            <a:r>
              <a:rPr lang="ru-RU" sz="1800" dirty="0">
                <a:latin typeface="Montserrat" pitchFamily="2" charset="0"/>
              </a:rPr>
              <a:t>это контейнер, который автоматически сортирует добавляемые элементы в порядке возрастания.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При добавлении одинаковых значений, </a:t>
            </a:r>
            <a:r>
              <a:rPr lang="en" sz="1800" dirty="0">
                <a:latin typeface="Montserrat" pitchFamily="2" charset="0"/>
              </a:rPr>
              <a:t>set </a:t>
            </a:r>
            <a:r>
              <a:rPr lang="ru-RU" sz="1800" dirty="0">
                <a:latin typeface="Montserrat" pitchFamily="2" charset="0"/>
              </a:rPr>
              <a:t>будет хранить только </a:t>
            </a:r>
            <a:r>
              <a:rPr lang="ru-RU" sz="1800" b="1" dirty="0">
                <a:latin typeface="Montserrat" pitchFamily="2" charset="0"/>
              </a:rPr>
              <a:t>один</a:t>
            </a:r>
            <a:r>
              <a:rPr lang="ru-RU" sz="1800" dirty="0">
                <a:latin typeface="Montserrat" pitchFamily="2" charset="0"/>
              </a:rPr>
              <a:t> его экземпляр.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По другому его еще называют </a:t>
            </a:r>
            <a:r>
              <a:rPr lang="ru-RU" sz="1800" b="1" dirty="0">
                <a:latin typeface="Montserrat" pitchFamily="2" charset="0"/>
              </a:rPr>
              <a:t>множеством</a:t>
            </a:r>
            <a:r>
              <a:rPr lang="ru-RU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5052CF-8358-2D4A-9E9D-4904CDCC9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96" y="4284622"/>
            <a:ext cx="3514076" cy="18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8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529073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b="1" dirty="0">
                <a:latin typeface="Montserrat" pitchFamily="2" charset="0"/>
              </a:rPr>
              <a:t>	Применение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D914CB-4122-5F4D-9C43-5C14AC2A9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Множество</a:t>
            </a: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3D72BFE-1E46-8C47-BD46-C4E67BEC2532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BB6C5-0AEA-1E46-AFD6-9CD8849176FB}"/>
              </a:ext>
            </a:extLst>
          </p:cNvPr>
          <p:cNvSpPr txBox="1"/>
          <p:nvPr/>
        </p:nvSpPr>
        <p:spPr>
          <a:xfrm>
            <a:off x="2054029" y="2141559"/>
            <a:ext cx="606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Montserrat" pitchFamily="2" charset="0"/>
              </a:rPr>
              <a:t>сортирует добавляемые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29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Multiset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89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403244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Мультимножество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7277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205581"/>
            <a:ext cx="7313612" cy="146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en" sz="1800" b="1" dirty="0">
                <a:latin typeface="Montserrat" pitchFamily="2" charset="0"/>
              </a:rPr>
              <a:t>multiset</a:t>
            </a:r>
            <a:r>
              <a:rPr lang="en" sz="1800" dirty="0">
                <a:latin typeface="Montserrat" pitchFamily="2" charset="0"/>
              </a:rPr>
              <a:t> — </a:t>
            </a:r>
            <a:r>
              <a:rPr lang="ru-RU" sz="1800" dirty="0">
                <a:latin typeface="Montserrat" pitchFamily="2" charset="0"/>
              </a:rPr>
              <a:t>это контейнер, который также будет содержать элементы в отсортированном порядке при добавлении, но он хранит </a:t>
            </a:r>
            <a:r>
              <a:rPr lang="ru-RU" sz="1800" b="1" dirty="0">
                <a:latin typeface="Montserrat" pitchFamily="2" charset="0"/>
              </a:rPr>
              <a:t>повторяющееся</a:t>
            </a:r>
            <a:r>
              <a:rPr lang="ru-RU" sz="1800" dirty="0">
                <a:latin typeface="Montserrat" pitchFamily="2" charset="0"/>
              </a:rPr>
              <a:t> элементы, по сравнению с множеством </a:t>
            </a:r>
            <a:r>
              <a:rPr lang="en" sz="1800" dirty="0">
                <a:latin typeface="Montserrat" pitchFamily="2" charset="0"/>
              </a:rPr>
              <a:t>set. 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Часто его называют </a:t>
            </a:r>
            <a:r>
              <a:rPr lang="ru-RU" sz="1800" b="1" dirty="0">
                <a:latin typeface="Montserrat" pitchFamily="2" charset="0"/>
              </a:rPr>
              <a:t>мультимножество</a:t>
            </a:r>
            <a:r>
              <a:rPr lang="ru-RU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CB5564-F25E-5F48-BA21-9334042A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09" y="3893583"/>
            <a:ext cx="3877059" cy="20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2689820"/>
            <a:ext cx="7313612" cy="222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Словарь</a:t>
            </a:r>
            <a:r>
              <a:rPr lang="ru-RU" sz="1800" dirty="0">
                <a:latin typeface="Montserrat" pitchFamily="2" charset="0"/>
              </a:rPr>
              <a:t> - сборник слов в алфавитном порядке, с пояснениями, толкованиями или с переводом на другой язык.</a:t>
            </a:r>
          </a:p>
          <a:p>
            <a:pPr>
              <a:buNone/>
            </a:pP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b="1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Словарь С++ (</a:t>
            </a:r>
            <a:r>
              <a:rPr lang="en-US" sz="1800" b="1" dirty="0">
                <a:latin typeface="Montserrat" pitchFamily="2" charset="0"/>
              </a:rPr>
              <a:t>map</a:t>
            </a:r>
            <a:r>
              <a:rPr lang="ru-RU" sz="1800" b="1" dirty="0">
                <a:latin typeface="Montserrat" pitchFamily="2" charset="0"/>
              </a:rPr>
              <a:t>)</a:t>
            </a:r>
            <a:r>
              <a:rPr lang="en-US" sz="1800" dirty="0">
                <a:latin typeface="Montserrat" pitchFamily="2" charset="0"/>
              </a:rPr>
              <a:t> – </a:t>
            </a:r>
            <a:r>
              <a:rPr lang="ru-RU" sz="1800" dirty="0">
                <a:latin typeface="Montserrat" pitchFamily="2" charset="0"/>
              </a:rPr>
              <a:t>это ассоциативный контейнер, который работает по принципу — [ключ — значение]. </a:t>
            </a: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3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2745921"/>
            <a:ext cx="7313612" cy="18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n-US" altLang="ru-RU" sz="1800" dirty="0">
                <a:latin typeface="Montserrat" pitchFamily="2" charset="0"/>
              </a:rPr>
              <a:t>	</a:t>
            </a:r>
            <a:r>
              <a:rPr lang="ru-RU" altLang="ru-RU" sz="1800" dirty="0">
                <a:latin typeface="Montserrat" pitchFamily="2" charset="0"/>
              </a:rPr>
              <a:t>Словари часто называют также </a:t>
            </a:r>
            <a:r>
              <a:rPr lang="ru-RU" altLang="ru-RU" sz="1800" b="1" dirty="0">
                <a:latin typeface="Montserrat" pitchFamily="2" charset="0"/>
              </a:rPr>
              <a:t>ассоциативными</a:t>
            </a:r>
            <a:r>
              <a:rPr lang="ru-RU" altLang="ru-RU" sz="1800" dirty="0">
                <a:latin typeface="Montserrat" pitchFamily="2" charset="0"/>
              </a:rPr>
              <a:t> </a:t>
            </a:r>
            <a:r>
              <a:rPr lang="ru-RU" altLang="ru-RU" sz="1800" b="1" dirty="0">
                <a:latin typeface="Montserrat" pitchFamily="2" charset="0"/>
              </a:rPr>
              <a:t>массивами</a:t>
            </a:r>
            <a:r>
              <a:rPr lang="ru-RU" altLang="ru-RU" sz="1800" dirty="0">
                <a:latin typeface="Montserrat" pitchFamily="2" charset="0"/>
              </a:rPr>
              <a:t> или </a:t>
            </a:r>
            <a:r>
              <a:rPr lang="ru-RU" altLang="ru-RU" sz="1800" b="1" dirty="0">
                <a:latin typeface="Montserrat" pitchFamily="2" charset="0"/>
              </a:rPr>
              <a:t>отображениями</a:t>
            </a:r>
            <a:r>
              <a:rPr lang="ru-RU" altLang="ru-RU" sz="1800" dirty="0">
                <a:latin typeface="Montserrat" pitchFamily="2" charset="0"/>
              </a:rPr>
              <a:t>.</a:t>
            </a:r>
            <a:endParaRPr lang="en-US" altLang="ru-RU" sz="1800" dirty="0">
              <a:latin typeface="Montserrat" pitchFamily="2" charset="0"/>
            </a:endParaRPr>
          </a:p>
          <a:p>
            <a:pPr algn="just">
              <a:buFont typeface="Wingdings" pitchFamily="2" charset="2"/>
              <a:buNone/>
            </a:pPr>
            <a:endParaRPr lang="ru-RU" altLang="ru-RU" sz="1800" dirty="0">
              <a:latin typeface="Montserrat" pitchFamily="2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dirty="0">
                <a:latin typeface="Montserrat" pitchFamily="2" charset="0"/>
              </a:rPr>
              <a:t>	</a:t>
            </a:r>
            <a:r>
              <a:rPr lang="ru-RU" altLang="ru-RU" sz="1800" b="1" dirty="0">
                <a:latin typeface="Montserrat" pitchFamily="2" charset="0"/>
              </a:rPr>
              <a:t>Словарь</a:t>
            </a:r>
            <a:r>
              <a:rPr lang="ru-RU" altLang="ru-RU" sz="1800" dirty="0">
                <a:latin typeface="Montserrat" pitchFamily="2" charset="0"/>
              </a:rPr>
              <a:t> построен на основе пар значений, первое из которых представляет собой ключ для идентификации элемента, а второе — собственно элемент </a:t>
            </a: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5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160" y="1506519"/>
            <a:ext cx="5560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600" b="1" dirty="0">
                <a:latin typeface="Montserrat" pitchFamily="2" charset="0"/>
              </a:rPr>
              <a:t>Ограничений</a:t>
            </a:r>
            <a:r>
              <a:rPr lang="ru-RU" sz="1600" dirty="0">
                <a:latin typeface="Montserrat" pitchFamily="2" charset="0"/>
              </a:rPr>
              <a:t> на кол-во параметров типа </a:t>
            </a:r>
            <a:r>
              <a:rPr lang="ru-RU" sz="1600" b="1" dirty="0">
                <a:latin typeface="Montserrat" pitchFamily="2" charset="0"/>
              </a:rPr>
              <a:t>нет</a:t>
            </a:r>
            <a:r>
              <a:rPr lang="en-US" sz="1600" b="1" dirty="0">
                <a:latin typeface="Montserrat" pitchFamily="2" charset="0"/>
              </a:rPr>
              <a:t>.</a:t>
            </a:r>
            <a:endParaRPr lang="ru-RU" sz="1600" b="1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1067F00-9219-B841-B7CE-76C3EFF0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547" y="5242909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Различий в строчках нет</a:t>
            </a:r>
            <a:endParaRPr lang="ru-RU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DFBD587-BA15-F64A-8466-122307B92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AD7B7941-086C-8041-BC7B-2AF0F312337F}"/>
              </a:ext>
            </a:extLst>
          </p:cNvPr>
          <p:cNvSpPr/>
          <p:nvPr/>
        </p:nvSpPr>
        <p:spPr>
          <a:xfrm>
            <a:off x="-155724" y="-528962"/>
            <a:ext cx="29275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45607A-41CD-CE4E-B7CC-CF799E59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46" y="2413922"/>
            <a:ext cx="47879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4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Повтороение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</a:t>
            </a:r>
            <a:r>
              <a:rPr lang="en-US" altLang="en-US" sz="3000" b="1" dirty="0">
                <a:latin typeface="Montserrat" pitchFamily="2" charset="0"/>
              </a:rPr>
              <a:t>STL</a:t>
            </a:r>
            <a:r>
              <a:rPr lang="ru-RU" altLang="en-US" sz="3000" b="1" dirty="0">
                <a:latin typeface="Montserrat" pitchFamily="2" charset="0"/>
              </a:rPr>
              <a:t>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82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Какие компоненты лежат в основе </a:t>
            </a:r>
            <a:r>
              <a:rPr lang="en-US" altLang="en-US" sz="3000" b="1" dirty="0">
                <a:latin typeface="Montserrat" pitchFamily="2" charset="0"/>
              </a:rPr>
              <a:t>STL</a:t>
            </a:r>
            <a:r>
              <a:rPr lang="ru-RU" altLang="en-US" sz="3000" b="1" dirty="0">
                <a:latin typeface="Montserrat" pitchFamily="2" charset="0"/>
              </a:rPr>
              <a:t>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2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Из чего состоит пара?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19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В чем удобство?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00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1080120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STL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48736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1029409"/>
            <a:ext cx="7313612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Контейнеры</a:t>
            </a:r>
            <a:r>
              <a:rPr lang="ru-RU" sz="1800" dirty="0">
                <a:latin typeface="Montserrat" pitchFamily="2" charset="0"/>
              </a:rPr>
              <a:t>  есть стандартные структуры данных, такие как список (</a:t>
            </a:r>
            <a:r>
              <a:rPr lang="en" sz="1800" b="1" dirty="0">
                <a:latin typeface="Montserrat" pitchFamily="2" charset="0"/>
              </a:rPr>
              <a:t>list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вектор (</a:t>
            </a:r>
            <a:r>
              <a:rPr lang="en" sz="1800" b="1" dirty="0">
                <a:latin typeface="Montserrat" pitchFamily="2" charset="0"/>
              </a:rPr>
              <a:t>vector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словарь (</a:t>
            </a:r>
            <a:r>
              <a:rPr lang="en" sz="1800" b="1" dirty="0">
                <a:latin typeface="Montserrat" pitchFamily="2" charset="0"/>
              </a:rPr>
              <a:t>map</a:t>
            </a:r>
            <a:r>
              <a:rPr lang="en" sz="1800" dirty="0">
                <a:latin typeface="Montserrat" pitchFamily="2" charset="0"/>
              </a:rPr>
              <a:t>) </a:t>
            </a:r>
            <a:r>
              <a:rPr lang="ru-RU" sz="1800" dirty="0">
                <a:latin typeface="Montserrat" pitchFamily="2" charset="0"/>
              </a:rPr>
              <a:t>и многие другие.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0C5E18-A8BE-B142-9848-4B3319AB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96" y="1917698"/>
            <a:ext cx="6350000" cy="4178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14:cNvPr>
              <p14:cNvContentPartPr/>
              <p14:nvPr/>
            </p14:nvContentPartPr>
            <p14:xfrm>
              <a:off x="1318134" y="3337477"/>
              <a:ext cx="930600" cy="635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494" y="3328837"/>
                <a:ext cx="9482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F5614FA4-D3F5-FC41-8C16-A28579963012}"/>
                  </a:ext>
                </a:extLst>
              </p14:cNvPr>
              <p14:cNvContentPartPr/>
              <p14:nvPr/>
            </p14:nvContentPartPr>
            <p14:xfrm>
              <a:off x="4909230" y="4681065"/>
              <a:ext cx="801360" cy="4204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F5614FA4-D3F5-FC41-8C16-A285799630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0230" y="4672425"/>
                <a:ext cx="81900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06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list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370968"/>
            <a:ext cx="7313612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" sz="1800" b="1" dirty="0">
                <a:latin typeface="Montserrat" pitchFamily="2" charset="0"/>
              </a:rPr>
              <a:t>	set</a:t>
            </a:r>
            <a:r>
              <a:rPr lang="en" sz="1800" dirty="0">
                <a:latin typeface="Montserrat" pitchFamily="2" charset="0"/>
              </a:rPr>
              <a:t> — </a:t>
            </a:r>
            <a:r>
              <a:rPr lang="ru-RU" sz="1800" dirty="0">
                <a:latin typeface="Montserrat" pitchFamily="2" charset="0"/>
              </a:rPr>
              <a:t>это контейнер, который автоматически сортирует добавляемые элементы в порядке возрастания.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При добавлении одинаковых значений, </a:t>
            </a:r>
            <a:r>
              <a:rPr lang="en" sz="1800" dirty="0">
                <a:latin typeface="Montserrat" pitchFamily="2" charset="0"/>
              </a:rPr>
              <a:t>set </a:t>
            </a:r>
            <a:r>
              <a:rPr lang="ru-RU" sz="1800" dirty="0">
                <a:latin typeface="Montserrat" pitchFamily="2" charset="0"/>
              </a:rPr>
              <a:t>будет хранить только </a:t>
            </a:r>
            <a:r>
              <a:rPr lang="ru-RU" sz="1800" b="1" dirty="0">
                <a:latin typeface="Montserrat" pitchFamily="2" charset="0"/>
              </a:rPr>
              <a:t>один</a:t>
            </a:r>
            <a:r>
              <a:rPr lang="ru-RU" sz="1800" dirty="0">
                <a:latin typeface="Montserrat" pitchFamily="2" charset="0"/>
              </a:rPr>
              <a:t> его экземпляр.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По другому его еще называют </a:t>
            </a:r>
            <a:r>
              <a:rPr lang="ru-RU" sz="1800" b="1" dirty="0">
                <a:latin typeface="Montserrat" pitchFamily="2" charset="0"/>
              </a:rPr>
              <a:t>множеством</a:t>
            </a:r>
            <a:r>
              <a:rPr lang="ru-RU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5052CF-8358-2D4A-9E9D-4904CDCC9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96" y="4284622"/>
            <a:ext cx="3514076" cy="18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14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18839</TotalTime>
  <Words>267</Words>
  <Application>Microsoft Macintosh PowerPoint</Application>
  <PresentationFormat>Экран (4:3)</PresentationFormat>
  <Paragraphs>41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Montserrat Medium</vt:lpstr>
      <vt:lpstr>Wingdings</vt:lpstr>
      <vt:lpstr>Тема Office</vt:lpstr>
      <vt:lpstr>Урок 20</vt:lpstr>
      <vt:lpstr>Повтороение</vt:lpstr>
      <vt:lpstr>Что такое STL?</vt:lpstr>
      <vt:lpstr>Какие компоненты лежат в основе STL?</vt:lpstr>
      <vt:lpstr>Из чего состоит пара?</vt:lpstr>
      <vt:lpstr>В чем удобство?</vt:lpstr>
      <vt:lpstr>STL</vt:lpstr>
      <vt:lpstr>list</vt:lpstr>
      <vt:lpstr>Список</vt:lpstr>
      <vt:lpstr>Список</vt:lpstr>
      <vt:lpstr>Set</vt:lpstr>
      <vt:lpstr>Множество</vt:lpstr>
      <vt:lpstr>Множество</vt:lpstr>
      <vt:lpstr>Multiset</vt:lpstr>
      <vt:lpstr>Мультимножество</vt:lpstr>
      <vt:lpstr>Словари</vt:lpstr>
      <vt:lpstr>Словари</vt:lpstr>
      <vt:lpstr>Шаблоны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275</cp:revision>
  <dcterms:created xsi:type="dcterms:W3CDTF">2005-12-18T05:43:07Z</dcterms:created>
  <dcterms:modified xsi:type="dcterms:W3CDTF">2023-02-08T14:41:26Z</dcterms:modified>
</cp:coreProperties>
</file>