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15"/>
  </p:notesMasterIdLst>
  <p:handoutMasterIdLst>
    <p:handoutMasterId r:id="rId16"/>
  </p:handoutMasterIdLst>
  <p:sldIdLst>
    <p:sldId id="294" r:id="rId2"/>
    <p:sldId id="730" r:id="rId3"/>
    <p:sldId id="733" r:id="rId4"/>
    <p:sldId id="735" r:id="rId5"/>
    <p:sldId id="736" r:id="rId6"/>
    <p:sldId id="737" r:id="rId7"/>
    <p:sldId id="738" r:id="rId8"/>
    <p:sldId id="739" r:id="rId9"/>
    <p:sldId id="742" r:id="rId10"/>
    <p:sldId id="743" r:id="rId11"/>
    <p:sldId id="740" r:id="rId12"/>
    <p:sldId id="732" r:id="rId13"/>
    <p:sldId id="731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07" autoAdjust="0"/>
  </p:normalViewPr>
  <p:slideViewPr>
    <p:cSldViewPr>
      <p:cViewPr varScale="1">
        <p:scale>
          <a:sx n="124" d="100"/>
          <a:sy n="124" d="100"/>
        </p:scale>
        <p:origin x="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42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24575,'0'-23'0,"1"-1"0,3-3 0,1-4 0,0 9 0,-1 2 0,-3 13 0,-1 5 0,1 2 0,0 4 0,2 2 0,2 4 0,0 2 0,0 1 0,1 1 0,-1-1 0,1 0 0,-1 0 0,-1 0 0,1 1 0,-1 1 0,1-1 0,-1 0 0,-1-2 0,0-2 0,0-3 0,-1-1 0,0 0 0,-1-2 0,0-2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4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24575,'1'12'0,"0"1"0,-1 7 0,0 2 0,0 5 0,0-1 0,0-3 0,0-3 0,1-5 0,1-1 0,2-2 0,0-3 0,-1-5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5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24575,'0'12'0,"0"0"0,0 0 0,0 1 0,0-1 0,0-2 0,1-2 0,4 0 0,5-1 0,5 0 0,5-1 0,-1-2 0,-1-2 0,-5-5 0,-2-6 0,-5-6 0,-3-6 0,-5-1 0,-6 2 0,-5 3 0,-4 4 0,0 5 0,2 4 0,4 3 0,4 1 0,4 0 0,1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24575,'0'24'0,"0"3"0,0 12 0,0 8 0,0 5 0,1 4 0,1-3 0,2-4 0,0-4 0,-1-5 0,-3-5 0,-2-1 0,-2-2 0,-3-2 0,-2-2 0,-1-3 0,2-2 0,1-1 0,2-4 0,2-2 0,2-3 0,0-3 0,0-3 0,1-6 0,-1 0 0,1-4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8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24575,'0'-10'0,"0"-2"0,0-1 0,0 3 0,0 7 0,0 5 0,0 7 0,1 5 0,2 6 0,1 5 0,2 2 0,-1 0 0,-1-3 0,-1-4 0,0-4 0,0-5 0,-1-3 0,-1-2 0,0-4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9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24575,'2'-7'0,"0"-1"0,-2-4 0,0-1 0,0 1 0,0 2 0,1 7 0,0 4 0,1 4 0,1 7 0,1 2 0,1 4 0,1 2 0,0-1 0,0 0 0,0-2 0,0-3 0,0-3 0,0-1 0,-1-1 0,-2-1 0,1-1 0,-2-3 0,-1-1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5:0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24575,'1'11'0,"2"3"0,2 5 0,2 5 0,2 0 0,-2 1 0,0-2 0,0-3 0,-2-4 0,0-4 0,-2-3 0,-1-4 0,0-2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5:02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24575,'6'-11'0,"2"1"0,5 2 0,1 3 0,0 2 0,-3 4 0,-3 4 0,-3 4 0,-2 3 0,-2 2 0,-1 3 0,-2 1 0,-2 1 0,-2 0 0,2-2 0,1-4 0,3-3 0,3-5 0,3-2 0,5-2 0,3-2 0,0-1 0,-3-1 0,-3-2 0,-4 2 0,-2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5:03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0 237 24575,'2'-8'0,"1"-4"0,5-4 0,2-5 0,6-11 0,1-4 0,-1 1 0,-2 5 0,-6 11 0,-4 6 0,-2 4 0,-1 5 0,-1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5:04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0 120 24575,'0'-11'0,"0"-4"0,0-2 0,0-3 0,0 1 0,0 2 0,0 4 0,0 6 0,0 6 0,1 8 0,1 4 0,1 4 0,3 2 0,1 0 0,0 0 0,0-3 0,-1-3 0,-2-2 0,0-3 0,-1 1 0,-2-5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5:05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24575,'2'-9'0,"4"-2"0,5-2 0,7 0 0,4 3 0,3 4 0,-1 4 0,-6 5 0,-5 3 0,-6 4 0,-4 1 0,-4 0 0,-4-1 0,-1-2 0,-1-3 0,5-2 0,4-1 0,4-1 0,5 1 0,3 4 0,4 5 0,0 5 0,-1 0 0,-4 0 0,-5-3 0,-5 0 0,-4-1 0,-7 0 0,-6-1 0,-7-1 0,-5-3 0,2-2 0,3-2 0,7-3 0,7 0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44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24575,'1'-14'0,"2"-2"0,3-4 0,4 0 0,4 5 0,-1 6 0,-1 6 0,-2 3 0,-1 2 0,-1 4 0,0 2 0,-1 2 0,-1 0 0,0 0 0,-2 0 0,-1 2 0,-3 1 0,-3 2 0,-3 1 0,-5 1 0,-1 0 0,0-3 0,3-2 0,3-4 0,3-1 0,1-4 0,2 1 0,0-2 0,2-1 0,3 0 0,4 0 0,3-1 0,0 0 0,2 0 0,-1 0 0,-2 0 0,-2 0 0,-1 0 0,-4 0 0,-1 0 0,-1 0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45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24575,'5'-9'0,"4"0"0,4 1 0,2 1 0,-1 4 0,-3 3 0,-2 3 0,-4 5 0,-1 4 0,-2 3 0,-2 1 0,-2-1 0,-2-2 0,-4-2 0,-1-3 0,0-4 0,3-1 0,3-3 0,4-1 0,4 0 0,3 0 0,5 0 0,0 1 0,-2 0 0,-1 3 0,-3 3 0,-2 3 0,-1 1 0,-1 2 0,-2 0 0,-2 2 0,-3 1 0,-4 0 0,-3-1 0,-1-1 0,-1-3 0,0-4 0,2-2 0,3-3 0,4-2 0,0-3 0,3 2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47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24575,'0'9'0,"2"2"0,4 0 0,4 1 0,2-2 0,1-3 0,-1-2 0,-2-3 0,-3-3 0,-1-4 0,-2-4 0,-1-4 0,-1 0 0,-1 0 0,0 3 0,-1 3 0,0 3 0,0 5 0,0 3 0,0 5 0,0 2 0,0 3 0,0 0 0,0 0 0,1 1 0,1-1 0,3 0 0,2-1 0,-1-1 0,1-3 0,-2-1 0,1-2 0,-3-3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48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 24575,'-16'0'0,"-5"0"0,-8 0 0,-4 0 0,2 0 0,7 0 0,9 0 0,8 2 0,5 2 0,6 3 0,5 1 0,6 1 0,2 0 0,3 1 0,-1 0 0,-1 0 0,-1 0 0,-3 0 0,-1 2 0,-1 0 0,1 4 0,-2 0 0,0-1 0,-4-2 0,-2-2 0,-2-3 0,-5-1 0,-5-1 0,-5-3 0,-3-1 0,2-2 0,6 0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0 24575,'-16'0'0,"-2"0"0,-3 0 0,0 0 0,4 3 0,6 4 0,7 4 0,6 5 0,4 0 0,3 1 0,1-1 0,1 0 0,-2-1 0,0-1 0,-1-1 0,0-2 0,2-3 0,0 0 0,2-2 0,1 0 0,0 0 0,-1-3 0,-1-1 0,-1-2 0,-2-1 0,-3-1 0,-1-3 0,-2-2 0,-5-1 0,-4 1 0,-6 2 0,-4 2 0,-1 1 0,1 2 0,4 0 0,7 0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24575,'16'-1'0,"8"0"0,10 1 0,6 0 0,0 0 0,-18 1 0,-5 1 0,-17 6 0,0 5 0,0 6 0,0 5 0,0 4 0,0 1 0,0 1 0,2 1 0,2 0 0,1-3 0,1-6 0,0-6 0,-2-5 0,0-6 0,-4-4 0,-7-7 0,-5-7 0,-5-4 0,-1-2 0,5 3 0,5 4 0,4 2 0,3 6 0,3 1 0,6 3 0,6 0 0,3 0 0,2 1 0,-4 0 0,-3 0 0,-5-1 0,-4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2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51 24575,'-1'-8'0,"0"-2"0,6-2 0,5 1 0,4 4 0,2 4 0,-5 5 0,-2 5 0,-6 6 0,-1 7 0,-1 5 0,-4 2 0,-3 3 0,-2 0 0,-1-1 0,4-3 0,2-4 0,2-6 0,2-6 0,3-3 0,5-3 0,5-2 0,4-1 0,-1-1 0,-2-1 0,-3-2 0,-3-2 0,-2-4 0,-2-3 0,-2-3 0,-2 0 0,-2 1 0,-3 2 0,-5 2 0,-4 1 0,-2 1 0,-2 1 0,-1 1 0,1 0 0,2 0 0,3 1 0,3 0 0,3 0 0,3 2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44:54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 24575,'-8'0'0,"-3"0"0,-2 0 0,-2 0 0,3 0 0,3 1 0,5 3 0,2 2 0,3 4 0,4 2 0,4-1 0,4-2 0,2-4 0,0-2 0,-1-2 0,-3-5 0,-2-3 0,-3-3 0,-4 1 0,-3 3 0,-1 3 0,-2 3 0,0 2 0,1 4 0,2 5 0,1 3 0,1 5 0,1 3 0,3 3 0,0 2 0,0 2 0,-3 1 0,-3 1 0,-7-2 0,-8-4 0,-5-6 0,-3-8 0,2-5 0,3-7 0,5-6 0,6 3 0,4-2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cctyp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17.xml"/><Relationship Id="rId7" Type="http://schemas.openxmlformats.org/officeDocument/2006/relationships/image" Target="../media/image24.png"/><Relationship Id="rId12" Type="http://schemas.openxmlformats.org/officeDocument/2006/relationships/customXml" Target="../ink/ink6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9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2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4.png"/><Relationship Id="rId30" Type="http://schemas.openxmlformats.org/officeDocument/2006/relationships/customXml" Target="../ink/ink15.xml"/><Relationship Id="rId35" Type="http://schemas.openxmlformats.org/officeDocument/2006/relationships/image" Target="../media/image38.png"/><Relationship Id="rId8" Type="http://schemas.openxmlformats.org/officeDocument/2006/relationships/customXml" Target="../ink/ink4.xml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9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Символы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F1D3C-8CE9-AC4A-8E68-2437A7CE8798}"/>
              </a:ext>
            </a:extLst>
          </p:cNvPr>
          <p:cNvSpPr txBox="1"/>
          <p:nvPr/>
        </p:nvSpPr>
        <p:spPr>
          <a:xfrm>
            <a:off x="1259632" y="1558757"/>
            <a:ext cx="6091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" pitchFamily="2" charset="0"/>
                <a:cs typeface="Consolas" panose="020B0609020204030204" pitchFamily="49" charset="0"/>
              </a:rPr>
              <a:t>	Для работы символами существует библиотека </a:t>
            </a:r>
            <a:r>
              <a:rPr lang="en-US" sz="1400" b="1" dirty="0" err="1">
                <a:latin typeface="Montserrat" pitchFamily="2" charset="0"/>
                <a:cs typeface="Consolas" panose="020B0609020204030204" pitchFamily="49" charset="0"/>
              </a:rPr>
              <a:t>cctype</a:t>
            </a:r>
            <a:r>
              <a:rPr lang="en-US" sz="1400" dirty="0">
                <a:latin typeface="Montserrat" pitchFamily="2" charset="0"/>
                <a:cs typeface="Consolas" panose="020B0609020204030204" pitchFamily="49" charset="0"/>
              </a:rPr>
              <a:t>.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BBED89-870E-924F-8DC5-982C1979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37" y="1945931"/>
            <a:ext cx="4187067" cy="3503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DF7A57-ACDE-F44B-A39E-20EECF022F66}"/>
              </a:ext>
            </a:extLst>
          </p:cNvPr>
          <p:cNvSpPr txBox="1"/>
          <p:nvPr/>
        </p:nvSpPr>
        <p:spPr>
          <a:xfrm>
            <a:off x="1586012" y="5458118"/>
            <a:ext cx="6091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  <a:cs typeface="Consolas" panose="020B0609020204030204" pitchFamily="49" charset="0"/>
              </a:rPr>
              <a:t>	</a:t>
            </a:r>
            <a:r>
              <a:rPr lang="ru-RU" sz="1400" dirty="0">
                <a:latin typeface="Montserrat" pitchFamily="2" charset="0"/>
                <a:cs typeface="Consolas" panose="020B0609020204030204" pitchFamily="49" charset="0"/>
              </a:rPr>
              <a:t>функции работы с символами </a:t>
            </a:r>
            <a:r>
              <a:rPr lang="ru-RU" sz="1400" dirty="0">
                <a:latin typeface="Montserrat" pitchFamily="2" charset="0"/>
                <a:cs typeface="Consolas" panose="020B0609020204030204" pitchFamily="49" charset="0"/>
                <a:hlinkClick r:id="rId3"/>
              </a:rPr>
              <a:t>(</a:t>
            </a:r>
            <a:r>
              <a:rPr lang="en" sz="1400" dirty="0">
                <a:latin typeface="Montserrat" pitchFamily="2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" sz="1400" dirty="0" err="1">
                <a:latin typeface="Montserrat" pitchFamily="2" charset="0"/>
                <a:cs typeface="Consolas" panose="020B0609020204030204" pitchFamily="49" charset="0"/>
                <a:hlinkClick r:id="rId3"/>
              </a:rPr>
              <a:t>cplusplus.com</a:t>
            </a:r>
            <a:r>
              <a:rPr lang="en" sz="1400" dirty="0">
                <a:latin typeface="Montserrat" pitchFamily="2" charset="0"/>
                <a:cs typeface="Consolas" panose="020B0609020204030204" pitchFamily="49" charset="0"/>
                <a:hlinkClick r:id="rId3"/>
              </a:rPr>
              <a:t>/reference/</a:t>
            </a:r>
            <a:r>
              <a:rPr lang="en" sz="1400" dirty="0" err="1">
                <a:latin typeface="Montserrat" pitchFamily="2" charset="0"/>
                <a:cs typeface="Consolas" panose="020B0609020204030204" pitchFamily="49" charset="0"/>
                <a:hlinkClick r:id="rId3"/>
              </a:rPr>
              <a:t>cctype</a:t>
            </a:r>
            <a:r>
              <a:rPr lang="en" sz="1400" dirty="0">
                <a:latin typeface="Montserrat" pitchFamily="2" charset="0"/>
                <a:cs typeface="Consolas" panose="020B0609020204030204" pitchFamily="49" charset="0"/>
                <a:hlinkClick r:id="rId3"/>
              </a:rPr>
              <a:t>/</a:t>
            </a:r>
            <a:r>
              <a:rPr lang="ru-RU" sz="1400" dirty="0">
                <a:latin typeface="Montserrat" pitchFamily="2" charset="0"/>
                <a:cs typeface="Consolas" panose="020B0609020204030204" pitchFamily="49" charset="0"/>
                <a:hlinkClick r:id="rId3"/>
              </a:rPr>
              <a:t>)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5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FB2AE-FFCD-B04E-A179-97A2D1749384}"/>
              </a:ext>
            </a:extLst>
          </p:cNvPr>
          <p:cNvSpPr txBox="1"/>
          <p:nvPr/>
        </p:nvSpPr>
        <p:spPr>
          <a:xfrm>
            <a:off x="1258090" y="4003897"/>
            <a:ext cx="70915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Montserrat" pitchFamily="2" charset="0"/>
              </a:rPr>
              <a:t>	</a:t>
            </a:r>
            <a:r>
              <a:rPr lang="ru-RU" b="1" dirty="0">
                <a:latin typeface="Montserrat" pitchFamily="2" charset="0"/>
              </a:rPr>
              <a:t>Задача:</a:t>
            </a:r>
            <a:r>
              <a:rPr lang="en-US" b="1" dirty="0">
                <a:latin typeface="Montserrat" pitchFamily="2" charset="0"/>
              </a:rPr>
              <a:t> </a:t>
            </a:r>
            <a:r>
              <a:rPr lang="ru-RU" dirty="0">
                <a:latin typeface="Montserrat" pitchFamily="2" charset="0"/>
              </a:rPr>
              <a:t>введите</a:t>
            </a:r>
            <a:r>
              <a:rPr lang="en-US" dirty="0">
                <a:latin typeface="Montserrat" pitchFamily="2" charset="0"/>
              </a:rPr>
              <a:t> </a:t>
            </a:r>
            <a:r>
              <a:rPr lang="ru-RU" dirty="0">
                <a:latin typeface="Montserrat" pitchFamily="2" charset="0"/>
              </a:rPr>
              <a:t>весь английский алфавит. (Диапазон </a:t>
            </a:r>
            <a:r>
              <a:rPr lang="en-US" dirty="0">
                <a:latin typeface="Montserrat" pitchFamily="2" charset="0"/>
              </a:rPr>
              <a:t>[97 - 122]</a:t>
            </a:r>
            <a:r>
              <a:rPr lang="ru-RU" dirty="0">
                <a:latin typeface="Montserrat" pitchFamily="2" charset="0"/>
              </a:rPr>
              <a:t>)</a:t>
            </a:r>
          </a:p>
          <a:p>
            <a:endParaRPr lang="ru-RU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Montserrat" pitchFamily="2" charset="0"/>
              </a:rPr>
              <a:t>Пример вывода: </a:t>
            </a:r>
          </a:p>
          <a:p>
            <a:endParaRPr lang="ru-RU" dirty="0">
              <a:solidFill>
                <a:srgbClr val="000000"/>
              </a:solidFill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9628E5-7F0E-0D49-89F9-9738D47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349810"/>
            <a:ext cx="4762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Строки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82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Многофайловый проект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15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Символы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96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Символы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89E8A-DBAA-954F-AD2D-10D9E65737E0}"/>
              </a:ext>
            </a:extLst>
          </p:cNvPr>
          <p:cNvSpPr txBox="1"/>
          <p:nvPr/>
        </p:nvSpPr>
        <p:spPr>
          <a:xfrm>
            <a:off x="1793980" y="4969395"/>
            <a:ext cx="5923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0"/>
              </a:rPr>
              <a:t>	</a:t>
            </a:r>
            <a:endParaRPr lang="en-US" sz="1400" dirty="0">
              <a:latin typeface="Montserrat" pitchFamily="2" charset="0"/>
            </a:endParaRPr>
          </a:p>
          <a:p>
            <a:endParaRPr lang="en-US" sz="1400" b="1" dirty="0">
              <a:latin typeface="Montserrat" pitchFamily="2" charset="0"/>
            </a:endParaRPr>
          </a:p>
          <a:p>
            <a:r>
              <a:rPr lang="en-US" sz="1400" b="1" dirty="0">
                <a:latin typeface="Montserrat" pitchFamily="2" charset="0"/>
              </a:rPr>
              <a:t>Char</a:t>
            </a:r>
            <a:r>
              <a:rPr lang="en-US" sz="1400" dirty="0">
                <a:latin typeface="Montserrat" pitchFamily="2" charset="0"/>
              </a:rPr>
              <a:t> – </a:t>
            </a:r>
            <a:r>
              <a:rPr lang="ru-RU" sz="1400" dirty="0">
                <a:latin typeface="Montserrat" pitchFamily="2" charset="0"/>
              </a:rPr>
              <a:t>стандартный тип данных, поэтому подключать дополнительно ничего не надо.</a:t>
            </a:r>
            <a:endParaRPr lang="en-US" sz="1400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F1D3C-8CE9-AC4A-8E68-2437A7CE8798}"/>
              </a:ext>
            </a:extLst>
          </p:cNvPr>
          <p:cNvSpPr txBox="1"/>
          <p:nvPr/>
        </p:nvSpPr>
        <p:spPr>
          <a:xfrm>
            <a:off x="1418759" y="1337097"/>
            <a:ext cx="6091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Montserrat" pitchFamily="2" charset="0"/>
            </a:endParaRPr>
          </a:p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b="1" dirty="0">
                <a:latin typeface="Montserrat" pitchFamily="2" charset="0"/>
              </a:rPr>
              <a:t>Символ</a:t>
            </a:r>
            <a:r>
              <a:rPr lang="ru-RU" sz="1400" dirty="0">
                <a:latin typeface="Montserrat" pitchFamily="2" charset="0"/>
              </a:rPr>
              <a:t> – переменная типа </a:t>
            </a:r>
            <a:r>
              <a:rPr lang="en" sz="1400" dirty="0">
                <a:latin typeface="Montserrat" pitchFamily="2" charset="0"/>
              </a:rPr>
              <a:t>char </a:t>
            </a:r>
            <a:r>
              <a:rPr lang="ru-RU" sz="1400" dirty="0">
                <a:latin typeface="Montserrat" pitchFamily="2" charset="0"/>
              </a:rPr>
              <a:t>, занимает </a:t>
            </a:r>
            <a:r>
              <a:rPr lang="ru-RU" sz="1400" b="1" dirty="0">
                <a:latin typeface="Montserrat" pitchFamily="2" charset="0"/>
              </a:rPr>
              <a:t>1 байт</a:t>
            </a:r>
            <a:r>
              <a:rPr lang="ru-RU" sz="1400" dirty="0">
                <a:latin typeface="Montserrat" pitchFamily="2" charset="0"/>
              </a:rPr>
              <a:t>. Вместо конвертации значения типа </a:t>
            </a:r>
            <a:r>
              <a:rPr lang="en" sz="1400" dirty="0">
                <a:latin typeface="Montserrat" pitchFamily="2" charset="0"/>
              </a:rPr>
              <a:t>char </a:t>
            </a:r>
            <a:r>
              <a:rPr lang="ru-RU" sz="1400" dirty="0">
                <a:latin typeface="Montserrat" pitchFamily="2" charset="0"/>
              </a:rPr>
              <a:t>в целое число, оно интерпретируется как </a:t>
            </a:r>
            <a:r>
              <a:rPr lang="en" sz="1400" dirty="0">
                <a:latin typeface="Montserrat" pitchFamily="2" charset="0"/>
              </a:rPr>
              <a:t>ASCII-</a:t>
            </a:r>
            <a:r>
              <a:rPr lang="ru-RU" sz="1400" dirty="0">
                <a:latin typeface="Montserrat" pitchFamily="2" charset="0"/>
              </a:rPr>
              <a:t>символ.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C1A6A7-96BF-5144-915F-C95D025A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84" y="2338616"/>
            <a:ext cx="3727574" cy="29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1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Символы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F1D3C-8CE9-AC4A-8E68-2437A7CE8798}"/>
              </a:ext>
            </a:extLst>
          </p:cNvPr>
          <p:cNvSpPr txBox="1"/>
          <p:nvPr/>
        </p:nvSpPr>
        <p:spPr>
          <a:xfrm>
            <a:off x="1578321" y="5341860"/>
            <a:ext cx="6091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dirty="0">
                <a:latin typeface="Montserrat" pitchFamily="2" charset="0"/>
              </a:rPr>
              <a:t>В таблице </a:t>
            </a:r>
            <a:r>
              <a:rPr lang="en" sz="1400" dirty="0">
                <a:latin typeface="Montserrat" pitchFamily="2" charset="0"/>
              </a:rPr>
              <a:t>ASCII </a:t>
            </a:r>
            <a:r>
              <a:rPr lang="ru-RU" sz="1400" dirty="0">
                <a:latin typeface="Montserrat" pitchFamily="2" charset="0"/>
              </a:rPr>
              <a:t>представлены символы и их целочисленные значения.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9C3D4D-FDB9-154B-B113-9BFFF15A5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2" y="1423557"/>
            <a:ext cx="5842455" cy="38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FB2AE-FFCD-B04E-A179-97A2D1749384}"/>
              </a:ext>
            </a:extLst>
          </p:cNvPr>
          <p:cNvSpPr txBox="1"/>
          <p:nvPr/>
        </p:nvSpPr>
        <p:spPr>
          <a:xfrm>
            <a:off x="1258090" y="4003897"/>
            <a:ext cx="7091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Montserrat" pitchFamily="2" charset="0"/>
              </a:rPr>
              <a:t>	</a:t>
            </a:r>
            <a:r>
              <a:rPr lang="ru-RU" b="1" dirty="0">
                <a:latin typeface="Montserrat" pitchFamily="2" charset="0"/>
              </a:rPr>
              <a:t>Задача:</a:t>
            </a:r>
            <a:r>
              <a:rPr lang="en-US" b="1" dirty="0">
                <a:latin typeface="Montserrat" pitchFamily="2" charset="0"/>
              </a:rPr>
              <a:t> </a:t>
            </a:r>
            <a:r>
              <a:rPr lang="ru-RU" dirty="0">
                <a:latin typeface="Montserrat" pitchFamily="2" charset="0"/>
              </a:rPr>
              <a:t>выведите дату сегодняшнего занятия используя символьные переменные (13 штук). </a:t>
            </a:r>
          </a:p>
          <a:p>
            <a:endParaRPr lang="ru-RU" dirty="0">
              <a:latin typeface="Montserrat" pitchFamily="2" charset="0"/>
            </a:endParaRPr>
          </a:p>
          <a:p>
            <a:r>
              <a:rPr lang="ru-RU" dirty="0">
                <a:latin typeface="Montserrat" pitchFamily="2" charset="0"/>
              </a:rPr>
              <a:t>	Формат вывода: 14.12.2022 </a:t>
            </a:r>
            <a:r>
              <a:rPr lang="en-US" dirty="0">
                <a:latin typeface="Montserrat" pitchFamily="2" charset="0"/>
              </a:rPr>
              <a:t>y</a:t>
            </a:r>
            <a:r>
              <a:rPr lang="ru-RU" dirty="0">
                <a:latin typeface="Montserrat" pitchFamily="2" charset="0"/>
              </a:rPr>
              <a:t>.</a:t>
            </a:r>
            <a:endParaRPr lang="ru-RU" dirty="0">
              <a:solidFill>
                <a:srgbClr val="000000"/>
              </a:solidFill>
              <a:latin typeface="Montserrat" pitchFamily="2" charset="0"/>
            </a:endParaRP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E3D2F6D-9E60-5D43-BEDB-54BF8B9488A6}"/>
              </a:ext>
            </a:extLst>
          </p:cNvPr>
          <p:cNvGrpSpPr/>
          <p:nvPr/>
        </p:nvGrpSpPr>
        <p:grpSpPr>
          <a:xfrm>
            <a:off x="3811710" y="5138345"/>
            <a:ext cx="1143360" cy="430560"/>
            <a:chOff x="3811710" y="5138345"/>
            <a:chExt cx="114336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4350402C-923A-5C4E-8F94-26CD243ECF42}"/>
                    </a:ext>
                  </a:extLst>
                </p14:cNvPr>
                <p14:cNvContentPartPr/>
                <p14:nvPr/>
              </p14:nvContentPartPr>
              <p14:xfrm>
                <a:off x="3811710" y="5165345"/>
                <a:ext cx="36000" cy="781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4350402C-923A-5C4E-8F94-26CD243ECF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3070" y="5156705"/>
                  <a:ext cx="53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76A7879-ECC9-B746-A12B-A386173C80AA}"/>
                    </a:ext>
                  </a:extLst>
                </p14:cNvPr>
                <p14:cNvContentPartPr/>
                <p14:nvPr/>
              </p14:nvContentPartPr>
              <p14:xfrm>
                <a:off x="3925470" y="5162465"/>
                <a:ext cx="57960" cy="72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76A7879-ECC9-B746-A12B-A386173C80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6470" y="5153465"/>
                  <a:ext cx="75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1741DD6-D6E7-8D4F-8612-B93BEC67DE29}"/>
                    </a:ext>
                  </a:extLst>
                </p14:cNvPr>
                <p14:cNvContentPartPr/>
                <p14:nvPr/>
              </p14:nvContentPartPr>
              <p14:xfrm>
                <a:off x="4046790" y="5165705"/>
                <a:ext cx="45720" cy="896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1741DD6-D6E7-8D4F-8612-B93BEC67DE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7790" y="5157065"/>
                  <a:ext cx="63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4363CF6-34DA-7346-A3C1-634F8DF141EC}"/>
                    </a:ext>
                  </a:extLst>
                </p14:cNvPr>
                <p14:cNvContentPartPr/>
                <p14:nvPr/>
              </p14:nvContentPartPr>
              <p14:xfrm>
                <a:off x="4123830" y="5178305"/>
                <a:ext cx="48240" cy="594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4363CF6-34DA-7346-A3C1-634F8DF141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4830" y="5169305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77211E6-3581-254C-94D8-53025D1B8E62}"/>
                    </a:ext>
                  </a:extLst>
                </p14:cNvPr>
                <p14:cNvContentPartPr/>
                <p14:nvPr/>
              </p14:nvContentPartPr>
              <p14:xfrm>
                <a:off x="4202310" y="5186945"/>
                <a:ext cx="75240" cy="759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77211E6-3581-254C-94D8-53025D1B8E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3310" y="5178305"/>
                  <a:ext cx="92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2DEB8E5-971B-AB44-9B91-1E6A9ED87DC3}"/>
                    </a:ext>
                  </a:extLst>
                </p14:cNvPr>
                <p14:cNvContentPartPr/>
                <p14:nvPr/>
              </p14:nvContentPartPr>
              <p14:xfrm>
                <a:off x="4317150" y="5186945"/>
                <a:ext cx="65520" cy="70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2DEB8E5-971B-AB44-9B91-1E6A9ED87D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08150" y="5177945"/>
                  <a:ext cx="83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560AEF2D-AF00-814E-95FA-AD96036D84C0}"/>
                    </a:ext>
                  </a:extLst>
                </p14:cNvPr>
                <p14:cNvContentPartPr/>
                <p14:nvPr/>
              </p14:nvContentPartPr>
              <p14:xfrm>
                <a:off x="4419390" y="5175065"/>
                <a:ext cx="87480" cy="1076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560AEF2D-AF00-814E-95FA-AD96036D84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0390" y="5166065"/>
                  <a:ext cx="105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502ABC9B-C828-3B42-BA53-0F44299C28EF}"/>
                    </a:ext>
                  </a:extLst>
                </p14:cNvPr>
                <p14:cNvContentPartPr/>
                <p14:nvPr/>
              </p14:nvContentPartPr>
              <p14:xfrm>
                <a:off x="4564830" y="5170025"/>
                <a:ext cx="54720" cy="979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502ABC9B-C828-3B42-BA53-0F44299C28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55830" y="5161025"/>
                  <a:ext cx="72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8804A64-2788-6D4C-9A4D-22AFFEF812CC}"/>
                    </a:ext>
                  </a:extLst>
                </p14:cNvPr>
                <p14:cNvContentPartPr/>
                <p14:nvPr/>
              </p14:nvContentPartPr>
              <p14:xfrm>
                <a:off x="4701630" y="5138345"/>
                <a:ext cx="49680" cy="1188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8804A64-2788-6D4C-9A4D-22AFFEF812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92990" y="5129705"/>
                  <a:ext cx="67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BF434015-AE72-BD4A-9A3A-1913C248245C}"/>
                    </a:ext>
                  </a:extLst>
                </p14:cNvPr>
                <p14:cNvContentPartPr/>
                <p14:nvPr/>
              </p14:nvContentPartPr>
              <p14:xfrm>
                <a:off x="4822230" y="5162825"/>
                <a:ext cx="6840" cy="795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BF434015-AE72-BD4A-9A3A-1913C24824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13590" y="5154185"/>
                  <a:ext cx="24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CE44CB6C-2813-4946-BF5C-3F64BAA05B85}"/>
                    </a:ext>
                  </a:extLst>
                </p14:cNvPr>
                <p14:cNvContentPartPr/>
                <p14:nvPr/>
              </p14:nvContentPartPr>
              <p14:xfrm>
                <a:off x="4847070" y="5215745"/>
                <a:ext cx="43920" cy="482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CE44CB6C-2813-4946-BF5C-3F64BAA05B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8430" y="5207105"/>
                  <a:ext cx="61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B6AB298-B288-AD47-BEBB-5B9B78BB5A64}"/>
                    </a:ext>
                  </a:extLst>
                </p14:cNvPr>
                <p14:cNvContentPartPr/>
                <p14:nvPr/>
              </p14:nvContentPartPr>
              <p14:xfrm>
                <a:off x="4912590" y="5153465"/>
                <a:ext cx="21600" cy="2620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B6AB298-B288-AD47-BEBB-5B9B78BB5A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3950" y="5144825"/>
                  <a:ext cx="3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AAD85BED-A5CC-274B-B500-400799A39E9B}"/>
                    </a:ext>
                  </a:extLst>
                </p14:cNvPr>
                <p14:cNvContentPartPr/>
                <p14:nvPr/>
              </p14:nvContentPartPr>
              <p14:xfrm>
                <a:off x="4879830" y="5483225"/>
                <a:ext cx="13680" cy="77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AAD85BED-A5CC-274B-B500-400799A39E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71190" y="5474585"/>
                  <a:ext cx="31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AD9CF522-81DB-AD45-8F73-DB1BADB289CF}"/>
                    </a:ext>
                  </a:extLst>
                </p14:cNvPr>
                <p14:cNvContentPartPr/>
                <p14:nvPr/>
              </p14:nvContentPartPr>
              <p14:xfrm>
                <a:off x="4926990" y="5499425"/>
                <a:ext cx="28080" cy="694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AD9CF522-81DB-AD45-8F73-DB1BADB28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8350" y="5490785"/>
                  <a:ext cx="457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292ABE1-D655-9B4F-A470-42FAF34DFEC3}"/>
              </a:ext>
            </a:extLst>
          </p:cNvPr>
          <p:cNvGrpSpPr/>
          <p:nvPr/>
        </p:nvGrpSpPr>
        <p:grpSpPr>
          <a:xfrm>
            <a:off x="5022750" y="5204225"/>
            <a:ext cx="80280" cy="93240"/>
            <a:chOff x="5022750" y="5204225"/>
            <a:chExt cx="8028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8C54C5AC-BCAC-6444-BBAF-A603D587D6B8}"/>
                    </a:ext>
                  </a:extLst>
                </p14:cNvPr>
                <p14:cNvContentPartPr/>
                <p14:nvPr/>
              </p14:nvContentPartPr>
              <p14:xfrm>
                <a:off x="5022750" y="5204225"/>
                <a:ext cx="23400" cy="745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8C54C5AC-BCAC-6444-BBAF-A603D587D6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3750" y="5195225"/>
                  <a:ext cx="41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1AD8B48-DCE1-0F41-8AB5-768CFBA2BA00}"/>
                    </a:ext>
                  </a:extLst>
                </p14:cNvPr>
                <p14:cNvContentPartPr/>
                <p14:nvPr/>
              </p14:nvContentPartPr>
              <p14:xfrm>
                <a:off x="5053350" y="5238785"/>
                <a:ext cx="49680" cy="58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1AD8B48-DCE1-0F41-8AB5-768CFBA2BA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4710" y="5229785"/>
                  <a:ext cx="673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4610DA6-137D-5649-B3AE-F16C346DED6C}"/>
              </a:ext>
            </a:extLst>
          </p:cNvPr>
          <p:cNvGrpSpPr/>
          <p:nvPr/>
        </p:nvGrpSpPr>
        <p:grpSpPr>
          <a:xfrm>
            <a:off x="5123910" y="4812905"/>
            <a:ext cx="137520" cy="213480"/>
            <a:chOff x="5123910" y="4812905"/>
            <a:chExt cx="1375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97ECC86-B594-D345-A264-3A9DE5323664}"/>
                    </a:ext>
                  </a:extLst>
                </p14:cNvPr>
                <p14:cNvContentPartPr/>
                <p14:nvPr/>
              </p14:nvContentPartPr>
              <p14:xfrm>
                <a:off x="5123910" y="4940705"/>
                <a:ext cx="36720" cy="8568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97ECC86-B594-D345-A264-3A9DE53236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14910" y="4931705"/>
                  <a:ext cx="54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12D4CE3-7A78-DB4C-85BF-45A2452DE881}"/>
                    </a:ext>
                  </a:extLst>
                </p14:cNvPr>
                <p14:cNvContentPartPr/>
                <p14:nvPr/>
              </p14:nvContentPartPr>
              <p14:xfrm>
                <a:off x="5125350" y="4844225"/>
                <a:ext cx="19080" cy="493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12D4CE3-7A78-DB4C-85BF-45A2452DE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6350" y="4835225"/>
                  <a:ext cx="36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867556-3119-2D48-A8E2-8A9EBD019E05}"/>
                    </a:ext>
                  </a:extLst>
                </p14:cNvPr>
                <p14:cNvContentPartPr/>
                <p14:nvPr/>
              </p14:nvContentPartPr>
              <p14:xfrm>
                <a:off x="5175390" y="4812905"/>
                <a:ext cx="86040" cy="806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867556-3119-2D48-A8E2-8A9EBD019E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66390" y="4803905"/>
                  <a:ext cx="10368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88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Символы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84130D-1D6D-B445-8AB0-0AC4E285B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02" y="1651268"/>
            <a:ext cx="4416537" cy="40484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BF3212-8FDB-5145-965E-7A646CF1F73F}"/>
              </a:ext>
            </a:extLst>
          </p:cNvPr>
          <p:cNvSpPr txBox="1"/>
          <p:nvPr/>
        </p:nvSpPr>
        <p:spPr>
          <a:xfrm>
            <a:off x="2088842" y="5890606"/>
            <a:ext cx="508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Решение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28219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Символы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F1D3C-8CE9-AC4A-8E68-2437A7CE8798}"/>
              </a:ext>
            </a:extLst>
          </p:cNvPr>
          <p:cNvSpPr txBox="1"/>
          <p:nvPr/>
        </p:nvSpPr>
        <p:spPr>
          <a:xfrm>
            <a:off x="1485926" y="2051050"/>
            <a:ext cx="6091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itchFamily="2" charset="0"/>
              </a:rPr>
              <a:t>	</a:t>
            </a:r>
            <a:r>
              <a:rPr lang="ru-RU" sz="1400" dirty="0">
                <a:latin typeface="Montserrat" pitchFamily="2" charset="0"/>
              </a:rPr>
              <a:t>Чтобы узнать </a:t>
            </a:r>
            <a:r>
              <a:rPr lang="ru-RU" sz="1400" b="1" dirty="0">
                <a:latin typeface="Montserrat" pitchFamily="2" charset="0"/>
              </a:rPr>
              <a:t>код символа </a:t>
            </a:r>
            <a:r>
              <a:rPr lang="ru-RU" sz="1400" dirty="0">
                <a:latin typeface="Montserrat" pitchFamily="2" charset="0"/>
              </a:rPr>
              <a:t>по таблице </a:t>
            </a:r>
            <a:r>
              <a:rPr lang="en-US" sz="1400" dirty="0">
                <a:latin typeface="Montserrat" pitchFamily="2" charset="0"/>
              </a:rPr>
              <a:t>ASCII </a:t>
            </a:r>
            <a:r>
              <a:rPr lang="ru-RU" sz="1400" dirty="0">
                <a:latin typeface="Montserrat" pitchFamily="2" charset="0"/>
              </a:rPr>
              <a:t>можно воспользоваться ф-</a:t>
            </a:r>
            <a:r>
              <a:rPr lang="ru-RU" sz="1400" dirty="0" err="1">
                <a:latin typeface="Montserrat" pitchFamily="2" charset="0"/>
              </a:rPr>
              <a:t>ией</a:t>
            </a:r>
            <a:r>
              <a:rPr lang="ru-RU" sz="1400" dirty="0">
                <a:latin typeface="Montserrat" pitchFamily="2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тип данных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(переменная)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5823A4-3C60-4144-B832-5477A617F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8" y="2774236"/>
            <a:ext cx="5692998" cy="24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FB2AE-FFCD-B04E-A179-97A2D1749384}"/>
              </a:ext>
            </a:extLst>
          </p:cNvPr>
          <p:cNvSpPr txBox="1"/>
          <p:nvPr/>
        </p:nvSpPr>
        <p:spPr>
          <a:xfrm>
            <a:off x="1258090" y="4003897"/>
            <a:ext cx="7091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Montserrat" pitchFamily="2" charset="0"/>
              </a:rPr>
              <a:t>	</a:t>
            </a:r>
            <a:r>
              <a:rPr lang="ru-RU" b="1" dirty="0">
                <a:latin typeface="Montserrat" pitchFamily="2" charset="0"/>
              </a:rPr>
              <a:t>Задача:</a:t>
            </a:r>
            <a:r>
              <a:rPr lang="en-US" b="1" dirty="0">
                <a:latin typeface="Montserrat" pitchFamily="2" charset="0"/>
              </a:rPr>
              <a:t> </a:t>
            </a:r>
            <a:r>
              <a:rPr lang="ru-RU" dirty="0">
                <a:latin typeface="Montserrat" pitchFamily="2" charset="0"/>
              </a:rPr>
              <a:t>введите 1 символа и один пробел, затем выведите их номера по таблице </a:t>
            </a:r>
            <a:r>
              <a:rPr lang="en-US" dirty="0">
                <a:latin typeface="Montserrat" pitchFamily="2" charset="0"/>
              </a:rPr>
              <a:t>ASCII.</a:t>
            </a:r>
            <a:r>
              <a:rPr lang="ru-RU" dirty="0">
                <a:latin typeface="Montserrat" pitchFamily="2" charset="0"/>
              </a:rPr>
              <a:t> </a:t>
            </a:r>
            <a:endParaRPr lang="ru-RU" dirty="0">
              <a:solidFill>
                <a:srgbClr val="000000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3D0820-856B-8541-8127-C5E49826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07315"/>
            <a:ext cx="2929639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Символы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23E785E-9E4F-2D4B-886F-2E568D821385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603108E-007B-444C-AF18-572733E49404}"/>
              </a:ext>
            </a:extLst>
          </p:cNvPr>
          <p:cNvSpPr/>
          <p:nvPr/>
        </p:nvSpPr>
        <p:spPr>
          <a:xfrm>
            <a:off x="-30377" y="-452438"/>
            <a:ext cx="417033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58EAAFC-D982-1048-905A-BABDBB9EAF46}"/>
              </a:ext>
            </a:extLst>
          </p:cNvPr>
          <p:cNvSpPr/>
          <p:nvPr/>
        </p:nvSpPr>
        <p:spPr>
          <a:xfrm rot="5400000">
            <a:off x="6550819" y="3086894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D627F4-C09F-BF46-AC44-37A69A37B3FF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4DEBD04-85B1-D742-B000-DC82AF7A68CA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3015" name="TextBox 1">
            <a:extLst>
              <a:ext uri="{FF2B5EF4-FFF2-40B4-BE49-F238E27FC236}">
                <a16:creationId xmlns:a16="http://schemas.microsoft.com/office/drawing/2014/main" id="{0A5A8D94-3B26-A841-AF5C-7F4EE26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6690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B5DADF-77BD-F449-9484-620DEB3D3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77" y="2830955"/>
            <a:ext cx="6312045" cy="1686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0252B-100F-494E-989F-80E77432DFB6}"/>
              </a:ext>
            </a:extLst>
          </p:cNvPr>
          <p:cNvSpPr txBox="1"/>
          <p:nvPr/>
        </p:nvSpPr>
        <p:spPr>
          <a:xfrm>
            <a:off x="2088843" y="4697254"/>
            <a:ext cx="508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Особенность ввода</a:t>
            </a:r>
          </a:p>
        </p:txBody>
      </p:sp>
    </p:spTree>
    <p:extLst>
      <p:ext uri="{BB962C8B-B14F-4D97-AF65-F5344CB8AC3E}">
        <p14:creationId xmlns:p14="http://schemas.microsoft.com/office/powerpoint/2010/main" val="1103205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13114</TotalTime>
  <Words>176</Words>
  <Application>Microsoft Macintosh PowerPoint</Application>
  <PresentationFormat>Экран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Montserrat</vt:lpstr>
      <vt:lpstr>Montserrat Medium</vt:lpstr>
      <vt:lpstr>Тема Office</vt:lpstr>
      <vt:lpstr>Урок 9</vt:lpstr>
      <vt:lpstr>Символы</vt:lpstr>
      <vt:lpstr>Символы</vt:lpstr>
      <vt:lpstr>Символы</vt:lpstr>
      <vt:lpstr>Задача</vt:lpstr>
      <vt:lpstr>Символы</vt:lpstr>
      <vt:lpstr>Символы</vt:lpstr>
      <vt:lpstr>Задача</vt:lpstr>
      <vt:lpstr>Символы</vt:lpstr>
      <vt:lpstr>Символы</vt:lpstr>
      <vt:lpstr>Задача</vt:lpstr>
      <vt:lpstr>Строки</vt:lpstr>
      <vt:lpstr>Многофайловый проект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254</cp:revision>
  <dcterms:created xsi:type="dcterms:W3CDTF">2005-12-18T05:43:07Z</dcterms:created>
  <dcterms:modified xsi:type="dcterms:W3CDTF">2022-12-20T16:33:45Z</dcterms:modified>
</cp:coreProperties>
</file>