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20"/>
  </p:notesMasterIdLst>
  <p:handoutMasterIdLst>
    <p:handoutMasterId r:id="rId21"/>
  </p:handoutMasterIdLst>
  <p:sldIdLst>
    <p:sldId id="294" r:id="rId2"/>
    <p:sldId id="1076" r:id="rId3"/>
    <p:sldId id="1077" r:id="rId4"/>
    <p:sldId id="1089" r:id="rId5"/>
    <p:sldId id="1081" r:id="rId6"/>
    <p:sldId id="1091" r:id="rId7"/>
    <p:sldId id="1079" r:id="rId8"/>
    <p:sldId id="1078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957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07" autoAdjust="0"/>
  </p:normalViewPr>
  <p:slideViewPr>
    <p:cSldViewPr>
      <p:cViewPr>
        <p:scale>
          <a:sx n="114" d="100"/>
          <a:sy n="114" d="100"/>
        </p:scale>
        <p:origin x="86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13:55:53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24575,'11'0'0,"17"0"0,25 0 0,26 0 0,17 0 0,-44 0 0,1 0 0,2 0 0,1 0 0,2 0 0,1 0 0,0 0 0,0 0 0,-3 0 0,-1 0 0,42 0 0,-15 0 0,-9 0 0,-4 0 0,2 0 0,1 0 0,1 0 0,-3 0 0,-3 0 0,-2 0 0,2 0 0,3 0 0,0 0 0,-2 0 0,-1 0 0,-2 0 0,6 0 0,7 0 0,8 0 0,3 0 0,-3 0 0,-9 0 0,-14 0 0,-11 0 0,-5 0 0,0 0 0,4 0 0,4 0 0,0 0 0,-2 0 0,-2 0 0,-1 0 0,0 0 0,-1 0 0,-2 0 0,-8 0 0,-4 0 0,-4 0 0,-1 0 0,8 0 0,9 0 0,9 0 0,9 0 0,3 0 0,1 0 0,-3 0 0,-14 0 0,-11 0 0,-14 0 0,-15-2 0,-4 1 0,-8-1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source_acquisition_is_initializ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30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RAII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38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747115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Открытие и чтение в Си стиле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DCB366-B843-384D-8F71-F06F2005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62" y="1166568"/>
            <a:ext cx="3789817" cy="44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4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614251" y="5904755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Обернем код в класс + расширим его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35EE4-BB2D-094C-A594-9EAFC100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74" y="983064"/>
            <a:ext cx="2368594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6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5824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Что делать в таком случае?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DE41F1-9051-F648-BC14-0674EDC9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6" y="1188154"/>
            <a:ext cx="4852516" cy="4481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93256347-9837-2A40-A016-241B027D332D}"/>
                  </a:ext>
                </a:extLst>
              </p14:cNvPr>
              <p14:cNvContentPartPr/>
              <p14:nvPr/>
            </p14:nvContentPartPr>
            <p14:xfrm>
              <a:off x="3072261" y="2830341"/>
              <a:ext cx="1374120" cy="21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93256347-9837-2A40-A016-241B027D33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941" y="2826021"/>
                <a:ext cx="1382760" cy="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28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858241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Можно так, но ….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63A974-37E5-DA4D-A425-9C931069D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07" y="2031485"/>
            <a:ext cx="4752528" cy="27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61697" y="603014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60296" y="621947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677169" y="5563139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Лучше полностью запретить копирование и присваивание 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766BB6-0ABF-5241-949D-93C473FB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8" y="3467186"/>
            <a:ext cx="6836100" cy="7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9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RAII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954891" y="2794426"/>
            <a:ext cx="76344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dirty="0">
                <a:latin typeface="Montserrat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Идиома </a:t>
            </a:r>
            <a:r>
              <a:rPr lang="en" sz="1400" dirty="0">
                <a:latin typeface="Montserrat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RAII</a:t>
            </a:r>
            <a:r>
              <a:rPr lang="en" sz="1400" dirty="0">
                <a:latin typeface="Montserrat" pitchFamily="2" charset="0"/>
              </a:rPr>
              <a:t> (resource equitization is initialization)</a:t>
            </a:r>
            <a:r>
              <a:rPr lang="en-US" sz="1400" dirty="0">
                <a:latin typeface="Montserrat" pitchFamily="2" charset="0"/>
              </a:rPr>
              <a:t>. </a:t>
            </a:r>
            <a:endParaRPr lang="ru-RU" sz="1400" dirty="0">
              <a:latin typeface="Montserrat" pitchFamily="2" charset="0"/>
            </a:endParaRP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Идея</a:t>
            </a:r>
            <a:r>
              <a:rPr lang="en-US" sz="1400" b="1" dirty="0">
                <a:latin typeface="Montserrat" pitchFamily="2" charset="0"/>
              </a:rPr>
              <a:t>: </a:t>
            </a:r>
            <a:r>
              <a:rPr lang="ru-RU" sz="1400" dirty="0">
                <a:latin typeface="Montserrat" pitchFamily="2" charset="0"/>
              </a:rPr>
              <a:t>нужно запрашивать ресурс в конструкторе некоторого объекта, а освобождать — в деструкторе. На этой идее построены стандартные контейнеры</a:t>
            </a:r>
            <a:r>
              <a:rPr lang="en-US" sz="1400" dirty="0">
                <a:latin typeface="Montserrat" pitchFamily="2" charset="0"/>
              </a:rPr>
              <a:t> ,lock</a:t>
            </a:r>
            <a:r>
              <a:rPr lang="ru-RU" sz="1400" dirty="0">
                <a:latin typeface="Montserrat" pitchFamily="2" charset="0"/>
              </a:rPr>
              <a:t>_</a:t>
            </a:r>
            <a:r>
              <a:rPr lang="en-US" sz="1400" dirty="0">
                <a:latin typeface="Montserrat" pitchFamily="2" charset="0"/>
              </a:rPr>
              <a:t>guard </a:t>
            </a:r>
            <a:r>
              <a:rPr lang="ru-RU" sz="1400" dirty="0">
                <a:latin typeface="Montserrat" pitchFamily="2" charset="0"/>
              </a:rPr>
              <a:t>и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умные указатели</a:t>
            </a:r>
            <a:r>
              <a:rPr lang="en-US" sz="1400" dirty="0">
                <a:latin typeface="Montserrat" pitchFamily="2" charset="0"/>
              </a:rPr>
              <a:t>”.</a:t>
            </a:r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RAII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634B4-11F9-D947-A88C-582DD14CE694}"/>
              </a:ext>
            </a:extLst>
          </p:cNvPr>
          <p:cNvSpPr txBox="1"/>
          <p:nvPr/>
        </p:nvSpPr>
        <p:spPr>
          <a:xfrm>
            <a:off x="1099107" y="2004089"/>
            <a:ext cx="694578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dirty="0">
                <a:latin typeface="Montserrat" pitchFamily="2" charset="0"/>
              </a:rPr>
              <a:t>	В конструкторе соответствующего класса организуется </a:t>
            </a:r>
            <a:r>
              <a:rPr lang="ru-RU" sz="1400" b="1" dirty="0">
                <a:latin typeface="Montserrat" pitchFamily="2" charset="0"/>
              </a:rPr>
              <a:t>получение доступа к ресурсу</a:t>
            </a:r>
            <a:r>
              <a:rPr lang="ru-RU" sz="1400" dirty="0">
                <a:latin typeface="Montserrat" pitchFamily="2" charset="0"/>
              </a:rPr>
              <a:t>, а в деструкторе — </a:t>
            </a:r>
            <a:r>
              <a:rPr lang="ru-RU" sz="1400" b="1" dirty="0">
                <a:latin typeface="Montserrat" pitchFamily="2" charset="0"/>
              </a:rPr>
              <a:t>освобождение этого ресурса</a:t>
            </a:r>
            <a:r>
              <a:rPr lang="ru-RU" sz="1400" dirty="0">
                <a:latin typeface="Montserrat" pitchFamily="2" charset="0"/>
              </a:rPr>
              <a:t>. </a:t>
            </a:r>
          </a:p>
          <a:p>
            <a:pPr algn="l"/>
            <a:endParaRPr lang="ru-RU" sz="1400" dirty="0">
              <a:latin typeface="Montserrat" pitchFamily="2" charset="0"/>
            </a:endParaRPr>
          </a:p>
          <a:p>
            <a:pPr algn="l"/>
            <a:r>
              <a:rPr lang="ru-RU" sz="1400" dirty="0">
                <a:latin typeface="Montserrat" pitchFamily="2" charset="0"/>
              </a:rPr>
              <a:t>	Поскольку деструктор локальной (автоматической) переменной вызывается при выходе её из области видимости, то ресурс гарантированно </a:t>
            </a:r>
            <a:r>
              <a:rPr lang="ru-RU" sz="1400" b="1" dirty="0">
                <a:latin typeface="Montserrat" pitchFamily="2" charset="0"/>
              </a:rPr>
              <a:t>освобождается</a:t>
            </a:r>
            <a:r>
              <a:rPr lang="ru-RU" sz="1400" dirty="0">
                <a:latin typeface="Montserrat" pitchFamily="2" charset="0"/>
              </a:rPr>
              <a:t> при </a:t>
            </a:r>
            <a:r>
              <a:rPr lang="ru-RU" sz="1400" b="1" dirty="0">
                <a:latin typeface="Montserrat" pitchFamily="2" charset="0"/>
              </a:rPr>
              <a:t>уничтожении переменной</a:t>
            </a:r>
            <a:r>
              <a:rPr lang="ru-RU" sz="1400" dirty="0">
                <a:latin typeface="Montserrat" pitchFamily="2" charset="0"/>
              </a:rPr>
              <a:t>. Это справедливо даже в ситуациях, в которых возникают исключения. </a:t>
            </a:r>
          </a:p>
          <a:p>
            <a:pPr algn="l"/>
            <a:endParaRPr lang="ru-RU" sz="1400" dirty="0">
              <a:latin typeface="Montserrat" pitchFamily="2" charset="0"/>
            </a:endParaRPr>
          </a:p>
          <a:p>
            <a:pPr algn="l"/>
            <a:r>
              <a:rPr lang="ru-RU" sz="1400" b="1" dirty="0">
                <a:latin typeface="Montserrat" pitchFamily="2" charset="0"/>
              </a:rPr>
              <a:t>	</a:t>
            </a:r>
            <a:r>
              <a:rPr lang="en" sz="1400" b="1" dirty="0">
                <a:latin typeface="Montserrat" pitchFamily="2" charset="0"/>
              </a:rPr>
              <a:t>RAII</a:t>
            </a:r>
            <a:r>
              <a:rPr lang="en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- ключевая концепция для написания безопасного кода в </a:t>
            </a:r>
            <a:r>
              <a:rPr lang="en" sz="1400" dirty="0">
                <a:latin typeface="Montserrat" pitchFamily="2" charset="0"/>
              </a:rPr>
              <a:t>C++ (</a:t>
            </a:r>
            <a:r>
              <a:rPr lang="ru-RU" sz="1400" dirty="0">
                <a:latin typeface="Montserrat" pitchFamily="2" charset="0"/>
              </a:rPr>
              <a:t>и других языках программирования, где конструкторы и деструкторы автоматических объектов вызываются автоматически).</a:t>
            </a:r>
          </a:p>
          <a:p>
            <a:pPr algn="l"/>
            <a:endParaRPr lang="ru-RU" sz="1400" dirty="0">
              <a:latin typeface="Montserrat" pitchFamily="2" charset="0"/>
            </a:endParaRPr>
          </a:p>
          <a:p>
            <a:pPr algn="l"/>
            <a:r>
              <a:rPr lang="ru-RU" sz="1400" dirty="0">
                <a:latin typeface="Montserrat" pitchFamily="2" charset="0"/>
              </a:rPr>
              <a:t>	Следует </a:t>
            </a:r>
            <a:r>
              <a:rPr lang="ru-RU" sz="1400" b="1" dirty="0">
                <a:latin typeface="Montserrat" pitchFamily="2" charset="0"/>
              </a:rPr>
              <a:t>контролировать</a:t>
            </a:r>
            <a:r>
              <a:rPr lang="ru-RU" sz="1400" dirty="0">
                <a:latin typeface="Montserrat" pitchFamily="2" charset="0"/>
              </a:rPr>
              <a:t> возможность создания объекта через операцию клонирования и корректно переопределить (или запретить) операцию присваивания для подобных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84599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напишите собственный класс </a:t>
            </a:r>
            <a:r>
              <a:rPr lang="en-US" altLang="en-US" sz="1600" dirty="0">
                <a:latin typeface="Montserrat" pitchFamily="2" charset="0"/>
              </a:rPr>
              <a:t>Vector </a:t>
            </a:r>
            <a:r>
              <a:rPr lang="ru-RU" altLang="en-US" sz="1600" dirty="0">
                <a:latin typeface="Montserrat" pitchFamily="2" charset="0"/>
              </a:rPr>
              <a:t>или </a:t>
            </a:r>
            <a:r>
              <a:rPr lang="en-US" altLang="en-US" sz="1600" dirty="0">
                <a:latin typeface="Montserrat" pitchFamily="2" charset="0"/>
              </a:rPr>
              <a:t>String c </a:t>
            </a:r>
            <a:r>
              <a:rPr lang="ru-RU" altLang="en-US" sz="1600" dirty="0">
                <a:latin typeface="Montserrat" pitchFamily="2" charset="0"/>
              </a:rPr>
              <a:t>учетом идиомы </a:t>
            </a:r>
            <a:r>
              <a:rPr lang="en-US" altLang="en-US" sz="1600" dirty="0">
                <a:latin typeface="Montserrat" pitchFamily="2" charset="0"/>
              </a:rPr>
              <a:t>Raii.</a:t>
            </a:r>
            <a:endParaRPr lang="ru-RU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2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Обработка исключений</a:t>
            </a:r>
            <a:r>
              <a:rPr lang="en-US" altLang="en-US" sz="3500" b="1" dirty="0">
                <a:latin typeface="Montserrat" pitchFamily="2" charset="0"/>
              </a:rPr>
              <a:t> 2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7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2384169"/>
            <a:ext cx="73228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Исключение</a:t>
            </a:r>
            <a:r>
              <a:rPr lang="ru-RU" sz="1400" dirty="0">
                <a:latin typeface="Montserrat" pitchFamily="2" charset="0"/>
              </a:rPr>
              <a:t> — это условие ошибки, возможно вне элемента управления программы, которое не позволяет продолжать выполнение программы по обычному пути выполнения. </a:t>
            </a:r>
          </a:p>
          <a:p>
            <a:r>
              <a:rPr lang="ru-RU" sz="1400" dirty="0">
                <a:latin typeface="Montserrat" pitchFamily="2" charset="0"/>
              </a:rPr>
              <a:t>	</a:t>
            </a:r>
          </a:p>
          <a:p>
            <a:r>
              <a:rPr lang="ru-RU" sz="1400" dirty="0">
                <a:latin typeface="Montserrat" pitchFamily="2" charset="0"/>
              </a:rPr>
              <a:t>	Операции, включая создание объектов, входные и выходные данные файлов и вызовы функций из других модулей, являются потенциальными источниками исключений, даже если программа работает правильно. В надежном коде можно </a:t>
            </a:r>
            <a:r>
              <a:rPr lang="ru-RU" sz="1400" b="1" dirty="0">
                <a:latin typeface="Montserrat" pitchFamily="2" charset="0"/>
              </a:rPr>
              <a:t>предвидеть</a:t>
            </a:r>
            <a:r>
              <a:rPr lang="ru-RU" sz="1400" dirty="0">
                <a:latin typeface="Montserrat" pitchFamily="2" charset="0"/>
              </a:rPr>
              <a:t> и </a:t>
            </a:r>
            <a:r>
              <a:rPr lang="ru-RU" sz="1400" b="1" dirty="0">
                <a:latin typeface="Montserrat" pitchFamily="2" charset="0"/>
              </a:rPr>
              <a:t>обработать</a:t>
            </a:r>
            <a:r>
              <a:rPr lang="ru-RU" sz="1400" dirty="0">
                <a:latin typeface="Montserrat" pitchFamily="2" charset="0"/>
              </a:rPr>
              <a:t> исключения. </a:t>
            </a:r>
          </a:p>
        </p:txBody>
      </p:sp>
    </p:spTree>
    <p:extLst>
      <p:ext uri="{BB962C8B-B14F-4D97-AF65-F5344CB8AC3E}">
        <p14:creationId xmlns:p14="http://schemas.microsoft.com/office/powerpoint/2010/main" val="231602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18732" y="1771948"/>
            <a:ext cx="73228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Механизм: </a:t>
            </a:r>
            <a:r>
              <a:rPr lang="ru-RU" sz="1400" dirty="0">
                <a:latin typeface="Montserrat" pitchFamily="2" charset="0"/>
              </a:rPr>
              <a:t>чтобы поймать исключение, его нужно где-то</a:t>
            </a:r>
            <a:r>
              <a:rPr lang="en-US" sz="1400" dirty="0">
                <a:latin typeface="Montserrat" pitchFamily="2" charset="0"/>
              </a:rPr>
              <a:t> (</a:t>
            </a:r>
            <a:r>
              <a:rPr lang="ru-RU" sz="1400" dirty="0">
                <a:latin typeface="Montserrat" pitchFamily="2" charset="0"/>
              </a:rPr>
              <a:t>внутри ф-</a:t>
            </a:r>
            <a:r>
              <a:rPr lang="ru-RU" sz="1400" dirty="0" err="1">
                <a:latin typeface="Montserrat" pitchFamily="2" charset="0"/>
              </a:rPr>
              <a:t>ии</a:t>
            </a:r>
            <a:r>
              <a:rPr lang="en-US" sz="1400" dirty="0">
                <a:latin typeface="Montserrat" pitchFamily="2" charset="0"/>
              </a:rPr>
              <a:t>)</a:t>
            </a:r>
            <a:r>
              <a:rPr lang="ru-RU" sz="1400" dirty="0">
                <a:latin typeface="Montserrat" pitchFamily="2" charset="0"/>
              </a:rPr>
              <a:t> бросать (</a:t>
            </a:r>
            <a:r>
              <a:rPr lang="en-US" sz="1400" b="1" dirty="0">
                <a:latin typeface="Montserrat" pitchFamily="2" charset="0"/>
              </a:rPr>
              <a:t>throw</a:t>
            </a:r>
            <a:r>
              <a:rPr lang="ru-RU" sz="1400" dirty="0">
                <a:latin typeface="Montserrat" pitchFamily="2" charset="0"/>
              </a:rPr>
              <a:t>)</a:t>
            </a:r>
            <a:r>
              <a:rPr lang="en-US" sz="1400" dirty="0">
                <a:latin typeface="Montserrat" pitchFamily="2" charset="0"/>
              </a:rPr>
              <a:t>, </a:t>
            </a:r>
            <a:r>
              <a:rPr lang="ru-RU" sz="1400" dirty="0">
                <a:latin typeface="Montserrat" pitchFamily="2" charset="0"/>
              </a:rPr>
              <a:t>затем проверять эту ф-</a:t>
            </a:r>
            <a:r>
              <a:rPr lang="ru-RU" sz="1400" dirty="0" err="1">
                <a:latin typeface="Montserrat" pitchFamily="2" charset="0"/>
              </a:rPr>
              <a:t>ию</a:t>
            </a:r>
            <a:r>
              <a:rPr lang="ru-RU" sz="1400" dirty="0">
                <a:latin typeface="Montserrat" pitchFamily="2" charset="0"/>
              </a:rPr>
              <a:t> внутри </a:t>
            </a:r>
            <a:r>
              <a:rPr lang="en-US" sz="1400" b="1" dirty="0">
                <a:latin typeface="Montserrat" pitchFamily="2" charset="0"/>
              </a:rPr>
              <a:t>try</a:t>
            </a:r>
            <a:r>
              <a:rPr lang="ru-RU" sz="1400" dirty="0">
                <a:latin typeface="Montserrat" pitchFamily="2" charset="0"/>
              </a:rPr>
              <a:t> и ,если возникнет исключение, то отреагировать на него в </a:t>
            </a:r>
            <a:r>
              <a:rPr lang="en-US" sz="1400" b="1" dirty="0">
                <a:latin typeface="Montserrat" pitchFamily="2" charset="0"/>
              </a:rPr>
              <a:t>catch</a:t>
            </a:r>
            <a:r>
              <a:rPr lang="ru-RU" sz="1400" dirty="0">
                <a:latin typeface="Montserrat" pitchFamily="2" charset="0"/>
              </a:rPr>
              <a:t>. </a:t>
            </a:r>
            <a:endParaRPr lang="en-US" sz="1400" dirty="0">
              <a:latin typeface="Montserrat" pitchFamily="2" charset="0"/>
            </a:endParaRP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позволяет определить блок кода, который будет </a:t>
            </a:r>
            <a:r>
              <a:rPr lang="ru-RU" sz="1400" b="1" dirty="0">
                <a:latin typeface="Montserrat" pitchFamily="2" charset="0"/>
              </a:rPr>
              <a:t>проверяться</a:t>
            </a:r>
            <a:r>
              <a:rPr lang="ru-RU" sz="1400" dirty="0">
                <a:latin typeface="Montserrat" pitchFamily="2" charset="0"/>
              </a:rPr>
              <a:t> на </a:t>
            </a:r>
            <a:r>
              <a:rPr lang="ru-RU" sz="1400" b="1" dirty="0">
                <a:latin typeface="Montserrat" pitchFamily="2" charset="0"/>
              </a:rPr>
              <a:t>наличие ошибок </a:t>
            </a:r>
            <a:r>
              <a:rPr lang="ru-RU" sz="1400" dirty="0">
                <a:latin typeface="Montserrat" pitchFamily="2" charset="0"/>
              </a:rPr>
              <a:t>во время его выполнения;</a:t>
            </a:r>
            <a:endParaRPr lang="en-US" sz="1400" dirty="0">
              <a:latin typeface="Montserrat" pitchFamily="2" charset="0"/>
            </a:endParaRP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нужен для создания и </a:t>
            </a:r>
            <a:r>
              <a:rPr lang="ru-RU" sz="1400" b="1" dirty="0">
                <a:latin typeface="Montserrat" pitchFamily="2" charset="0"/>
              </a:rPr>
              <a:t>отображения исключений </a:t>
            </a:r>
            <a:r>
              <a:rPr lang="ru-RU" sz="1400" dirty="0">
                <a:latin typeface="Montserrat" pitchFamily="2" charset="0"/>
              </a:rPr>
              <a:t>и используется для перечисления ошибок, которые генерирует функция, но не может самостоятельно обрабатывать исключения;</a:t>
            </a:r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400" dirty="0">
                <a:latin typeface="Montserrat" pitchFamily="2" charset="0"/>
              </a:rPr>
              <a:t> - </a:t>
            </a:r>
            <a:r>
              <a:rPr lang="ru-RU" sz="1400" dirty="0">
                <a:latin typeface="Montserrat" pitchFamily="2" charset="0"/>
              </a:rPr>
              <a:t>блок кода, который выполняется при </a:t>
            </a:r>
            <a:r>
              <a:rPr lang="ru-RU" sz="1400" b="1" dirty="0">
                <a:latin typeface="Montserrat" pitchFamily="2" charset="0"/>
              </a:rPr>
              <a:t>возникновении</a:t>
            </a:r>
            <a:r>
              <a:rPr lang="en-US" sz="1400" b="1" dirty="0">
                <a:latin typeface="Montserrat" pitchFamily="2" charset="0"/>
              </a:rPr>
              <a:t> </a:t>
            </a:r>
            <a:r>
              <a:rPr lang="ru-RU" sz="1400" dirty="0">
                <a:latin typeface="Montserrat" pitchFamily="2" charset="0"/>
              </a:rPr>
              <a:t>определенного </a:t>
            </a:r>
            <a:r>
              <a:rPr lang="ru-RU" sz="1400" b="1" dirty="0">
                <a:latin typeface="Montserrat" pitchFamily="2" charset="0"/>
              </a:rPr>
              <a:t>исключения</a:t>
            </a:r>
            <a:r>
              <a:rPr lang="ru-RU" sz="1400" dirty="0">
                <a:latin typeface="Montserrat" pitchFamily="2" charset="0"/>
              </a:rPr>
              <a:t> в блоке </a:t>
            </a:r>
            <a:r>
              <a:rPr lang="en" sz="1400" dirty="0">
                <a:latin typeface="Montserrat" pitchFamily="2" charset="0"/>
              </a:rPr>
              <a:t>try</a:t>
            </a:r>
          </a:p>
          <a:p>
            <a:endParaRPr lang="ru-RU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829E24-8C02-3B4E-97BC-379A814B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79" y="2364333"/>
            <a:ext cx="6248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Обработали исключение типа 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строка</a:t>
            </a:r>
            <a:r>
              <a:rPr lang="en-US" sz="1400" dirty="0">
                <a:latin typeface="Montserrat" pitchFamily="2" charset="0"/>
              </a:rPr>
              <a:t>”</a:t>
            </a:r>
            <a:r>
              <a:rPr lang="ru-RU" sz="1400" dirty="0">
                <a:latin typeface="Montserrat" pitchFamily="2" charset="0"/>
              </a:rPr>
              <a:t> при отрицательном числе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B63F0C-1D2A-A745-9A21-F6ADB4E4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37" y="923900"/>
            <a:ext cx="3784925" cy="45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2F9BC62-1E62-C746-8CBB-C9DCA00D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01058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Типы исключений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B865D73-61EC-BF46-B8AF-91773F360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D3190C5F-C390-384C-A775-6EBD070FF18B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37A975-FD14-834B-AF3C-B447B520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68" y="1785156"/>
            <a:ext cx="3568864" cy="45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Обработка</a:t>
            </a:r>
            <a:br>
              <a:rPr lang="ru-RU" sz="2800" b="1" dirty="0">
                <a:latin typeface="Montserrat" pitchFamily="2" charset="0"/>
              </a:rPr>
            </a:br>
            <a:r>
              <a:rPr lang="ru-RU" sz="2800" b="1" dirty="0">
                <a:latin typeface="Montserrat" pitchFamily="2" charset="0"/>
              </a:rPr>
              <a:t>исключений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57559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650-DE36-C94F-9872-9775F8F56F24}"/>
              </a:ext>
            </a:extLst>
          </p:cNvPr>
          <p:cNvSpPr txBox="1"/>
          <p:nvPr/>
        </p:nvSpPr>
        <p:spPr>
          <a:xfrm>
            <a:off x="1154607" y="1853237"/>
            <a:ext cx="6912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runtime_error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общий тип исключений, которые возникают во время выполнения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range_error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когда полученный результат превосходит допустимый диапазон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overflow_error</a:t>
            </a:r>
            <a:r>
              <a:rPr lang="en-US" sz="1000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если полученный результат превышает допустимый диапазон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underflow_error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если полученный в вычислениях результат имеет недопустимые отрицательное значение (выход за нижнюю допустимую границу значений)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logic_error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наличии логических ошибок к коде программы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domain_error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возникает, если для некоторого значения, передаваемого в функцию, не определено результата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invalid_argument</a:t>
            </a:r>
            <a:r>
              <a:rPr lang="en-US" sz="1000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передаче в функцию некорректного аргумента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length_error</a:t>
            </a:r>
            <a:r>
              <a:rPr lang="en-US" sz="1000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попытке создать объект большего размера, чем допустим для данного типа</a:t>
            </a:r>
            <a:r>
              <a:rPr lang="en-US" sz="1000" dirty="0">
                <a:latin typeface="Montserrat" pitchFamily="2" charset="0"/>
              </a:rPr>
              <a:t>;</a:t>
            </a: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b="1" dirty="0" err="1">
                <a:latin typeface="Montserrat" pitchFamily="2" charset="0"/>
              </a:rPr>
              <a:t>out_of_range</a:t>
            </a:r>
            <a:r>
              <a:rPr lang="en-US" sz="1000" b="1" dirty="0">
                <a:latin typeface="Montserrat" pitchFamily="2" charset="0"/>
              </a:rPr>
              <a:t>: </a:t>
            </a:r>
            <a:r>
              <a:rPr lang="ru-RU" sz="1000" dirty="0">
                <a:latin typeface="Montserrat" pitchFamily="2" charset="0"/>
              </a:rPr>
              <a:t>исключение, которое возникает при попытке доступа к элементам вне допустимого диапазона</a:t>
            </a:r>
            <a:r>
              <a:rPr lang="en-US" sz="1000" dirty="0">
                <a:latin typeface="Montserrat" pitchFamily="2" charset="0"/>
              </a:rPr>
              <a:t>;</a:t>
            </a:r>
            <a:r>
              <a:rPr lang="ru-RU" sz="1000" dirty="0">
                <a:latin typeface="Montserrat" pitchFamily="2" charset="0"/>
              </a:rPr>
              <a:t>	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000" dirty="0">
              <a:latin typeface="Montserrat" pitchFamily="2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97A2C29-8C6C-6E45-8BB0-4AE03611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48655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Типы исключений</a:t>
            </a: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7" y="-1944392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7CB2-8A49-0D4A-8A80-EFD94C73F917}"/>
              </a:ext>
            </a:extLst>
          </p:cNvPr>
          <p:cNvSpPr txBox="1"/>
          <p:nvPr/>
        </p:nvSpPr>
        <p:spPr>
          <a:xfrm>
            <a:off x="1554480" y="5638285"/>
            <a:ext cx="6035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Обработали под тип исключения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72502-97D9-5F46-84CD-5721F76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32" y="692696"/>
            <a:ext cx="3853078" cy="48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77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20161</TotalTime>
  <Words>560</Words>
  <Application>Microsoft Macintosh PowerPoint</Application>
  <PresentationFormat>Экран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30</vt:lpstr>
      <vt:lpstr>Обработка исключений 2</vt:lpstr>
      <vt:lpstr>Обработка исключений</vt:lpstr>
      <vt:lpstr>Обработка исключений</vt:lpstr>
      <vt:lpstr>Обработка исключений</vt:lpstr>
      <vt:lpstr>Презентация PowerPoint</vt:lpstr>
      <vt:lpstr>Обработка исключений</vt:lpstr>
      <vt:lpstr>Обработка исключений</vt:lpstr>
      <vt:lpstr>Презентация PowerPoint</vt:lpstr>
      <vt:lpstr>RAII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RAII</vt:lpstr>
      <vt:lpstr>RAII</vt:lpstr>
      <vt:lpstr>Задача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302</cp:revision>
  <dcterms:created xsi:type="dcterms:W3CDTF">2005-12-18T05:43:07Z</dcterms:created>
  <dcterms:modified xsi:type="dcterms:W3CDTF">2023-03-18T14:40:21Z</dcterms:modified>
</cp:coreProperties>
</file>