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57" r:id="rId5"/>
    <p:sldId id="258" r:id="rId6"/>
    <p:sldId id="259" r:id="rId7"/>
    <p:sldId id="260" r:id="rId8"/>
    <p:sldId id="261" r:id="rId9"/>
    <p:sldId id="262" r:id="rId10"/>
    <p:sldId id="264" r:id="rId11"/>
    <p:sldId id="265" r:id="rId12"/>
    <p:sldId id="266" r:id="rId13"/>
    <p:sldId id="267" r:id="rId14"/>
    <p:sldId id="269" r:id="rId15"/>
    <p:sldId id="270" r:id="rId16"/>
    <p:sldId id="272" r:id="rId17"/>
    <p:sldId id="273" r:id="rId18"/>
    <p:sldId id="274" r:id="rId19"/>
    <p:sldId id="275" r:id="rId20"/>
    <p:sldId id="278" r:id="rId21"/>
    <p:sldId id="279"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73716884310154E-2"/>
          <c:y val="4.1277919474668294E-2"/>
          <c:w val="0.58270102120785383"/>
          <c:h val="0.91744416105066329"/>
        </c:manualLayout>
      </c:layout>
      <c:pieChart>
        <c:varyColors val="1"/>
        <c:ser>
          <c:idx val="0"/>
          <c:order val="0"/>
          <c:tx>
            <c:strRef>
              <c:f>Лист1!$B$1</c:f>
              <c:strCache>
                <c:ptCount val="1"/>
                <c:pt idx="0">
                  <c:v>Столбец1</c:v>
                </c:pt>
              </c:strCache>
            </c:strRef>
          </c:tx>
          <c:cat>
            <c:strRef>
              <c:f>Лист1!$A$2:$A$8</c:f>
              <c:strCache>
                <c:ptCount val="7"/>
                <c:pt idx="0">
                  <c:v>Politics</c:v>
                </c:pt>
                <c:pt idx="1">
                  <c:v>Mass Media</c:v>
                </c:pt>
                <c:pt idx="2">
                  <c:v>Sciences</c:v>
                </c:pt>
                <c:pt idx="3">
                  <c:v>Trade</c:v>
                </c:pt>
                <c:pt idx="4">
                  <c:v>Military</c:v>
                </c:pt>
                <c:pt idx="5">
                  <c:v>Fashion</c:v>
                </c:pt>
                <c:pt idx="6">
                  <c:v>Sports</c:v>
                </c:pt>
              </c:strCache>
            </c:strRef>
          </c:cat>
          <c:val>
            <c:numRef>
              <c:f>Лист1!$B$2:$B$8</c:f>
              <c:numCache>
                <c:formatCode>0%</c:formatCode>
                <c:ptCount val="7"/>
                <c:pt idx="0">
                  <c:v>0.15000000000000002</c:v>
                </c:pt>
                <c:pt idx="1">
                  <c:v>0.34000000000000008</c:v>
                </c:pt>
                <c:pt idx="2">
                  <c:v>0.11000000000000001</c:v>
                </c:pt>
                <c:pt idx="3">
                  <c:v>0.19000000000000003</c:v>
                </c:pt>
                <c:pt idx="4">
                  <c:v>5.000000000000001E-2</c:v>
                </c:pt>
                <c:pt idx="5">
                  <c:v>0.12000000000000001</c:v>
                </c:pt>
                <c:pt idx="6">
                  <c:v>0.1</c:v>
                </c:pt>
              </c:numCache>
            </c:numRef>
          </c:val>
        </c:ser>
        <c:dLbls>
          <c:showLegendKey val="0"/>
          <c:showVal val="0"/>
          <c:showCatName val="0"/>
          <c:showSerName val="0"/>
          <c:showPercent val="0"/>
          <c:showBubbleSize val="0"/>
          <c:showLeaderLines val="0"/>
        </c:dLbls>
        <c:firstSliceAng val="0"/>
      </c:pieChart>
    </c:plotArea>
    <c:legend>
      <c:legendPos val="r"/>
      <c:layout/>
      <c:overlay val="0"/>
    </c:legend>
    <c:plotVisOnly val="1"/>
    <c:dispBlanksAs val="zero"/>
    <c:showDLblsOverMax val="0"/>
  </c:chart>
  <c:txPr>
    <a:bodyPr/>
    <a:lstStyle/>
    <a:p>
      <a:pPr>
        <a:defRPr sz="1800"/>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41185637256348"/>
          <c:y val="0.13857180857776941"/>
          <c:w val="0.80026409879859495"/>
          <c:h val="0.75281146698267909"/>
        </c:manualLayout>
      </c:layout>
      <c:barChart>
        <c:barDir val="bar"/>
        <c:grouping val="clustered"/>
        <c:varyColors val="0"/>
        <c:ser>
          <c:idx val="0"/>
          <c:order val="0"/>
          <c:tx>
            <c:strRef>
              <c:f>Лист1!$B$1</c:f>
              <c:strCache>
                <c:ptCount val="1"/>
                <c:pt idx="0">
                  <c:v>Ряд 1</c:v>
                </c:pt>
              </c:strCache>
            </c:strRef>
          </c:tx>
          <c:invertIfNegative val="0"/>
          <c:cat>
            <c:strRef>
              <c:f>Лист1!$A$2:$A$5</c:f>
              <c:strCache>
                <c:ptCount val="3"/>
                <c:pt idx="0">
                  <c:v>Ukranian</c:v>
                </c:pt>
                <c:pt idx="1">
                  <c:v>English</c:v>
                </c:pt>
                <c:pt idx="2">
                  <c:v>Other</c:v>
                </c:pt>
              </c:strCache>
            </c:strRef>
          </c:cat>
          <c:val>
            <c:numRef>
              <c:f>Лист1!$B$2:$B$5</c:f>
              <c:numCache>
                <c:formatCode>General</c:formatCode>
                <c:ptCount val="4"/>
                <c:pt idx="0">
                  <c:v>20</c:v>
                </c:pt>
                <c:pt idx="1">
                  <c:v>10</c:v>
                </c:pt>
                <c:pt idx="2">
                  <c:v>3</c:v>
                </c:pt>
              </c:numCache>
            </c:numRef>
          </c:val>
        </c:ser>
        <c:dLbls>
          <c:showLegendKey val="0"/>
          <c:showVal val="0"/>
          <c:showCatName val="0"/>
          <c:showSerName val="0"/>
          <c:showPercent val="0"/>
          <c:showBubbleSize val="0"/>
        </c:dLbls>
        <c:gapWidth val="150"/>
        <c:axId val="118911744"/>
        <c:axId val="119423744"/>
      </c:barChart>
      <c:catAx>
        <c:axId val="118911744"/>
        <c:scaling>
          <c:orientation val="minMax"/>
        </c:scaling>
        <c:delete val="0"/>
        <c:axPos val="l"/>
        <c:majorTickMark val="out"/>
        <c:minorTickMark val="none"/>
        <c:tickLblPos val="nextTo"/>
        <c:crossAx val="119423744"/>
        <c:crosses val="autoZero"/>
        <c:auto val="1"/>
        <c:lblAlgn val="ctr"/>
        <c:lblOffset val="100"/>
        <c:noMultiLvlLbl val="0"/>
      </c:catAx>
      <c:valAx>
        <c:axId val="119423744"/>
        <c:scaling>
          <c:orientation val="minMax"/>
        </c:scaling>
        <c:delete val="0"/>
        <c:axPos val="b"/>
        <c:majorGridlines/>
        <c:numFmt formatCode="General" sourceLinked="1"/>
        <c:majorTickMark val="out"/>
        <c:minorTickMark val="none"/>
        <c:tickLblPos val="nextTo"/>
        <c:crossAx val="118911744"/>
        <c:crosses val="autoZero"/>
        <c:crossBetween val="between"/>
      </c:valAx>
    </c:plotArea>
    <c:plotVisOnly val="1"/>
    <c:dispBlanksAs val="gap"/>
    <c:showDLblsOverMax val="0"/>
  </c:chart>
  <c:txPr>
    <a:bodyPr/>
    <a:lstStyle/>
    <a:p>
      <a:pPr>
        <a:defRPr sz="1800"/>
      </a:pPr>
      <a:endParaRPr lang="ru-RU"/>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Лист1!$B$1</c:f>
              <c:strCache>
                <c:ptCount val="1"/>
                <c:pt idx="0">
                  <c:v>All names</c:v>
                </c:pt>
              </c:strCache>
            </c:strRef>
          </c:tx>
          <c:invertIfNegative val="0"/>
          <c:cat>
            <c:strRef>
              <c:f>Лист1!$A$2:$A$5</c:f>
              <c:strCache>
                <c:ptCount val="4"/>
                <c:pt idx="0">
                  <c:v>Women`s magazines</c:v>
                </c:pt>
                <c:pt idx="1">
                  <c:v>Men`s magazines</c:v>
                </c:pt>
                <c:pt idx="2">
                  <c:v> Popular science magazines</c:v>
                </c:pt>
                <c:pt idx="3">
                  <c:v>Computer magazines</c:v>
                </c:pt>
              </c:strCache>
            </c:strRef>
          </c:cat>
          <c:val>
            <c:numRef>
              <c:f>Лист1!$B$2:$B$5</c:f>
              <c:numCache>
                <c:formatCode>General</c:formatCode>
                <c:ptCount val="4"/>
                <c:pt idx="0">
                  <c:v>50</c:v>
                </c:pt>
                <c:pt idx="1">
                  <c:v>29</c:v>
                </c:pt>
                <c:pt idx="2">
                  <c:v>10</c:v>
                </c:pt>
                <c:pt idx="3">
                  <c:v>35</c:v>
                </c:pt>
              </c:numCache>
            </c:numRef>
          </c:val>
        </c:ser>
        <c:ser>
          <c:idx val="1"/>
          <c:order val="1"/>
          <c:tx>
            <c:strRef>
              <c:f>Лист1!$C$1</c:f>
              <c:strCache>
                <c:ptCount val="1"/>
                <c:pt idx="0">
                  <c:v>English names</c:v>
                </c:pt>
              </c:strCache>
            </c:strRef>
          </c:tx>
          <c:invertIfNegative val="0"/>
          <c:cat>
            <c:strRef>
              <c:f>Лист1!$A$2:$A$5</c:f>
              <c:strCache>
                <c:ptCount val="4"/>
                <c:pt idx="0">
                  <c:v>Women`s magazines</c:v>
                </c:pt>
                <c:pt idx="1">
                  <c:v>Men`s magazines</c:v>
                </c:pt>
                <c:pt idx="2">
                  <c:v> Popular science magazines</c:v>
                </c:pt>
                <c:pt idx="3">
                  <c:v>Computer magazines</c:v>
                </c:pt>
              </c:strCache>
            </c:strRef>
          </c:cat>
          <c:val>
            <c:numRef>
              <c:f>Лист1!$C$2:$C$5</c:f>
              <c:numCache>
                <c:formatCode>General</c:formatCode>
                <c:ptCount val="4"/>
                <c:pt idx="0">
                  <c:v>20</c:v>
                </c:pt>
                <c:pt idx="1">
                  <c:v>12</c:v>
                </c:pt>
                <c:pt idx="2">
                  <c:v>5</c:v>
                </c:pt>
                <c:pt idx="3">
                  <c:v>28</c:v>
                </c:pt>
              </c:numCache>
            </c:numRef>
          </c:val>
        </c:ser>
        <c:dLbls>
          <c:showLegendKey val="0"/>
          <c:showVal val="0"/>
          <c:showCatName val="0"/>
          <c:showSerName val="0"/>
          <c:showPercent val="0"/>
          <c:showBubbleSize val="0"/>
        </c:dLbls>
        <c:gapWidth val="150"/>
        <c:axId val="36319616"/>
        <c:axId val="36321152"/>
      </c:barChart>
      <c:catAx>
        <c:axId val="36319616"/>
        <c:scaling>
          <c:orientation val="minMax"/>
        </c:scaling>
        <c:delete val="0"/>
        <c:axPos val="b"/>
        <c:majorTickMark val="out"/>
        <c:minorTickMark val="none"/>
        <c:tickLblPos val="nextTo"/>
        <c:crossAx val="36321152"/>
        <c:crosses val="autoZero"/>
        <c:auto val="1"/>
        <c:lblAlgn val="ctr"/>
        <c:lblOffset val="100"/>
        <c:noMultiLvlLbl val="0"/>
      </c:catAx>
      <c:valAx>
        <c:axId val="36321152"/>
        <c:scaling>
          <c:orientation val="minMax"/>
        </c:scaling>
        <c:delete val="0"/>
        <c:axPos val="l"/>
        <c:majorGridlines/>
        <c:numFmt formatCode="General" sourceLinked="1"/>
        <c:majorTickMark val="out"/>
        <c:minorTickMark val="none"/>
        <c:tickLblPos val="nextTo"/>
        <c:crossAx val="36319616"/>
        <c:crosses val="autoZero"/>
        <c:crossBetween val="between"/>
      </c:valAx>
    </c:plotArea>
    <c:legend>
      <c:legendPos val="r"/>
      <c:layout/>
      <c:overlay val="0"/>
    </c:legend>
    <c:plotVisOnly val="1"/>
    <c:dispBlanksAs val="gap"/>
    <c:showDLblsOverMax val="0"/>
  </c:chart>
  <c:txPr>
    <a:bodyPr/>
    <a:lstStyle/>
    <a:p>
      <a:pPr>
        <a:defRPr sz="1800"/>
      </a:pPr>
      <a:endParaRPr lang="ru-RU"/>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Лист1!$B$1</c:f>
              <c:strCache>
                <c:ptCount val="1"/>
                <c:pt idx="0">
                  <c:v>How often do you use English words?</c:v>
                </c:pt>
              </c:strCache>
            </c:strRef>
          </c:tx>
          <c:explosion val="25"/>
          <c:cat>
            <c:strRef>
              <c:f>Лист1!$A$2:$A$4</c:f>
              <c:strCache>
                <c:ptCount val="3"/>
                <c:pt idx="0">
                  <c:v>often</c:v>
                </c:pt>
                <c:pt idx="1">
                  <c:v>sometimes</c:v>
                </c:pt>
                <c:pt idx="2">
                  <c:v>do not use</c:v>
                </c:pt>
              </c:strCache>
            </c:strRef>
          </c:cat>
          <c:val>
            <c:numRef>
              <c:f>Лист1!$B$2:$B$4</c:f>
              <c:numCache>
                <c:formatCode>0%</c:formatCode>
                <c:ptCount val="3"/>
                <c:pt idx="0">
                  <c:v>0.83000000000000007</c:v>
                </c:pt>
                <c:pt idx="1">
                  <c:v>0.14000000000000001</c:v>
                </c:pt>
                <c:pt idx="2">
                  <c:v>3.0000000000000002E-2</c:v>
                </c:pt>
              </c:numCache>
            </c:numRef>
          </c:val>
        </c:ser>
        <c:dLbls>
          <c:showLegendKey val="0"/>
          <c:showVal val="0"/>
          <c:showCatName val="0"/>
          <c:showSerName val="0"/>
          <c:showPercent val="0"/>
          <c:showBubbleSize val="0"/>
          <c:showLeaderLines val="0"/>
        </c:dLbls>
        <c:firstSliceAng val="0"/>
      </c:pieChart>
    </c:plotArea>
    <c:legend>
      <c:legendPos val="r"/>
      <c:layout/>
      <c:overlay val="0"/>
    </c:legend>
    <c:plotVisOnly val="1"/>
    <c:dispBlanksAs val="zero"/>
    <c:showDLblsOverMax val="0"/>
  </c:chart>
  <c:txPr>
    <a:bodyPr/>
    <a:lstStyle/>
    <a:p>
      <a:pPr>
        <a:defRPr sz="1800"/>
      </a:pPr>
      <a:endParaRPr lang="ru-RU"/>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30"/>
    </c:view3D>
    <c:floor>
      <c:thickness val="0"/>
    </c:floor>
    <c:sideWall>
      <c:thickness val="0"/>
    </c:sideWall>
    <c:backWall>
      <c:thickness val="0"/>
    </c:backWall>
    <c:plotArea>
      <c:layout/>
      <c:pie3DChart>
        <c:varyColors val="1"/>
        <c:ser>
          <c:idx val="0"/>
          <c:order val="0"/>
          <c:tx>
            <c:strRef>
              <c:f>Лист1!$B$1</c:f>
              <c:strCache>
                <c:ptCount val="1"/>
                <c:pt idx="0">
                  <c:v>Where do you learn the words?</c:v>
                </c:pt>
              </c:strCache>
            </c:strRef>
          </c:tx>
          <c:cat>
            <c:strRef>
              <c:f>Лист1!$A$2:$A$5</c:f>
              <c:strCache>
                <c:ptCount val="4"/>
                <c:pt idx="0">
                  <c:v>TV</c:v>
                </c:pt>
                <c:pt idx="1">
                  <c:v>Magazines</c:v>
                </c:pt>
                <c:pt idx="2">
                  <c:v>Stores</c:v>
                </c:pt>
                <c:pt idx="3">
                  <c:v>Friends</c:v>
                </c:pt>
              </c:strCache>
            </c:strRef>
          </c:cat>
          <c:val>
            <c:numRef>
              <c:f>Лист1!$B$2:$B$5</c:f>
              <c:numCache>
                <c:formatCode>0%</c:formatCode>
                <c:ptCount val="4"/>
                <c:pt idx="0">
                  <c:v>0.44</c:v>
                </c:pt>
                <c:pt idx="1">
                  <c:v>0.23</c:v>
                </c:pt>
                <c:pt idx="2">
                  <c:v>0.23</c:v>
                </c:pt>
                <c:pt idx="3">
                  <c:v>0.1</c:v>
                </c:pt>
              </c:numCache>
            </c:numRef>
          </c:val>
        </c:ser>
        <c:dLbls>
          <c:showLegendKey val="0"/>
          <c:showVal val="0"/>
          <c:showCatName val="0"/>
          <c:showSerName val="0"/>
          <c:showPercent val="0"/>
          <c:showBubbleSize val="0"/>
          <c:showLeaderLines val="0"/>
        </c:dLbls>
      </c:pie3DChart>
    </c:plotArea>
    <c:legend>
      <c:legendPos val="r"/>
      <c:layout>
        <c:manualLayout>
          <c:xMode val="edge"/>
          <c:yMode val="edge"/>
          <c:x val="0.74989681758530202"/>
          <c:y val="0.39169758858267723"/>
          <c:w val="0.2209365157480315"/>
          <c:h val="0.32751082677165366"/>
        </c:manualLayout>
      </c:layout>
      <c:overlay val="0"/>
    </c:legend>
    <c:plotVisOnly val="1"/>
    <c:dispBlanksAs val="zero"/>
    <c:showDLblsOverMax val="0"/>
  </c:chart>
  <c:txPr>
    <a:bodyPr/>
    <a:lstStyle/>
    <a:p>
      <a:pPr>
        <a:defRPr sz="1800"/>
      </a:pPr>
      <a:endParaRPr lang="ru-RU"/>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B19B0651-EE4F-4900-A07F-96A6BFA9D0F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B19B0651-EE4F-4900-A07F-96A6BFA9D0F0}" type="slidenum">
              <a:rPr lang="ru-RU" smtClean="0"/>
              <a:pPr/>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B19B0651-EE4F-4900-A07F-96A6BFA9D0F0}" type="slidenum">
              <a:rPr lang="ru-RU" smtClean="0"/>
              <a:pPr/>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B4C71EC6-210F-42DE-9C53-41977AD35B3D}" type="datetimeFigureOut">
              <a:rPr lang="ru-RU" smtClean="0"/>
              <a:pPr/>
              <a:t>02.12.2019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pPr/>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4C71EC6-210F-42DE-9C53-41977AD35B3D}" type="datetimeFigureOut">
              <a:rPr lang="ru-RU" smtClean="0"/>
              <a:pPr/>
              <a:t>02.12.2019</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19B0651-EE4F-4900-A07F-96A6BFA9D0F0}" type="slidenum">
              <a:rPr lang="ru-RU" smtClean="0"/>
              <a:pPr/>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 Id="rId5" Type="http://schemas.openxmlformats.org/officeDocument/2006/relationships/image" Target="../media/image43.jpeg"/><Relationship Id="rId4" Type="http://schemas.openxmlformats.org/officeDocument/2006/relationships/image" Target="../media/image42.jpeg"/></Relationships>
</file>

<file path=ppt/slides/_rels/slide13.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image" Target="../media/image44.jpeg"/><Relationship Id="rId1" Type="http://schemas.openxmlformats.org/officeDocument/2006/relationships/slideLayout" Target="../slideLayouts/slideLayout7.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eg"/><Relationship Id="rId7" Type="http://schemas.openxmlformats.org/officeDocument/2006/relationships/image" Target="../media/image30.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jpeg"/><Relationship Id="rId10" Type="http://schemas.openxmlformats.org/officeDocument/2006/relationships/image" Target="../media/image33.jpeg"/><Relationship Id="rId4" Type="http://schemas.openxmlformats.org/officeDocument/2006/relationships/image" Target="../media/image27.png"/><Relationship Id="rId9" Type="http://schemas.openxmlformats.org/officeDocument/2006/relationships/image" Target="../media/image32.jpeg"/></Relationships>
</file>

<file path=ppt/slides/_rels/slide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 Id="rId5" Type="http://schemas.openxmlformats.org/officeDocument/2006/relationships/image" Target="../media/image36.jpg"/><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749" y="3852770"/>
            <a:ext cx="8780161" cy="3046988"/>
          </a:xfrm>
          <a:prstGeom prst="rect">
            <a:avLst/>
          </a:prstGeom>
          <a:noFill/>
        </p:spPr>
        <p:txBody>
          <a:bodyPr wrap="none" rtlCol="0">
            <a:spAutoFit/>
          </a:bodyPr>
          <a:lstStyle/>
          <a:p>
            <a:r>
              <a:rPr lang="en-US" sz="9600" b="1" dirty="0" smtClean="0">
                <a:solidFill>
                  <a:srgbClr val="C00000"/>
                </a:solidFill>
                <a:latin typeface="Times New Roman" panose="02020603050405020304" pitchFamily="18" charset="0"/>
                <a:cs typeface="Times New Roman" panose="02020603050405020304" pitchFamily="18" charset="0"/>
              </a:rPr>
              <a:t>English</a:t>
            </a:r>
          </a:p>
          <a:p>
            <a:r>
              <a:rPr lang="en-US" sz="9600" dirty="0">
                <a:solidFill>
                  <a:srgbClr val="C00000"/>
                </a:solidFill>
              </a:rPr>
              <a:t> </a:t>
            </a:r>
            <a:r>
              <a:rPr lang="en-US" sz="9600" dirty="0" smtClean="0">
                <a:solidFill>
                  <a:srgbClr val="C00000"/>
                </a:solidFill>
              </a:rPr>
              <a:t>       </a:t>
            </a:r>
            <a:r>
              <a:rPr lang="en-US" sz="9600" b="1" dirty="0" smtClean="0">
                <a:solidFill>
                  <a:srgbClr val="C00000"/>
                </a:solidFill>
                <a:latin typeface="Times New Roman" panose="02020603050405020304" pitchFamily="18" charset="0"/>
                <a:cs typeface="Times New Roman" panose="02020603050405020304" pitchFamily="18" charset="0"/>
              </a:rPr>
              <a:t>Borrowings</a:t>
            </a:r>
            <a:endParaRPr lang="ru-RU" sz="9600" b="1" dirty="0">
              <a:solidFill>
                <a:srgbClr val="C00000"/>
              </a:solidFill>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437124">
            <a:off x="6186564" y="21669"/>
            <a:ext cx="3256842" cy="2167280"/>
          </a:xfrm>
          <a:prstGeom prst="rect">
            <a:avLst/>
          </a:prstGeom>
        </p:spPr>
      </p:pic>
      <p:pic>
        <p:nvPicPr>
          <p:cNvPr id="19"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32643">
            <a:off x="-245486" y="53793"/>
            <a:ext cx="3117552" cy="1745829"/>
          </a:xfrm>
          <a:prstGeom prst="rect">
            <a:avLst/>
          </a:prstGeom>
        </p:spPr>
      </p:pic>
      <p:pic>
        <p:nvPicPr>
          <p:cNvPr id="24" name="Рисунок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436830">
            <a:off x="2932058" y="132817"/>
            <a:ext cx="3263143" cy="2191308"/>
          </a:xfrm>
          <a:prstGeom prst="rect">
            <a:avLst/>
          </a:prstGeom>
        </p:spPr>
      </p:pic>
      <p:pic>
        <p:nvPicPr>
          <p:cNvPr id="9" name="Рисунок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865242">
            <a:off x="5916219" y="1616570"/>
            <a:ext cx="3315425" cy="2206265"/>
          </a:xfrm>
          <a:prstGeom prst="rect">
            <a:avLst/>
          </a:prstGeom>
        </p:spPr>
      </p:pic>
      <p:pic>
        <p:nvPicPr>
          <p:cNvPr id="23" name="Рисунок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971795">
            <a:off x="198377" y="1886406"/>
            <a:ext cx="3405246" cy="1906938"/>
          </a:xfrm>
          <a:prstGeom prst="rect">
            <a:avLst/>
          </a:prstGeom>
        </p:spPr>
      </p:pic>
      <p:pic>
        <p:nvPicPr>
          <p:cNvPr id="21" name="Рисунок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848525">
            <a:off x="4385693" y="3167790"/>
            <a:ext cx="2883253" cy="1918674"/>
          </a:xfrm>
          <a:prstGeom prst="rect">
            <a:avLst/>
          </a:prstGeom>
        </p:spPr>
      </p:pic>
      <p:pic>
        <p:nvPicPr>
          <p:cNvPr id="25" name="Рисунок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796101">
            <a:off x="2721864" y="1727784"/>
            <a:ext cx="2328545" cy="2328545"/>
          </a:xfrm>
          <a:prstGeom prst="rect">
            <a:avLst/>
          </a:prstGeom>
        </p:spPr>
      </p:pic>
    </p:spTree>
    <p:extLst>
      <p:ext uri="{BB962C8B-B14F-4D97-AF65-F5344CB8AC3E}">
        <p14:creationId xmlns:p14="http://schemas.microsoft.com/office/powerpoint/2010/main" val="3069826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9222"/>
            <a:ext cx="9144000" cy="2585323"/>
          </a:xfrm>
          <a:prstGeom prst="rect">
            <a:avLst/>
          </a:prstGeom>
          <a:noFill/>
        </p:spPr>
        <p:txBody>
          <a:bodyPr wrap="square" rtlCol="0">
            <a:spAutoFit/>
          </a:bodyPr>
          <a:lstStyle/>
          <a:p>
            <a:r>
              <a:rPr lang="en-US" altLang="ru-RU" sz="3600" dirty="0">
                <a:latin typeface="Times New Roman" panose="02020603050405020304" pitchFamily="18" charset="0"/>
                <a:cs typeface="Times New Roman" panose="02020603050405020304" pitchFamily="18" charset="0"/>
              </a:rPr>
              <a:t>I watched the one’s day TV program of </a:t>
            </a:r>
            <a:r>
              <a:rPr lang="en-US" altLang="ru-RU" sz="3600" dirty="0" err="1" smtClean="0">
                <a:latin typeface="Times New Roman" panose="02020603050405020304" pitchFamily="18" charset="0"/>
                <a:cs typeface="Times New Roman" panose="02020603050405020304" pitchFamily="18" charset="0"/>
              </a:rPr>
              <a:t>Novy</a:t>
            </a:r>
            <a:r>
              <a:rPr lang="en-US" altLang="ru-RU" sz="3600" dirty="0" smtClean="0">
                <a:latin typeface="Times New Roman" panose="02020603050405020304" pitchFamily="18" charset="0"/>
                <a:cs typeface="Times New Roman" panose="02020603050405020304" pitchFamily="18" charset="0"/>
              </a:rPr>
              <a:t> Chanel </a:t>
            </a:r>
            <a:r>
              <a:rPr lang="en-US" altLang="ru-RU" sz="3600" dirty="0">
                <a:latin typeface="Times New Roman" panose="02020603050405020304" pitchFamily="18" charset="0"/>
                <a:cs typeface="Times New Roman" panose="02020603050405020304" pitchFamily="18" charset="0"/>
              </a:rPr>
              <a:t>and </a:t>
            </a:r>
            <a:r>
              <a:rPr lang="en-US" altLang="ru-RU" sz="3600" dirty="0" smtClean="0">
                <a:latin typeface="Times New Roman" panose="02020603050405020304" pitchFamily="18" charset="0"/>
                <a:cs typeface="Times New Roman" panose="02020603050405020304" pitchFamily="18" charset="0"/>
              </a:rPr>
              <a:t>1+1 and </a:t>
            </a:r>
            <a:r>
              <a:rPr lang="en-US" altLang="ru-RU" sz="3600" dirty="0">
                <a:latin typeface="Times New Roman" panose="02020603050405020304" pitchFamily="18" charset="0"/>
                <a:cs typeface="Times New Roman" panose="02020603050405020304" pitchFamily="18" charset="0"/>
              </a:rPr>
              <a:t>counted how many </a:t>
            </a:r>
            <a:r>
              <a:rPr lang="en-US" altLang="ru-RU" sz="3600" dirty="0" smtClean="0">
                <a:latin typeface="Times New Roman" panose="02020603050405020304" pitchFamily="18" charset="0"/>
                <a:cs typeface="Times New Roman" panose="02020603050405020304" pitchFamily="18" charset="0"/>
              </a:rPr>
              <a:t>Ukrainian </a:t>
            </a:r>
            <a:r>
              <a:rPr lang="en-US" altLang="ru-RU" sz="3600" dirty="0">
                <a:latin typeface="Times New Roman" panose="02020603050405020304" pitchFamily="18" charset="0"/>
                <a:cs typeface="Times New Roman" panose="02020603050405020304" pitchFamily="18" charset="0"/>
              </a:rPr>
              <a:t>and foreign names of programs were there.</a:t>
            </a:r>
            <a:endParaRPr lang="ru-RU" altLang="ru-RU" sz="3600" dirty="0">
              <a:latin typeface="Times New Roman" panose="02020603050405020304" pitchFamily="18" charset="0"/>
              <a:cs typeface="Times New Roman" panose="02020603050405020304" pitchFamily="18" charset="0"/>
            </a:endParaRPr>
          </a:p>
          <a:p>
            <a:endParaRPr lang="ru-RU" dirty="0"/>
          </a:p>
        </p:txBody>
      </p:sp>
      <p:graphicFrame>
        <p:nvGraphicFramePr>
          <p:cNvPr id="3" name="Диаграмма 2"/>
          <p:cNvGraphicFramePr/>
          <p:nvPr>
            <p:extLst>
              <p:ext uri="{D42A27DB-BD31-4B8C-83A1-F6EECF244321}">
                <p14:modId xmlns:p14="http://schemas.microsoft.com/office/powerpoint/2010/main" val="498498368"/>
              </p:ext>
            </p:extLst>
          </p:nvPr>
        </p:nvGraphicFramePr>
        <p:xfrm>
          <a:off x="1259632" y="2276872"/>
          <a:ext cx="6504384" cy="41202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7035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0321" y="548680"/>
            <a:ext cx="8011350" cy="2585323"/>
          </a:xfrm>
          <a:prstGeom prst="rect">
            <a:avLst/>
          </a:prstGeom>
          <a:noFill/>
        </p:spPr>
        <p:txBody>
          <a:bodyPr wrap="square" rtlCol="0">
            <a:spAutoFit/>
          </a:bodyPr>
          <a:lstStyle/>
          <a:p>
            <a:r>
              <a:rPr lang="en-US" altLang="ru-RU" sz="3600" dirty="0">
                <a:latin typeface="Times New Roman" panose="02020603050405020304" pitchFamily="18" charset="0"/>
                <a:cs typeface="Times New Roman" panose="02020603050405020304" pitchFamily="18" charset="0"/>
              </a:rPr>
              <a:t>Every year there are more English words on TV. People watch TV every day and they do not notice how they add to their speech English words and phrases.</a:t>
            </a:r>
            <a:endParaRPr lang="ru-RU" altLang="ru-RU" sz="3600" dirty="0">
              <a:latin typeface="Times New Roman" panose="02020603050405020304" pitchFamily="18" charset="0"/>
              <a:cs typeface="Times New Roman" panose="02020603050405020304" pitchFamily="18" charset="0"/>
            </a:endParaRPr>
          </a:p>
          <a:p>
            <a:endParaRPr lang="ru-RU"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69" y="3910147"/>
            <a:ext cx="4355976" cy="2714817"/>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5996" y="4037661"/>
            <a:ext cx="4392488" cy="2459793"/>
          </a:xfrm>
          <a:prstGeom prst="rect">
            <a:avLst/>
          </a:prstGeom>
        </p:spPr>
      </p:pic>
    </p:spTree>
    <p:extLst>
      <p:ext uri="{BB962C8B-B14F-4D97-AF65-F5344CB8AC3E}">
        <p14:creationId xmlns:p14="http://schemas.microsoft.com/office/powerpoint/2010/main" val="4164986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9872" y="44268"/>
            <a:ext cx="5724128" cy="2308324"/>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English borrowings </a:t>
            </a:r>
            <a:r>
              <a:rPr lang="en-US" sz="4800" dirty="0" smtClean="0">
                <a:latin typeface="Times New Roman" panose="02020603050405020304" pitchFamily="18" charset="0"/>
                <a:cs typeface="Times New Roman" panose="02020603050405020304" pitchFamily="18" charset="0"/>
              </a:rPr>
              <a:t>in </a:t>
            </a:r>
            <a:r>
              <a:rPr lang="en-US" sz="4800" dirty="0" smtClean="0">
                <a:latin typeface="Times New Roman" panose="02020603050405020304" pitchFamily="18" charset="0"/>
                <a:cs typeface="Times New Roman" panose="02020603050405020304" pitchFamily="18" charset="0"/>
              </a:rPr>
              <a:t>Ukrainian </a:t>
            </a:r>
            <a:r>
              <a:rPr lang="en-US" sz="4800" dirty="0" smtClean="0">
                <a:latin typeface="Times New Roman" panose="02020603050405020304" pitchFamily="18" charset="0"/>
                <a:cs typeface="Times New Roman" panose="02020603050405020304" pitchFamily="18" charset="0"/>
              </a:rPr>
              <a:t>newspapers </a:t>
            </a:r>
            <a:r>
              <a:rPr lang="en-US" sz="4800" dirty="0">
                <a:latin typeface="Times New Roman" panose="02020603050405020304" pitchFamily="18" charset="0"/>
                <a:cs typeface="Times New Roman" panose="02020603050405020304" pitchFamily="18" charset="0"/>
              </a:rPr>
              <a:t>and magazines</a:t>
            </a:r>
            <a:endParaRPr lang="ru-RU" sz="48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367" y="203483"/>
            <a:ext cx="2764548" cy="3626437"/>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559" y="4038033"/>
            <a:ext cx="2111499" cy="2695079"/>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0329" y="3829920"/>
            <a:ext cx="2192493" cy="2912080"/>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1800" y="4038033"/>
            <a:ext cx="3088927" cy="2495853"/>
          </a:xfrm>
          <a:prstGeom prst="rect">
            <a:avLst/>
          </a:prstGeom>
        </p:spPr>
      </p:pic>
    </p:spTree>
    <p:extLst>
      <p:ext uri="{BB962C8B-B14F-4D97-AF65-F5344CB8AC3E}">
        <p14:creationId xmlns:p14="http://schemas.microsoft.com/office/powerpoint/2010/main" val="3009399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27" y="99735"/>
            <a:ext cx="4499992" cy="2308324"/>
          </a:xfrm>
          <a:prstGeom prst="rect">
            <a:avLst/>
          </a:prstGeom>
          <a:noFill/>
        </p:spPr>
        <p:txBody>
          <a:bodyPr wrap="square" rtlCol="0">
            <a:spAutoFit/>
          </a:bodyPr>
          <a:lstStyle/>
          <a:p>
            <a:pPr>
              <a:buFont typeface="Wingdings 2" pitchFamily="18" charset="2"/>
              <a:buNone/>
              <a:defRPr/>
            </a:pPr>
            <a:r>
              <a:rPr lang="en-US" sz="4800" b="1" dirty="0">
                <a:latin typeface="Times New Roman" panose="02020603050405020304" pitchFamily="18" charset="0"/>
                <a:cs typeface="Times New Roman" panose="02020603050405020304" pitchFamily="18" charset="0"/>
              </a:rPr>
              <a:t>In </a:t>
            </a:r>
            <a:r>
              <a:rPr lang="en-US" sz="4800" b="1" dirty="0" smtClean="0">
                <a:latin typeface="Times New Roman" panose="02020603050405020304" pitchFamily="18" charset="0"/>
                <a:cs typeface="Times New Roman" panose="02020603050405020304" pitchFamily="18" charset="0"/>
              </a:rPr>
              <a:t>this </a:t>
            </a:r>
            <a:r>
              <a:rPr lang="en-US" sz="4800" b="1" dirty="0">
                <a:latin typeface="Times New Roman" panose="02020603050405020304" pitchFamily="18" charset="0"/>
                <a:cs typeface="Times New Roman" panose="02020603050405020304" pitchFamily="18" charset="0"/>
              </a:rPr>
              <a:t>part of the work I </a:t>
            </a:r>
            <a:r>
              <a:rPr lang="en-US" sz="4800" b="1" dirty="0" smtClean="0">
                <a:latin typeface="Times New Roman" panose="02020603050405020304" pitchFamily="18" charset="0"/>
                <a:cs typeface="Times New Roman" panose="02020603050405020304" pitchFamily="18" charset="0"/>
              </a:rPr>
              <a:t>:</a:t>
            </a:r>
          </a:p>
          <a:p>
            <a:endParaRPr lang="ru-RU" sz="4800"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6772" y="2170406"/>
            <a:ext cx="1914525" cy="2390775"/>
          </a:xfrm>
          <a:prstGeom prst="rect">
            <a:avLst/>
          </a:prstGeom>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1282" y="2204864"/>
            <a:ext cx="1697107" cy="2225288"/>
          </a:xfrm>
          <a:prstGeom prst="rect">
            <a:avLst/>
          </a:prstGeo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6788" y="4530016"/>
            <a:ext cx="1634494" cy="2309047"/>
          </a:xfrm>
          <a:prstGeom prst="rect">
            <a:avLst/>
          </a:prstGeom>
        </p:spPr>
      </p:pic>
      <p:pic>
        <p:nvPicPr>
          <p:cNvPr id="8" name="Рисунок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1281" y="4405473"/>
            <a:ext cx="1676473" cy="2433590"/>
          </a:xfrm>
          <a:prstGeom prst="rect">
            <a:avLst/>
          </a:prstGeom>
        </p:spPr>
      </p:pic>
      <p:pic>
        <p:nvPicPr>
          <p:cNvPr id="9" name="Рисунок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6772" y="119580"/>
            <a:ext cx="1440160" cy="1854751"/>
          </a:xfrm>
          <a:prstGeom prst="rect">
            <a:avLst/>
          </a:prstGeom>
        </p:spPr>
      </p:pic>
      <p:pic>
        <p:nvPicPr>
          <p:cNvPr id="10" name="Рисунок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57949" y="286386"/>
            <a:ext cx="1343772" cy="1723829"/>
          </a:xfrm>
          <a:prstGeom prst="rect">
            <a:avLst/>
          </a:prstGeom>
        </p:spPr>
      </p:pic>
      <p:sp>
        <p:nvSpPr>
          <p:cNvPr id="11" name="TextBox 10"/>
          <p:cNvSpPr txBox="1"/>
          <p:nvPr/>
        </p:nvSpPr>
        <p:spPr>
          <a:xfrm>
            <a:off x="-1" y="1758389"/>
            <a:ext cx="6012161" cy="5078313"/>
          </a:xfrm>
          <a:prstGeom prst="rect">
            <a:avLst/>
          </a:prstGeom>
          <a:noFill/>
        </p:spPr>
        <p:txBody>
          <a:bodyPr wrap="square" rtlCol="0">
            <a:spAutoFit/>
          </a:bodyPr>
          <a:lstStyle/>
          <a:p>
            <a:pPr marL="571500" indent="-571500">
              <a:buFont typeface="Arial" panose="020B0604020202020204" pitchFamily="34" charset="0"/>
              <a:buChar char="•"/>
              <a:defRPr/>
            </a:pPr>
            <a:r>
              <a:rPr lang="en-US" sz="3600" dirty="0" smtClean="0">
                <a:latin typeface="Times New Roman" panose="02020603050405020304" pitchFamily="18" charset="0"/>
                <a:cs typeface="Times New Roman" panose="02020603050405020304" pitchFamily="18" charset="0"/>
              </a:rPr>
              <a:t> analyzed </a:t>
            </a:r>
            <a:r>
              <a:rPr lang="en-US" sz="3600" dirty="0">
                <a:latin typeface="Times New Roman" panose="02020603050405020304" pitchFamily="18" charset="0"/>
                <a:cs typeface="Times New Roman" panose="02020603050405020304" pitchFamily="18" charset="0"/>
              </a:rPr>
              <a:t>all the magazines in </a:t>
            </a:r>
            <a:r>
              <a:rPr lang="en-US" sz="3600" dirty="0" smtClean="0">
                <a:latin typeface="Times New Roman" panose="02020603050405020304" pitchFamily="18" charset="0"/>
                <a:cs typeface="Times New Roman" panose="02020603050405020304" pitchFamily="18" charset="0"/>
              </a:rPr>
              <a:t>   Ukrainian      </a:t>
            </a:r>
            <a:r>
              <a:rPr lang="en-US" sz="3600" dirty="0">
                <a:latin typeface="Times New Roman" panose="02020603050405020304" pitchFamily="18" charset="0"/>
                <a:cs typeface="Times New Roman" panose="02020603050405020304" pitchFamily="18" charset="0"/>
              </a:rPr>
              <a:t>Mass Media</a:t>
            </a:r>
          </a:p>
          <a:p>
            <a:pPr marL="457200" indent="-457200">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identified and counted the number of English words</a:t>
            </a:r>
          </a:p>
          <a:p>
            <a:pPr marL="457200" indent="-457200">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looked through some magazines and counted English borrowings among all of the words</a:t>
            </a:r>
            <a:endParaRPr lang="ru-RU" sz="3600" dirty="0"/>
          </a:p>
        </p:txBody>
      </p:sp>
    </p:spTree>
    <p:extLst>
      <p:ext uri="{BB962C8B-B14F-4D97-AF65-F5344CB8AC3E}">
        <p14:creationId xmlns:p14="http://schemas.microsoft.com/office/powerpoint/2010/main" val="609988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9" y="53758"/>
            <a:ext cx="8712968" cy="1569660"/>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English names in the titles of </a:t>
            </a:r>
            <a:r>
              <a:rPr lang="en-US" sz="48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Ukranian</a:t>
            </a:r>
            <a:r>
              <a:rPr lang="en-US"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magazines</a:t>
            </a:r>
            <a:endParaRPr lang="ru-RU" sz="4800" dirty="0">
              <a:latin typeface="Times New Roman" panose="02020603050405020304" pitchFamily="18" charset="0"/>
              <a:cs typeface="Times New Roman" panose="02020603050405020304" pitchFamily="18" charset="0"/>
            </a:endParaRPr>
          </a:p>
        </p:txBody>
      </p:sp>
      <p:graphicFrame>
        <p:nvGraphicFramePr>
          <p:cNvPr id="3" name="Диаграмма 2"/>
          <p:cNvGraphicFramePr/>
          <p:nvPr>
            <p:extLst>
              <p:ext uri="{D42A27DB-BD31-4B8C-83A1-F6EECF244321}">
                <p14:modId xmlns:p14="http://schemas.microsoft.com/office/powerpoint/2010/main" val="3954730422"/>
              </p:ext>
            </p:extLst>
          </p:nvPr>
        </p:nvGraphicFramePr>
        <p:xfrm>
          <a:off x="1403648" y="198884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6443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1"/>
            <a:ext cx="8892480" cy="1569660"/>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rPr>
              <a:t>The number of English borrowings in the </a:t>
            </a:r>
            <a:r>
              <a:rPr lang="en-US" sz="4800" b="1" dirty="0" smtClean="0">
                <a:effectLst>
                  <a:outerShdw blurRad="38100" dist="38100" dir="2700000" algn="tl">
                    <a:srgbClr val="000000">
                      <a:alpha val="43137"/>
                    </a:srgbClr>
                  </a:outerShdw>
                </a:effectLst>
              </a:rPr>
              <a:t>press:</a:t>
            </a:r>
            <a:endParaRPr lang="ru-RU" sz="4800" dirty="0"/>
          </a:p>
        </p:txBody>
      </p:sp>
      <p:graphicFrame>
        <p:nvGraphicFramePr>
          <p:cNvPr id="3" name="Таблица 2"/>
          <p:cNvGraphicFramePr>
            <a:graphicFrameLocks noGrp="1"/>
          </p:cNvGraphicFramePr>
          <p:nvPr>
            <p:extLst>
              <p:ext uri="{D42A27DB-BD31-4B8C-83A1-F6EECF244321}">
                <p14:modId xmlns:p14="http://schemas.microsoft.com/office/powerpoint/2010/main" val="3033053077"/>
              </p:ext>
            </p:extLst>
          </p:nvPr>
        </p:nvGraphicFramePr>
        <p:xfrm>
          <a:off x="240757" y="2996952"/>
          <a:ext cx="8229600" cy="2669204"/>
        </p:xfrm>
        <a:graphic>
          <a:graphicData uri="http://schemas.openxmlformats.org/drawingml/2006/table">
            <a:tbl>
              <a:tblPr/>
              <a:tblGrid>
                <a:gridCol w="874713"/>
                <a:gridCol w="2592387"/>
                <a:gridCol w="1727200"/>
                <a:gridCol w="1728788"/>
                <a:gridCol w="1306512"/>
              </a:tblGrid>
              <a:tr h="6401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FFFFFF"/>
                          </a:solidFill>
                          <a:effectLst/>
                          <a:latin typeface="Constantia" pitchFamily="18" charset="0"/>
                        </a:rPr>
                        <a:t>№</a:t>
                      </a:r>
                      <a:endParaRPr kumimoji="0" lang="ru-RU" sz="1800" b="1" i="0" u="none" strike="noStrike" cap="none" normalizeH="0" baseline="0" dirty="0" smtClean="0">
                        <a:ln>
                          <a:noFill/>
                        </a:ln>
                        <a:solidFill>
                          <a:srgbClr val="FFFFFF"/>
                        </a:solidFill>
                        <a:effectLst/>
                        <a:latin typeface="Constantia"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FFFF"/>
                          </a:solidFill>
                          <a:effectLst/>
                          <a:latin typeface="Constantia" pitchFamily="18" charset="0"/>
                        </a:rPr>
                        <a:t>The Name </a:t>
                      </a:r>
                      <a:r>
                        <a:rPr kumimoji="0" lang="de-DE" sz="1800" b="1" i="0" u="none" strike="noStrike" cap="none" normalizeH="0" baseline="0" dirty="0" err="1" smtClean="0">
                          <a:ln>
                            <a:noFill/>
                          </a:ln>
                          <a:solidFill>
                            <a:srgbClr val="FFFFFF"/>
                          </a:solidFill>
                          <a:effectLst/>
                          <a:latin typeface="Constantia" pitchFamily="18" charset="0"/>
                        </a:rPr>
                        <a:t>of</a:t>
                      </a:r>
                      <a:r>
                        <a:rPr kumimoji="0" lang="de-DE" sz="1800" b="1" i="0" u="none" strike="noStrike" cap="none" normalizeH="0" baseline="0" dirty="0" smtClean="0">
                          <a:ln>
                            <a:noFill/>
                          </a:ln>
                          <a:solidFill>
                            <a:srgbClr val="FFFFFF"/>
                          </a:solidFill>
                          <a:effectLst/>
                          <a:latin typeface="Constantia" pitchFamily="18" charset="0"/>
                        </a:rPr>
                        <a:t> </a:t>
                      </a:r>
                      <a:r>
                        <a:rPr kumimoji="0" lang="de-DE" sz="1800" b="1" i="0" u="none" strike="noStrike" cap="none" normalizeH="0" baseline="0" dirty="0" err="1" smtClean="0">
                          <a:ln>
                            <a:noFill/>
                          </a:ln>
                          <a:solidFill>
                            <a:srgbClr val="FFFFFF"/>
                          </a:solidFill>
                          <a:effectLst/>
                          <a:latin typeface="Constantia" pitchFamily="18" charset="0"/>
                        </a:rPr>
                        <a:t>Periodic</a:t>
                      </a:r>
                      <a:r>
                        <a:rPr kumimoji="0" lang="de-DE" sz="1800" b="1" i="0" u="none" strike="noStrike" cap="none" normalizeH="0" baseline="0" dirty="0" smtClean="0">
                          <a:ln>
                            <a:noFill/>
                          </a:ln>
                          <a:solidFill>
                            <a:srgbClr val="FFFFFF"/>
                          </a:solidFill>
                          <a:effectLst/>
                          <a:latin typeface="Constantia" pitchFamily="18" charset="0"/>
                        </a:rPr>
                        <a:t> Edition</a:t>
                      </a:r>
                      <a:endParaRPr kumimoji="0" lang="ru-RU" sz="1800" b="1" i="0" u="none" strike="noStrike" cap="none" normalizeH="0" baseline="0" dirty="0" smtClean="0">
                        <a:ln>
                          <a:noFill/>
                        </a:ln>
                        <a:solidFill>
                          <a:srgbClr val="FFFFFF"/>
                        </a:solidFill>
                        <a:effectLst/>
                        <a:latin typeface="Constantia"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FFFF"/>
                          </a:solidFill>
                          <a:effectLst/>
                          <a:latin typeface="Constantia" pitchFamily="18" charset="0"/>
                        </a:rPr>
                        <a:t>All the Words</a:t>
                      </a:r>
                      <a:endParaRPr kumimoji="0" lang="ru-RU" sz="1800" b="1" i="0" u="none" strike="noStrike" cap="none" normalizeH="0" baseline="0" dirty="0" smtClean="0">
                        <a:ln>
                          <a:noFill/>
                        </a:ln>
                        <a:solidFill>
                          <a:srgbClr val="FFFFFF"/>
                        </a:solidFill>
                        <a:effectLst/>
                        <a:latin typeface="Constantia"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FFFF"/>
                          </a:solidFill>
                          <a:effectLst/>
                          <a:latin typeface="Constantia" pitchFamily="18" charset="0"/>
                        </a:rPr>
                        <a:t>English Words</a:t>
                      </a:r>
                      <a:endParaRPr kumimoji="0" lang="ru-RU" sz="1800" b="1" i="0" u="none" strike="noStrike" cap="none" normalizeH="0" baseline="0" dirty="0" smtClean="0">
                        <a:ln>
                          <a:noFill/>
                        </a:ln>
                        <a:solidFill>
                          <a:srgbClr val="FFFFFF"/>
                        </a:solidFill>
                        <a:effectLst/>
                        <a:latin typeface="Constantia"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Constantia" pitchFamily="18" charset="0"/>
                        </a:rPr>
                        <a:t>%</a:t>
                      </a:r>
                      <a:endParaRPr kumimoji="0" lang="ru-RU" sz="1800" b="1" i="0" u="none" strike="noStrike" cap="none" normalizeH="0" baseline="0" dirty="0" smtClean="0">
                        <a:ln>
                          <a:noFill/>
                        </a:ln>
                        <a:solidFill>
                          <a:srgbClr val="FFFFFF"/>
                        </a:solidFill>
                        <a:effectLst/>
                        <a:latin typeface="Constantia"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1</a:t>
                      </a:r>
                      <a:endParaRPr kumimoji="0" lang="ru-RU" sz="1800" b="1" i="0" u="none" strike="noStrike" cap="none" normalizeH="0" baseline="0" dirty="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Svit</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23567</a:t>
                      </a: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364</a:t>
                      </a: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1.5</a:t>
                      </a: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5487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2</a:t>
                      </a:r>
                      <a:endParaRPr kumimoji="0" lang="ru-RU" sz="1800" b="1" i="0" u="none" strike="noStrike" cap="none" normalizeH="0" baseline="0" dirty="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Svoboda</a:t>
                      </a: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Times New Roman" pitchFamily="18" charset="0"/>
                          <a:cs typeface="Times New Roman" pitchFamily="18" charset="0"/>
                        </a:rPr>
                        <a:t>24 358</a:t>
                      </a: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Times New Roman" pitchFamily="18" charset="0"/>
                          <a:cs typeface="Times New Roman" pitchFamily="18" charset="0"/>
                        </a:rPr>
                        <a:t>183</a:t>
                      </a: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Times New Roman" pitchFamily="18" charset="0"/>
                          <a:cs typeface="Times New Roman" pitchFamily="18" charset="0"/>
                        </a:rPr>
                        <a:t>0,75</a:t>
                      </a: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3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3</a:t>
                      </a:r>
                      <a:endParaRPr kumimoji="0" lang="ru-RU" sz="1800" b="1" i="0" u="none" strike="noStrike" cap="none" normalizeH="0" baseline="0" dirty="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Korespondent</a:t>
                      </a: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17 815</a:t>
                      </a: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Times New Roman" pitchFamily="18" charset="0"/>
                          <a:cs typeface="Times New Roman" pitchFamily="18" charset="0"/>
                        </a:rPr>
                        <a:t>134</a:t>
                      </a: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Times New Roman" pitchFamily="18" charset="0"/>
                          <a:cs typeface="Times New Roman" pitchFamily="18" charset="0"/>
                        </a:rPr>
                        <a:t>0,75</a:t>
                      </a: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r h="3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1" i="0" u="none" strike="noStrike" cap="none" normalizeH="0" baseline="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r>
              <a:tr h="1448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1" i="0" u="none" strike="noStrike" cap="none" normalizeH="0" baseline="0" smtClean="0">
                        <a:ln>
                          <a:noFill/>
                        </a:ln>
                        <a:solidFill>
                          <a:srgbClr val="000000"/>
                        </a:solidFill>
                        <a:effectLst/>
                        <a:latin typeface="Times New Roman" pitchFamily="18" charset="0"/>
                        <a:cs typeface="Times New Roman" pitchFamily="18"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Total</a:t>
                      </a: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a:t>
                      </a: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0000"/>
                          </a:solidFill>
                          <a:effectLst/>
                          <a:latin typeface="Times New Roman" pitchFamily="18" charset="0"/>
                          <a:cs typeface="Times New Roman" pitchFamily="18" charset="0"/>
                        </a:rPr>
                        <a:t>6</a:t>
                      </a: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5740</a:t>
                      </a:r>
                      <a:endParaRPr kumimoji="0" lang="ru-RU" sz="1800" b="1"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681</a:t>
                      </a:r>
                      <a:endParaRPr kumimoji="0" lang="ru-RU" sz="1800" b="1"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cs typeface="Times New Roman" pitchFamily="18" charset="0"/>
                        </a:rPr>
                        <a:t>3</a:t>
                      </a:r>
                      <a:endParaRPr kumimoji="0" lang="ru-RU" sz="1800" b="1" i="0" u="none" strike="noStrike" cap="none" normalizeH="0" baseline="0" dirty="0" smtClean="0">
                        <a:ln>
                          <a:noFill/>
                        </a:ln>
                        <a:solidFill>
                          <a:srgbClr val="000000"/>
                        </a:solidFill>
                        <a:effectLst/>
                        <a:latin typeface="Times New Roman" pitchFamily="18" charset="0"/>
                        <a:cs typeface="Times New Roman"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r>
            </a:tbl>
          </a:graphicData>
        </a:graphic>
      </p:graphicFrame>
    </p:spTree>
    <p:extLst>
      <p:ext uri="{BB962C8B-B14F-4D97-AF65-F5344CB8AC3E}">
        <p14:creationId xmlns:p14="http://schemas.microsoft.com/office/powerpoint/2010/main" val="3307319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53506"/>
            <a:ext cx="8661292" cy="2308324"/>
          </a:xfrm>
          <a:prstGeom prst="rect">
            <a:avLst/>
          </a:prstGeom>
          <a:noFill/>
        </p:spPr>
        <p:txBody>
          <a:bodyPr wrap="square" rtlCol="0">
            <a:spAutoFit/>
          </a:bodyPr>
          <a:lstStyle/>
          <a:p>
            <a:r>
              <a:rPr lang="en-US" altLang="ru-RU" sz="4800" dirty="0">
                <a:latin typeface="Times New Roman" panose="02020603050405020304" pitchFamily="18" charset="0"/>
                <a:cs typeface="Times New Roman" panose="02020603050405020304" pitchFamily="18" charset="0"/>
              </a:rPr>
              <a:t>We have asked the pupils of our school some questions on the topic English borrowings:</a:t>
            </a:r>
            <a:endParaRPr lang="ru-RU" sz="4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1564" y="2919295"/>
            <a:ext cx="9577064" cy="3139321"/>
          </a:xfrm>
          <a:prstGeom prst="rect">
            <a:avLst/>
          </a:prstGeom>
          <a:noFill/>
        </p:spPr>
        <p:txBody>
          <a:bodyPr wrap="square" rtlCol="0">
            <a:spAutoFit/>
          </a:bodyPr>
          <a:lstStyle/>
          <a:p>
            <a:pPr>
              <a:buFontTx/>
              <a:buNone/>
            </a:pPr>
            <a:r>
              <a:rPr lang="en-US" altLang="ru-RU" sz="3600" dirty="0">
                <a:latin typeface="Times New Roman" panose="02020603050405020304" pitchFamily="18" charset="0"/>
                <a:cs typeface="Times New Roman" panose="02020603050405020304" pitchFamily="18" charset="0"/>
              </a:rPr>
              <a:t>1.How often do you use English words in your speech?</a:t>
            </a:r>
            <a:endParaRPr lang="ru-RU" altLang="ru-RU" sz="3600" dirty="0">
              <a:latin typeface="Times New Roman" panose="02020603050405020304" pitchFamily="18" charset="0"/>
              <a:cs typeface="Times New Roman" panose="02020603050405020304" pitchFamily="18" charset="0"/>
            </a:endParaRPr>
          </a:p>
          <a:p>
            <a:pPr>
              <a:buFontTx/>
              <a:buNone/>
            </a:pPr>
            <a:r>
              <a:rPr lang="en-US" altLang="ru-RU" sz="3600" dirty="0" smtClean="0">
                <a:latin typeface="Times New Roman" panose="02020603050405020304" pitchFamily="18" charset="0"/>
                <a:cs typeface="Times New Roman" panose="02020603050405020304" pitchFamily="18" charset="0"/>
              </a:rPr>
              <a:t>2</a:t>
            </a:r>
            <a:r>
              <a:rPr lang="en-US" altLang="ru-RU" sz="3600" dirty="0">
                <a:latin typeface="Times New Roman" panose="02020603050405020304" pitchFamily="18" charset="0"/>
                <a:cs typeface="Times New Roman" panose="02020603050405020304" pitchFamily="18" charset="0"/>
              </a:rPr>
              <a:t>. Examples of English words in your speech</a:t>
            </a:r>
            <a:endParaRPr lang="ru-RU" altLang="ru-RU" sz="3600" dirty="0">
              <a:latin typeface="Times New Roman" panose="02020603050405020304" pitchFamily="18" charset="0"/>
              <a:cs typeface="Times New Roman" panose="02020603050405020304" pitchFamily="18" charset="0"/>
            </a:endParaRPr>
          </a:p>
          <a:p>
            <a:pPr>
              <a:buFontTx/>
              <a:buNone/>
            </a:pPr>
            <a:r>
              <a:rPr lang="en-US" altLang="ru-RU" sz="3600" dirty="0">
                <a:latin typeface="Times New Roman" panose="02020603050405020304" pitchFamily="18" charset="0"/>
                <a:cs typeface="Times New Roman" panose="02020603050405020304" pitchFamily="18" charset="0"/>
              </a:rPr>
              <a:t>3. Where do you learn these words?</a:t>
            </a:r>
            <a:endParaRPr lang="ru-RU" altLang="ru-RU" sz="3600" dirty="0">
              <a:latin typeface="Times New Roman" panose="02020603050405020304" pitchFamily="18" charset="0"/>
              <a:cs typeface="Times New Roman" panose="02020603050405020304" pitchFamily="18" charset="0"/>
            </a:endParaRPr>
          </a:p>
          <a:p>
            <a:pPr>
              <a:buFontTx/>
              <a:buNone/>
            </a:pPr>
            <a:endParaRPr lang="ru-RU" altLang="ru-RU" dirty="0"/>
          </a:p>
          <a:p>
            <a:endParaRPr lang="ru-RU" altLang="ru-RU" dirty="0"/>
          </a:p>
          <a:p>
            <a:endParaRPr lang="ru-RU" dirty="0"/>
          </a:p>
        </p:txBody>
      </p:sp>
    </p:spTree>
    <p:extLst>
      <p:ext uri="{BB962C8B-B14F-4D97-AF65-F5344CB8AC3E}">
        <p14:creationId xmlns:p14="http://schemas.microsoft.com/office/powerpoint/2010/main" val="2524075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Диаграмма 1"/>
          <p:cNvGraphicFramePr/>
          <p:nvPr>
            <p:extLst>
              <p:ext uri="{D42A27DB-BD31-4B8C-83A1-F6EECF244321}">
                <p14:modId xmlns:p14="http://schemas.microsoft.com/office/powerpoint/2010/main" val="1363735036"/>
              </p:ext>
            </p:extLst>
          </p:nvPr>
        </p:nvGraphicFramePr>
        <p:xfrm>
          <a:off x="1331640" y="256490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765439" y="476672"/>
            <a:ext cx="3590406" cy="923330"/>
          </a:xfrm>
          <a:prstGeom prst="rect">
            <a:avLst/>
          </a:prstGeom>
          <a:noFill/>
        </p:spPr>
        <p:txBody>
          <a:bodyPr wrap="none" rtlCol="0">
            <a:spAutoFit/>
          </a:bodyPr>
          <a:lstStyle/>
          <a:p>
            <a:r>
              <a:rPr lang="en-US" sz="5400" dirty="0" smtClean="0">
                <a:latin typeface="Times New Roman" panose="02020603050405020304" pitchFamily="18" charset="0"/>
                <a:cs typeface="Times New Roman" panose="02020603050405020304" pitchFamily="18" charset="0"/>
              </a:rPr>
              <a:t>The Results</a:t>
            </a:r>
            <a:endParaRPr lang="ru-RU" sz="5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41702" y="1556792"/>
            <a:ext cx="7237879" cy="1200329"/>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How often do you use English words?</a:t>
            </a:r>
          </a:p>
          <a:p>
            <a:endParaRPr lang="ru-RU" sz="3600" dirty="0"/>
          </a:p>
        </p:txBody>
      </p:sp>
    </p:spTree>
    <p:extLst>
      <p:ext uri="{BB962C8B-B14F-4D97-AF65-F5344CB8AC3E}">
        <p14:creationId xmlns:p14="http://schemas.microsoft.com/office/powerpoint/2010/main" val="1957833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Диаграмма 1"/>
          <p:cNvGraphicFramePr/>
          <p:nvPr>
            <p:extLst>
              <p:ext uri="{D42A27DB-BD31-4B8C-83A1-F6EECF244321}">
                <p14:modId xmlns:p14="http://schemas.microsoft.com/office/powerpoint/2010/main" val="652454787"/>
              </p:ext>
            </p:extLst>
          </p:nvPr>
        </p:nvGraphicFramePr>
        <p:xfrm>
          <a:off x="1115616" y="2804732"/>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483768" y="398943"/>
            <a:ext cx="3600400" cy="830997"/>
          </a:xfrm>
          <a:prstGeom prst="rect">
            <a:avLst/>
          </a:prstGeom>
          <a:noFill/>
        </p:spPr>
        <p:txBody>
          <a:bodyPr wrap="square" rtlCol="0">
            <a:spAutoFit/>
          </a:bodyPr>
          <a:lstStyle/>
          <a:p>
            <a:r>
              <a:rPr lang="en-US" sz="4800" dirty="0" smtClean="0"/>
              <a:t>The Results</a:t>
            </a:r>
            <a:endParaRPr lang="ru-RU" sz="4800" dirty="0"/>
          </a:p>
        </p:txBody>
      </p:sp>
      <p:sp>
        <p:nvSpPr>
          <p:cNvPr id="4" name="TextBox 3"/>
          <p:cNvSpPr txBox="1"/>
          <p:nvPr/>
        </p:nvSpPr>
        <p:spPr>
          <a:xfrm>
            <a:off x="1403648" y="1700808"/>
            <a:ext cx="6559664" cy="923330"/>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 do you learn the words</a:t>
            </a:r>
            <a:r>
              <a:rPr lang="uk-UA"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110735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50" y="318505"/>
            <a:ext cx="9123249" cy="3970318"/>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Main spheres where considerable number of English borrowings are present have been determined. The experience of European countries regarding the process of foreign words entry regulation in various spheres of social life and the ways of original national languages retention has been </a:t>
            </a:r>
            <a:r>
              <a:rPr lang="en-US" sz="3600" dirty="0" smtClean="0">
                <a:latin typeface="Times New Roman" panose="02020603050405020304" pitchFamily="18" charset="0"/>
                <a:cs typeface="Times New Roman" panose="02020603050405020304" pitchFamily="18" charset="0"/>
              </a:rPr>
              <a:t>analyzed</a:t>
            </a:r>
            <a:endParaRPr lang="en-US" sz="3600" dirty="0" smtClean="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30" y="4283384"/>
            <a:ext cx="4393944" cy="2460608"/>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4072665"/>
            <a:ext cx="4034975" cy="2685092"/>
          </a:xfrm>
          <a:prstGeom prst="rect">
            <a:avLst/>
          </a:prstGeom>
        </p:spPr>
      </p:pic>
    </p:spTree>
    <p:extLst>
      <p:ext uri="{BB962C8B-B14F-4D97-AF65-F5344CB8AC3E}">
        <p14:creationId xmlns:p14="http://schemas.microsoft.com/office/powerpoint/2010/main" val="1919749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 y="242352"/>
            <a:ext cx="5565545" cy="6186309"/>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The research deals with general analysis of English language borrowings impact on contemporary Ukrainian language. It has been established, that Ukrainian language is actively absorbing lexical units from English language  and the borrowing process is coming popular </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604" y="4930077"/>
            <a:ext cx="3312368" cy="1861130"/>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140" y="2924944"/>
            <a:ext cx="3885658" cy="1942829"/>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1060" y="197071"/>
            <a:ext cx="2922439" cy="251184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88640"/>
            <a:ext cx="9145016" cy="563231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range of issues raising  in Ukrainian language due to the excessive use of </a:t>
            </a:r>
            <a:r>
              <a:rPr lang="en-US" sz="3600" dirty="0" err="1">
                <a:latin typeface="Times New Roman" panose="02020603050405020304" pitchFamily="18" charset="0"/>
                <a:cs typeface="Times New Roman" panose="02020603050405020304" pitchFamily="18" charset="0"/>
              </a:rPr>
              <a:t>anglicisms</a:t>
            </a:r>
            <a:r>
              <a:rPr lang="en-US" sz="3600" dirty="0">
                <a:latin typeface="Times New Roman" panose="02020603050405020304" pitchFamily="18" charset="0"/>
                <a:cs typeface="Times New Roman" panose="02020603050405020304" pitchFamily="18" charset="0"/>
              </a:rPr>
              <a:t> and </a:t>
            </a:r>
            <a:r>
              <a:rPr lang="en-US" sz="3600" dirty="0" err="1">
                <a:latin typeface="Times New Roman" panose="02020603050405020304" pitchFamily="18" charset="0"/>
                <a:cs typeface="Times New Roman" panose="02020603050405020304" pitchFamily="18" charset="0"/>
              </a:rPr>
              <a:t>americanisms</a:t>
            </a:r>
            <a:r>
              <a:rPr lang="en-US" sz="3600" dirty="0">
                <a:latin typeface="Times New Roman" panose="02020603050405020304" pitchFamily="18" charset="0"/>
                <a:cs typeface="Times New Roman" panose="02020603050405020304" pitchFamily="18" charset="0"/>
              </a:rPr>
              <a:t> has been discussed: on the one hand, language enrichment, the possibility  to use borrowings to make it possible to cooperate in different  spheres  of society and state life and on the other hand – “the littering ” of Ukrainian language with alien words in spite of presence Ukrainian equivalents have been determined</a:t>
            </a:r>
            <a:endParaRPr 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72" y="620688"/>
            <a:ext cx="9144000" cy="4524315"/>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It has been determined that due to time poverty to give Ukrainian names for new phenomena, processes and items Ukrainian language is bound to borrow new words from English language, which are strange for Ukrainian people and can cause loss of Ukrainian language uniqueness</a:t>
            </a:r>
          </a:p>
          <a:p>
            <a:endParaRPr lang="ru-RU" sz="3600" dirty="0"/>
          </a:p>
        </p:txBody>
      </p:sp>
    </p:spTree>
    <p:extLst>
      <p:ext uri="{BB962C8B-B14F-4D97-AF65-F5344CB8AC3E}">
        <p14:creationId xmlns:p14="http://schemas.microsoft.com/office/powerpoint/2010/main" val="1919452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5765685" cy="6186309"/>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Ukrainian integration in European Union, globalization processes, commitment to West countries have caused close cultural, political, social and economic interaction of Ukraine with foreign, in particular with English-speaking, countries, that could not help reflecting on language level. </a:t>
            </a:r>
            <a:endParaRPr lang="ru-RU" sz="36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181" y="2164922"/>
            <a:ext cx="3573136" cy="2377759"/>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05046">
            <a:off x="5565307" y="4393388"/>
            <a:ext cx="3196580" cy="2127179"/>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374">
            <a:off x="4762917" y="361071"/>
            <a:ext cx="3567755" cy="174497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743" y="75121"/>
            <a:ext cx="6085320" cy="830997"/>
          </a:xfrm>
          <a:prstGeom prst="rect">
            <a:avLst/>
          </a:prstGeom>
          <a:noFill/>
        </p:spPr>
        <p:txBody>
          <a:bodyPr wrap="none" rtlCol="0">
            <a:spAutoFit/>
          </a:bodyPr>
          <a:lstStyle/>
          <a:p>
            <a:r>
              <a:rPr lang="en-US" altLang="ru-RU" sz="4800" b="1" dirty="0">
                <a:latin typeface="Times New Roman" panose="02020603050405020304" pitchFamily="18" charset="0"/>
                <a:cs typeface="Times New Roman" panose="02020603050405020304" pitchFamily="18" charset="0"/>
              </a:rPr>
              <a:t>Goals and Objectives</a:t>
            </a:r>
            <a:r>
              <a:rPr lang="en-US" altLang="ru-RU" sz="4800" dirty="0">
                <a:latin typeface="Times New Roman" panose="02020603050405020304" pitchFamily="18" charset="0"/>
                <a:cs typeface="Times New Roman" panose="02020603050405020304" pitchFamily="18" charset="0"/>
              </a:rPr>
              <a:t>: </a:t>
            </a:r>
            <a:endParaRPr lang="ru-RU" sz="4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80" y="2348880"/>
            <a:ext cx="9190635" cy="5078313"/>
          </a:xfrm>
          <a:prstGeom prst="rect">
            <a:avLst/>
          </a:prstGeom>
          <a:noFill/>
        </p:spPr>
        <p:txBody>
          <a:bodyPr wrap="square" rtlCol="0">
            <a:spAutoFit/>
          </a:bodyPr>
          <a:lstStyle/>
          <a:p>
            <a:endParaRPr lang="en-US" altLang="ru-RU" sz="3600" dirty="0"/>
          </a:p>
          <a:p>
            <a:r>
              <a:rPr lang="en-US" altLang="ru-RU" sz="3600" b="1" dirty="0">
                <a:latin typeface="Times New Roman" panose="02020603050405020304" pitchFamily="18" charset="0"/>
                <a:cs typeface="Times New Roman" panose="02020603050405020304" pitchFamily="18" charset="0"/>
              </a:rPr>
              <a:t>The aims of our </a:t>
            </a:r>
            <a:r>
              <a:rPr lang="en-US" altLang="ru-RU" sz="3600" b="1" dirty="0" smtClean="0">
                <a:latin typeface="Times New Roman" panose="02020603050405020304" pitchFamily="18" charset="0"/>
                <a:cs typeface="Times New Roman" panose="02020603050405020304" pitchFamily="18" charset="0"/>
              </a:rPr>
              <a:t>research are</a:t>
            </a:r>
            <a:r>
              <a:rPr lang="en-US" altLang="ru-RU" sz="3600" b="1" dirty="0">
                <a:latin typeface="Times New Roman" panose="02020603050405020304" pitchFamily="18" charset="0"/>
                <a:cs typeface="Times New Roman" panose="02020603050405020304" pitchFamily="18" charset="0"/>
              </a:rPr>
              <a:t>:</a:t>
            </a:r>
          </a:p>
          <a:p>
            <a:pPr>
              <a:buFont typeface="Wingdings" pitchFamily="2" charset="2"/>
              <a:buChar char="ü"/>
            </a:pPr>
            <a:r>
              <a:rPr lang="en-US" altLang="ru-RU" sz="3600" dirty="0">
                <a:latin typeface="Times New Roman" panose="02020603050405020304" pitchFamily="18" charset="0"/>
                <a:cs typeface="Times New Roman" panose="02020603050405020304" pitchFamily="18" charset="0"/>
              </a:rPr>
              <a:t> to find out how deeply the English words entered the </a:t>
            </a:r>
            <a:r>
              <a:rPr lang="en-US" altLang="ru-RU" sz="3600" dirty="0" smtClean="0">
                <a:latin typeface="Times New Roman" panose="02020603050405020304" pitchFamily="18" charset="0"/>
                <a:cs typeface="Times New Roman" panose="02020603050405020304" pitchFamily="18" charset="0"/>
              </a:rPr>
              <a:t>Ukrainian </a:t>
            </a:r>
            <a:r>
              <a:rPr lang="en-US" altLang="ru-RU" sz="3600" dirty="0">
                <a:latin typeface="Times New Roman" panose="02020603050405020304" pitchFamily="18" charset="0"/>
                <a:cs typeface="Times New Roman" panose="02020603050405020304" pitchFamily="18" charset="0"/>
              </a:rPr>
              <a:t>language</a:t>
            </a:r>
          </a:p>
          <a:p>
            <a:pPr>
              <a:buFont typeface="Wingdings" pitchFamily="2" charset="2"/>
              <a:buChar char="ü"/>
            </a:pPr>
            <a:r>
              <a:rPr lang="en-US" altLang="ru-RU" sz="3600" dirty="0">
                <a:latin typeface="Times New Roman" panose="02020603050405020304" pitchFamily="18" charset="0"/>
                <a:cs typeface="Times New Roman" panose="02020603050405020304" pitchFamily="18" charset="0"/>
              </a:rPr>
              <a:t> to attract the attention of teenagers to the universal significance of the English language</a:t>
            </a:r>
          </a:p>
          <a:p>
            <a:pPr>
              <a:buFont typeface="Wingdings" pitchFamily="2" charset="2"/>
              <a:buChar char="ü"/>
            </a:pPr>
            <a:r>
              <a:rPr lang="en-US" altLang="ru-RU" sz="3600" dirty="0">
                <a:latin typeface="Times New Roman" panose="02020603050405020304" pitchFamily="18" charset="0"/>
                <a:cs typeface="Times New Roman" panose="02020603050405020304" pitchFamily="18" charset="0"/>
              </a:rPr>
              <a:t> to stimulate interest in learning English</a:t>
            </a:r>
          </a:p>
          <a:p>
            <a:pPr>
              <a:buFont typeface="Wingdings" pitchFamily="2" charset="2"/>
              <a:buChar char="ü"/>
            </a:pPr>
            <a:r>
              <a:rPr lang="en-US" altLang="ru-RU" sz="3600" dirty="0">
                <a:latin typeface="Times New Roman" panose="02020603050405020304" pitchFamily="18" charset="0"/>
                <a:cs typeface="Times New Roman" panose="02020603050405020304" pitchFamily="18" charset="0"/>
              </a:rPr>
              <a:t> to promote the development of  human culture</a:t>
            </a:r>
          </a:p>
          <a:p>
            <a:endParaRPr lang="ru-RU" sz="3600" dirty="0"/>
          </a:p>
        </p:txBody>
      </p:sp>
      <p:pic>
        <p:nvPicPr>
          <p:cNvPr id="8" name="Рисунок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0854" y="221564"/>
            <a:ext cx="2057401" cy="1369107"/>
          </a:xfrm>
          <a:prstGeom prst="rect">
            <a:avLst/>
          </a:prstGeom>
        </p:spPr>
      </p:pic>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947489"/>
            <a:ext cx="2060424" cy="1401391"/>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5574">
            <a:off x="5254453" y="1295734"/>
            <a:ext cx="2473227" cy="1691250"/>
          </a:xfrm>
          <a:prstGeom prst="rect">
            <a:avLst/>
          </a:prstGeom>
        </p:spPr>
      </p:pic>
      <p:pic>
        <p:nvPicPr>
          <p:cNvPr id="15" name="Рисунок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6" y="1008592"/>
            <a:ext cx="2857500" cy="1600200"/>
          </a:xfrm>
          <a:prstGeom prst="rect">
            <a:avLst/>
          </a:prstGeom>
        </p:spPr>
      </p:pic>
    </p:spTree>
    <p:extLst>
      <p:ext uri="{BB962C8B-B14F-4D97-AF65-F5344CB8AC3E}">
        <p14:creationId xmlns:p14="http://schemas.microsoft.com/office/powerpoint/2010/main" val="117995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556" y="404664"/>
            <a:ext cx="2920992" cy="830997"/>
          </a:xfrm>
          <a:prstGeom prst="rect">
            <a:avLst/>
          </a:prstGeom>
          <a:noFill/>
        </p:spPr>
        <p:txBody>
          <a:bodyPr wrap="none" rtlCol="0">
            <a:spAutoFit/>
          </a:bodyPr>
          <a:lstStyle/>
          <a:p>
            <a:r>
              <a:rPr lang="en-US" sz="4800" b="1" dirty="0" err="1" smtClean="0">
                <a:latin typeface="Times New Roman" panose="02020603050405020304" pitchFamily="18" charset="0"/>
                <a:cs typeface="Times New Roman" panose="02020603050405020304" pitchFamily="18" charset="0"/>
              </a:rPr>
              <a:t>Hypotesis</a:t>
            </a:r>
            <a:r>
              <a:rPr lang="en-US" sz="4800" dirty="0" smtClean="0">
                <a:latin typeface="Times New Roman" panose="02020603050405020304" pitchFamily="18" charset="0"/>
                <a:cs typeface="Times New Roman" panose="02020603050405020304" pitchFamily="18" charset="0"/>
              </a:rPr>
              <a:t>:</a:t>
            </a:r>
            <a:endParaRPr lang="ru-RU" sz="4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9512" y="1355137"/>
            <a:ext cx="8964488" cy="3416320"/>
          </a:xfrm>
          <a:prstGeom prst="rect">
            <a:avLst/>
          </a:prstGeom>
          <a:noFill/>
        </p:spPr>
        <p:txBody>
          <a:bodyPr wrap="square" rtlCol="0">
            <a:spAutoFit/>
          </a:bodyPr>
          <a:lstStyle/>
          <a:p>
            <a:r>
              <a:rPr lang="en-US" altLang="ru-RU" sz="3600" dirty="0">
                <a:latin typeface="Times New Roman" panose="02020603050405020304" pitchFamily="18" charset="0"/>
                <a:cs typeface="Times New Roman" panose="02020603050405020304" pitchFamily="18" charset="0"/>
              </a:rPr>
              <a:t>English is found everywhere: in the </a:t>
            </a:r>
            <a:r>
              <a:rPr lang="en-US" altLang="ru-RU" sz="3600" dirty="0" smtClean="0">
                <a:latin typeface="Times New Roman" panose="02020603050405020304" pitchFamily="18" charset="0"/>
                <a:cs typeface="Times New Roman" panose="02020603050405020304" pitchFamily="18" charset="0"/>
              </a:rPr>
              <a:t>media, </a:t>
            </a:r>
            <a:r>
              <a:rPr lang="en-US" altLang="ru-RU" sz="3600" dirty="0">
                <a:latin typeface="Times New Roman" panose="02020603050405020304" pitchFamily="18" charset="0"/>
                <a:cs typeface="Times New Roman" panose="02020603050405020304" pitchFamily="18" charset="0"/>
              </a:rPr>
              <a:t>in science and technique</a:t>
            </a:r>
          </a:p>
          <a:p>
            <a:r>
              <a:rPr lang="en-US" altLang="ru-RU" sz="3600" dirty="0">
                <a:latin typeface="Times New Roman" panose="02020603050405020304" pitchFamily="18" charset="0"/>
                <a:cs typeface="Times New Roman" panose="02020603050405020304" pitchFamily="18" charset="0"/>
              </a:rPr>
              <a:t>The percentage of its implementation in the </a:t>
            </a:r>
            <a:endParaRPr lang="en-US" altLang="ru-RU" sz="3600" dirty="0" smtClean="0">
              <a:latin typeface="Times New Roman" panose="02020603050405020304" pitchFamily="18" charset="0"/>
              <a:cs typeface="Times New Roman" panose="02020603050405020304" pitchFamily="18" charset="0"/>
            </a:endParaRPr>
          </a:p>
          <a:p>
            <a:r>
              <a:rPr lang="en-US" altLang="ru-RU" sz="3600" dirty="0" smtClean="0">
                <a:latin typeface="Times New Roman" panose="02020603050405020304" pitchFamily="18" charset="0"/>
                <a:cs typeface="Times New Roman" panose="02020603050405020304" pitchFamily="18" charset="0"/>
              </a:rPr>
              <a:t>Ukrainian </a:t>
            </a:r>
            <a:r>
              <a:rPr lang="en-US" altLang="ru-RU" sz="3600" dirty="0">
                <a:latin typeface="Times New Roman" panose="02020603050405020304" pitchFamily="18" charset="0"/>
                <a:cs typeface="Times New Roman" panose="02020603050405020304" pitchFamily="18" charset="0"/>
              </a:rPr>
              <a:t>language is at least </a:t>
            </a:r>
            <a:r>
              <a:rPr lang="en-US" altLang="ru-RU" sz="3600" dirty="0" smtClean="0">
                <a:latin typeface="Times New Roman" panose="02020603050405020304" pitchFamily="18" charset="0"/>
                <a:cs typeface="Times New Roman" panose="02020603050405020304" pitchFamily="18" charset="0"/>
              </a:rPr>
              <a:t>20%. </a:t>
            </a:r>
            <a:r>
              <a:rPr lang="en-US" altLang="ru-RU" sz="3600" dirty="0">
                <a:latin typeface="Times New Roman" panose="02020603050405020304" pitchFamily="18" charset="0"/>
                <a:cs typeface="Times New Roman" panose="02020603050405020304" pitchFamily="18" charset="0"/>
              </a:rPr>
              <a:t>Let’s find out whether it’s right.</a:t>
            </a:r>
          </a:p>
          <a:p>
            <a:endParaRPr lang="ru-RU" sz="3600"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418529"/>
            <a:ext cx="2733709" cy="1442053"/>
          </a:xfrm>
          <a:prstGeom prst="rect">
            <a:avLst/>
          </a:prstGeom>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202" y="4468411"/>
            <a:ext cx="2371691" cy="1379453"/>
          </a:xfrm>
          <a:prstGeom prst="rect">
            <a:avLst/>
          </a:prstGeom>
        </p:spPr>
      </p:pic>
      <p:sp>
        <p:nvSpPr>
          <p:cNvPr id="7" name="TextBox 6"/>
          <p:cNvSpPr txBox="1"/>
          <p:nvPr/>
        </p:nvSpPr>
        <p:spPr>
          <a:xfrm>
            <a:off x="2783166" y="4354725"/>
            <a:ext cx="997389" cy="1569660"/>
          </a:xfrm>
          <a:prstGeom prst="rect">
            <a:avLst/>
          </a:prstGeom>
          <a:noFill/>
        </p:spPr>
        <p:txBody>
          <a:bodyPr wrap="none" rtlCol="0">
            <a:spAutoFit/>
          </a:bodyPr>
          <a:lstStyle/>
          <a:p>
            <a:r>
              <a:rPr lang="en-US" sz="9600" b="1" dirty="0" smtClean="0">
                <a:latin typeface="Arial Black" panose="020B0A04020102020204" pitchFamily="34" charset="0"/>
                <a:cs typeface="Times New Roman" panose="02020603050405020304" pitchFamily="18" charset="0"/>
              </a:rPr>
              <a:t>+</a:t>
            </a:r>
            <a:endParaRPr lang="ru-RU" sz="9600" b="1" dirty="0">
              <a:latin typeface="Arial Black" panose="020B0A04020102020204" pitchFamily="34" charset="0"/>
              <a:cs typeface="Times New Roman" panose="02020603050405020304" pitchFamily="18" charset="0"/>
            </a:endParaRPr>
          </a:p>
        </p:txBody>
      </p:sp>
      <p:sp>
        <p:nvSpPr>
          <p:cNvPr id="8" name="TextBox 7"/>
          <p:cNvSpPr txBox="1"/>
          <p:nvPr/>
        </p:nvSpPr>
        <p:spPr>
          <a:xfrm>
            <a:off x="6156176" y="4373308"/>
            <a:ext cx="997389" cy="1569660"/>
          </a:xfrm>
          <a:prstGeom prst="rect">
            <a:avLst/>
          </a:prstGeom>
          <a:noFill/>
        </p:spPr>
        <p:txBody>
          <a:bodyPr wrap="none" rtlCol="0">
            <a:spAutoFit/>
          </a:bodyPr>
          <a:lstStyle/>
          <a:p>
            <a:r>
              <a:rPr lang="en-US" sz="9600" b="1" dirty="0" smtClean="0">
                <a:latin typeface="Arial Black" panose="020B0A04020102020204" pitchFamily="34" charset="0"/>
              </a:rPr>
              <a:t>=</a:t>
            </a:r>
            <a:endParaRPr lang="ru-RU" sz="9600" b="1" dirty="0">
              <a:latin typeface="Arial Black" panose="020B0A04020102020204" pitchFamily="34" charset="0"/>
            </a:endParaRPr>
          </a:p>
        </p:txBody>
      </p:sp>
      <p:sp>
        <p:nvSpPr>
          <p:cNvPr id="9" name="TextBox 8"/>
          <p:cNvSpPr txBox="1"/>
          <p:nvPr/>
        </p:nvSpPr>
        <p:spPr>
          <a:xfrm>
            <a:off x="7236296" y="4358971"/>
            <a:ext cx="936475" cy="1569660"/>
          </a:xfrm>
          <a:prstGeom prst="rect">
            <a:avLst/>
          </a:prstGeom>
          <a:noFill/>
        </p:spPr>
        <p:txBody>
          <a:bodyPr wrap="none" rtlCol="0">
            <a:spAutoFit/>
          </a:bodyPr>
          <a:lstStyle/>
          <a:p>
            <a:r>
              <a:rPr lang="uk-UA" sz="9600" b="1" dirty="0">
                <a:latin typeface="Arial Black" panose="020B0A04020102020204" pitchFamily="34" charset="0"/>
              </a:rPr>
              <a:t>?</a:t>
            </a:r>
            <a:endParaRPr lang="ru-RU" sz="9600" b="1" dirty="0">
              <a:latin typeface="Arial Black" panose="020B0A04020102020204" pitchFamily="34" charset="0"/>
            </a:endParaRPr>
          </a:p>
        </p:txBody>
      </p:sp>
    </p:spTree>
    <p:extLst>
      <p:ext uri="{BB962C8B-B14F-4D97-AF65-F5344CB8AC3E}">
        <p14:creationId xmlns:p14="http://schemas.microsoft.com/office/powerpoint/2010/main" val="2066575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335" y="219998"/>
            <a:ext cx="5872471" cy="1754326"/>
          </a:xfrm>
          <a:prstGeom prst="rect">
            <a:avLst/>
          </a:prstGeom>
          <a:noFill/>
        </p:spPr>
        <p:txBody>
          <a:bodyPr wrap="square" rtlCol="0">
            <a:spAutoFit/>
          </a:bodyPr>
          <a:lstStyle/>
          <a:p>
            <a:r>
              <a:rPr lang="en-US" altLang="ru-RU" sz="3600" dirty="0">
                <a:latin typeface="Times New Roman" panose="02020603050405020304" pitchFamily="18" charset="0"/>
                <a:cs typeface="Times New Roman" panose="02020603050405020304" pitchFamily="18" charset="0"/>
              </a:rPr>
              <a:t>From the diagram we can see that English is used in all spheres of our life</a:t>
            </a:r>
            <a:endParaRPr lang="ru-RU" sz="3600" dirty="0">
              <a:latin typeface="Times New Roman" panose="02020603050405020304" pitchFamily="18" charset="0"/>
              <a:cs typeface="Times New Roman" panose="02020603050405020304" pitchFamily="18" charset="0"/>
            </a:endParaRPr>
          </a:p>
        </p:txBody>
      </p:sp>
      <p:graphicFrame>
        <p:nvGraphicFramePr>
          <p:cNvPr id="3" name="Диаграмма 2"/>
          <p:cNvGraphicFramePr/>
          <p:nvPr>
            <p:extLst>
              <p:ext uri="{D42A27DB-BD31-4B8C-83A1-F6EECF244321}">
                <p14:modId xmlns:p14="http://schemas.microsoft.com/office/powerpoint/2010/main" val="3347685106"/>
              </p:ext>
            </p:extLst>
          </p:nvPr>
        </p:nvGraphicFramePr>
        <p:xfrm>
          <a:off x="179512" y="2044859"/>
          <a:ext cx="5328592" cy="338437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0" y="5205702"/>
            <a:ext cx="9396536" cy="2308324"/>
          </a:xfrm>
          <a:prstGeom prst="rect">
            <a:avLst/>
          </a:prstGeom>
          <a:noFill/>
        </p:spPr>
        <p:txBody>
          <a:bodyPr wrap="square" rtlCol="0">
            <a:spAutoFit/>
          </a:bodyPr>
          <a:lstStyle/>
          <a:p>
            <a:r>
              <a:rPr lang="en-US" altLang="ru-RU" sz="3600" dirty="0">
                <a:latin typeface="Times New Roman" panose="02020603050405020304" pitchFamily="18" charset="0"/>
                <a:cs typeface="Times New Roman" panose="02020603050405020304" pitchFamily="18" charset="0"/>
              </a:rPr>
              <a:t>With the help of the Internet, magazines, movies and the mass media, especially such channels as MTV, Animal Planet, CNN, and BBC…</a:t>
            </a:r>
            <a:endParaRPr lang="ru-RU" altLang="ru-RU" sz="3600" dirty="0">
              <a:latin typeface="Times New Roman" panose="02020603050405020304" pitchFamily="18" charset="0"/>
              <a:cs typeface="Times New Roman" panose="02020603050405020304" pitchFamily="18" charset="0"/>
            </a:endParaRPr>
          </a:p>
          <a:p>
            <a:endParaRPr lang="ru-RU" sz="3600"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5806" y="566526"/>
            <a:ext cx="2404676" cy="1442806"/>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786" y="2132856"/>
            <a:ext cx="2404677" cy="1346619"/>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7662" y="3590497"/>
            <a:ext cx="2828925" cy="1619250"/>
          </a:xfrm>
          <a:prstGeom prst="rect">
            <a:avLst/>
          </a:prstGeom>
        </p:spPr>
      </p:pic>
    </p:spTree>
    <p:extLst>
      <p:ext uri="{BB962C8B-B14F-4D97-AF65-F5344CB8AC3E}">
        <p14:creationId xmlns:p14="http://schemas.microsoft.com/office/powerpoint/2010/main" val="2687756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399" y="98836"/>
            <a:ext cx="8412931" cy="3231654"/>
          </a:xfrm>
          <a:prstGeom prst="rect">
            <a:avLst/>
          </a:prstGeom>
          <a:noFill/>
        </p:spPr>
        <p:txBody>
          <a:bodyPr wrap="square" rtlCol="0">
            <a:spAutoFit/>
          </a:bodyPr>
          <a:lstStyle/>
          <a:p>
            <a:r>
              <a:rPr lang="en-US" altLang="ru-RU" sz="4800" dirty="0" smtClean="0">
                <a:latin typeface="Times New Roman" panose="02020603050405020304" pitchFamily="18" charset="0"/>
                <a:cs typeface="Times New Roman" panose="02020603050405020304" pitchFamily="18" charset="0"/>
              </a:rPr>
              <a:t>the </a:t>
            </a:r>
            <a:r>
              <a:rPr lang="en-US" altLang="ru-RU" sz="4800" dirty="0">
                <a:latin typeface="Times New Roman" panose="02020603050405020304" pitchFamily="18" charset="0"/>
                <a:cs typeface="Times New Roman" panose="02020603050405020304" pitchFamily="18" charset="0"/>
              </a:rPr>
              <a:t>number of English words is increasing</a:t>
            </a:r>
            <a:r>
              <a:rPr lang="ru-RU" altLang="ru-RU" sz="4800" dirty="0">
                <a:latin typeface="Times New Roman" panose="02020603050405020304" pitchFamily="18" charset="0"/>
                <a:cs typeface="Times New Roman" panose="02020603050405020304" pitchFamily="18" charset="0"/>
              </a:rPr>
              <a:t> </a:t>
            </a:r>
            <a:r>
              <a:rPr lang="ru-RU" altLang="ru-RU" sz="5400" dirty="0"/>
              <a:t/>
            </a:r>
            <a:br>
              <a:rPr lang="ru-RU" altLang="ru-RU" sz="5400" dirty="0"/>
            </a:br>
            <a:r>
              <a:rPr lang="ru-RU" altLang="ru-RU" sz="5400" dirty="0"/>
              <a:t/>
            </a:r>
            <a:br>
              <a:rPr lang="ru-RU" altLang="ru-RU" sz="5400" dirty="0"/>
            </a:br>
            <a:endParaRPr lang="ru-RU" sz="5400"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851" y="1943981"/>
            <a:ext cx="1386623" cy="1386623"/>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0574" y="3501008"/>
            <a:ext cx="2583232" cy="1451448"/>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367" y="3389336"/>
            <a:ext cx="2914084" cy="1025326"/>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2889" y="5115569"/>
            <a:ext cx="1958715" cy="1767823"/>
          </a:xfrm>
          <a:prstGeom prst="rect">
            <a:avLst/>
          </a:prstGeom>
        </p:spPr>
      </p:pic>
      <p:pic>
        <p:nvPicPr>
          <p:cNvPr id="8" name="Рисунок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8115" y="2301799"/>
            <a:ext cx="2857500" cy="1600200"/>
          </a:xfrm>
          <a:prstGeom prst="rect">
            <a:avLst/>
          </a:prstGeom>
        </p:spPr>
      </p:pic>
      <p:pic>
        <p:nvPicPr>
          <p:cNvPr id="9" name="Рисунок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572" y="4590397"/>
            <a:ext cx="3062543" cy="1225017"/>
          </a:xfrm>
          <a:prstGeom prst="rect">
            <a:avLst/>
          </a:prstGeom>
        </p:spPr>
      </p:pic>
      <p:pic>
        <p:nvPicPr>
          <p:cNvPr id="10" name="Рисунок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745" y="5866290"/>
            <a:ext cx="4581525" cy="1000125"/>
          </a:xfrm>
          <a:prstGeom prst="rect">
            <a:avLst/>
          </a:prstGeom>
        </p:spPr>
      </p:pic>
      <p:pic>
        <p:nvPicPr>
          <p:cNvPr id="11" name="Рисунок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58020" y="3938625"/>
            <a:ext cx="2476500" cy="1847850"/>
          </a:xfrm>
          <a:prstGeom prst="rect">
            <a:avLst/>
          </a:prstGeom>
        </p:spPr>
      </p:pic>
      <p:pic>
        <p:nvPicPr>
          <p:cNvPr id="6" name="Рисунок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50574" y="1973325"/>
            <a:ext cx="3076575" cy="1485900"/>
          </a:xfrm>
          <a:prstGeom prst="rect">
            <a:avLst/>
          </a:prstGeom>
        </p:spPr>
      </p:pic>
    </p:spTree>
    <p:extLst>
      <p:ext uri="{BB962C8B-B14F-4D97-AF65-F5344CB8AC3E}">
        <p14:creationId xmlns:p14="http://schemas.microsoft.com/office/powerpoint/2010/main" val="339251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980728"/>
            <a:ext cx="5688632" cy="2308324"/>
          </a:xfrm>
          <a:prstGeom prst="rect">
            <a:avLst/>
          </a:prstGeom>
          <a:noFill/>
        </p:spPr>
        <p:txBody>
          <a:bodyPr wrap="square" rtlCol="0">
            <a:spAutoFit/>
          </a:bodyPr>
          <a:lstStyle/>
          <a:p>
            <a:r>
              <a:rPr lang="en-US" altLang="ru-RU" sz="3600" dirty="0">
                <a:latin typeface="Times New Roman" panose="02020603050405020304" pitchFamily="18" charset="0"/>
                <a:cs typeface="Times New Roman" panose="02020603050405020304" pitchFamily="18" charset="0"/>
              </a:rPr>
              <a:t>Mass Media is a source of a big number of foreign words. </a:t>
            </a:r>
            <a:br>
              <a:rPr lang="en-US" altLang="ru-RU" sz="3600" dirty="0">
                <a:latin typeface="Times New Roman" panose="02020603050405020304" pitchFamily="18" charset="0"/>
                <a:cs typeface="Times New Roman" panose="02020603050405020304" pitchFamily="18" charset="0"/>
              </a:rPr>
            </a:br>
            <a:r>
              <a:rPr lang="en-US" altLang="ru-RU" sz="3600" dirty="0">
                <a:latin typeface="Times New Roman" panose="02020603050405020304" pitchFamily="18" charset="0"/>
                <a:cs typeface="Times New Roman" panose="02020603050405020304" pitchFamily="18" charset="0"/>
              </a:rPr>
              <a:t>We can see and hear a lot of English words on TV</a:t>
            </a:r>
            <a:endParaRPr lang="ru-RU" sz="36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789040"/>
            <a:ext cx="4779881" cy="2279635"/>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870" y="4551294"/>
            <a:ext cx="3306100" cy="2340273"/>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868" y="234233"/>
            <a:ext cx="3394030" cy="1900657"/>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7752" y="2149899"/>
            <a:ext cx="3024336" cy="2236386"/>
          </a:xfrm>
          <a:prstGeom prst="rect">
            <a:avLst/>
          </a:prstGeom>
        </p:spPr>
      </p:pic>
    </p:spTree>
    <p:extLst>
      <p:ext uri="{BB962C8B-B14F-4D97-AF65-F5344CB8AC3E}">
        <p14:creationId xmlns:p14="http://schemas.microsoft.com/office/powerpoint/2010/main" val="2187683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9" y="281038"/>
            <a:ext cx="8892481" cy="1569660"/>
          </a:xfrm>
          <a:prstGeom prst="rect">
            <a:avLst/>
          </a:prstGeom>
          <a:noFill/>
        </p:spPr>
        <p:txBody>
          <a:bodyPr wrap="square" rtlCol="0">
            <a:spAutoFit/>
          </a:bodyPr>
          <a:lstStyle/>
          <a:p>
            <a:r>
              <a:rPr lang="en-US" altLang="ru-RU" sz="4800" dirty="0">
                <a:latin typeface="Times New Roman" panose="02020603050405020304" pitchFamily="18" charset="0"/>
                <a:cs typeface="Times New Roman" panose="02020603050405020304" pitchFamily="18" charset="0"/>
              </a:rPr>
              <a:t>The biggest part of borrowings comes </a:t>
            </a:r>
            <a:r>
              <a:rPr lang="en-US" altLang="ru-RU" sz="4800" dirty="0" smtClean="0">
                <a:latin typeface="Times New Roman" panose="02020603050405020304" pitchFamily="18" charset="0"/>
                <a:cs typeface="Times New Roman" panose="02020603050405020304" pitchFamily="18" charset="0"/>
              </a:rPr>
              <a:t>from:</a:t>
            </a:r>
            <a:endParaRPr lang="ru-RU" sz="4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1520" y="2068156"/>
            <a:ext cx="6696744" cy="4247317"/>
          </a:xfrm>
          <a:prstGeom prst="rect">
            <a:avLst/>
          </a:prstGeom>
          <a:noFill/>
        </p:spPr>
        <p:txBody>
          <a:bodyPr wrap="square" rtlCol="0">
            <a:spAutoFit/>
          </a:bodyPr>
          <a:lstStyle/>
          <a:p>
            <a:pPr marL="285750" indent="-285750">
              <a:buFont typeface="Arial" panose="020B0604020202020204" pitchFamily="34" charset="0"/>
              <a:buChar char="•"/>
            </a:pPr>
            <a:r>
              <a:rPr lang="en-US" altLang="ru-RU" sz="3600" dirty="0">
                <a:latin typeface="Britannic Bold" pitchFamily="34" charset="0"/>
              </a:rPr>
              <a:t> </a:t>
            </a:r>
            <a:r>
              <a:rPr lang="en-US" altLang="ru-RU" sz="3600" dirty="0">
                <a:latin typeface="Times New Roman" panose="02020603050405020304" pitchFamily="18" charset="0"/>
                <a:cs typeface="Times New Roman" panose="02020603050405020304" pitchFamily="18" charset="0"/>
              </a:rPr>
              <a:t>the names of some channels</a:t>
            </a:r>
          </a:p>
          <a:p>
            <a:pPr marL="285750" indent="-285750">
              <a:buFont typeface="Arial" panose="020B0604020202020204" pitchFamily="34" charset="0"/>
              <a:buChar char="•"/>
            </a:pPr>
            <a:r>
              <a:rPr lang="en-US" altLang="ru-RU" sz="3600" dirty="0">
                <a:latin typeface="Times New Roman" panose="02020603050405020304" pitchFamily="18" charset="0"/>
                <a:cs typeface="Times New Roman" panose="02020603050405020304" pitchFamily="18" charset="0"/>
              </a:rPr>
              <a:t>new kinds of programs invented in the USA and the UK</a:t>
            </a:r>
          </a:p>
          <a:p>
            <a:pPr marL="285750" indent="-285750">
              <a:buFont typeface="Arial" panose="020B0604020202020204" pitchFamily="34" charset="0"/>
              <a:buChar char="•"/>
            </a:pPr>
            <a:r>
              <a:rPr lang="en-US" altLang="ru-RU" sz="3600" dirty="0">
                <a:latin typeface="Times New Roman" panose="02020603050405020304" pitchFamily="18" charset="0"/>
                <a:cs typeface="Times New Roman" panose="02020603050405020304" pitchFamily="18" charset="0"/>
              </a:rPr>
              <a:t>new types of films</a:t>
            </a:r>
          </a:p>
          <a:p>
            <a:pPr marL="285750" indent="-285750">
              <a:buFont typeface="Arial" panose="020B0604020202020204" pitchFamily="34" charset="0"/>
              <a:buChar char="•"/>
            </a:pPr>
            <a:r>
              <a:rPr lang="en-US" altLang="ru-RU" sz="3600" dirty="0">
                <a:latin typeface="Times New Roman" panose="02020603050405020304" pitchFamily="18" charset="0"/>
                <a:cs typeface="Times New Roman" panose="02020603050405020304" pitchFamily="18" charset="0"/>
              </a:rPr>
              <a:t>sports programs</a:t>
            </a:r>
          </a:p>
          <a:p>
            <a:pPr marL="285750" indent="-285750">
              <a:buFont typeface="Arial" panose="020B0604020202020204" pitchFamily="34" charset="0"/>
              <a:buChar char="•"/>
            </a:pPr>
            <a:r>
              <a:rPr lang="en-US" altLang="ru-RU" sz="3600" dirty="0">
                <a:latin typeface="Times New Roman" panose="02020603050405020304" pitchFamily="18" charset="0"/>
                <a:cs typeface="Times New Roman" panose="02020603050405020304" pitchFamily="18" charset="0"/>
              </a:rPr>
              <a:t>music programs</a:t>
            </a:r>
            <a:endParaRPr lang="ru-RU" altLang="ru-RU" sz="3600" dirty="0">
              <a:latin typeface="Times New Roman" panose="02020603050405020304" pitchFamily="18" charset="0"/>
              <a:cs typeface="Times New Roman" panose="02020603050405020304" pitchFamily="18" charset="0"/>
            </a:endParaRPr>
          </a:p>
          <a:p>
            <a:endParaRPr lang="en-US" altLang="ru-RU" dirty="0">
              <a:latin typeface="Britannic Bold" pitchFamily="34" charset="0"/>
            </a:endParaRPr>
          </a:p>
          <a:p>
            <a:endParaRPr lang="ru-RU" altLang="ru-RU" dirty="0"/>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759" y="4005064"/>
            <a:ext cx="3688343" cy="2454425"/>
          </a:xfrm>
          <a:prstGeom prst="rect">
            <a:avLst/>
          </a:prstGeom>
        </p:spPr>
      </p:pic>
    </p:spTree>
    <p:extLst>
      <p:ext uri="{BB962C8B-B14F-4D97-AF65-F5344CB8AC3E}">
        <p14:creationId xmlns:p14="http://schemas.microsoft.com/office/powerpoint/2010/main" val="41641414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265</TotalTime>
  <Words>658</Words>
  <Application>Microsoft Office PowerPoint</Application>
  <PresentationFormat>Экран (4:3)</PresentationFormat>
  <Paragraphs>74</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Пользователь Windows</cp:lastModifiedBy>
  <cp:revision>29</cp:revision>
  <dcterms:created xsi:type="dcterms:W3CDTF">2019-10-28T18:34:58Z</dcterms:created>
  <dcterms:modified xsi:type="dcterms:W3CDTF">2019-12-02T13:03:08Z</dcterms:modified>
</cp:coreProperties>
</file>