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737168843101519E-2"/>
          <c:y val="4.1277919474668301E-2"/>
          <c:w val="0.58270102120785383"/>
          <c:h val="0.9174441610506634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cat>
            <c:strRef>
              <c:f>Лист1!$A$2:$A$8</c:f>
              <c:strCache>
                <c:ptCount val="7"/>
                <c:pt idx="0">
                  <c:v>Politics</c:v>
                </c:pt>
                <c:pt idx="1">
                  <c:v>Mass Media</c:v>
                </c:pt>
                <c:pt idx="2">
                  <c:v>Sciences</c:v>
                </c:pt>
                <c:pt idx="3">
                  <c:v>Trade</c:v>
                </c:pt>
                <c:pt idx="4">
                  <c:v>Military</c:v>
                </c:pt>
                <c:pt idx="5">
                  <c:v>Fashion</c:v>
                </c:pt>
                <c:pt idx="6">
                  <c:v>Sports</c:v>
                </c:pt>
              </c:strCache>
            </c:strRef>
          </c:cat>
          <c:val>
            <c:numRef>
              <c:f>Лист1!$B$2:$B$8</c:f>
              <c:numCache>
                <c:formatCode>0%</c:formatCode>
                <c:ptCount val="7"/>
                <c:pt idx="0">
                  <c:v>0.15</c:v>
                </c:pt>
                <c:pt idx="1">
                  <c:v>0.34</c:v>
                </c:pt>
                <c:pt idx="2">
                  <c:v>0.11</c:v>
                </c:pt>
                <c:pt idx="3">
                  <c:v>0.19</c:v>
                </c:pt>
                <c:pt idx="4">
                  <c:v>0.05</c:v>
                </c:pt>
                <c:pt idx="5">
                  <c:v>0.12</c:v>
                </c:pt>
                <c:pt idx="6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41185637256348"/>
          <c:y val="0.14210068064712783"/>
          <c:w val="0.80026409879859495"/>
          <c:h val="0.7528114669826789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invertIfNegative val="0"/>
          <c:cat>
            <c:strRef>
              <c:f>Лист1!$A$2:$A$5</c:f>
              <c:strCache>
                <c:ptCount val="3"/>
                <c:pt idx="0">
                  <c:v>Ukranian</c:v>
                </c:pt>
                <c:pt idx="1">
                  <c:v>English</c:v>
                </c:pt>
                <c:pt idx="2">
                  <c:v>Other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9242880"/>
        <c:axId val="179244416"/>
      </c:barChart>
      <c:catAx>
        <c:axId val="179242880"/>
        <c:scaling>
          <c:orientation val="minMax"/>
        </c:scaling>
        <c:delete val="0"/>
        <c:axPos val="l"/>
        <c:majorTickMark val="out"/>
        <c:minorTickMark val="none"/>
        <c:tickLblPos val="nextTo"/>
        <c:crossAx val="179244416"/>
        <c:crosses val="autoZero"/>
        <c:auto val="1"/>
        <c:lblAlgn val="ctr"/>
        <c:lblOffset val="100"/>
        <c:noMultiLvlLbl val="0"/>
      </c:catAx>
      <c:valAx>
        <c:axId val="17924441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792428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All names</c:v>
                </c:pt>
              </c:strCache>
            </c:strRef>
          </c:tx>
          <c:invertIfNegative val="0"/>
          <c:cat>
            <c:strRef>
              <c:f>Лист1!$A$2:$A$5</c:f>
              <c:strCache>
                <c:ptCount val="4"/>
                <c:pt idx="0">
                  <c:v>Women`s magazines</c:v>
                </c:pt>
                <c:pt idx="1">
                  <c:v>Men`s magazines</c:v>
                </c:pt>
                <c:pt idx="2">
                  <c:v> Popular science magazines</c:v>
                </c:pt>
                <c:pt idx="3">
                  <c:v>Computer magazines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50</c:v>
                </c:pt>
                <c:pt idx="1">
                  <c:v>29</c:v>
                </c:pt>
                <c:pt idx="2">
                  <c:v>10</c:v>
                </c:pt>
                <c:pt idx="3">
                  <c:v>35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English names</c:v>
                </c:pt>
              </c:strCache>
            </c:strRef>
          </c:tx>
          <c:invertIfNegative val="0"/>
          <c:cat>
            <c:strRef>
              <c:f>Лист1!$A$2:$A$5</c:f>
              <c:strCache>
                <c:ptCount val="4"/>
                <c:pt idx="0">
                  <c:v>Women`s magazines</c:v>
                </c:pt>
                <c:pt idx="1">
                  <c:v>Men`s magazines</c:v>
                </c:pt>
                <c:pt idx="2">
                  <c:v> Popular science magazines</c:v>
                </c:pt>
                <c:pt idx="3">
                  <c:v>Computer magazines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20</c:v>
                </c:pt>
                <c:pt idx="1">
                  <c:v>12</c:v>
                </c:pt>
                <c:pt idx="2">
                  <c:v>5</c:v>
                </c:pt>
                <c:pt idx="3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9417472"/>
        <c:axId val="179419008"/>
      </c:barChart>
      <c:catAx>
        <c:axId val="179417472"/>
        <c:scaling>
          <c:orientation val="minMax"/>
        </c:scaling>
        <c:delete val="0"/>
        <c:axPos val="b"/>
        <c:majorTickMark val="out"/>
        <c:minorTickMark val="none"/>
        <c:tickLblPos val="nextTo"/>
        <c:crossAx val="179419008"/>
        <c:crosses val="autoZero"/>
        <c:auto val="1"/>
        <c:lblAlgn val="ctr"/>
        <c:lblOffset val="100"/>
        <c:noMultiLvlLbl val="0"/>
      </c:catAx>
      <c:valAx>
        <c:axId val="1794190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94174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How often do you use English words?</c:v>
                </c:pt>
              </c:strCache>
            </c:strRef>
          </c:tx>
          <c:explosion val="25"/>
          <c:cat>
            <c:strRef>
              <c:f>Лист1!$A$2:$A$4</c:f>
              <c:strCache>
                <c:ptCount val="3"/>
                <c:pt idx="0">
                  <c:v>often</c:v>
                </c:pt>
                <c:pt idx="1">
                  <c:v>sometimes</c:v>
                </c:pt>
                <c:pt idx="2">
                  <c:v>do not use</c:v>
                </c:pt>
              </c:strCache>
            </c:strRef>
          </c:cat>
          <c:val>
            <c:numRef>
              <c:f>Лист1!$B$2:$B$4</c:f>
              <c:numCache>
                <c:formatCode>0%</c:formatCode>
                <c:ptCount val="3"/>
                <c:pt idx="0">
                  <c:v>0.83</c:v>
                </c:pt>
                <c:pt idx="1">
                  <c:v>0.14000000000000001</c:v>
                </c:pt>
                <c:pt idx="2">
                  <c:v>0.03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Where do you learn the </a:t>
            </a:r>
            <a:r>
              <a:rPr lang="en-US" dirty="0" smtClean="0"/>
              <a:t>words</a:t>
            </a:r>
            <a:r>
              <a:rPr lang="uk-UA" dirty="0" smtClean="0"/>
              <a:t>?</a:t>
            </a:r>
            <a:endParaRPr lang="en-US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Where do you learn the words?</c:v>
                </c:pt>
              </c:strCache>
            </c:strRef>
          </c:tx>
          <c:cat>
            <c:strRef>
              <c:f>Лист1!$A$2:$A$5</c:f>
              <c:strCache>
                <c:ptCount val="4"/>
                <c:pt idx="0">
                  <c:v>TV</c:v>
                </c:pt>
                <c:pt idx="1">
                  <c:v>Magazines</c:v>
                </c:pt>
                <c:pt idx="2">
                  <c:v>Stores</c:v>
                </c:pt>
                <c:pt idx="3">
                  <c:v>Friends</c:v>
                </c:pt>
              </c:strCache>
            </c:strRef>
          </c:cat>
          <c:val>
            <c:numRef>
              <c:f>Лист1!$B$2:$B$5</c:f>
              <c:numCache>
                <c:formatCode>0%</c:formatCode>
                <c:ptCount val="4"/>
                <c:pt idx="0">
                  <c:v>0.44</c:v>
                </c:pt>
                <c:pt idx="1">
                  <c:v>0.23</c:v>
                </c:pt>
                <c:pt idx="2">
                  <c:v>0.23</c:v>
                </c:pt>
                <c:pt idx="3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0.7498968175853018"/>
          <c:y val="0.39169758858267717"/>
          <c:w val="0.2209365157480315"/>
          <c:h val="0.3275108267716535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g"/><Relationship Id="rId3" Type="http://schemas.openxmlformats.org/officeDocument/2006/relationships/image" Target="../media/image44.jpg"/><Relationship Id="rId7" Type="http://schemas.openxmlformats.org/officeDocument/2006/relationships/image" Target="../media/image48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jpg"/><Relationship Id="rId5" Type="http://schemas.openxmlformats.org/officeDocument/2006/relationships/image" Target="../media/image46.jpg"/><Relationship Id="rId4" Type="http://schemas.openxmlformats.org/officeDocument/2006/relationships/image" Target="../media/image45.jpg"/><Relationship Id="rId9" Type="http://schemas.openxmlformats.org/officeDocument/2006/relationships/image" Target="../media/image50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g"/><Relationship Id="rId11" Type="http://schemas.openxmlformats.org/officeDocument/2006/relationships/image" Target="../media/image20.jpg"/><Relationship Id="rId5" Type="http://schemas.openxmlformats.org/officeDocument/2006/relationships/image" Target="../media/image14.jpg"/><Relationship Id="rId10" Type="http://schemas.openxmlformats.org/officeDocument/2006/relationships/image" Target="../media/image19.jpg"/><Relationship Id="rId4" Type="http://schemas.openxmlformats.org/officeDocument/2006/relationships/image" Target="../media/image13.jpg"/><Relationship Id="rId9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image" Target="../media/image27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jpg"/><Relationship Id="rId7" Type="http://schemas.openxmlformats.org/officeDocument/2006/relationships/image" Target="../media/image33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jpg"/><Relationship Id="rId10" Type="http://schemas.openxmlformats.org/officeDocument/2006/relationships/image" Target="../media/image36.jpg"/><Relationship Id="rId4" Type="http://schemas.openxmlformats.org/officeDocument/2006/relationships/image" Target="../media/image30.png"/><Relationship Id="rId9" Type="http://schemas.openxmlformats.org/officeDocument/2006/relationships/image" Target="../media/image3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99592" y="4468479"/>
            <a:ext cx="50196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English</a:t>
            </a:r>
          </a:p>
          <a:p>
            <a:r>
              <a:rPr lang="en-US" sz="5400" dirty="0"/>
              <a:t> </a:t>
            </a:r>
            <a:r>
              <a:rPr lang="en-US" sz="5400" dirty="0" smtClean="0"/>
              <a:t>       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Borrowings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37124">
            <a:off x="5887158" y="196484"/>
            <a:ext cx="3256842" cy="216728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32643">
            <a:off x="-266415" y="261534"/>
            <a:ext cx="3117552" cy="1745829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6830">
            <a:off x="2932058" y="132817"/>
            <a:ext cx="3263143" cy="219130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5242">
            <a:off x="5916218" y="1950825"/>
            <a:ext cx="3315425" cy="220626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48" y="3990511"/>
            <a:ext cx="2710261" cy="2710261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1795">
            <a:off x="-305569" y="2398182"/>
            <a:ext cx="3405246" cy="1906938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8525">
            <a:off x="3680503" y="3509142"/>
            <a:ext cx="2883253" cy="1918674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96101">
            <a:off x="2783960" y="1833323"/>
            <a:ext cx="2328545" cy="232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60032" y="44268"/>
            <a:ext cx="25922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English borrowings in Russian newspapers and magazines</a:t>
            </a:r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67" y="203483"/>
            <a:ext cx="2764548" cy="36264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59" y="4038033"/>
            <a:ext cx="2111499" cy="269507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329" y="3829920"/>
            <a:ext cx="2192493" cy="291208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038033"/>
            <a:ext cx="3088927" cy="249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9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1" y="476672"/>
            <a:ext cx="3600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 2" pitchFamily="18" charset="2"/>
              <a:buNone/>
              <a:defRPr/>
            </a:pPr>
            <a:r>
              <a:rPr lang="en-US" sz="2000" b="1" dirty="0"/>
              <a:t>In </a:t>
            </a:r>
            <a:r>
              <a:rPr lang="en-US" sz="2000" b="1" dirty="0" smtClean="0"/>
              <a:t>this </a:t>
            </a:r>
            <a:r>
              <a:rPr lang="en-US" sz="2000" b="1" dirty="0"/>
              <a:t>part of the work I should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analyzed </a:t>
            </a:r>
            <a:r>
              <a:rPr lang="en-US" sz="2000" dirty="0"/>
              <a:t>all the magazines in </a:t>
            </a:r>
            <a:r>
              <a:rPr lang="en-US" sz="2000" dirty="0" err="1" smtClean="0"/>
              <a:t>Ukranian</a:t>
            </a:r>
            <a:r>
              <a:rPr lang="en-US" sz="2000" dirty="0" smtClean="0"/>
              <a:t> </a:t>
            </a:r>
            <a:r>
              <a:rPr lang="en-US" sz="2000" dirty="0"/>
              <a:t>Mass Media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identified </a:t>
            </a:r>
            <a:r>
              <a:rPr lang="en-US" sz="2000" dirty="0"/>
              <a:t>and </a:t>
            </a:r>
            <a:r>
              <a:rPr lang="en-US" sz="2000" dirty="0" smtClean="0"/>
              <a:t>counted the </a:t>
            </a:r>
            <a:r>
              <a:rPr lang="en-US" sz="2000" dirty="0"/>
              <a:t>number of English words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looked </a:t>
            </a:r>
            <a:r>
              <a:rPr lang="en-US" sz="2000" dirty="0"/>
              <a:t>through some magazines and </a:t>
            </a:r>
            <a:r>
              <a:rPr lang="en-US" sz="2000" dirty="0" smtClean="0"/>
              <a:t>counted </a:t>
            </a:r>
            <a:r>
              <a:rPr lang="en-US" sz="2000" dirty="0"/>
              <a:t>English borrowings among all of the words</a:t>
            </a:r>
            <a:endParaRPr lang="ru-RU" sz="2000" dirty="0"/>
          </a:p>
          <a:p>
            <a:endParaRPr lang="ru-RU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36" y="1858550"/>
            <a:ext cx="1914525" cy="23907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180901"/>
            <a:ext cx="1800225" cy="25431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611" y="4430152"/>
            <a:ext cx="1657350" cy="22193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977" y="1758389"/>
            <a:ext cx="1866900" cy="24479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36" y="4232445"/>
            <a:ext cx="1800225" cy="25431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022" y="4286250"/>
            <a:ext cx="1771650" cy="25717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766" y="129380"/>
            <a:ext cx="1264878" cy="162900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110" y="-4071"/>
            <a:ext cx="1343772" cy="172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8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9" y="261576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English names in the titles of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Ukranian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magazines</a:t>
            </a:r>
            <a:endParaRPr lang="ru-RU" sz="3600" dirty="0"/>
          </a:p>
        </p:txBody>
      </p:sp>
      <p:graphicFrame>
        <p:nvGraphicFramePr>
          <p:cNvPr id="3" name="Диаграмма 2"/>
          <p:cNvGraphicFramePr/>
          <p:nvPr>
            <p:extLst>
              <p:ext uri="{D42A27DB-BD31-4B8C-83A1-F6EECF244321}">
                <p14:modId xmlns:p14="http://schemas.microsoft.com/office/powerpoint/2010/main" val="415040178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644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76671"/>
            <a:ext cx="889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number of English borrowings in the press</a:t>
            </a:r>
            <a:endParaRPr lang="ru-RU" sz="32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432074"/>
              </p:ext>
            </p:extLst>
          </p:nvPr>
        </p:nvGraphicFramePr>
        <p:xfrm>
          <a:off x="582960" y="2348880"/>
          <a:ext cx="8229600" cy="2674938"/>
        </p:xfrm>
        <a:graphic>
          <a:graphicData uri="http://schemas.openxmlformats.org/drawingml/2006/table">
            <a:tbl>
              <a:tblPr/>
              <a:tblGrid>
                <a:gridCol w="874713"/>
                <a:gridCol w="2592387"/>
                <a:gridCol w="1727200"/>
                <a:gridCol w="1728788"/>
                <a:gridCol w="1306512"/>
              </a:tblGrid>
              <a:tr h="64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</a:rPr>
                        <a:t>№№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</a:rPr>
                        <a:t>The Name </a:t>
                      </a:r>
                      <a:r>
                        <a:rPr kumimoji="0" lang="de-DE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</a:rPr>
                        <a:t>of</a:t>
                      </a: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</a:rPr>
                        <a:t> </a:t>
                      </a:r>
                      <a:r>
                        <a:rPr kumimoji="0" lang="de-DE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</a:rPr>
                        <a:t>Periodic</a:t>
                      </a: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</a:rPr>
                        <a:t> Edition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</a:rPr>
                        <a:t>All the Words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</a:rPr>
                        <a:t>English Words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</a:rPr>
                        <a:t>%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Svit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23567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548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Svoboda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24 358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183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0,75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  <a:tr h="3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Korespondent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17 815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134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0,75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3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  <a:tr h="3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5740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681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31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7864" y="836712"/>
            <a:ext cx="1608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OutPut</a:t>
            </a:r>
            <a:endParaRPr lang="en-US" dirty="0" smtClean="0"/>
          </a:p>
          <a:p>
            <a:r>
              <a:rPr lang="ru-RU" dirty="0" err="1" smtClean="0"/>
              <a:t>Доробл</a:t>
            </a:r>
            <a:r>
              <a:rPr lang="uk-UA" dirty="0" err="1" smtClean="0"/>
              <a:t>юється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724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53506"/>
            <a:ext cx="8661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 dirty="0"/>
              <a:t>We have asked the pupils of our school some questions on the topic English borrowings: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052736"/>
            <a:ext cx="9036496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ru-RU" sz="2800" dirty="0"/>
              <a:t>1.How often do you use English words in your speech?</a:t>
            </a:r>
            <a:endParaRPr lang="ru-RU" alt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sz="2800" dirty="0"/>
              <a:t>Often</a:t>
            </a:r>
            <a:endParaRPr lang="ru-RU" alt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sz="2800" dirty="0"/>
              <a:t>Sometimes</a:t>
            </a:r>
            <a:endParaRPr lang="ru-RU" alt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sz="2800" dirty="0"/>
              <a:t>Do not use</a:t>
            </a:r>
            <a:endParaRPr lang="ru-RU" altLang="ru-RU" sz="2800" dirty="0"/>
          </a:p>
          <a:p>
            <a:pPr>
              <a:buFontTx/>
              <a:buNone/>
            </a:pPr>
            <a:r>
              <a:rPr lang="en-US" altLang="ru-RU" sz="2800" dirty="0"/>
              <a:t>2. Examples of English words in your speech</a:t>
            </a:r>
            <a:endParaRPr lang="ru-RU" altLang="ru-RU" sz="2800" dirty="0"/>
          </a:p>
          <a:p>
            <a:pPr>
              <a:buFontTx/>
              <a:buNone/>
            </a:pPr>
            <a:r>
              <a:rPr lang="en-US" altLang="ru-RU" sz="2800" dirty="0"/>
              <a:t>3. Where do you learn these words?</a:t>
            </a:r>
            <a:endParaRPr lang="ru-RU" alt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sz="2800" dirty="0"/>
              <a:t>TV</a:t>
            </a:r>
            <a:endParaRPr lang="ru-RU" alt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sz="2800" dirty="0"/>
              <a:t>Magazines</a:t>
            </a:r>
            <a:endParaRPr lang="ru-RU" alt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sz="2800" dirty="0" smtClean="0"/>
              <a:t>Internet</a:t>
            </a:r>
            <a:endParaRPr lang="ru-RU" alt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sz="2800" dirty="0"/>
              <a:t>Friends</a:t>
            </a:r>
            <a:endParaRPr lang="ru-RU" altLang="ru-RU" sz="2800" dirty="0"/>
          </a:p>
          <a:p>
            <a:pPr>
              <a:buFontTx/>
              <a:buNone/>
            </a:pPr>
            <a:endParaRPr lang="ru-RU" altLang="ru-RU" dirty="0"/>
          </a:p>
          <a:p>
            <a:endParaRPr lang="ru-RU" alt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07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/>
          <p:cNvGraphicFramePr/>
          <p:nvPr>
            <p:extLst>
              <p:ext uri="{D42A27DB-BD31-4B8C-83A1-F6EECF244321}">
                <p14:modId xmlns:p14="http://schemas.microsoft.com/office/powerpoint/2010/main" val="239709460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67944" y="404664"/>
            <a:ext cx="1320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Results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83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/>
          <p:cNvGraphicFramePr/>
          <p:nvPr>
            <p:extLst>
              <p:ext uri="{D42A27DB-BD31-4B8C-83A1-F6EECF244321}">
                <p14:modId xmlns:p14="http://schemas.microsoft.com/office/powerpoint/2010/main" val="59132319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073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692696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Загальний </a:t>
            </a:r>
            <a:r>
              <a:rPr lang="en-US" dirty="0" smtClean="0"/>
              <a:t>Output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74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386" y="4883443"/>
            <a:ext cx="1436250" cy="20107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13726" y="75121"/>
            <a:ext cx="6272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  <a:r>
              <a:rPr lang="en-US" alt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Objectives</a:t>
            </a:r>
            <a:r>
              <a:rPr lang="en-US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380" y="2348880"/>
            <a:ext cx="91463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ru-RU" dirty="0"/>
          </a:p>
          <a:p>
            <a:r>
              <a:rPr lang="en-US" altLang="ru-RU" dirty="0">
                <a:latin typeface="Adobe Caslon Pro Bold" pitchFamily="18" charset="0"/>
              </a:rPr>
              <a:t>The aims of our </a:t>
            </a:r>
            <a:r>
              <a:rPr lang="en-US" altLang="ru-RU" dirty="0" smtClean="0">
                <a:latin typeface="Adobe Caslon Pro Bold" pitchFamily="18" charset="0"/>
              </a:rPr>
              <a:t>research </a:t>
            </a:r>
            <a:r>
              <a:rPr lang="en-US" altLang="ru-RU" dirty="0">
                <a:latin typeface="Adobe Caslon Pro Bold" pitchFamily="18" charset="0"/>
              </a:rPr>
              <a:t>work are</a:t>
            </a:r>
            <a:r>
              <a:rPr lang="en-US" altLang="ru-RU" dirty="0"/>
              <a:t>:</a:t>
            </a:r>
          </a:p>
          <a:p>
            <a:pPr>
              <a:buFont typeface="Wingdings" pitchFamily="2" charset="2"/>
              <a:buChar char="ü"/>
            </a:pPr>
            <a:r>
              <a:rPr lang="en-US" altLang="ru-RU" dirty="0">
                <a:latin typeface="Eras Bold ITC" pitchFamily="34" charset="0"/>
              </a:rPr>
              <a:t> to find out how deeply the English words entered the </a:t>
            </a:r>
            <a:r>
              <a:rPr lang="en-US" altLang="ru-RU" dirty="0" smtClean="0">
                <a:latin typeface="Eras Bold ITC" pitchFamily="34" charset="0"/>
              </a:rPr>
              <a:t>Ukrainian </a:t>
            </a:r>
            <a:r>
              <a:rPr lang="en-US" altLang="ru-RU" dirty="0">
                <a:latin typeface="Eras Bold ITC" pitchFamily="34" charset="0"/>
              </a:rPr>
              <a:t>language</a:t>
            </a:r>
          </a:p>
          <a:p>
            <a:pPr>
              <a:buFont typeface="Wingdings" pitchFamily="2" charset="2"/>
              <a:buChar char="ü"/>
            </a:pPr>
            <a:r>
              <a:rPr lang="en-US" altLang="ru-RU" dirty="0">
                <a:latin typeface="Eras Bold ITC" pitchFamily="34" charset="0"/>
              </a:rPr>
              <a:t> to attract the attention of teenagers to the universal significance of the English language</a:t>
            </a:r>
          </a:p>
          <a:p>
            <a:pPr>
              <a:buFont typeface="Wingdings" pitchFamily="2" charset="2"/>
              <a:buChar char="ü"/>
            </a:pPr>
            <a:r>
              <a:rPr lang="en-US" altLang="ru-RU" dirty="0">
                <a:latin typeface="Eras Bold ITC" pitchFamily="34" charset="0"/>
              </a:rPr>
              <a:t> to stimulate interest in learning English</a:t>
            </a:r>
          </a:p>
          <a:p>
            <a:pPr>
              <a:buFont typeface="Wingdings" pitchFamily="2" charset="2"/>
              <a:buChar char="ü"/>
            </a:pPr>
            <a:r>
              <a:rPr lang="en-US" altLang="ru-RU" dirty="0">
                <a:latin typeface="Eras Bold ITC" pitchFamily="34" charset="0"/>
              </a:rPr>
              <a:t> to promote the development of  human culture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0163"/>
            <a:ext cx="1835696" cy="9178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076670"/>
            <a:ext cx="2441821" cy="126004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597" y="392116"/>
            <a:ext cx="2057401" cy="136910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201974"/>
            <a:ext cx="2060424" cy="140139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5574">
            <a:off x="5713109" y="1218504"/>
            <a:ext cx="2133613" cy="14590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814" y="3544703"/>
            <a:ext cx="2197559" cy="145707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1" y="4912585"/>
            <a:ext cx="2374860" cy="158036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1368">
            <a:off x="2207146" y="4797833"/>
            <a:ext cx="2857500" cy="16002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588" y="5505148"/>
            <a:ext cx="2779798" cy="132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4556" y="404664"/>
            <a:ext cx="3227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Hypotesis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484784"/>
            <a:ext cx="896448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 sz="2800" dirty="0">
                <a:latin typeface="Adobe Caslon Pro Bold" pitchFamily="18" charset="0"/>
              </a:rPr>
              <a:t>English is found everywhere: in the </a:t>
            </a:r>
            <a:r>
              <a:rPr lang="en-US" altLang="ru-RU" sz="2800" dirty="0" smtClean="0">
                <a:latin typeface="Adobe Caslon Pro Bold" pitchFamily="18" charset="0"/>
              </a:rPr>
              <a:t>media, </a:t>
            </a:r>
            <a:r>
              <a:rPr lang="en-US" altLang="ru-RU" sz="2800" dirty="0">
                <a:latin typeface="Adobe Caslon Pro Bold" pitchFamily="18" charset="0"/>
              </a:rPr>
              <a:t>in science and technique</a:t>
            </a:r>
          </a:p>
          <a:p>
            <a:r>
              <a:rPr lang="en-US" altLang="ru-RU" sz="2800" dirty="0">
                <a:latin typeface="Adobe Caslon Pro Bold" pitchFamily="18" charset="0"/>
              </a:rPr>
              <a:t>The percentage of its implementation in the </a:t>
            </a:r>
            <a:endParaRPr lang="en-US" altLang="ru-RU" sz="2800" dirty="0" smtClean="0">
              <a:latin typeface="Adobe Caslon Pro Bold" pitchFamily="18" charset="0"/>
            </a:endParaRPr>
          </a:p>
          <a:p>
            <a:r>
              <a:rPr lang="en-US" altLang="ru-RU" sz="2800" dirty="0" smtClean="0">
                <a:latin typeface="Adobe Caslon Pro Bold" pitchFamily="18" charset="0"/>
              </a:rPr>
              <a:t>Ukrainian </a:t>
            </a:r>
            <a:r>
              <a:rPr lang="en-US" altLang="ru-RU" sz="2800" dirty="0">
                <a:latin typeface="Adobe Caslon Pro Bold" pitchFamily="18" charset="0"/>
              </a:rPr>
              <a:t>language is at least </a:t>
            </a:r>
            <a:r>
              <a:rPr lang="en-US" altLang="ru-RU" sz="2800" dirty="0" smtClean="0">
                <a:latin typeface="Adobe Caslon Pro Bold" pitchFamily="18" charset="0"/>
              </a:rPr>
              <a:t>20%. </a:t>
            </a:r>
            <a:r>
              <a:rPr lang="en-US" altLang="ru-RU" sz="2800" dirty="0">
                <a:latin typeface="Adobe Caslon Pro Bold" pitchFamily="18" charset="0"/>
              </a:rPr>
              <a:t>Let’s find out whether it’s right.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8529"/>
            <a:ext cx="2733709" cy="14420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202" y="4468411"/>
            <a:ext cx="2371691" cy="13794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83166" y="4354725"/>
            <a:ext cx="9973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+</a:t>
            </a:r>
            <a:endParaRPr lang="ru-RU" sz="9600" b="1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56176" y="4373308"/>
            <a:ext cx="9973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latin typeface="Arial Black" panose="020B0A04020102020204" pitchFamily="34" charset="0"/>
              </a:rPr>
              <a:t>=</a:t>
            </a:r>
            <a:endParaRPr lang="ru-RU" sz="9600" b="1" dirty="0"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6296" y="4358971"/>
            <a:ext cx="9364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9600" b="1" dirty="0">
                <a:latin typeface="Arial Black" panose="020B0A04020102020204" pitchFamily="34" charset="0"/>
              </a:rPr>
              <a:t>?</a:t>
            </a:r>
            <a:endParaRPr lang="ru-RU" sz="9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57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3335" y="219998"/>
            <a:ext cx="58724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 sz="3600" dirty="0">
                <a:latin typeface="Calisto MT" pitchFamily="18" charset="0"/>
              </a:rPr>
              <a:t>From the diagram we can see that English is used in all spheres of our life</a:t>
            </a:r>
            <a:endParaRPr lang="ru-RU" sz="3600" dirty="0"/>
          </a:p>
        </p:txBody>
      </p:sp>
      <p:graphicFrame>
        <p:nvGraphicFramePr>
          <p:cNvPr id="3" name="Диаграмма 2"/>
          <p:cNvGraphicFramePr/>
          <p:nvPr>
            <p:extLst>
              <p:ext uri="{D42A27DB-BD31-4B8C-83A1-F6EECF244321}">
                <p14:modId xmlns:p14="http://schemas.microsoft.com/office/powerpoint/2010/main" val="3347685106"/>
              </p:ext>
            </p:extLst>
          </p:nvPr>
        </p:nvGraphicFramePr>
        <p:xfrm>
          <a:off x="179512" y="2044859"/>
          <a:ext cx="5328592" cy="338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5302246"/>
            <a:ext cx="4547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 dirty="0"/>
              <a:t>With the help of the Internet, magazines, movies and the mass media, especially such channels as MTV, Animal Planet, CNN, and BBC…</a:t>
            </a:r>
            <a:endParaRPr lang="ru-RU" altLang="ru-RU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06" y="566526"/>
            <a:ext cx="2404676" cy="144280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786" y="2132856"/>
            <a:ext cx="2404677" cy="134661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662" y="3590497"/>
            <a:ext cx="2828925" cy="16192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321" y="5273971"/>
            <a:ext cx="2541606" cy="158402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279" y="5243956"/>
            <a:ext cx="1735781" cy="163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5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3645" y="235821"/>
            <a:ext cx="84129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 sz="5400" dirty="0">
                <a:latin typeface="Adobe Caslon Pro Bold" pitchFamily="18" charset="0"/>
              </a:rPr>
              <a:t>…the number of English words is increasing</a:t>
            </a:r>
            <a:r>
              <a:rPr lang="ru-RU" altLang="ru-RU" sz="5400" dirty="0"/>
              <a:t> </a:t>
            </a:r>
            <a:br>
              <a:rPr lang="ru-RU" altLang="ru-RU" sz="5400" dirty="0"/>
            </a:br>
            <a:r>
              <a:rPr lang="ru-RU" altLang="ru-RU" sz="5400" dirty="0"/>
              <a:t/>
            </a:r>
            <a:br>
              <a:rPr lang="ru-RU" altLang="ru-RU" sz="5400" dirty="0"/>
            </a:br>
            <a:endParaRPr lang="ru-RU" sz="5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1" y="1943981"/>
            <a:ext cx="1386623" cy="138662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574" y="3501008"/>
            <a:ext cx="2583232" cy="14514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67" y="3389336"/>
            <a:ext cx="2914084" cy="102532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889" y="5115569"/>
            <a:ext cx="1958715" cy="176782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115" y="2301799"/>
            <a:ext cx="2857500" cy="16002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72" y="4590397"/>
            <a:ext cx="3062543" cy="122501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5" y="5866290"/>
            <a:ext cx="4581525" cy="100012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020" y="3938625"/>
            <a:ext cx="2476500" cy="18478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574" y="1973325"/>
            <a:ext cx="30765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188640"/>
            <a:ext cx="568863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 sz="5400" dirty="0">
                <a:latin typeface="Britannic Bold" pitchFamily="34" charset="0"/>
              </a:rPr>
              <a:t>Mass Media is a source of a big number of foreign words. </a:t>
            </a:r>
            <a:br>
              <a:rPr lang="en-US" altLang="ru-RU" sz="5400" dirty="0">
                <a:latin typeface="Britannic Bold" pitchFamily="34" charset="0"/>
              </a:rPr>
            </a:br>
            <a:r>
              <a:rPr lang="en-US" altLang="ru-RU" sz="5400" dirty="0">
                <a:latin typeface="Britannic Bold" pitchFamily="34" charset="0"/>
              </a:rPr>
              <a:t>We can see and hear a lot of English words on TV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18768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1039"/>
            <a:ext cx="9031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sz="3600" dirty="0">
                <a:latin typeface="Britannic Bold" pitchFamily="34" charset="0"/>
              </a:rPr>
              <a:t>The biggest part of borrowings comes from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556792"/>
            <a:ext cx="66967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sz="3600" dirty="0">
                <a:latin typeface="Britannic Bold" pitchFamily="34" charset="0"/>
              </a:rPr>
              <a:t> the names of some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sz="3600" dirty="0">
                <a:latin typeface="Britannic Bold" pitchFamily="34" charset="0"/>
              </a:rPr>
              <a:t>new kinds of programs invented in the USA and the UK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sz="3600" dirty="0">
                <a:latin typeface="Britannic Bold" pitchFamily="34" charset="0"/>
              </a:rPr>
              <a:t>new types of films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sz="3600" dirty="0">
                <a:latin typeface="Britannic Bold" pitchFamily="34" charset="0"/>
              </a:rPr>
              <a:t>sports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sz="3600" dirty="0">
                <a:latin typeface="Britannic Bold" pitchFamily="34" charset="0"/>
              </a:rPr>
              <a:t>music programs</a:t>
            </a:r>
            <a:endParaRPr lang="ru-RU" altLang="ru-RU" sz="3600" dirty="0">
              <a:latin typeface="Britannic Bold" pitchFamily="34" charset="0"/>
            </a:endParaRPr>
          </a:p>
          <a:p>
            <a:endParaRPr lang="en-US" altLang="ru-RU" dirty="0">
              <a:latin typeface="Britannic Bold" pitchFamily="34" charset="0"/>
            </a:endParaRPr>
          </a:p>
          <a:p>
            <a:endParaRPr lang="ru-RU" alt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414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09222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 dirty="0">
                <a:latin typeface="Britannic Bold" pitchFamily="34" charset="0"/>
              </a:rPr>
              <a:t>I watched the one’s day TV program of </a:t>
            </a:r>
            <a:r>
              <a:rPr lang="en-US" altLang="ru-RU" dirty="0" err="1" smtClean="0">
                <a:latin typeface="Britannic Bold" pitchFamily="34" charset="0"/>
              </a:rPr>
              <a:t>Novy</a:t>
            </a:r>
            <a:r>
              <a:rPr lang="en-US" altLang="ru-RU" dirty="0" smtClean="0">
                <a:latin typeface="Britannic Bold" pitchFamily="34" charset="0"/>
              </a:rPr>
              <a:t> Chanel </a:t>
            </a:r>
            <a:r>
              <a:rPr lang="en-US" altLang="ru-RU" dirty="0">
                <a:latin typeface="Britannic Bold" pitchFamily="34" charset="0"/>
              </a:rPr>
              <a:t>and </a:t>
            </a:r>
            <a:r>
              <a:rPr lang="en-US" altLang="ru-RU" dirty="0" smtClean="0">
                <a:latin typeface="Britannic Bold" pitchFamily="34" charset="0"/>
              </a:rPr>
              <a:t>1+1 and </a:t>
            </a:r>
            <a:r>
              <a:rPr lang="en-US" altLang="ru-RU" dirty="0">
                <a:latin typeface="Britannic Bold" pitchFamily="34" charset="0"/>
              </a:rPr>
              <a:t>counted how many </a:t>
            </a:r>
            <a:r>
              <a:rPr lang="en-US" altLang="ru-RU" dirty="0" err="1" smtClean="0">
                <a:latin typeface="Britannic Bold" pitchFamily="34" charset="0"/>
              </a:rPr>
              <a:t>Ukranian</a:t>
            </a:r>
            <a:r>
              <a:rPr lang="en-US" altLang="ru-RU" dirty="0" smtClean="0">
                <a:latin typeface="Britannic Bold" pitchFamily="34" charset="0"/>
              </a:rPr>
              <a:t> </a:t>
            </a:r>
            <a:r>
              <a:rPr lang="en-US" altLang="ru-RU" dirty="0">
                <a:latin typeface="Britannic Bold" pitchFamily="34" charset="0"/>
              </a:rPr>
              <a:t>and foreign names of programs were there.</a:t>
            </a:r>
            <a:endParaRPr lang="ru-RU" altLang="ru-RU" dirty="0"/>
          </a:p>
          <a:p>
            <a:endParaRPr lang="ru-RU" dirty="0"/>
          </a:p>
        </p:txBody>
      </p:sp>
      <p:graphicFrame>
        <p:nvGraphicFramePr>
          <p:cNvPr id="3" name="Диаграмма 2"/>
          <p:cNvGraphicFramePr/>
          <p:nvPr>
            <p:extLst>
              <p:ext uri="{D42A27DB-BD31-4B8C-83A1-F6EECF244321}">
                <p14:modId xmlns:p14="http://schemas.microsoft.com/office/powerpoint/2010/main" val="4059606128"/>
              </p:ext>
            </p:extLst>
          </p:nvPr>
        </p:nvGraphicFramePr>
        <p:xfrm>
          <a:off x="923764" y="1340768"/>
          <a:ext cx="6504384" cy="3976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703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221088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 dirty="0">
                <a:latin typeface="Britannic Bold" pitchFamily="34" charset="0"/>
              </a:rPr>
              <a:t>Every year there are more English words on TV. People watch TV every day and they do not notice how they add to their speech English words and phrases.</a:t>
            </a:r>
            <a:endParaRPr lang="ru-RU" altLang="ru-RU" dirty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48"/>
            <a:ext cx="5616624" cy="350050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761150"/>
            <a:ext cx="5173166" cy="289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136</TotalTime>
  <Words>422</Words>
  <Application>Microsoft Office PowerPoint</Application>
  <PresentationFormat>Экран (4:3)</PresentationFormat>
  <Paragraphs>78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Трек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Пользователь Windows</cp:lastModifiedBy>
  <cp:revision>16</cp:revision>
  <dcterms:created xsi:type="dcterms:W3CDTF">2019-10-28T18:34:58Z</dcterms:created>
  <dcterms:modified xsi:type="dcterms:W3CDTF">2019-11-20T19:25:51Z</dcterms:modified>
</cp:coreProperties>
</file>