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0"/>
  </p:notesMasterIdLst>
  <p:sldIdLst>
    <p:sldId id="256" r:id="rId2"/>
    <p:sldId id="304" r:id="rId3"/>
    <p:sldId id="261" r:id="rId4"/>
    <p:sldId id="296" r:id="rId5"/>
    <p:sldId id="297" r:id="rId6"/>
    <p:sldId id="260" r:id="rId7"/>
    <p:sldId id="298" r:id="rId8"/>
    <p:sldId id="258" r:id="rId9"/>
    <p:sldId id="269" r:id="rId10"/>
    <p:sldId id="264" r:id="rId11"/>
    <p:sldId id="273" r:id="rId12"/>
    <p:sldId id="299" r:id="rId13"/>
    <p:sldId id="300" r:id="rId14"/>
    <p:sldId id="270" r:id="rId15"/>
    <p:sldId id="266" r:id="rId16"/>
    <p:sldId id="267" r:id="rId17"/>
    <p:sldId id="268" r:id="rId18"/>
    <p:sldId id="272" r:id="rId19"/>
  </p:sldIdLst>
  <p:sldSz cx="9144000" cy="6858000" type="screen4x3"/>
  <p:notesSz cx="6797675" cy="9926638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олодимир Проценко" initials="ВП" lastIdx="1" clrIdx="0">
    <p:extLst>
      <p:ext uri="{19B8F6BF-5375-455C-9EA6-DF929625EA0E}">
        <p15:presenceInfo xmlns:p15="http://schemas.microsoft.com/office/powerpoint/2012/main" userId="4720113a60aa0f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641ABA-9277-4D7C-B721-3C754C65B9A5}" v="11" dt="2020-09-05T17:38:38.628"/>
    <p1510:client id="{9B556CFD-8D44-4485-BD95-22447B518F28}" v="66" dt="2020-09-05T17:29:36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34" autoAdjust="0"/>
  </p:normalViewPr>
  <p:slideViewPr>
    <p:cSldViewPr>
      <p:cViewPr varScale="1">
        <p:scale>
          <a:sx n="55" d="100"/>
          <a:sy n="55" d="100"/>
        </p:scale>
        <p:origin x="84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олодимир Проценко" userId="4720113a60aa0f31" providerId="LiveId" clId="{85641ABA-9277-4D7C-B721-3C754C65B9A5}"/>
    <pc:docChg chg="delSld modSld">
      <pc:chgData name="Володимир Проценко" userId="4720113a60aa0f31" providerId="LiveId" clId="{85641ABA-9277-4D7C-B721-3C754C65B9A5}" dt="2020-09-05T17:38:38.628" v="24" actId="14100"/>
      <pc:docMkLst>
        <pc:docMk/>
      </pc:docMkLst>
      <pc:sldChg chg="modSp mod">
        <pc:chgData name="Володимир Проценко" userId="4720113a60aa0f31" providerId="LiveId" clId="{85641ABA-9277-4D7C-B721-3C754C65B9A5}" dt="2020-09-05T17:38:38.628" v="24" actId="14100"/>
        <pc:sldMkLst>
          <pc:docMk/>
          <pc:sldMk cId="0" sldId="256"/>
        </pc:sldMkLst>
        <pc:spChg chg="mod">
          <ac:chgData name="Володимир Проценко" userId="4720113a60aa0f31" providerId="LiveId" clId="{85641ABA-9277-4D7C-B721-3C754C65B9A5}" dt="2020-09-05T17:38:38.628" v="24" actId="14100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Володимир Проценко" userId="4720113a60aa0f31" providerId="LiveId" clId="{85641ABA-9277-4D7C-B721-3C754C65B9A5}" dt="2020-09-05T17:37:05.136" v="11" actId="120"/>
        <pc:sldMkLst>
          <pc:docMk/>
          <pc:sldMk cId="2332757784" sldId="258"/>
        </pc:sldMkLst>
        <pc:spChg chg="mod">
          <ac:chgData name="Володимир Проценко" userId="4720113a60aa0f31" providerId="LiveId" clId="{85641ABA-9277-4D7C-B721-3C754C65B9A5}" dt="2020-09-05T17:37:05.136" v="11" actId="120"/>
          <ac:spMkLst>
            <pc:docMk/>
            <pc:sldMk cId="2332757784" sldId="258"/>
            <ac:spMk id="2" creationId="{00000000-0000-0000-0000-000000000000}"/>
          </ac:spMkLst>
        </pc:spChg>
      </pc:sldChg>
      <pc:sldChg chg="modSp mod">
        <pc:chgData name="Володимир Проценко" userId="4720113a60aa0f31" providerId="LiveId" clId="{85641ABA-9277-4D7C-B721-3C754C65B9A5}" dt="2020-09-05T17:37:53.284" v="16" actId="14100"/>
        <pc:sldMkLst>
          <pc:docMk/>
          <pc:sldMk cId="0" sldId="266"/>
        </pc:sldMkLst>
        <pc:spChg chg="mod">
          <ac:chgData name="Володимир Проценко" userId="4720113a60aa0f31" providerId="LiveId" clId="{85641ABA-9277-4D7C-B721-3C754C65B9A5}" dt="2020-09-05T17:37:53.284" v="16" actId="14100"/>
          <ac:spMkLst>
            <pc:docMk/>
            <pc:sldMk cId="0" sldId="266"/>
            <ac:spMk id="2" creationId="{00000000-0000-0000-0000-000000000000}"/>
          </ac:spMkLst>
        </pc:spChg>
      </pc:sldChg>
      <pc:sldChg chg="modSp mod">
        <pc:chgData name="Володимир Проценко" userId="4720113a60aa0f31" providerId="LiveId" clId="{85641ABA-9277-4D7C-B721-3C754C65B9A5}" dt="2020-09-05T17:36:39.146" v="10" actId="120"/>
        <pc:sldMkLst>
          <pc:docMk/>
          <pc:sldMk cId="2333888294" sldId="299"/>
        </pc:sldMkLst>
        <pc:spChg chg="mod">
          <ac:chgData name="Володимир Проценко" userId="4720113a60aa0f31" providerId="LiveId" clId="{85641ABA-9277-4D7C-B721-3C754C65B9A5}" dt="2020-09-05T17:36:39.146" v="10" actId="120"/>
          <ac:spMkLst>
            <pc:docMk/>
            <pc:sldMk cId="2333888294" sldId="299"/>
            <ac:spMk id="2" creationId="{00000000-0000-0000-0000-000000000000}"/>
          </ac:spMkLst>
        </pc:spChg>
      </pc:sldChg>
      <pc:sldChg chg="modSp mod">
        <pc:chgData name="Володимир Проценко" userId="4720113a60aa0f31" providerId="LiveId" clId="{85641ABA-9277-4D7C-B721-3C754C65B9A5}" dt="2020-09-05T17:35:40.999" v="6" actId="14100"/>
        <pc:sldMkLst>
          <pc:docMk/>
          <pc:sldMk cId="2024095478" sldId="304"/>
        </pc:sldMkLst>
        <pc:spChg chg="mod">
          <ac:chgData name="Володимир Проценко" userId="4720113a60aa0f31" providerId="LiveId" clId="{85641ABA-9277-4D7C-B721-3C754C65B9A5}" dt="2020-09-05T17:35:40.999" v="6" actId="14100"/>
          <ac:spMkLst>
            <pc:docMk/>
            <pc:sldMk cId="2024095478" sldId="304"/>
            <ac:spMk id="2" creationId="{00000000-0000-0000-0000-000000000000}"/>
          </ac:spMkLst>
        </pc:spChg>
      </pc:sldChg>
      <pc:sldChg chg="del">
        <pc:chgData name="Володимир Проценко" userId="4720113a60aa0f31" providerId="LiveId" clId="{85641ABA-9277-4D7C-B721-3C754C65B9A5}" dt="2020-09-05T17:38:09.082" v="17" actId="47"/>
        <pc:sldMkLst>
          <pc:docMk/>
          <pc:sldMk cId="2563221493" sldId="305"/>
        </pc:sldMkLst>
      </pc:sldChg>
      <pc:sldChg chg="del">
        <pc:chgData name="Володимир Проценко" userId="4720113a60aa0f31" providerId="LiveId" clId="{85641ABA-9277-4D7C-B721-3C754C65B9A5}" dt="2020-09-05T17:38:09.811" v="18" actId="47"/>
        <pc:sldMkLst>
          <pc:docMk/>
          <pc:sldMk cId="335865004" sldId="306"/>
        </pc:sldMkLst>
      </pc:sldChg>
      <pc:sldChg chg="del">
        <pc:chgData name="Володимир Проценко" userId="4720113a60aa0f31" providerId="LiveId" clId="{85641ABA-9277-4D7C-B721-3C754C65B9A5}" dt="2020-09-05T17:38:10.300" v="19" actId="47"/>
        <pc:sldMkLst>
          <pc:docMk/>
          <pc:sldMk cId="475565561" sldId="3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786CC-D855-4261-8B53-B9B5A1096A69}" type="datetimeFigureOut">
              <a:rPr lang="uk-UA" smtClean="0"/>
              <a:t>05.09.2020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25D0B-E49F-4D37-A5E7-D895AE61537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3766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93956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89395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5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894009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8940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6" name="Group 63"/>
            <p:cNvGrpSpPr>
              <a:grpSpLocks/>
            </p:cNvGrpSpPr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94016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7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8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401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89402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894021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05.09.2020</a:t>
            </a:fld>
            <a:endParaRPr lang="uk-UA"/>
          </a:p>
        </p:txBody>
      </p:sp>
      <p:sp>
        <p:nvSpPr>
          <p:cNvPr id="894022" name="Rectangle 7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89402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E87F092-BE75-4040-AA68-35EAF6530FB6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05.09.2020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029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0350" y="457200"/>
            <a:ext cx="2000250" cy="5562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5848350" cy="55626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05.09.2020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1643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05.09.2020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110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05.09.2020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08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05.09.2020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811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05.09.2020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81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05.09.2020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255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05.09.2020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048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05.09.2020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05.09.2020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190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05.09.2020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059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892933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4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5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6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7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8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9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0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1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2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3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6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7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8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9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0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1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2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3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4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892956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7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8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9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0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1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2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3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4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5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6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7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8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9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0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1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2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3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4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5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6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7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8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9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0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1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2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3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4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892985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2986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892988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89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90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299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9299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92993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2440D04D-DFB4-435D-9C75-87C82C6E81E0}" type="datetimeFigureOut">
              <a:rPr lang="uk-UA" smtClean="0"/>
              <a:pPr/>
              <a:t>05.09.2020</a:t>
            </a:fld>
            <a:endParaRPr lang="uk-UA"/>
          </a:p>
        </p:txBody>
      </p:sp>
      <p:sp>
        <p:nvSpPr>
          <p:cNvPr id="892994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Char char="w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7624" y="1628800"/>
            <a:ext cx="6192688" cy="1008112"/>
          </a:xfrm>
        </p:spPr>
        <p:txBody>
          <a:bodyPr/>
          <a:lstStyle/>
          <a:p>
            <a:br>
              <a:rPr lang="uk-UA" dirty="0"/>
            </a:br>
            <a:r>
              <a:rPr lang="uk-UA" dirty="0"/>
              <a:t>Функції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3212976"/>
            <a:ext cx="8011696" cy="2160240"/>
          </a:xfrm>
        </p:spPr>
        <p:txBody>
          <a:bodyPr/>
          <a:lstStyle/>
          <a:p>
            <a:r>
              <a:rPr lang="uk-UA" dirty="0"/>
              <a:t>Вираз </a:t>
            </a:r>
            <a:r>
              <a:rPr lang="en-US" dirty="0"/>
              <a:t>case</a:t>
            </a:r>
            <a:r>
              <a:rPr lang="uk-UA" dirty="0"/>
              <a:t>, співставлення зі зразком</a:t>
            </a:r>
          </a:p>
          <a:p>
            <a:r>
              <a:rPr lang="uk-UA" dirty="0"/>
              <a:t>Рівняння і охоронні вирази</a:t>
            </a:r>
          </a:p>
          <a:p>
            <a:r>
              <a:rPr lang="uk-UA" dirty="0"/>
              <a:t>Локальні імена (конструкції </a:t>
            </a:r>
            <a:r>
              <a:rPr lang="en-US" dirty="0"/>
              <a:t>let, where</a:t>
            </a:r>
            <a:r>
              <a:rPr lang="uk-UA" dirty="0"/>
              <a:t>)</a:t>
            </a:r>
            <a:endParaRPr lang="en-US" dirty="0"/>
          </a:p>
          <a:p>
            <a:r>
              <a:rPr lang="uk-UA" dirty="0"/>
              <a:t>Оператори і секції, пріоритет і асоціативність</a:t>
            </a:r>
          </a:p>
        </p:txBody>
      </p:sp>
      <p:pic>
        <p:nvPicPr>
          <p:cNvPr id="6" name="Picture 3" descr="Haske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188640"/>
            <a:ext cx="1621904" cy="1368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Умови (охоронні вирази)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208912" cy="4896544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Умови або охоронні вирази (аналог </a:t>
            </a:r>
            <a:r>
              <a:rPr lang="en-US" dirty="0"/>
              <a:t>if-then-else</a:t>
            </a:r>
            <a:r>
              <a:rPr lang="uk-UA" dirty="0"/>
              <a:t>) використовуються, щоб робити вибір в функціях.</a:t>
            </a:r>
            <a:endParaRPr lang="en-US" dirty="0"/>
          </a:p>
          <a:p>
            <a:r>
              <a:rPr lang="uk-UA" dirty="0"/>
              <a:t>Загальний вигляд в одному рівнянні (</a:t>
            </a:r>
            <a:r>
              <a:rPr lang="uk-UA" dirty="0" err="1"/>
              <a:t>клоузі</a:t>
            </a:r>
            <a:r>
              <a:rPr lang="uk-UA" dirty="0"/>
              <a:t>) </a:t>
            </a:r>
            <a:r>
              <a:rPr lang="en-US" dirty="0"/>
              <a:t>(n≥0,m≥1)</a:t>
            </a:r>
            <a:endParaRPr lang="uk-UA" dirty="0"/>
          </a:p>
          <a:p>
            <a:pPr lvl="1">
              <a:buNone/>
            </a:pPr>
            <a:r>
              <a:rPr lang="en-US" dirty="0"/>
              <a:t>name pat1 … </a:t>
            </a:r>
            <a:r>
              <a:rPr lang="en-US" dirty="0" err="1"/>
              <a:t>patn</a:t>
            </a: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    | guard1  = expr1</a:t>
            </a:r>
          </a:p>
          <a:p>
            <a:pPr lvl="1">
              <a:buNone/>
            </a:pPr>
            <a:r>
              <a:rPr lang="en-US" dirty="0"/>
              <a:t>    ……………</a:t>
            </a:r>
          </a:p>
          <a:p>
            <a:pPr lvl="1">
              <a:buNone/>
            </a:pPr>
            <a:r>
              <a:rPr lang="en-US" dirty="0"/>
              <a:t>    | </a:t>
            </a:r>
            <a:r>
              <a:rPr lang="en-US" dirty="0" err="1"/>
              <a:t>guardm</a:t>
            </a:r>
            <a:r>
              <a:rPr lang="en-US" dirty="0"/>
              <a:t> = </a:t>
            </a:r>
            <a:r>
              <a:rPr lang="en-US" dirty="0" err="1"/>
              <a:t>exprm</a:t>
            </a:r>
            <a:r>
              <a:rPr lang="en-US" dirty="0"/>
              <a:t> </a:t>
            </a:r>
            <a:endParaRPr lang="uk-UA" dirty="0"/>
          </a:p>
          <a:p>
            <a:pPr lvl="1"/>
            <a:r>
              <a:rPr lang="uk-UA" dirty="0"/>
              <a:t> Часто остання умова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otherwise</a:t>
            </a:r>
            <a:r>
              <a:rPr lang="en-US" dirty="0"/>
              <a:t> -  </a:t>
            </a:r>
            <a:r>
              <a:rPr lang="uk-UA" dirty="0"/>
              <a:t>функція-константа завжди</a:t>
            </a:r>
            <a:r>
              <a:rPr lang="en-US" dirty="0"/>
              <a:t> =</a:t>
            </a:r>
            <a:r>
              <a:rPr lang="uk-UA" dirty="0"/>
              <a:t>=</a:t>
            </a:r>
            <a:r>
              <a:rPr lang="en-US" dirty="0"/>
              <a:t> True</a:t>
            </a:r>
            <a:r>
              <a:rPr lang="uk-UA" dirty="0"/>
              <a:t> </a:t>
            </a:r>
            <a:endParaRPr lang="en-US" dirty="0"/>
          </a:p>
          <a:p>
            <a:r>
              <a:rPr lang="uk-UA" dirty="0"/>
              <a:t>Спочатку виконується зіставлення зі зразком щоб вибрати рівняння(</a:t>
            </a:r>
            <a:r>
              <a:rPr lang="uk-UA" dirty="0" err="1"/>
              <a:t>клоуз</a:t>
            </a:r>
            <a:r>
              <a:rPr lang="uk-UA" dirty="0"/>
              <a:t>)</a:t>
            </a:r>
            <a:r>
              <a:rPr lang="en-US" dirty="0"/>
              <a:t> </a:t>
            </a:r>
            <a:r>
              <a:rPr lang="uk-UA" dirty="0"/>
              <a:t>для обчислення</a:t>
            </a:r>
          </a:p>
          <a:p>
            <a:pPr lvl="1"/>
            <a:r>
              <a:rPr lang="uk-UA" dirty="0"/>
              <a:t>Перебираються послідовно умови (охоронні вирази), знаходячи першу зі значенням </a:t>
            </a:r>
            <a:r>
              <a:rPr lang="en-US" dirty="0"/>
              <a:t>True</a:t>
            </a:r>
          </a:p>
          <a:p>
            <a:pPr lvl="1"/>
            <a:r>
              <a:rPr lang="uk-UA" dirty="0"/>
              <a:t> Якщо жодна з умов (охоронних виразів) не задовольняє</a:t>
            </a:r>
          </a:p>
          <a:p>
            <a:pPr lvl="2"/>
            <a:r>
              <a:rPr lang="uk-UA" dirty="0"/>
              <a:t>Виконується зіставлення зі зразком для наступних рівнянь (</a:t>
            </a:r>
            <a:r>
              <a:rPr lang="uk-UA" dirty="0" err="1"/>
              <a:t>клоузів</a:t>
            </a:r>
            <a:r>
              <a:rPr lang="uk-UA" dirty="0"/>
              <a:t>)</a:t>
            </a:r>
          </a:p>
          <a:p>
            <a:pPr lvl="2"/>
            <a:r>
              <a:rPr lang="uk-UA" dirty="0"/>
              <a:t>Якщо немає  більше рівнянь (</a:t>
            </a:r>
            <a:r>
              <a:rPr lang="uk-UA" dirty="0" err="1"/>
              <a:t>клоузів</a:t>
            </a:r>
            <a:r>
              <a:rPr lang="uk-UA" dirty="0"/>
              <a:t>)</a:t>
            </a:r>
            <a:r>
              <a:rPr lang="en-US" dirty="0"/>
              <a:t> ==&gt; </a:t>
            </a:r>
            <a:r>
              <a:rPr lang="uk-UA" dirty="0"/>
              <a:t> зупинка обчислень (виключення)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max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1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Int -&gt; Int -&gt; Int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max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1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x y | x &gt; y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= x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| otherwise = y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endParaRPr lang="uk-U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457200"/>
            <a:ext cx="8928992" cy="838200"/>
          </a:xfrm>
        </p:spPr>
        <p:txBody>
          <a:bodyPr/>
          <a:lstStyle/>
          <a:p>
            <a:r>
              <a:rPr lang="uk-UA" dirty="0"/>
              <a:t>Приклади функцій (охоронні вирази)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1484784"/>
            <a:ext cx="8136904" cy="518457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compBeg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 -&gt; Char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compBeg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(x : (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y : _)) | x &gt; y = ’G’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                               | x &lt; y = ’L’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compBeg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  _ = ’N’</a:t>
            </a:r>
            <a:endParaRPr lang="uk-UA" dirty="0">
              <a:solidFill>
                <a:schemeClr val="accent5">
                  <a:lumMod val="10000"/>
                </a:schemeClr>
              </a:solidFill>
              <a:sym typeface="Wingdings" pitchFamily="2" charset="2"/>
            </a:endParaRPr>
          </a:p>
          <a:p>
            <a:pPr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keepOnlyPos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 -&gt;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keepOnlyPos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[]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= []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keepOnlyPos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(x:xs) | x&gt;0        = x 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keepOnlyPos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   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|otherwise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keepOnlyPos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------------------------------------------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filter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1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(a -&gt; Bool) -&gt; [a] -&gt; [a]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filter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1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_ []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= []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filter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1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 (x:xs)  | p x         = x : filter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1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|otherwise = filter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1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5724128" y="1628800"/>
            <a:ext cx="2808312" cy="1384995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*PE02Funct&gt;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FF0000"/>
                </a:solidFill>
              </a:rPr>
              <a:t>compBeg</a:t>
            </a:r>
            <a:r>
              <a:rPr lang="en-US" sz="1400" dirty="0">
                <a:solidFill>
                  <a:srgbClr val="FF0000"/>
                </a:solidFill>
              </a:rPr>
              <a:t> [4,5,6]</a:t>
            </a:r>
          </a:p>
          <a:p>
            <a:r>
              <a:rPr lang="en-US" sz="1400" dirty="0"/>
              <a:t>'L’</a:t>
            </a:r>
          </a:p>
          <a:p>
            <a:r>
              <a:rPr lang="en-US" sz="1400" b="1" dirty="0"/>
              <a:t>*PE02Funct&gt;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FF0000"/>
                </a:solidFill>
              </a:rPr>
              <a:t>compBeg</a:t>
            </a:r>
            <a:r>
              <a:rPr lang="en-US" sz="1400" dirty="0">
                <a:solidFill>
                  <a:srgbClr val="FF0000"/>
                </a:solidFill>
              </a:rPr>
              <a:t> [8,5,6]</a:t>
            </a:r>
          </a:p>
          <a:p>
            <a:r>
              <a:rPr lang="en-US" sz="1400" dirty="0"/>
              <a:t>'G’</a:t>
            </a:r>
          </a:p>
          <a:p>
            <a:r>
              <a:rPr lang="en-US" sz="1400" b="1" dirty="0"/>
              <a:t>*PE02Funct&gt;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FF0000"/>
                </a:solidFill>
              </a:rPr>
              <a:t>compBeg</a:t>
            </a:r>
            <a:r>
              <a:rPr lang="en-US" sz="1400" dirty="0">
                <a:solidFill>
                  <a:srgbClr val="FF0000"/>
                </a:solidFill>
              </a:rPr>
              <a:t> [5,5,6]</a:t>
            </a:r>
          </a:p>
          <a:p>
            <a:r>
              <a:rPr lang="en-US" sz="1400" dirty="0"/>
              <a:t>'N'</a:t>
            </a:r>
          </a:p>
        </p:txBody>
      </p:sp>
    </p:spTree>
    <p:extLst>
      <p:ext uri="{BB962C8B-B14F-4D97-AF65-F5344CB8AC3E}">
        <p14:creationId xmlns:p14="http://schemas.microsoft.com/office/powerpoint/2010/main" val="3791787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04664"/>
            <a:ext cx="8210872" cy="1080120"/>
          </a:xfrm>
        </p:spPr>
        <p:txBody>
          <a:bodyPr/>
          <a:lstStyle/>
          <a:p>
            <a:r>
              <a:rPr lang="uk-UA" dirty="0"/>
              <a:t>Локальні імена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484784"/>
            <a:ext cx="8210872" cy="4916016"/>
          </a:xfrm>
        </p:spPr>
        <p:txBody>
          <a:bodyPr>
            <a:normAutofit fontScale="92500" lnSpcReduction="10000"/>
          </a:bodyPr>
          <a:lstStyle/>
          <a:p>
            <a:r>
              <a:rPr lang="uk-UA" dirty="0"/>
              <a:t>Задача: необхідно створити функцію </a:t>
            </a:r>
            <a:r>
              <a:rPr lang="en-US" dirty="0"/>
              <a:t>g(</a:t>
            </a:r>
            <a:r>
              <a:rPr lang="en-US" dirty="0" err="1"/>
              <a:t>a,b</a:t>
            </a:r>
            <a:r>
              <a:rPr lang="en-US" dirty="0"/>
              <a:t>) </a:t>
            </a:r>
            <a:r>
              <a:rPr lang="uk-UA" dirty="0"/>
              <a:t>значення якої вираховується за наступною формулою</a:t>
            </a:r>
          </a:p>
          <a:p>
            <a:pPr lvl="1"/>
            <a:r>
              <a:rPr lang="pt-BR" dirty="0"/>
              <a:t>g(a,b) = (10+a+b)*(a+b) + (19+a+b)*(a+b) </a:t>
            </a:r>
            <a:endParaRPr lang="uk-UA" dirty="0"/>
          </a:p>
          <a:p>
            <a:pPr lvl="2"/>
            <a:r>
              <a:rPr lang="uk-UA" dirty="0"/>
              <a:t>Вираховується вираз </a:t>
            </a:r>
            <a:r>
              <a:rPr lang="en-US" dirty="0"/>
              <a:t>y</a:t>
            </a:r>
            <a:r>
              <a:rPr lang="uk-UA" dirty="0"/>
              <a:t> = </a:t>
            </a:r>
            <a:r>
              <a:rPr lang="pt-BR" dirty="0"/>
              <a:t>a+b</a:t>
            </a:r>
            <a:r>
              <a:rPr lang="uk-UA" dirty="0"/>
              <a:t> </a:t>
            </a:r>
            <a:r>
              <a:rPr lang="en-US" dirty="0"/>
              <a:t> -- 4 </a:t>
            </a:r>
            <a:r>
              <a:rPr lang="uk-UA" dirty="0"/>
              <a:t>рази</a:t>
            </a:r>
            <a:endParaRPr lang="en-US" dirty="0"/>
          </a:p>
          <a:p>
            <a:pPr lvl="2"/>
            <a:r>
              <a:rPr lang="uk-UA" dirty="0"/>
              <a:t>Обчислюється функція </a:t>
            </a:r>
            <a:r>
              <a:rPr lang="es-ES" dirty="0"/>
              <a:t>f(x) = (x+y)*y</a:t>
            </a:r>
            <a:r>
              <a:rPr lang="uk-UA" dirty="0"/>
              <a:t>  -- 2 рази</a:t>
            </a:r>
            <a:r>
              <a:rPr lang="es-ES" dirty="0"/>
              <a:t>	 </a:t>
            </a:r>
            <a:endParaRPr lang="uk-UA" dirty="0"/>
          </a:p>
          <a:p>
            <a:pPr lvl="2"/>
            <a:r>
              <a:rPr lang="uk-UA" dirty="0"/>
              <a:t>Бажано мати можливість записати щось на зразок </a:t>
            </a:r>
          </a:p>
          <a:p>
            <a:pPr lvl="3"/>
            <a:r>
              <a:rPr lang="es-ES" dirty="0"/>
              <a:t>g(a,b) = f(10)+ f(19), </a:t>
            </a:r>
          </a:p>
          <a:p>
            <a:pPr lvl="3"/>
            <a:r>
              <a:rPr lang="es-ES" dirty="0"/>
              <a:t>   де  y = a+b і  f(x) = (x+y)*y	</a:t>
            </a:r>
            <a:endParaRPr lang="uk-UA" dirty="0"/>
          </a:p>
          <a:p>
            <a:pPr lvl="3"/>
            <a:r>
              <a:rPr lang="uk-UA" dirty="0"/>
              <a:t>Подібне скорочує запис і веде до більш ефективного обчислення</a:t>
            </a:r>
          </a:p>
          <a:p>
            <a:r>
              <a:rPr lang="uk-UA" dirty="0"/>
              <a:t>Для цього потрібно мати можливість вводити локальні імена </a:t>
            </a:r>
          </a:p>
          <a:p>
            <a:pPr lvl="1"/>
            <a:r>
              <a:rPr lang="en-US" dirty="0"/>
              <a:t>Haskell </a:t>
            </a:r>
            <a:r>
              <a:rPr lang="uk-UA" dirty="0"/>
              <a:t>надає дві конструкції -</a:t>
            </a:r>
            <a:r>
              <a:rPr lang="en-US" dirty="0"/>
              <a:t> </a:t>
            </a:r>
            <a:r>
              <a:rPr lang="en-US" b="1" dirty="0"/>
              <a:t>let</a:t>
            </a:r>
            <a:r>
              <a:rPr lang="en-US" dirty="0"/>
              <a:t> </a:t>
            </a:r>
            <a:r>
              <a:rPr lang="uk-UA" dirty="0"/>
              <a:t>і </a:t>
            </a:r>
            <a:r>
              <a:rPr lang="en-US" b="1" dirty="0"/>
              <a:t>where </a:t>
            </a:r>
            <a:endParaRPr lang="uk-UA" b="1" dirty="0"/>
          </a:p>
          <a:p>
            <a:pPr lvl="1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33888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Локальні імена (</a:t>
            </a:r>
            <a:r>
              <a:rPr lang="en-US" dirty="0"/>
              <a:t>let / where)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27674" y="1556792"/>
            <a:ext cx="8264805" cy="51125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g1, g2, g3, g4 :: Int -&gt; Int -&gt; Int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g1 a b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let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y = a + b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f x =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x+y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)*y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f 10 + f 19</a:t>
            </a:r>
          </a:p>
          <a:p>
            <a:pPr lvl="2"/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g2 a b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let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{y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a+b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; f x =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x+y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)*y}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f 10 + f 19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g3 a b = f 10 + f 19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where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y = a + b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f x =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x+y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)*y </a:t>
            </a:r>
          </a:p>
          <a:p>
            <a:pPr lvl="2"/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g4 a b = f 10 + f 19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where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 lvl="2"/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{y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a+b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; f x =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x+y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)*y} </a:t>
            </a:r>
          </a:p>
          <a:p>
            <a:pPr lvl="1"/>
            <a:r>
              <a:rPr lang="uk-UA" dirty="0"/>
              <a:t>В </a:t>
            </a:r>
            <a:r>
              <a:rPr lang="en-US" dirty="0"/>
              <a:t>Haskell </a:t>
            </a:r>
            <a:r>
              <a:rPr lang="uk-UA" dirty="0"/>
              <a:t>після службових слів</a:t>
            </a:r>
            <a:r>
              <a:rPr lang="en-US" dirty="0"/>
              <a:t> </a:t>
            </a:r>
            <a:r>
              <a:rPr lang="en-US" b="1" dirty="0"/>
              <a:t>let, where, of, do </a:t>
            </a:r>
            <a:r>
              <a:rPr lang="en-US" dirty="0"/>
              <a:t>{} </a:t>
            </a:r>
            <a:r>
              <a:rPr lang="uk-UA" dirty="0"/>
              <a:t>можуть обмежувати область, в якій </a:t>
            </a:r>
            <a:r>
              <a:rPr lang="en-US" dirty="0"/>
              <a:t>; </a:t>
            </a:r>
            <a:r>
              <a:rPr lang="uk-UA" dirty="0"/>
              <a:t>розділяє означення, як в </a:t>
            </a:r>
            <a:r>
              <a:rPr lang="en-US" dirty="0"/>
              <a:t>C</a:t>
            </a:r>
            <a:r>
              <a:rPr lang="uk-UA" dirty="0"/>
              <a:t> (</a:t>
            </a:r>
            <a:r>
              <a:rPr lang="en-US" dirty="0"/>
              <a:t>Java). </a:t>
            </a:r>
            <a:r>
              <a:rPr lang="uk-UA" dirty="0"/>
              <a:t>Але частіше використовується двовимірний синтаксис.</a:t>
            </a:r>
          </a:p>
          <a:p>
            <a:pPr lvl="2"/>
            <a:r>
              <a:rPr lang="uk-UA" dirty="0"/>
              <a:t>В рядку знаходиться не більше одного означення і всі означення конструкції повинні починатися з одної позиції в колонці.</a:t>
            </a:r>
          </a:p>
          <a:p>
            <a:pPr lvl="2"/>
            <a:r>
              <a:rPr lang="uk-UA" dirty="0"/>
              <a:t>Позиція – перший символ означення після службового слова</a:t>
            </a:r>
            <a:r>
              <a:rPr lang="en-US" i="1" dirty="0"/>
              <a:t> </a:t>
            </a:r>
            <a:r>
              <a:rPr lang="en-US" b="1" dirty="0"/>
              <a:t>let, where, of, do</a:t>
            </a:r>
          </a:p>
          <a:p>
            <a:pPr lvl="1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93142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76672"/>
            <a:ext cx="8964488" cy="838200"/>
          </a:xfrm>
        </p:spPr>
        <p:txBody>
          <a:bodyPr/>
          <a:lstStyle/>
          <a:p>
            <a:r>
              <a:rPr lang="uk-UA" dirty="0"/>
              <a:t>Ще приклад </a:t>
            </a:r>
            <a:r>
              <a:rPr lang="en-US" dirty="0"/>
              <a:t>let </a:t>
            </a:r>
            <a:r>
              <a:rPr lang="uk-UA" dirty="0"/>
              <a:t>і</a:t>
            </a:r>
            <a:r>
              <a:rPr lang="en-US" dirty="0"/>
              <a:t> where</a:t>
            </a:r>
            <a:r>
              <a:rPr lang="uk-UA" dirty="0"/>
              <a:t> (сума списку)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556792"/>
            <a:ext cx="8354888" cy="518457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4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5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[Int] -&gt; Int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--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-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рекурсія і акумулятор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4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ys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let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[Int] -&gt; Int -&gt; Int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[] tot       = tot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x:xs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tot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tot+x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ys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0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r>
              <a:rPr lang="en-US" b="1" dirty="0"/>
              <a:t>let</a:t>
            </a:r>
            <a:r>
              <a:rPr lang="uk-UA" dirty="0"/>
              <a:t> –</a:t>
            </a:r>
            <a:r>
              <a:rPr lang="en-US" dirty="0"/>
              <a:t> </a:t>
            </a:r>
            <a:r>
              <a:rPr lang="uk-UA" dirty="0"/>
              <a:t>це вираз, в середині якого вводиться локальна функція </a:t>
            </a:r>
            <a:r>
              <a:rPr lang="en-US" dirty="0"/>
              <a:t> </a:t>
            </a:r>
            <a:r>
              <a:rPr lang="en-US" dirty="0" err="1"/>
              <a:t>sm</a:t>
            </a:r>
            <a:r>
              <a:rPr lang="uk-UA" dirty="0"/>
              <a:t> </a:t>
            </a:r>
            <a:endParaRPr lang="en-US" dirty="0"/>
          </a:p>
          <a:p>
            <a:pPr lvl="1"/>
            <a:r>
              <a:rPr lang="uk-UA" dirty="0"/>
              <a:t>Область її дії – від </a:t>
            </a:r>
            <a:r>
              <a:rPr lang="en-US" b="1" dirty="0"/>
              <a:t>let</a:t>
            </a:r>
            <a:r>
              <a:rPr lang="uk-UA" dirty="0"/>
              <a:t> до кінця виразу після </a:t>
            </a:r>
            <a:r>
              <a:rPr lang="en-US" b="1" dirty="0"/>
              <a:t>in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5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ys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ys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0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where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[Int] -&gt; Int -&gt; Int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[] tot       = tot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(x:xs) tot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(tot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+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x)</a:t>
            </a:r>
          </a:p>
          <a:p>
            <a:pPr lvl="1"/>
            <a:r>
              <a:rPr lang="en-US" b="1" dirty="0"/>
              <a:t>where</a:t>
            </a:r>
            <a:r>
              <a:rPr lang="en-US" dirty="0"/>
              <a:t> – </a:t>
            </a:r>
            <a:r>
              <a:rPr lang="uk-UA" dirty="0"/>
              <a:t>це частина рівняння, що визначає функцію </a:t>
            </a:r>
            <a:r>
              <a:rPr lang="en-US" dirty="0" err="1"/>
              <a:t>sm</a:t>
            </a:r>
            <a:endParaRPr lang="en-US" dirty="0"/>
          </a:p>
          <a:p>
            <a:pPr lvl="1"/>
            <a:r>
              <a:rPr lang="uk-UA" dirty="0"/>
              <a:t>Область її дії – тіло рівняння, в якому визначається </a:t>
            </a:r>
            <a:r>
              <a:rPr lang="en-US" b="1" dirty="0"/>
              <a:t>where</a:t>
            </a:r>
            <a:r>
              <a:rPr lang="uk-UA" b="1" dirty="0"/>
              <a:t> 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uk-U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3080" y="313184"/>
            <a:ext cx="7525344" cy="955576"/>
          </a:xfrm>
        </p:spPr>
        <p:txBody>
          <a:bodyPr/>
          <a:lstStyle/>
          <a:p>
            <a:br>
              <a:rPr lang="uk-UA" dirty="0"/>
            </a:br>
            <a:r>
              <a:rPr lang="uk-UA" dirty="0"/>
              <a:t>Оператори і секції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8280920" cy="5112568"/>
          </a:xfrm>
        </p:spPr>
        <p:txBody>
          <a:bodyPr>
            <a:normAutofit fontScale="85000" lnSpcReduction="10000"/>
          </a:bodyPr>
          <a:lstStyle/>
          <a:p>
            <a:pPr marL="742950" lvl="2" indent="-342900">
              <a:buSzPct val="110000"/>
              <a:buFont typeface="Wingdings" pitchFamily="2" charset="2"/>
              <a:buChar char="§"/>
            </a:pPr>
            <a:r>
              <a:rPr lang="uk-UA" dirty="0"/>
              <a:t>Оператор – функція з двома аргументами зі спеціальним іменем (складається з символів і не містить букв</a:t>
            </a:r>
            <a:r>
              <a:rPr lang="en-US" dirty="0"/>
              <a:t>  +, /, ==, &gt;=</a:t>
            </a:r>
            <a:r>
              <a:rPr lang="uk-UA" dirty="0"/>
              <a:t>) </a:t>
            </a:r>
          </a:p>
          <a:p>
            <a:pPr marL="742950" lvl="2" indent="-342900">
              <a:buSzPct val="110000"/>
              <a:buFont typeface="Wingdings" pitchFamily="2" charset="2"/>
              <a:buChar char="§"/>
            </a:pPr>
            <a:r>
              <a:rPr lang="uk-UA" dirty="0"/>
              <a:t>Оператор можна використовувати в </a:t>
            </a:r>
            <a:r>
              <a:rPr lang="uk-UA" dirty="0" err="1"/>
              <a:t>інфіксній</a:t>
            </a:r>
            <a:r>
              <a:rPr lang="uk-UA" dirty="0"/>
              <a:t> формі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uk-UA" sz="2400" dirty="0"/>
              <a:t>Оператор  </a:t>
            </a:r>
            <a:r>
              <a:rPr lang="en-US" sz="2400" dirty="0">
                <a:sym typeface="Wingdings" panose="05000000000000000000" pitchFamily="2" charset="2"/>
              </a:rPr>
              <a:t></a:t>
            </a:r>
            <a:r>
              <a:rPr lang="uk-UA" sz="2400" dirty="0"/>
              <a:t> функція</a:t>
            </a:r>
          </a:p>
          <a:p>
            <a:pPr lvl="1"/>
            <a:r>
              <a:rPr lang="en-US" sz="2000" dirty="0" err="1"/>
              <a:t>elem</a:t>
            </a:r>
            <a:r>
              <a:rPr lang="uk-UA" sz="2000" dirty="0"/>
              <a:t> </a:t>
            </a:r>
            <a:r>
              <a:rPr lang="en-US" sz="2000" dirty="0"/>
              <a:t>-</a:t>
            </a:r>
            <a:r>
              <a:rPr lang="uk-UA" sz="2000" dirty="0"/>
              <a:t> </a:t>
            </a:r>
            <a:r>
              <a:rPr lang="uk-UA" sz="1900" i="1" dirty="0"/>
              <a:t>функція</a:t>
            </a:r>
            <a:r>
              <a:rPr lang="uk-UA" sz="1900" dirty="0"/>
              <a:t> 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</a:rPr>
              <a:t>elem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 6 [</a:t>
            </a:r>
            <a:r>
              <a:rPr lang="uk-UA" sz="2000" dirty="0">
                <a:solidFill>
                  <a:schemeClr val="accent5">
                    <a:lumMod val="10000"/>
                  </a:schemeClr>
                </a:solidFill>
              </a:rPr>
              <a:t>4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,</a:t>
            </a:r>
            <a:r>
              <a:rPr lang="uk-UA" sz="2000" dirty="0">
                <a:solidFill>
                  <a:schemeClr val="accent5">
                    <a:lumMod val="10000"/>
                  </a:schemeClr>
                </a:solidFill>
              </a:rPr>
              <a:t>6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,</a:t>
            </a:r>
            <a:r>
              <a:rPr lang="uk-UA" sz="2000" dirty="0">
                <a:solidFill>
                  <a:schemeClr val="accent5">
                    <a:lumMod val="10000"/>
                  </a:schemeClr>
                </a:solidFill>
              </a:rPr>
              <a:t>5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] </a:t>
            </a:r>
            <a:r>
              <a:rPr lang="en-US" sz="2000" dirty="0">
                <a:sym typeface="Wingdings" panose="05000000000000000000" pitchFamily="2" charset="2"/>
              </a:rPr>
              <a:t>`</a:t>
            </a:r>
            <a:r>
              <a:rPr lang="en-US" sz="2000" dirty="0" err="1">
                <a:sym typeface="Wingdings" panose="05000000000000000000" pitchFamily="2" charset="2"/>
              </a:rPr>
              <a:t>elem</a:t>
            </a:r>
            <a:r>
              <a:rPr lang="en-US" sz="2000" dirty="0">
                <a:sym typeface="Wingdings" panose="05000000000000000000" pitchFamily="2" charset="2"/>
              </a:rPr>
              <a:t>`- </a:t>
            </a:r>
            <a:r>
              <a:rPr lang="uk-UA" sz="1900" i="1" dirty="0">
                <a:sym typeface="Wingdings" panose="05000000000000000000" pitchFamily="2" charset="2"/>
              </a:rPr>
              <a:t>оператор</a:t>
            </a:r>
            <a:r>
              <a:rPr lang="uk-UA" sz="2000" dirty="0">
                <a:sym typeface="Wingdings" panose="05000000000000000000" pitchFamily="2" charset="2"/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sym typeface="Wingdings" panose="05000000000000000000" pitchFamily="2" charset="2"/>
              </a:rPr>
              <a:t>6 ‘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sym typeface="Wingdings" panose="05000000000000000000" pitchFamily="2" charset="2"/>
              </a:rPr>
              <a:t>elem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sym typeface="Wingdings" panose="05000000000000000000" pitchFamily="2" charset="2"/>
              </a:rPr>
              <a:t>` [4,6,5] </a:t>
            </a:r>
          </a:p>
          <a:p>
            <a:pPr lvl="1"/>
            <a:r>
              <a:rPr lang="en-US" sz="2000" dirty="0"/>
              <a:t>^    - </a:t>
            </a:r>
            <a:r>
              <a:rPr lang="uk-UA" sz="1900" i="1" dirty="0"/>
              <a:t>оператор</a:t>
            </a:r>
            <a:r>
              <a:rPr lang="en-US" sz="1900" dirty="0"/>
              <a:t> </a:t>
            </a:r>
            <a:r>
              <a:rPr lang="en-US" sz="2000" dirty="0"/>
              <a:t>  </a:t>
            </a:r>
            <a:r>
              <a:rPr lang="uk-UA" sz="2000" dirty="0"/>
              <a:t> </a:t>
            </a:r>
            <a:r>
              <a:rPr lang="uk-UA" sz="2000" dirty="0">
                <a:solidFill>
                  <a:schemeClr val="accent5">
                    <a:lumMod val="10000"/>
                  </a:schemeClr>
                </a:solidFill>
              </a:rPr>
              <a:t>2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^</a:t>
            </a:r>
            <a:r>
              <a:rPr lang="uk-UA" sz="2000" dirty="0">
                <a:solidFill>
                  <a:schemeClr val="accent5">
                    <a:lumMod val="10000"/>
                  </a:schemeClr>
                </a:solidFill>
              </a:rPr>
              <a:t>6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             </a:t>
            </a:r>
            <a:r>
              <a:rPr lang="en-US" sz="2000" dirty="0">
                <a:sym typeface="Wingdings" panose="05000000000000000000" pitchFamily="2" charset="2"/>
              </a:rPr>
              <a:t> (^)</a:t>
            </a:r>
            <a:r>
              <a:rPr lang="en-US" sz="2000" dirty="0"/>
              <a:t>    – </a:t>
            </a:r>
            <a:r>
              <a:rPr lang="uk-UA" sz="1900" i="1" dirty="0"/>
              <a:t>функція</a:t>
            </a:r>
            <a:r>
              <a:rPr lang="uk-UA" sz="1900" dirty="0"/>
              <a:t> </a:t>
            </a:r>
            <a:r>
              <a:rPr lang="en-US" sz="2000" dirty="0"/>
              <a:t>    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(^) 2 6 </a:t>
            </a:r>
            <a:endParaRPr lang="uk-UA" sz="2000" dirty="0">
              <a:solidFill>
                <a:schemeClr val="accent5">
                  <a:lumMod val="10000"/>
                </a:schemeClr>
              </a:solidFill>
            </a:endParaRPr>
          </a:p>
          <a:p>
            <a:pPr marL="742950" lvl="2" indent="-342900">
              <a:buSzPct val="110000"/>
              <a:buFont typeface="Wingdings" panose="05000000000000000000" pitchFamily="2" charset="2"/>
              <a:buChar char="§"/>
            </a:pPr>
            <a:r>
              <a:rPr lang="uk-UA" i="1" dirty="0">
                <a:sym typeface="Wingdings" pitchFamily="2" charset="2"/>
              </a:rPr>
              <a:t>Приклад оператора </a:t>
            </a:r>
            <a:r>
              <a:rPr lang="uk-UA" dirty="0">
                <a:sym typeface="Wingdings" pitchFamily="2" charset="2"/>
              </a:rPr>
              <a:t>- </a:t>
            </a:r>
            <a:r>
              <a:rPr lang="uk-UA" dirty="0">
                <a:solidFill>
                  <a:schemeClr val="tx2">
                    <a:lumMod val="50000"/>
                  </a:schemeClr>
                </a:solidFill>
                <a:sym typeface="Wingdings" pitchFamily="2" charset="2"/>
              </a:rPr>
              <a:t>композиція</a:t>
            </a:r>
            <a:r>
              <a:rPr lang="uk-UA" dirty="0">
                <a:sym typeface="Wingdings" pitchFamily="2" charset="2"/>
              </a:rPr>
              <a:t> </a:t>
            </a:r>
            <a:r>
              <a:rPr lang="uk-UA" dirty="0">
                <a:solidFill>
                  <a:schemeClr val="tx2">
                    <a:lumMod val="50000"/>
                  </a:schemeClr>
                </a:solidFill>
                <a:sym typeface="Wingdings" pitchFamily="2" charset="2"/>
              </a:rPr>
              <a:t>двох функцій</a:t>
            </a:r>
            <a:r>
              <a:rPr lang="uk-UA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f </a:t>
            </a:r>
            <a:r>
              <a:rPr lang="uk-UA" dirty="0">
                <a:sym typeface="Wingdings" pitchFamily="2" charset="2"/>
              </a:rPr>
              <a:t>і</a:t>
            </a:r>
            <a:r>
              <a:rPr lang="en-US" dirty="0">
                <a:sym typeface="Wingdings" pitchFamily="2" charset="2"/>
              </a:rPr>
              <a:t> g</a:t>
            </a:r>
          </a:p>
          <a:p>
            <a:pPr marL="400050" lvl="2" indent="0">
              <a:buSzPct val="110000"/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sym typeface="Wingdings" pitchFamily="2" charset="2"/>
              </a:rPr>
              <a:t>(.) :: (b-&gt;c) -&gt; (a-&gt;b) -&gt; (a-&gt;c)</a:t>
            </a:r>
          </a:p>
          <a:p>
            <a:pPr marL="400050" lvl="2" indent="0">
              <a:buSzPct val="110000"/>
              <a:buNone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  <a:sym typeface="Wingdings" pitchFamily="2" charset="2"/>
              </a:rPr>
              <a:t>f.g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sym typeface="Wingdings" pitchFamily="2" charset="2"/>
              </a:rPr>
              <a:t> = \ x -&gt; f (g x)    </a:t>
            </a:r>
            <a:r>
              <a:rPr lang="uk-UA" dirty="0">
                <a:solidFill>
                  <a:schemeClr val="tx2">
                    <a:lumMod val="50000"/>
                  </a:schemeClr>
                </a:solidFill>
                <a:sym typeface="Wingdings" pitchFamily="2" charset="2"/>
              </a:rPr>
              <a:t>                     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sym typeface="Wingdings" pitchFamily="2" charset="2"/>
              </a:rPr>
              <a:t>-- (.) f g = \ x-&gt; f(g x)</a:t>
            </a:r>
          </a:p>
          <a:p>
            <a:pPr marL="342900" lvl="1" indent="-342900">
              <a:buSzPct val="110000"/>
              <a:buFont typeface="Wingdings" panose="05000000000000000000" pitchFamily="2" charset="2"/>
              <a:buChar char="§"/>
            </a:pPr>
            <a:r>
              <a:rPr lang="uk-UA" dirty="0">
                <a:sym typeface="Wingdings" pitchFamily="2" charset="2"/>
              </a:rPr>
              <a:t>Для операторів вживають спеціальну форму запису – СЕКЦІЯ, котра перетворює його в функцію одного аргументу</a:t>
            </a:r>
          </a:p>
          <a:p>
            <a:pPr marL="742950" lvl="2" indent="-342900">
              <a:buSzPct val="110000"/>
              <a:buNone/>
            </a:pPr>
            <a:r>
              <a:rPr lang="uk-UA" dirty="0">
                <a:sym typeface="Wingdings" pitchFamily="2" charset="2"/>
              </a:rPr>
              <a:t>(</a:t>
            </a:r>
            <a:r>
              <a:rPr lang="en-US" dirty="0">
                <a:sym typeface="Wingdings" pitchFamily="2" charset="2"/>
              </a:rPr>
              <a:t>^</a:t>
            </a:r>
            <a:r>
              <a:rPr lang="uk-UA" dirty="0">
                <a:sym typeface="Wingdings" pitchFamily="2" charset="2"/>
              </a:rPr>
              <a:t>)</a:t>
            </a:r>
            <a:r>
              <a:rPr lang="en-US" dirty="0">
                <a:sym typeface="Wingdings" pitchFamily="2" charset="2"/>
              </a:rPr>
              <a:t> :: </a:t>
            </a:r>
            <a:r>
              <a:rPr lang="en-US" dirty="0" err="1">
                <a:sym typeface="Wingdings" pitchFamily="2" charset="2"/>
              </a:rPr>
              <a:t>Int</a:t>
            </a:r>
            <a:r>
              <a:rPr lang="en-US" dirty="0">
                <a:sym typeface="Wingdings" pitchFamily="2" charset="2"/>
              </a:rPr>
              <a:t> -&gt; </a:t>
            </a:r>
            <a:r>
              <a:rPr lang="en-US" dirty="0" err="1">
                <a:sym typeface="Wingdings" pitchFamily="2" charset="2"/>
              </a:rPr>
              <a:t>Int</a:t>
            </a:r>
            <a:r>
              <a:rPr lang="en-US" dirty="0">
                <a:sym typeface="Wingdings" pitchFamily="2" charset="2"/>
              </a:rPr>
              <a:t> -&gt; </a:t>
            </a:r>
            <a:r>
              <a:rPr lang="en-US" dirty="0" err="1">
                <a:sym typeface="Wingdings" pitchFamily="2" charset="2"/>
              </a:rPr>
              <a:t>Int</a:t>
            </a:r>
            <a:r>
              <a:rPr lang="en-US" dirty="0">
                <a:sym typeface="Wingdings" pitchFamily="2" charset="2"/>
              </a:rPr>
              <a:t>     -- </a:t>
            </a:r>
            <a:r>
              <a:rPr lang="uk-UA" dirty="0">
                <a:sym typeface="Wingdings" pitchFamily="2" charset="2"/>
              </a:rPr>
              <a:t>функція піднесення до степені </a:t>
            </a:r>
            <a:r>
              <a:rPr lang="en-US" dirty="0">
                <a:sym typeface="Wingdings" pitchFamily="2" charset="2"/>
              </a:rPr>
              <a:t>(^) 3 2 = 9</a:t>
            </a:r>
          </a:p>
          <a:p>
            <a:pPr marL="742950" lvl="2" indent="-342900">
              <a:buSzPct val="110000"/>
              <a:buNone/>
            </a:pPr>
            <a:r>
              <a:rPr lang="en-US" dirty="0">
                <a:sym typeface="Wingdings" pitchFamily="2" charset="2"/>
              </a:rPr>
              <a:t>(^2), (2^) :: </a:t>
            </a:r>
            <a:r>
              <a:rPr lang="en-US" dirty="0" err="1">
                <a:sym typeface="Wingdings" pitchFamily="2" charset="2"/>
              </a:rPr>
              <a:t>Int</a:t>
            </a:r>
            <a:r>
              <a:rPr lang="en-US" dirty="0">
                <a:sym typeface="Wingdings" pitchFamily="2" charset="2"/>
              </a:rPr>
              <a:t> -&gt; </a:t>
            </a:r>
            <a:r>
              <a:rPr lang="en-US" dirty="0" err="1">
                <a:sym typeface="Wingdings" pitchFamily="2" charset="2"/>
              </a:rPr>
              <a:t>Int</a:t>
            </a:r>
            <a:r>
              <a:rPr lang="uk-UA" dirty="0">
                <a:sym typeface="Wingdings" pitchFamily="2" charset="2"/>
              </a:rPr>
              <a:t>     -- секції</a:t>
            </a:r>
          </a:p>
          <a:p>
            <a:pPr marL="742950" lvl="2" indent="-342900">
              <a:buSzPct val="110000"/>
              <a:buFont typeface="Wingdings" pitchFamily="2" charset="2"/>
              <a:buChar char="§"/>
            </a:pPr>
            <a:r>
              <a:rPr lang="uk-UA" dirty="0">
                <a:sym typeface="Wingdings" pitchFamily="2" charset="2"/>
              </a:rPr>
              <a:t>Неформальний опис секцій, що утворюються з функції </a:t>
            </a:r>
            <a:r>
              <a:rPr lang="en-US" dirty="0">
                <a:sym typeface="Wingdings" pitchFamily="2" charset="2"/>
              </a:rPr>
              <a:t>(^)</a:t>
            </a:r>
            <a:r>
              <a:rPr lang="uk-UA" dirty="0">
                <a:sym typeface="Wingdings" pitchFamily="2" charset="2"/>
              </a:rPr>
              <a:t> </a:t>
            </a:r>
            <a:endParaRPr lang="en-US" dirty="0">
              <a:sym typeface="Wingdings" pitchFamily="2" charset="2"/>
            </a:endParaRPr>
          </a:p>
          <a:p>
            <a:pPr marL="1200150" lvl="3" indent="-342900">
              <a:buSzPct val="110000"/>
              <a:buFont typeface="Wingdings" pitchFamily="2" charset="2"/>
              <a:buChar char="§"/>
            </a:pPr>
            <a:r>
              <a:rPr lang="en-US" dirty="0">
                <a:sym typeface="Wingdings" pitchFamily="2" charset="2"/>
              </a:rPr>
              <a:t>(^2) = \x -&gt; (x^2)</a:t>
            </a:r>
          </a:p>
          <a:p>
            <a:pPr marL="1200150" lvl="3" indent="-342900">
              <a:buSzPct val="110000"/>
              <a:buFont typeface="Wingdings" pitchFamily="2" charset="2"/>
              <a:buChar char="§"/>
            </a:pPr>
            <a:r>
              <a:rPr lang="en-US" dirty="0">
                <a:sym typeface="Wingdings" pitchFamily="2" charset="2"/>
              </a:rPr>
              <a:t>(2^) = \x -&gt; (2^x)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Пріоритет і асоціативність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8208912" cy="5112568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uk-UA" dirty="0"/>
              <a:t>Оператор – функція з двома аргументами, котру використовують в </a:t>
            </a:r>
            <a:r>
              <a:rPr lang="uk-UA" dirty="0" err="1"/>
              <a:t>інфіксній</a:t>
            </a:r>
            <a:r>
              <a:rPr lang="uk-UA" dirty="0"/>
              <a:t> формі запису</a:t>
            </a:r>
          </a:p>
          <a:p>
            <a:r>
              <a:rPr lang="uk-UA" dirty="0"/>
              <a:t>В виразі необхідно вказувати порядок його обрахунку при наявності декількох операторів</a:t>
            </a:r>
            <a:endParaRPr lang="en-US" dirty="0"/>
          </a:p>
          <a:p>
            <a:pPr lvl="1"/>
            <a:r>
              <a:rPr lang="uk-UA" dirty="0"/>
              <a:t>Круглі дужки </a:t>
            </a:r>
            <a:r>
              <a:rPr lang="en-US" dirty="0"/>
              <a:t>/ </a:t>
            </a:r>
            <a:r>
              <a:rPr lang="uk-UA" dirty="0"/>
              <a:t>Пріоритет /  Асоціативність </a:t>
            </a:r>
          </a:p>
          <a:p>
            <a:pPr lvl="1"/>
            <a:r>
              <a:rPr lang="en-US" dirty="0"/>
              <a:t>2+3*4     </a:t>
            </a:r>
            <a:r>
              <a:rPr lang="uk-UA" dirty="0"/>
              <a:t>               </a:t>
            </a:r>
            <a:r>
              <a:rPr lang="en-US" dirty="0"/>
              <a:t>--</a:t>
            </a:r>
            <a:r>
              <a:rPr lang="en-US" dirty="0">
                <a:sym typeface="Wingdings" pitchFamily="2" charset="2"/>
              </a:rPr>
              <a:t>-&gt;  2 +(3*4)</a:t>
            </a:r>
          </a:p>
          <a:p>
            <a:pPr lvl="1"/>
            <a:r>
              <a:rPr lang="en-US" dirty="0">
                <a:sym typeface="Wingdings" pitchFamily="2" charset="2"/>
              </a:rPr>
              <a:t>[1,2]++[4,3]++[7]  ---&gt; [1,2]++([4,3]++[7])</a:t>
            </a:r>
            <a:endParaRPr lang="uk-UA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3-1-2      </a:t>
            </a:r>
            <a:r>
              <a:rPr lang="uk-UA" dirty="0">
                <a:sym typeface="Wingdings" pitchFamily="2" charset="2"/>
              </a:rPr>
              <a:t>               </a:t>
            </a:r>
            <a:r>
              <a:rPr lang="en-US" dirty="0">
                <a:sym typeface="Wingdings" pitchFamily="2" charset="2"/>
              </a:rPr>
              <a:t> ---&gt;  (3-1)-2</a:t>
            </a:r>
            <a:endParaRPr lang="en-US" dirty="0"/>
          </a:p>
          <a:p>
            <a:r>
              <a:rPr lang="uk-UA" dirty="0"/>
              <a:t>Вказівка пріоритету та асоціативності</a:t>
            </a:r>
          </a:p>
          <a:p>
            <a:pPr lvl="1"/>
            <a:r>
              <a:rPr lang="uk-UA" dirty="0"/>
              <a:t>Пріоритет – це ціле число від 0 до 9</a:t>
            </a:r>
          </a:p>
          <a:p>
            <a:pPr lvl="1"/>
            <a:r>
              <a:rPr lang="en-US" dirty="0"/>
              <a:t>infix </a:t>
            </a:r>
            <a:r>
              <a:rPr lang="uk-UA" dirty="0"/>
              <a:t>(</a:t>
            </a:r>
            <a:r>
              <a:rPr lang="en-US" dirty="0" err="1"/>
              <a:t>infixl</a:t>
            </a:r>
            <a:r>
              <a:rPr lang="uk-UA" dirty="0"/>
              <a:t>,</a:t>
            </a:r>
            <a:r>
              <a:rPr lang="en-US" dirty="0"/>
              <a:t> </a:t>
            </a:r>
            <a:r>
              <a:rPr lang="en-US" dirty="0" err="1"/>
              <a:t>infixr</a:t>
            </a:r>
            <a:r>
              <a:rPr lang="uk-UA" dirty="0"/>
              <a:t>) </a:t>
            </a:r>
            <a:r>
              <a:rPr lang="en-US" dirty="0"/>
              <a:t>- </a:t>
            </a:r>
            <a:r>
              <a:rPr lang="uk-UA" dirty="0"/>
              <a:t>немає (ліва, права) </a:t>
            </a:r>
            <a:r>
              <a:rPr lang="uk-UA" dirty="0" err="1"/>
              <a:t>асоціативность</a:t>
            </a:r>
            <a:endParaRPr lang="en-US" dirty="0"/>
          </a:p>
          <a:p>
            <a:r>
              <a:rPr lang="uk-UA" dirty="0"/>
              <a:t>З модуля </a:t>
            </a:r>
            <a:r>
              <a:rPr lang="en-US" dirty="0"/>
              <a:t>Prelude</a:t>
            </a:r>
            <a:endParaRPr lang="uk-UA" dirty="0"/>
          </a:p>
          <a:p>
            <a:pPr lvl="1"/>
            <a:r>
              <a:rPr lang="en-US" dirty="0" err="1"/>
              <a:t>infixl</a:t>
            </a:r>
            <a:r>
              <a:rPr lang="en-US" dirty="0"/>
              <a:t> 9 !!      -- </a:t>
            </a:r>
            <a:r>
              <a:rPr lang="uk-UA" dirty="0"/>
              <a:t>доступ до елементів списку (нумерація від 0)</a:t>
            </a:r>
          </a:p>
          <a:p>
            <a:pPr lvl="1"/>
            <a:r>
              <a:rPr lang="en-US" dirty="0" err="1"/>
              <a:t>infixr</a:t>
            </a:r>
            <a:r>
              <a:rPr lang="en-US" dirty="0"/>
              <a:t> 5 ++   -- </a:t>
            </a:r>
            <a:r>
              <a:rPr lang="uk-UA" dirty="0"/>
              <a:t>конкатенація списків</a:t>
            </a:r>
            <a:endParaRPr lang="en-US" dirty="0"/>
          </a:p>
          <a:p>
            <a:pPr lvl="1"/>
            <a:r>
              <a:rPr lang="en-US" dirty="0"/>
              <a:t>infix  4 `</a:t>
            </a:r>
            <a:r>
              <a:rPr lang="en-US" dirty="0" err="1"/>
              <a:t>elem</a:t>
            </a:r>
            <a:r>
              <a:rPr lang="en-US" dirty="0"/>
              <a:t>`, `</a:t>
            </a:r>
            <a:r>
              <a:rPr lang="en-US" dirty="0" err="1"/>
              <a:t>notElem</a:t>
            </a:r>
            <a:r>
              <a:rPr lang="en-US" dirty="0"/>
              <a:t>`</a:t>
            </a:r>
          </a:p>
          <a:p>
            <a:pPr lvl="1"/>
            <a:endParaRPr lang="uk-U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Застосування функції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556792"/>
            <a:ext cx="8282880" cy="4968552"/>
          </a:xfrm>
        </p:spPr>
        <p:txBody>
          <a:bodyPr>
            <a:normAutofit fontScale="85000" lnSpcReduction="20000"/>
          </a:bodyPr>
          <a:lstStyle/>
          <a:p>
            <a:r>
              <a:rPr lang="uk-UA" dirty="0"/>
              <a:t>Оператор застосування функції – проміжок, найвищий пріоритет 10 і ліва асоціативність </a:t>
            </a:r>
          </a:p>
          <a:p>
            <a:pPr lvl="1"/>
            <a:r>
              <a:rPr lang="en-US" dirty="0"/>
              <a:t>simple 7 4 11    ---&gt; (((simple 7) 4) 11) </a:t>
            </a:r>
          </a:p>
          <a:p>
            <a:r>
              <a:rPr lang="uk-UA" dirty="0"/>
              <a:t>Оператор </a:t>
            </a:r>
            <a:r>
              <a:rPr lang="en-US" dirty="0"/>
              <a:t>$</a:t>
            </a:r>
            <a:r>
              <a:rPr lang="uk-UA" dirty="0"/>
              <a:t> - </a:t>
            </a:r>
            <a:r>
              <a:rPr lang="uk-UA" dirty="0" err="1"/>
              <a:t>аплікатор</a:t>
            </a:r>
            <a:r>
              <a:rPr lang="uk-UA" dirty="0"/>
              <a:t> функції</a:t>
            </a:r>
            <a:endParaRPr lang="en-US" dirty="0"/>
          </a:p>
          <a:p>
            <a:pPr lvl="1">
              <a:buNone/>
            </a:pPr>
            <a:r>
              <a:rPr lang="en-US" dirty="0"/>
              <a:t>($) :: (a -&gt; b) -&gt; a -&gt; b</a:t>
            </a:r>
          </a:p>
          <a:p>
            <a:pPr lvl="1">
              <a:buNone/>
            </a:pPr>
            <a:r>
              <a:rPr lang="en-US" dirty="0" err="1"/>
              <a:t>f$x</a:t>
            </a:r>
            <a:r>
              <a:rPr lang="en-US" dirty="0"/>
              <a:t> = f x</a:t>
            </a:r>
          </a:p>
          <a:p>
            <a:pPr lvl="1"/>
            <a:r>
              <a:rPr lang="uk-UA" dirty="0"/>
              <a:t>Знову застосування функції</a:t>
            </a:r>
          </a:p>
          <a:p>
            <a:pPr lvl="1"/>
            <a:r>
              <a:rPr lang="uk-UA" dirty="0"/>
              <a:t>Найменший пріоритет</a:t>
            </a:r>
            <a:r>
              <a:rPr lang="en-US" dirty="0"/>
              <a:t> 0</a:t>
            </a:r>
            <a:r>
              <a:rPr lang="uk-UA" dirty="0"/>
              <a:t> і права асоціативність </a:t>
            </a:r>
          </a:p>
          <a:p>
            <a:pPr lvl="1">
              <a:buNone/>
            </a:pPr>
            <a:r>
              <a:rPr lang="en-US" dirty="0" err="1"/>
              <a:t>sqrt</a:t>
            </a:r>
            <a:r>
              <a:rPr lang="en-US" dirty="0"/>
              <a:t> </a:t>
            </a:r>
            <a:r>
              <a:rPr lang="uk-UA" dirty="0"/>
              <a:t>4</a:t>
            </a:r>
            <a:r>
              <a:rPr lang="en-US" dirty="0"/>
              <a:t> + </a:t>
            </a:r>
            <a:r>
              <a:rPr lang="uk-UA" dirty="0"/>
              <a:t>3</a:t>
            </a:r>
            <a:r>
              <a:rPr lang="en-US" dirty="0"/>
              <a:t> +9  ---&gt; ((</a:t>
            </a:r>
            <a:r>
              <a:rPr lang="en-US" dirty="0" err="1"/>
              <a:t>sqrt</a:t>
            </a:r>
            <a:r>
              <a:rPr lang="en-US" dirty="0"/>
              <a:t> </a:t>
            </a:r>
            <a:r>
              <a:rPr lang="uk-UA" dirty="0"/>
              <a:t>4</a:t>
            </a:r>
            <a:r>
              <a:rPr lang="en-US" dirty="0"/>
              <a:t>) + </a:t>
            </a:r>
            <a:r>
              <a:rPr lang="uk-UA" dirty="0"/>
              <a:t>3</a:t>
            </a:r>
            <a:r>
              <a:rPr lang="en-US" dirty="0"/>
              <a:t>) + 9</a:t>
            </a:r>
          </a:p>
          <a:p>
            <a:pPr lvl="1">
              <a:buNone/>
            </a:pPr>
            <a:r>
              <a:rPr lang="en-US" dirty="0" err="1"/>
              <a:t>sqrt</a:t>
            </a:r>
            <a:r>
              <a:rPr lang="en-US" dirty="0"/>
              <a:t> (</a:t>
            </a:r>
            <a:r>
              <a:rPr lang="uk-UA" dirty="0"/>
              <a:t>4</a:t>
            </a:r>
            <a:r>
              <a:rPr lang="en-US" dirty="0"/>
              <a:t>+</a:t>
            </a:r>
            <a:r>
              <a:rPr lang="uk-UA" dirty="0"/>
              <a:t>3</a:t>
            </a:r>
            <a:r>
              <a:rPr lang="en-US" dirty="0"/>
              <a:t>+9)  ---&gt; </a:t>
            </a:r>
            <a:r>
              <a:rPr lang="en-US" dirty="0" err="1"/>
              <a:t>sqrt</a:t>
            </a:r>
            <a:r>
              <a:rPr lang="en-US" dirty="0"/>
              <a:t> ((</a:t>
            </a:r>
            <a:r>
              <a:rPr lang="uk-UA" dirty="0"/>
              <a:t>4</a:t>
            </a:r>
            <a:r>
              <a:rPr lang="en-US" dirty="0"/>
              <a:t>+</a:t>
            </a:r>
            <a:r>
              <a:rPr lang="uk-UA" dirty="0"/>
              <a:t>3</a:t>
            </a:r>
            <a:r>
              <a:rPr lang="en-US" dirty="0"/>
              <a:t>)+9)</a:t>
            </a:r>
          </a:p>
          <a:p>
            <a:pPr lvl="1">
              <a:buNone/>
            </a:pPr>
            <a:r>
              <a:rPr lang="en-US" dirty="0" err="1"/>
              <a:t>sqrt</a:t>
            </a:r>
            <a:r>
              <a:rPr lang="en-US" dirty="0"/>
              <a:t> $ </a:t>
            </a:r>
            <a:r>
              <a:rPr lang="uk-UA" dirty="0"/>
              <a:t>4</a:t>
            </a:r>
            <a:r>
              <a:rPr lang="en-US" dirty="0"/>
              <a:t>+</a:t>
            </a:r>
            <a:r>
              <a:rPr lang="uk-UA" dirty="0"/>
              <a:t>3</a:t>
            </a:r>
            <a:r>
              <a:rPr lang="en-US" dirty="0"/>
              <a:t>+9  ---&gt; </a:t>
            </a:r>
            <a:r>
              <a:rPr lang="en-US" dirty="0" err="1"/>
              <a:t>sqrt</a:t>
            </a:r>
            <a:r>
              <a:rPr lang="en-US" dirty="0"/>
              <a:t> $ ((</a:t>
            </a:r>
            <a:r>
              <a:rPr lang="uk-UA" dirty="0"/>
              <a:t>4</a:t>
            </a:r>
            <a:r>
              <a:rPr lang="en-US" dirty="0"/>
              <a:t>+</a:t>
            </a:r>
            <a:r>
              <a:rPr lang="uk-UA" dirty="0"/>
              <a:t>3</a:t>
            </a:r>
            <a:r>
              <a:rPr lang="en-US" dirty="0"/>
              <a:t>)+9)</a:t>
            </a:r>
          </a:p>
          <a:p>
            <a:pPr lvl="1">
              <a:buNone/>
            </a:pPr>
            <a:r>
              <a:rPr lang="en-US" dirty="0"/>
              <a:t>f (g (z x))  ---&gt; f $ g $ z x</a:t>
            </a:r>
          </a:p>
          <a:p>
            <a:pPr lvl="2"/>
            <a:r>
              <a:rPr lang="en-US" dirty="0"/>
              <a:t>$ -</a:t>
            </a:r>
            <a:r>
              <a:rPr lang="uk-UA" dirty="0"/>
              <a:t>еквівалент запису відкриваючої ( а закриваючої ) в кінці виразу</a:t>
            </a:r>
          </a:p>
          <a:p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apply :: [Int]</a:t>
            </a:r>
          </a:p>
          <a:p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apply = map ($3) [(4+), (10*), (^(2::Int))] --&gt; [7,30,9]</a:t>
            </a:r>
          </a:p>
          <a:p>
            <a:pPr lvl="1"/>
            <a:endParaRPr lang="uk-UA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Декларативний і композиційний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3568" y="1535113"/>
            <a:ext cx="3813820" cy="639762"/>
          </a:xfrm>
        </p:spPr>
        <p:txBody>
          <a:bodyPr/>
          <a:lstStyle/>
          <a:p>
            <a:r>
              <a:rPr lang="en-US" dirty="0"/>
              <a:t>Declarative style</a:t>
            </a:r>
            <a:endParaRPr lang="uk-UA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1560" y="2204864"/>
            <a:ext cx="4040188" cy="449448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uk-UA" dirty="0"/>
              <a:t>Декларативний стиль – визначення функції більше похоже на математичний запис</a:t>
            </a:r>
          </a:p>
          <a:p>
            <a:r>
              <a:rPr lang="uk-UA" dirty="0"/>
              <a:t>Локальні дані</a:t>
            </a:r>
          </a:p>
          <a:p>
            <a:pPr lvl="1"/>
            <a:r>
              <a:rPr lang="en-US" b="1" dirty="0"/>
              <a:t>where</a:t>
            </a:r>
            <a:r>
              <a:rPr lang="en-US" dirty="0"/>
              <a:t> </a:t>
            </a:r>
            <a:r>
              <a:rPr lang="uk-UA" dirty="0"/>
              <a:t>конструкція</a:t>
            </a:r>
            <a:r>
              <a:rPr lang="en-US" dirty="0"/>
              <a:t>  </a:t>
            </a:r>
            <a:endParaRPr lang="uk-UA" dirty="0"/>
          </a:p>
          <a:p>
            <a:r>
              <a:rPr lang="uk-UA" dirty="0"/>
              <a:t>Декомпозиція</a:t>
            </a:r>
            <a:endParaRPr lang="en-US" dirty="0"/>
          </a:p>
          <a:p>
            <a:pPr lvl="1"/>
            <a:r>
              <a:rPr lang="uk-UA" dirty="0"/>
              <a:t>Рівняння і зіставлення зі зразком</a:t>
            </a:r>
          </a:p>
          <a:p>
            <a:r>
              <a:rPr lang="uk-UA" dirty="0"/>
              <a:t>Умовні вирази</a:t>
            </a:r>
            <a:endParaRPr lang="en-US" dirty="0"/>
          </a:p>
          <a:p>
            <a:pPr lvl="1"/>
            <a:r>
              <a:rPr lang="uk-UA" dirty="0"/>
              <a:t>Охоронні вирази</a:t>
            </a:r>
          </a:p>
          <a:p>
            <a:r>
              <a:rPr lang="uk-UA" dirty="0"/>
              <a:t>Визначення функції</a:t>
            </a:r>
            <a:endParaRPr lang="en-US" dirty="0"/>
          </a:p>
          <a:p>
            <a:pPr lvl="1"/>
            <a:r>
              <a:rPr lang="uk-UA" dirty="0"/>
              <a:t>Рівняння (</a:t>
            </a:r>
            <a:r>
              <a:rPr lang="uk-UA" dirty="0" err="1"/>
              <a:t>клоузи</a:t>
            </a:r>
            <a:r>
              <a:rPr lang="uk-UA" dirty="0"/>
              <a:t>)</a:t>
            </a:r>
          </a:p>
          <a:p>
            <a:endParaRPr lang="uk-UA" dirty="0"/>
          </a:p>
          <a:p>
            <a:endParaRPr lang="uk-UA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Expression style</a:t>
            </a:r>
            <a:endParaRPr lang="uk-UA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49448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None/>
            </a:pPr>
            <a:r>
              <a:rPr lang="uk-UA" dirty="0"/>
              <a:t>Композиційний стиль – будуємо з маленьких виразів складніші вирази і т.д.</a:t>
            </a:r>
            <a:endParaRPr lang="en-US" dirty="0"/>
          </a:p>
          <a:p>
            <a:r>
              <a:rPr lang="uk-UA" dirty="0"/>
              <a:t>Локальні дані</a:t>
            </a:r>
          </a:p>
          <a:p>
            <a:pPr lvl="1"/>
            <a:r>
              <a:rPr lang="en-US" b="1" dirty="0"/>
              <a:t>let</a:t>
            </a:r>
            <a:r>
              <a:rPr lang="en-US" dirty="0"/>
              <a:t> - </a:t>
            </a:r>
            <a:r>
              <a:rPr lang="uk-UA" dirty="0"/>
              <a:t>вираз</a:t>
            </a:r>
          </a:p>
          <a:p>
            <a:r>
              <a:rPr lang="uk-UA" dirty="0"/>
              <a:t>Декомпозиція</a:t>
            </a:r>
          </a:p>
          <a:p>
            <a:pPr lvl="1"/>
            <a:r>
              <a:rPr lang="en-US" b="1" dirty="0"/>
              <a:t>case</a:t>
            </a:r>
            <a:r>
              <a:rPr lang="uk-UA" dirty="0"/>
              <a:t>-вираз і зіставлення зі зразком</a:t>
            </a:r>
          </a:p>
          <a:p>
            <a:r>
              <a:rPr lang="uk-UA" dirty="0"/>
              <a:t>Умовні вирази</a:t>
            </a:r>
          </a:p>
          <a:p>
            <a:pPr lvl="1"/>
            <a:r>
              <a:rPr lang="uk-UA" dirty="0"/>
              <a:t>Вираз</a:t>
            </a:r>
            <a:r>
              <a:rPr lang="uk-UA" b="1" dirty="0"/>
              <a:t> </a:t>
            </a:r>
            <a:r>
              <a:rPr lang="en-US" b="1" dirty="0"/>
              <a:t>if</a:t>
            </a:r>
            <a:r>
              <a:rPr lang="uk-UA" dirty="0"/>
              <a:t>-</a:t>
            </a:r>
            <a:r>
              <a:rPr lang="en-US" b="1" dirty="0"/>
              <a:t>then</a:t>
            </a:r>
            <a:r>
              <a:rPr lang="uk-UA" dirty="0"/>
              <a:t>-</a:t>
            </a:r>
            <a:r>
              <a:rPr lang="en-US" b="1" dirty="0"/>
              <a:t>else</a:t>
            </a:r>
            <a:endParaRPr lang="uk-UA" b="1" dirty="0"/>
          </a:p>
          <a:p>
            <a:r>
              <a:rPr lang="uk-UA" dirty="0"/>
              <a:t>Визначення функції</a:t>
            </a:r>
          </a:p>
          <a:p>
            <a:pPr lvl="1"/>
            <a:r>
              <a:rPr lang="uk-UA" dirty="0"/>
              <a:t>Вираз - λ-функція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48680"/>
            <a:ext cx="7772400" cy="792088"/>
          </a:xfrm>
        </p:spPr>
        <p:txBody>
          <a:bodyPr/>
          <a:lstStyle/>
          <a:p>
            <a:br>
              <a:rPr lang="uk-UA" dirty="0"/>
            </a:br>
            <a:r>
              <a:rPr lang="uk-UA" dirty="0"/>
              <a:t>Лямбда-числення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484784"/>
            <a:ext cx="8282880" cy="5112568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Структура </a:t>
            </a:r>
            <a:r>
              <a:rPr lang="en-US" dirty="0"/>
              <a:t>Haskell</a:t>
            </a:r>
          </a:p>
          <a:p>
            <a:pPr lvl="1"/>
            <a:r>
              <a:rPr lang="uk-UA" dirty="0"/>
              <a:t>Лямбда-числення</a:t>
            </a:r>
          </a:p>
          <a:p>
            <a:pPr lvl="1"/>
            <a:r>
              <a:rPr lang="uk-UA" dirty="0"/>
              <a:t>Статична система типів</a:t>
            </a:r>
          </a:p>
          <a:p>
            <a:pPr lvl="1"/>
            <a:r>
              <a:rPr lang="uk-UA" dirty="0"/>
              <a:t>Синтаксичний цукор (</a:t>
            </a:r>
            <a:r>
              <a:rPr lang="en-US" dirty="0"/>
              <a:t>syntactic sugar</a:t>
            </a:r>
            <a:r>
              <a:rPr lang="uk-UA" dirty="0"/>
              <a:t>)</a:t>
            </a:r>
            <a:endParaRPr lang="en-US" dirty="0"/>
          </a:p>
          <a:p>
            <a:r>
              <a:rPr lang="uk-UA" dirty="0"/>
              <a:t>Лямбда-числення працює з лямбда-виразами</a:t>
            </a:r>
          </a:p>
          <a:p>
            <a:pPr lvl="1"/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x</a:t>
            </a:r>
            <a:r>
              <a:rPr lang="en-US" dirty="0"/>
              <a:t>            --</a:t>
            </a:r>
            <a:r>
              <a:rPr lang="uk-UA" dirty="0"/>
              <a:t> </a:t>
            </a:r>
            <a:r>
              <a:rPr lang="uk-UA" i="1" dirty="0"/>
              <a:t>змінна</a:t>
            </a:r>
            <a:endParaRPr lang="en-US" i="1" dirty="0"/>
          </a:p>
          <a:p>
            <a:pPr lvl="1"/>
            <a:r>
              <a:rPr lang="el-GR" dirty="0">
                <a:solidFill>
                  <a:schemeClr val="accent5">
                    <a:lumMod val="10000"/>
                  </a:schemeClr>
                </a:solidFill>
              </a:rPr>
              <a:t>λ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x . e1</a:t>
            </a:r>
            <a:r>
              <a:rPr lang="uk-UA" dirty="0"/>
              <a:t>   -- </a:t>
            </a:r>
            <a:r>
              <a:rPr lang="uk-UA" i="1" dirty="0"/>
              <a:t>функція</a:t>
            </a:r>
            <a:r>
              <a:rPr lang="en-US" dirty="0"/>
              <a:t>: x</a:t>
            </a:r>
            <a:r>
              <a:rPr lang="uk-UA" dirty="0"/>
              <a:t> - змінна</a:t>
            </a:r>
            <a:r>
              <a:rPr lang="en-US" dirty="0"/>
              <a:t>, e1 </a:t>
            </a:r>
            <a:r>
              <a:rPr lang="uk-UA" dirty="0"/>
              <a:t>–</a:t>
            </a:r>
            <a:r>
              <a:rPr lang="en-US" dirty="0"/>
              <a:t> </a:t>
            </a:r>
            <a:r>
              <a:rPr lang="uk-UA" dirty="0"/>
              <a:t>лямбда-вираз </a:t>
            </a:r>
            <a:endParaRPr lang="en-US" dirty="0"/>
          </a:p>
          <a:p>
            <a:pPr lvl="1"/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e1  e2</a:t>
            </a:r>
            <a:r>
              <a:rPr lang="en-US" dirty="0"/>
              <a:t> </a:t>
            </a:r>
            <a:r>
              <a:rPr lang="uk-UA" dirty="0"/>
              <a:t>    -- </a:t>
            </a:r>
            <a:r>
              <a:rPr lang="uk-UA" i="1" dirty="0"/>
              <a:t>застосування функції</a:t>
            </a:r>
            <a:r>
              <a:rPr lang="en-US" dirty="0"/>
              <a:t>: e1,</a:t>
            </a:r>
            <a:r>
              <a:rPr lang="uk-UA" dirty="0"/>
              <a:t> </a:t>
            </a:r>
            <a:r>
              <a:rPr lang="en-US" dirty="0"/>
              <a:t>e2 - </a:t>
            </a:r>
            <a:r>
              <a:rPr lang="uk-UA" dirty="0"/>
              <a:t>лямбда-вирази </a:t>
            </a:r>
          </a:p>
          <a:p>
            <a:r>
              <a:rPr lang="uk-UA" dirty="0"/>
              <a:t>В типізованому лямбда-численні кожний лямбда-вираз має тип</a:t>
            </a:r>
          </a:p>
          <a:p>
            <a:pPr lvl="1"/>
            <a:r>
              <a:rPr lang="ru-RU" dirty="0"/>
              <a:t>З </a:t>
            </a:r>
            <a:r>
              <a:rPr lang="uk-UA" dirty="0"/>
              <a:t>кожною змінною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uk-UA" dirty="0"/>
              <a:t> зв</a:t>
            </a:r>
            <a:r>
              <a:rPr lang="en-US" dirty="0"/>
              <a:t>`</a:t>
            </a:r>
            <a:r>
              <a:rPr lang="uk-UA" dirty="0" err="1"/>
              <a:t>язується</a:t>
            </a:r>
            <a:r>
              <a:rPr lang="uk-UA" dirty="0"/>
              <a:t> її  тип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</a:t>
            </a:r>
            <a:endParaRPr lang="uk-UA" dirty="0">
              <a:solidFill>
                <a:srgbClr val="FF0000"/>
              </a:solidFill>
            </a:endParaRPr>
          </a:p>
          <a:p>
            <a:pPr lvl="1"/>
            <a:r>
              <a:rPr lang="uk-UA" dirty="0"/>
              <a:t>Якщо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t1</a:t>
            </a:r>
            <a:r>
              <a:rPr lang="uk-UA" dirty="0"/>
              <a:t> -</a:t>
            </a:r>
            <a:r>
              <a:rPr lang="en-US" dirty="0"/>
              <a:t> </a:t>
            </a:r>
            <a:r>
              <a:rPr lang="uk-UA" dirty="0"/>
              <a:t>тип змінної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x</a:t>
            </a:r>
            <a:r>
              <a:rPr lang="uk-UA" dirty="0"/>
              <a:t> і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t2</a:t>
            </a:r>
            <a:r>
              <a:rPr lang="en-US" dirty="0"/>
              <a:t> </a:t>
            </a:r>
            <a:r>
              <a:rPr lang="uk-UA" dirty="0"/>
              <a:t>- тип</a:t>
            </a:r>
            <a:r>
              <a:rPr lang="en-US" dirty="0"/>
              <a:t> </a:t>
            </a:r>
            <a:r>
              <a:rPr lang="uk-UA" dirty="0"/>
              <a:t>виразу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e1</a:t>
            </a:r>
            <a:r>
              <a:rPr lang="uk-UA" dirty="0"/>
              <a:t> </a:t>
            </a:r>
            <a:r>
              <a:rPr lang="en-US" dirty="0"/>
              <a:t>==&gt;</a:t>
            </a:r>
            <a:endParaRPr lang="uk-UA" dirty="0"/>
          </a:p>
          <a:p>
            <a:pPr marL="457200" lvl="1" indent="0">
              <a:buNone/>
            </a:pPr>
            <a:r>
              <a:rPr lang="en-US" dirty="0"/>
              <a:t>         </a:t>
            </a:r>
            <a:r>
              <a:rPr lang="uk-UA" dirty="0"/>
              <a:t>тип виразу </a:t>
            </a:r>
            <a:r>
              <a:rPr lang="uk-UA" dirty="0">
                <a:solidFill>
                  <a:srgbClr val="FF0000"/>
                </a:solidFill>
              </a:rPr>
              <a:t>(</a:t>
            </a:r>
            <a:r>
              <a:rPr lang="el-GR" dirty="0">
                <a:solidFill>
                  <a:srgbClr val="FF0000"/>
                </a:solidFill>
              </a:rPr>
              <a:t>λ</a:t>
            </a:r>
            <a:r>
              <a:rPr lang="en-US" dirty="0">
                <a:solidFill>
                  <a:srgbClr val="FF0000"/>
                </a:solidFill>
              </a:rPr>
              <a:t> x . e1</a:t>
            </a:r>
            <a:r>
              <a:rPr lang="uk-UA" dirty="0">
                <a:solidFill>
                  <a:srgbClr val="FF0000"/>
                </a:solidFill>
              </a:rPr>
              <a:t>)</a:t>
            </a:r>
            <a:r>
              <a:rPr lang="uk-UA" dirty="0"/>
              <a:t> є </a:t>
            </a:r>
            <a:r>
              <a:rPr lang="en-US" dirty="0">
                <a:solidFill>
                  <a:srgbClr val="FF0000"/>
                </a:solidFill>
              </a:rPr>
              <a:t>t1 -&gt;</a:t>
            </a:r>
            <a:r>
              <a:rPr lang="uk-UA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t2 </a:t>
            </a:r>
            <a:endParaRPr lang="uk-UA" dirty="0">
              <a:solidFill>
                <a:srgbClr val="FF0000"/>
              </a:solidFill>
            </a:endParaRPr>
          </a:p>
          <a:p>
            <a:pPr lvl="1"/>
            <a:r>
              <a:rPr lang="uk-UA" dirty="0"/>
              <a:t>Якщо тип виразу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e1</a:t>
            </a:r>
            <a:r>
              <a:rPr lang="en-US" dirty="0"/>
              <a:t>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-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t1 -&gt; t2</a:t>
            </a:r>
            <a:r>
              <a:rPr lang="uk-UA" dirty="0"/>
              <a:t>  і тип виразу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e2</a:t>
            </a:r>
            <a:r>
              <a:rPr lang="en-US" dirty="0"/>
              <a:t> </a:t>
            </a:r>
            <a:r>
              <a:rPr lang="uk-UA" dirty="0"/>
              <a:t>-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t1</a:t>
            </a:r>
            <a:r>
              <a:rPr lang="uk-UA" dirty="0"/>
              <a:t> ==</a:t>
            </a:r>
            <a:r>
              <a:rPr lang="en-US" dirty="0"/>
              <a:t>&gt; </a:t>
            </a:r>
          </a:p>
          <a:p>
            <a:pPr marL="457200" lvl="1" indent="0">
              <a:buNone/>
            </a:pPr>
            <a:r>
              <a:rPr lang="en-US" dirty="0"/>
              <a:t>         </a:t>
            </a:r>
            <a:r>
              <a:rPr lang="uk-UA" dirty="0"/>
              <a:t>вираз </a:t>
            </a:r>
            <a:r>
              <a:rPr lang="uk-UA"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e1  e2</a:t>
            </a:r>
            <a:r>
              <a:rPr lang="uk-UA" dirty="0">
                <a:solidFill>
                  <a:srgbClr val="FF0000"/>
                </a:solidFill>
              </a:rPr>
              <a:t>) </a:t>
            </a:r>
            <a:r>
              <a:rPr lang="uk-UA" dirty="0"/>
              <a:t>– </a:t>
            </a:r>
            <a:r>
              <a:rPr lang="uk-UA" i="1" dirty="0"/>
              <a:t>коректний</a:t>
            </a:r>
            <a:r>
              <a:rPr lang="uk-UA" dirty="0"/>
              <a:t> і його тип </a:t>
            </a:r>
            <a:r>
              <a:rPr lang="en-US" dirty="0">
                <a:solidFill>
                  <a:srgbClr val="FF0000"/>
                </a:solidFill>
              </a:rPr>
              <a:t>t2</a:t>
            </a:r>
            <a:r>
              <a:rPr lang="uk-UA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uk-UA" dirty="0"/>
              <a:t>В лямбда-численні вживають скорочення (</a:t>
            </a:r>
            <a:r>
              <a:rPr lang="en-US" dirty="0"/>
              <a:t>syntactic sugar</a:t>
            </a:r>
            <a:r>
              <a:rPr lang="uk-UA" dirty="0"/>
              <a:t>)</a:t>
            </a:r>
            <a:endParaRPr lang="en-US" dirty="0"/>
          </a:p>
          <a:p>
            <a:pPr lvl="1"/>
            <a:r>
              <a:rPr lang="el-GR" dirty="0">
                <a:solidFill>
                  <a:schemeClr val="accent5">
                    <a:lumMod val="10000"/>
                  </a:schemeClr>
                </a:solidFill>
              </a:rPr>
              <a:t>λ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x y z . e1    </a:t>
            </a:r>
            <a:r>
              <a:rPr lang="uk-UA" dirty="0"/>
              <a:t>скорочення виразу</a:t>
            </a:r>
            <a:r>
              <a:rPr lang="en-US" dirty="0"/>
              <a:t>   </a:t>
            </a:r>
            <a:r>
              <a:rPr lang="el-GR" dirty="0">
                <a:solidFill>
                  <a:schemeClr val="accent5">
                    <a:lumMod val="10000"/>
                  </a:schemeClr>
                </a:solidFill>
              </a:rPr>
              <a:t>λ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x . (</a:t>
            </a:r>
            <a:r>
              <a:rPr lang="el-GR" dirty="0">
                <a:solidFill>
                  <a:schemeClr val="accent5">
                    <a:lumMod val="10000"/>
                  </a:schemeClr>
                </a:solidFill>
              </a:rPr>
              <a:t>λ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y . (</a:t>
            </a:r>
            <a:r>
              <a:rPr lang="el-GR" dirty="0">
                <a:solidFill>
                  <a:schemeClr val="accent5">
                    <a:lumMod val="10000"/>
                  </a:schemeClr>
                </a:solidFill>
              </a:rPr>
              <a:t>λ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z . e1)))   </a:t>
            </a:r>
          </a:p>
          <a:p>
            <a:pPr lvl="1"/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e1 e2 e3</a:t>
            </a:r>
            <a:r>
              <a:rPr lang="en-US" dirty="0"/>
              <a:t>       </a:t>
            </a:r>
            <a:r>
              <a:rPr lang="uk-UA" dirty="0"/>
              <a:t>скорочення виразу</a:t>
            </a:r>
            <a:r>
              <a:rPr lang="en-US" dirty="0"/>
              <a:t>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((e1 e2) e3)</a:t>
            </a:r>
          </a:p>
          <a:p>
            <a:pPr lvl="2"/>
            <a:r>
              <a:rPr lang="uk-UA" dirty="0"/>
              <a:t>Операція застосування (проміжок) - </a:t>
            </a:r>
            <a:r>
              <a:rPr lang="uk-UA" dirty="0" err="1"/>
              <a:t>лівоасоциативна</a:t>
            </a:r>
            <a:endParaRPr lang="en-US" dirty="0"/>
          </a:p>
          <a:p>
            <a:pPr lvl="1" algn="just"/>
            <a:endParaRPr lang="uk-UA" dirty="0"/>
          </a:p>
          <a:p>
            <a:pPr lvl="1" algn="just"/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409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Визначення функції</a:t>
            </a:r>
            <a:r>
              <a:rPr lang="en-US" dirty="0"/>
              <a:t> </a:t>
            </a:r>
            <a:r>
              <a:rPr lang="uk-UA" dirty="0"/>
              <a:t>(вираз)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484784"/>
            <a:ext cx="7922840" cy="4968552"/>
          </a:xfrm>
        </p:spPr>
        <p:txBody>
          <a:bodyPr>
            <a:normAutofit fontScale="77500" lnSpcReduction="20000"/>
          </a:bodyPr>
          <a:lstStyle/>
          <a:p>
            <a:r>
              <a:rPr lang="uk-UA" dirty="0"/>
              <a:t>Функція (функція без імені, анонімна функція) – це вираз виду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\x -&gt; e1</a:t>
            </a:r>
            <a:r>
              <a:rPr lang="uk-UA" dirty="0"/>
              <a:t>, де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x</a:t>
            </a:r>
            <a:r>
              <a:rPr lang="en-US" dirty="0"/>
              <a:t> –</a:t>
            </a:r>
            <a:r>
              <a:rPr lang="uk-UA" dirty="0"/>
              <a:t> змінна</a:t>
            </a:r>
            <a:r>
              <a:rPr lang="en-US" dirty="0"/>
              <a:t> </a:t>
            </a:r>
            <a:r>
              <a:rPr lang="uk-UA" dirty="0"/>
              <a:t>і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e1</a:t>
            </a:r>
            <a:r>
              <a:rPr lang="en-US" dirty="0"/>
              <a:t> – </a:t>
            </a:r>
            <a:r>
              <a:rPr lang="uk-UA" dirty="0"/>
              <a:t>вираз</a:t>
            </a:r>
          </a:p>
          <a:p>
            <a:pPr lvl="1"/>
            <a:r>
              <a:rPr lang="uk-UA" dirty="0"/>
              <a:t>Якщо </a:t>
            </a:r>
            <a:r>
              <a:rPr lang="en-US" dirty="0"/>
              <a:t>t1 - </a:t>
            </a:r>
            <a:r>
              <a:rPr lang="uk-UA" dirty="0"/>
              <a:t>тип змінної</a:t>
            </a:r>
            <a:r>
              <a:rPr lang="en-US" dirty="0"/>
              <a:t> x</a:t>
            </a:r>
            <a:r>
              <a:rPr lang="uk-UA" dirty="0"/>
              <a:t>, </a:t>
            </a:r>
            <a:r>
              <a:rPr lang="en-US" dirty="0"/>
              <a:t>t2 </a:t>
            </a:r>
            <a:r>
              <a:rPr lang="uk-UA" dirty="0"/>
              <a:t>– тип виразу </a:t>
            </a:r>
            <a:r>
              <a:rPr lang="en-US" dirty="0"/>
              <a:t>e1</a:t>
            </a:r>
            <a:r>
              <a:rPr lang="uk-UA" dirty="0"/>
              <a:t>, то </a:t>
            </a:r>
            <a:r>
              <a:rPr lang="en-US" dirty="0"/>
              <a:t>t1 -&gt; t2 </a:t>
            </a:r>
            <a:r>
              <a:rPr lang="uk-UA" dirty="0"/>
              <a:t>– тип функції (виразу) </a:t>
            </a:r>
            <a:r>
              <a:rPr lang="en-US" dirty="0"/>
              <a:t> \x -&gt; e1 </a:t>
            </a:r>
            <a:endParaRPr lang="uk-UA" dirty="0"/>
          </a:p>
          <a:p>
            <a:r>
              <a:rPr lang="uk-UA" dirty="0"/>
              <a:t>Вираз виду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(\x -&gt; e1) e2 </a:t>
            </a:r>
            <a:r>
              <a:rPr lang="uk-UA" dirty="0"/>
              <a:t>- це застосування функції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\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x -&gt; e1 </a:t>
            </a:r>
            <a:r>
              <a:rPr lang="uk-UA" dirty="0"/>
              <a:t>до аргументу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e2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r>
              <a:rPr lang="uk-UA" dirty="0"/>
              <a:t>Операція застосування (проміжок) – ліво-асоціативна і має пріоритет 10</a:t>
            </a:r>
          </a:p>
          <a:p>
            <a:r>
              <a:rPr lang="uk-UA" dirty="0"/>
              <a:t>Якщо зв</a:t>
            </a:r>
            <a:r>
              <a:rPr lang="en-US" dirty="0"/>
              <a:t>`</a:t>
            </a:r>
            <a:r>
              <a:rPr lang="uk-UA" dirty="0" err="1"/>
              <a:t>язати</a:t>
            </a:r>
            <a:r>
              <a:rPr lang="uk-UA" dirty="0"/>
              <a:t> вираз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\x -&gt; e1</a:t>
            </a:r>
            <a:r>
              <a:rPr lang="uk-UA" dirty="0"/>
              <a:t> з деяким іменем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y</a:t>
            </a:r>
            <a:r>
              <a:rPr lang="uk-UA" dirty="0"/>
              <a:t>, то отримаємо означення функції </a:t>
            </a:r>
          </a:p>
          <a:p>
            <a:pPr lvl="1"/>
            <a:r>
              <a:rPr lang="uk-UA" dirty="0"/>
              <a:t> </a:t>
            </a:r>
            <a:r>
              <a:rPr lang="en-US" dirty="0"/>
              <a:t>y :: t1 -&gt; t2 </a:t>
            </a:r>
          </a:p>
          <a:p>
            <a:pPr lvl="1"/>
            <a:r>
              <a:rPr lang="en-US" dirty="0"/>
              <a:t> y = \ x -&gt; e1</a:t>
            </a:r>
          </a:p>
          <a:p>
            <a:r>
              <a:rPr lang="uk-UA" dirty="0"/>
              <a:t>В </a:t>
            </a:r>
            <a:r>
              <a:rPr lang="en-US" dirty="0"/>
              <a:t>Haskell</a:t>
            </a:r>
            <a:r>
              <a:rPr lang="uk-UA" dirty="0"/>
              <a:t> використовується ті ж скорочення, що і у лямбда-численні </a:t>
            </a:r>
          </a:p>
          <a:p>
            <a:pPr lvl="1"/>
            <a:r>
              <a:rPr lang="uk-UA" dirty="0"/>
              <a:t> </a:t>
            </a:r>
            <a:r>
              <a:rPr lang="en-US" dirty="0"/>
              <a:t>y x = e1    </a:t>
            </a:r>
            <a:r>
              <a:rPr lang="uk-UA" dirty="0"/>
              <a:t>   </a:t>
            </a:r>
            <a:r>
              <a:rPr lang="en-US" dirty="0"/>
              <a:t>  </a:t>
            </a:r>
            <a:r>
              <a:rPr lang="uk-UA" dirty="0"/>
              <a:t>еквівалентно    </a:t>
            </a:r>
            <a:r>
              <a:rPr lang="en-US" dirty="0"/>
              <a:t> y = \ x -&gt; e1</a:t>
            </a:r>
          </a:p>
          <a:p>
            <a:pPr lvl="1"/>
            <a:r>
              <a:rPr lang="en-US" dirty="0"/>
              <a:t>\ x1 x2 -&gt; e2   </a:t>
            </a:r>
            <a:r>
              <a:rPr lang="uk-UA" dirty="0"/>
              <a:t>еквівалентно</a:t>
            </a:r>
            <a:r>
              <a:rPr lang="en-US" dirty="0"/>
              <a:t>     \x1 -&gt; (\x2 -&gt; e2) </a:t>
            </a:r>
          </a:p>
          <a:p>
            <a:pPr lvl="1"/>
            <a:r>
              <a:rPr lang="en-US" dirty="0"/>
              <a:t>y x1 x2  = e2   </a:t>
            </a:r>
            <a:r>
              <a:rPr lang="uk-UA" dirty="0"/>
              <a:t>еквівалентно </a:t>
            </a:r>
            <a:r>
              <a:rPr lang="en-US" dirty="0"/>
              <a:t>    y = \ x1 x2 -&gt; e2</a:t>
            </a:r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Вираз</a:t>
            </a:r>
            <a:r>
              <a:rPr lang="ru-RU" dirty="0"/>
              <a:t> </a:t>
            </a:r>
            <a:r>
              <a:rPr lang="ru-RU" b="1" dirty="0"/>
              <a:t>с</a:t>
            </a:r>
            <a:r>
              <a:rPr lang="en-US" b="1" dirty="0" err="1"/>
              <a:t>ase</a:t>
            </a:r>
            <a:r>
              <a:rPr lang="en-US" b="1" dirty="0"/>
              <a:t> </a:t>
            </a:r>
            <a:r>
              <a:rPr lang="uk-UA" dirty="0"/>
              <a:t>(функція </a:t>
            </a:r>
            <a:r>
              <a:rPr lang="en-US" dirty="0"/>
              <a:t>sm1)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556792"/>
            <a:ext cx="8066856" cy="5184576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Ф</a:t>
            </a:r>
            <a:r>
              <a:rPr lang="ru-RU" dirty="0" err="1"/>
              <a:t>ункція</a:t>
            </a:r>
            <a:r>
              <a:rPr lang="ru-RU" dirty="0"/>
              <a:t> </a:t>
            </a:r>
            <a:r>
              <a:rPr lang="en-US" dirty="0"/>
              <a:t>sm1 </a:t>
            </a:r>
            <a:r>
              <a:rPr lang="ru-RU" dirty="0" err="1"/>
              <a:t>рахує</a:t>
            </a:r>
            <a:r>
              <a:rPr lang="ru-RU" dirty="0"/>
              <a:t> суму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 списку </a:t>
            </a:r>
            <a:r>
              <a:rPr lang="en-US" dirty="0" err="1"/>
              <a:t>xs</a:t>
            </a:r>
            <a:r>
              <a:rPr lang="en-US" dirty="0"/>
              <a:t>, </a:t>
            </a:r>
            <a:r>
              <a:rPr lang="ru-RU" dirty="0" err="1"/>
              <a:t>використовуючи</a:t>
            </a:r>
            <a:r>
              <a:rPr lang="ru-RU" dirty="0"/>
              <a:t> </a:t>
            </a:r>
            <a:r>
              <a:rPr lang="ru-RU" dirty="0" err="1"/>
              <a:t>умовний</a:t>
            </a:r>
            <a:r>
              <a:rPr lang="ru-RU" dirty="0"/>
              <a:t> </a:t>
            </a:r>
            <a:r>
              <a:rPr lang="ru-RU" dirty="0" err="1"/>
              <a:t>вираз</a:t>
            </a:r>
            <a:r>
              <a:rPr lang="ru-RU" dirty="0"/>
              <a:t> </a:t>
            </a:r>
            <a:r>
              <a:rPr lang="en-US" b="1" dirty="0"/>
              <a:t>if_ then _ else</a:t>
            </a:r>
            <a:endParaRPr lang="ru-RU" b="1" dirty="0"/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sm1 :: [Int] -&gt; Int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sm1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null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0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else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head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+ sm1 (tail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</a:t>
            </a:r>
            <a:endParaRPr lang="ru-RU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uk-UA" dirty="0"/>
              <a:t>Умовний вираз обробляє два різні варіанти списку</a:t>
            </a:r>
          </a:p>
          <a:p>
            <a:pPr lvl="1"/>
            <a:r>
              <a:rPr lang="uk-UA" dirty="0"/>
              <a:t>Порожній – в цьому випадку він будується конструктором </a:t>
            </a:r>
            <a:r>
              <a:rPr lang="en-US" dirty="0"/>
              <a:t>[]</a:t>
            </a:r>
          </a:p>
          <a:p>
            <a:pPr lvl="1"/>
            <a:r>
              <a:rPr lang="uk-UA" dirty="0"/>
              <a:t>Непорожній  - в цьому випадку він будується конструктором </a:t>
            </a:r>
            <a:r>
              <a:rPr lang="en-US" dirty="0"/>
              <a:t>(</a:t>
            </a:r>
            <a:r>
              <a:rPr lang="en-US" dirty="0" err="1"/>
              <a:t>y:ys</a:t>
            </a:r>
            <a:r>
              <a:rPr lang="en-US" dirty="0"/>
              <a:t>)</a:t>
            </a:r>
            <a:r>
              <a:rPr lang="uk-UA" dirty="0"/>
              <a:t>, де  </a:t>
            </a:r>
            <a:r>
              <a:rPr lang="en-US" dirty="0" err="1"/>
              <a:t>ys</a:t>
            </a:r>
            <a:r>
              <a:rPr lang="en-US" dirty="0"/>
              <a:t> </a:t>
            </a:r>
            <a:r>
              <a:rPr lang="uk-UA" dirty="0"/>
              <a:t>- позначає «хвіст»</a:t>
            </a:r>
            <a:r>
              <a:rPr lang="en-US" dirty="0"/>
              <a:t> </a:t>
            </a:r>
            <a:r>
              <a:rPr lang="uk-UA" dirty="0"/>
              <a:t>списку</a:t>
            </a:r>
            <a:r>
              <a:rPr lang="en-US" dirty="0"/>
              <a:t>,</a:t>
            </a:r>
            <a:r>
              <a:rPr lang="uk-UA" dirty="0"/>
              <a:t> до якого додали </a:t>
            </a:r>
            <a:r>
              <a:rPr lang="en-US" dirty="0"/>
              <a:t>y </a:t>
            </a:r>
            <a:r>
              <a:rPr lang="uk-UA" dirty="0"/>
              <a:t>новий (перший) елемент</a:t>
            </a:r>
            <a:r>
              <a:rPr lang="en-US" dirty="0"/>
              <a:t>,</a:t>
            </a:r>
            <a:r>
              <a:rPr lang="uk-UA" dirty="0"/>
              <a:t> отримавши в результаті необхідний список</a:t>
            </a:r>
            <a:r>
              <a:rPr lang="en-US" dirty="0"/>
              <a:t> </a:t>
            </a:r>
            <a:r>
              <a:rPr lang="en-US" dirty="0" err="1"/>
              <a:t>xs</a:t>
            </a:r>
            <a:r>
              <a:rPr lang="en-US" dirty="0"/>
              <a:t>.</a:t>
            </a:r>
            <a:r>
              <a:rPr lang="uk-UA" dirty="0"/>
              <a:t> </a:t>
            </a:r>
            <a:endParaRPr lang="en-US" dirty="0"/>
          </a:p>
          <a:p>
            <a:r>
              <a:rPr lang="uk-UA" dirty="0"/>
              <a:t>Оператор </a:t>
            </a:r>
            <a:r>
              <a:rPr lang="en-US" b="1" dirty="0"/>
              <a:t>case</a:t>
            </a:r>
            <a:r>
              <a:rPr lang="en-US" dirty="0"/>
              <a:t> </a:t>
            </a:r>
            <a:r>
              <a:rPr lang="uk-UA" dirty="0"/>
              <a:t>дозволяє</a:t>
            </a:r>
            <a:r>
              <a:rPr lang="en-US" dirty="0"/>
              <a:t>,</a:t>
            </a:r>
            <a:r>
              <a:rPr lang="uk-UA" dirty="0"/>
              <a:t> використавши цю інформацію</a:t>
            </a:r>
            <a:r>
              <a:rPr lang="en-US" dirty="0"/>
              <a:t>,</a:t>
            </a:r>
            <a:r>
              <a:rPr lang="uk-UA" dirty="0"/>
              <a:t> записати визначення функції суми </a:t>
            </a:r>
            <a:r>
              <a:rPr lang="en-US" dirty="0"/>
              <a:t>sm2 </a:t>
            </a:r>
            <a:r>
              <a:rPr lang="uk-UA" dirty="0"/>
              <a:t>по іншому.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sm2 :: [Int] -&gt; Int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sm2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case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of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[]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-&gt; 0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y:ys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-&gt; y + sm2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ys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[],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y:ys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– </a:t>
            </a:r>
            <a:r>
              <a:rPr lang="uk-UA" dirty="0"/>
              <a:t>зразки</a:t>
            </a:r>
          </a:p>
          <a:p>
            <a:pPr lvl="1"/>
            <a:r>
              <a:rPr lang="uk-UA" dirty="0"/>
              <a:t>Зразок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uk-UA" dirty="0"/>
              <a:t>– вираз, що містить конструктори </a:t>
            </a:r>
            <a:r>
              <a:rPr lang="en-US" dirty="0"/>
              <a:t>- [],(:)</a:t>
            </a:r>
            <a:r>
              <a:rPr lang="uk-UA" dirty="0"/>
              <a:t> і імена їх компонент</a:t>
            </a:r>
            <a:r>
              <a:rPr lang="en-US" dirty="0"/>
              <a:t> – </a:t>
            </a:r>
            <a:r>
              <a:rPr lang="en-US" dirty="0" err="1"/>
              <a:t>y,ys</a:t>
            </a:r>
            <a:r>
              <a:rPr lang="uk-UA" dirty="0"/>
              <a:t> </a:t>
            </a:r>
            <a:r>
              <a:rPr lang="en-US" dirty="0"/>
              <a:t> </a:t>
            </a:r>
            <a:endParaRPr lang="uk-UA" dirty="0"/>
          </a:p>
          <a:p>
            <a:pPr lvl="1"/>
            <a:r>
              <a:rPr lang="uk-UA" dirty="0"/>
              <a:t>Використовується двовимірний синтаксис</a:t>
            </a:r>
          </a:p>
        </p:txBody>
      </p:sp>
    </p:spTree>
    <p:extLst>
      <p:ext uri="{BB962C8B-B14F-4D97-AF65-F5344CB8AC3E}">
        <p14:creationId xmlns:p14="http://schemas.microsoft.com/office/powerpoint/2010/main" val="177432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Вираз</a:t>
            </a:r>
            <a:r>
              <a:rPr lang="ru-RU" dirty="0"/>
              <a:t> </a:t>
            </a:r>
            <a:r>
              <a:rPr lang="ru-RU" b="1" dirty="0"/>
              <a:t>с</a:t>
            </a:r>
            <a:r>
              <a:rPr lang="en-US" b="1" dirty="0" err="1"/>
              <a:t>ase</a:t>
            </a:r>
            <a:r>
              <a:rPr lang="en-US" dirty="0"/>
              <a:t> </a:t>
            </a:r>
            <a:r>
              <a:rPr lang="uk-UA" dirty="0"/>
              <a:t>(функція </a:t>
            </a:r>
            <a:r>
              <a:rPr lang="en-US" dirty="0"/>
              <a:t>lst1)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556792"/>
            <a:ext cx="8066856" cy="4896544"/>
          </a:xfrm>
        </p:spPr>
        <p:txBody>
          <a:bodyPr>
            <a:normAutofit fontScale="62500" lnSpcReduction="20000"/>
          </a:bodyPr>
          <a:lstStyle/>
          <a:p>
            <a:r>
              <a:rPr lang="uk-UA" dirty="0"/>
              <a:t>Ф</a:t>
            </a:r>
            <a:r>
              <a:rPr lang="ru-RU" dirty="0" err="1"/>
              <a:t>ункція</a:t>
            </a:r>
            <a:r>
              <a:rPr lang="ru-RU" dirty="0"/>
              <a:t> </a:t>
            </a:r>
            <a:r>
              <a:rPr lang="en-US" dirty="0"/>
              <a:t>lst1 </a:t>
            </a:r>
            <a:r>
              <a:rPr lang="uk-UA" dirty="0"/>
              <a:t>знаходить останній елемент с</a:t>
            </a:r>
            <a:r>
              <a:rPr lang="ru-RU" dirty="0"/>
              <a:t>писку </a:t>
            </a:r>
            <a:r>
              <a:rPr lang="en-US" dirty="0" err="1"/>
              <a:t>xs</a:t>
            </a:r>
            <a:r>
              <a:rPr lang="ru-RU" dirty="0"/>
              <a:t> , </a:t>
            </a:r>
            <a:r>
              <a:rPr lang="ru-RU" dirty="0" err="1"/>
              <a:t>використовуючи</a:t>
            </a:r>
            <a:r>
              <a:rPr lang="ru-RU" dirty="0"/>
              <a:t> </a:t>
            </a:r>
            <a:r>
              <a:rPr lang="ru-RU" dirty="0" err="1"/>
              <a:t>умовний</a:t>
            </a:r>
            <a:r>
              <a:rPr lang="ru-RU" dirty="0"/>
              <a:t> </a:t>
            </a:r>
            <a:r>
              <a:rPr lang="ru-RU" dirty="0" err="1"/>
              <a:t>вираз</a:t>
            </a:r>
            <a:r>
              <a:rPr lang="ru-RU" dirty="0"/>
              <a:t> </a:t>
            </a:r>
            <a:r>
              <a:rPr lang="en-US" b="1" dirty="0"/>
              <a:t>if_ then _ else</a:t>
            </a:r>
            <a:r>
              <a:rPr lang="uk-UA" dirty="0"/>
              <a:t>.</a:t>
            </a:r>
          </a:p>
          <a:p>
            <a:pPr lvl="1"/>
            <a:r>
              <a:rPr lang="uk-UA" dirty="0"/>
              <a:t>Якщо список порожній, то </a:t>
            </a:r>
            <a:r>
              <a:rPr lang="ru-RU" dirty="0" err="1"/>
              <a:t>видає</a:t>
            </a:r>
            <a:r>
              <a:rPr lang="ru-RU" dirty="0"/>
              <a:t> </a:t>
            </a:r>
            <a:r>
              <a:rPr lang="ru-RU" dirty="0" err="1"/>
              <a:t>повідомлення</a:t>
            </a:r>
            <a:r>
              <a:rPr lang="ru-RU" dirty="0"/>
              <a:t> про </a:t>
            </a:r>
            <a:r>
              <a:rPr lang="ru-RU" dirty="0" err="1"/>
              <a:t>помилку</a:t>
            </a:r>
            <a:r>
              <a:rPr lang="ru-RU" dirty="0"/>
              <a:t> </a:t>
            </a:r>
            <a:r>
              <a:rPr lang="en-US" dirty="0"/>
              <a:t>“list empty” </a:t>
            </a:r>
            <a:endParaRPr lang="ru-RU" b="1" dirty="0"/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lst1 :: [Int] -&gt; Int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lst1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if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null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error "list empty"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--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[]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else 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null (tail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head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--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(x:[])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else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lst1 (tail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--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y:ys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</a:t>
            </a:r>
          </a:p>
          <a:p>
            <a:r>
              <a:rPr lang="uk-UA" dirty="0"/>
              <a:t>Умовний вираз обробляє три різні варіанти списку</a:t>
            </a:r>
          </a:p>
          <a:p>
            <a:pPr lvl="1"/>
            <a:r>
              <a:rPr lang="uk-UA" dirty="0"/>
              <a:t>Непорожній список по різному обробляється у випадку, коли він має один елемент і коли має більше елементів</a:t>
            </a:r>
            <a:r>
              <a:rPr lang="en-US" dirty="0"/>
              <a:t>.</a:t>
            </a:r>
            <a:endParaRPr lang="uk-UA" dirty="0"/>
          </a:p>
          <a:p>
            <a:pPr lvl="2"/>
            <a:r>
              <a:rPr lang="uk-UA" dirty="0"/>
              <a:t>Випадок, коли список має один елемент, можна описати використавши два конструктори - (</a:t>
            </a:r>
            <a:r>
              <a:rPr lang="en-US" dirty="0"/>
              <a:t>x:[]). x </a:t>
            </a:r>
            <a:r>
              <a:rPr lang="uk-UA" dirty="0"/>
              <a:t>позначає єдиний елемент списку.</a:t>
            </a:r>
            <a:r>
              <a:rPr lang="en-US" dirty="0"/>
              <a:t> </a:t>
            </a:r>
            <a:r>
              <a:rPr lang="uk-UA" dirty="0"/>
              <a:t>   </a:t>
            </a:r>
            <a:endParaRPr lang="en-US" dirty="0"/>
          </a:p>
          <a:p>
            <a:r>
              <a:rPr lang="uk-UA" dirty="0"/>
              <a:t>Оператор </a:t>
            </a:r>
            <a:r>
              <a:rPr lang="en-US" b="1" dirty="0"/>
              <a:t>case</a:t>
            </a:r>
            <a:r>
              <a:rPr lang="en-US" dirty="0"/>
              <a:t> </a:t>
            </a:r>
            <a:r>
              <a:rPr lang="uk-UA" dirty="0"/>
              <a:t>дозволяє</a:t>
            </a:r>
            <a:r>
              <a:rPr lang="en-US" dirty="0"/>
              <a:t>,</a:t>
            </a:r>
            <a:r>
              <a:rPr lang="uk-UA" dirty="0"/>
              <a:t> врахувавши цю інформацію</a:t>
            </a:r>
            <a:r>
              <a:rPr lang="en-US" dirty="0"/>
              <a:t>,</a:t>
            </a:r>
            <a:r>
              <a:rPr lang="uk-UA" dirty="0"/>
              <a:t> записати визначення останнього елементу </a:t>
            </a:r>
            <a:r>
              <a:rPr lang="ru-RU" dirty="0"/>
              <a:t>списку </a:t>
            </a:r>
            <a:r>
              <a:rPr lang="uk-UA" dirty="0"/>
              <a:t> </a:t>
            </a:r>
            <a:r>
              <a:rPr lang="en-US" dirty="0"/>
              <a:t>lst2 </a:t>
            </a:r>
            <a:r>
              <a:rPr lang="uk-UA" dirty="0"/>
              <a:t>по іншому.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lst2 :: [Int] -&gt; Int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lst2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case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of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[]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-&gt; error “list empty”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(x:[])  -&gt; x                      -- [x]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_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: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ys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-&gt; lst2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ys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74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Обчислення виразу </a:t>
            </a:r>
            <a:r>
              <a:rPr lang="en-US" b="1" dirty="0"/>
              <a:t>case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556792"/>
            <a:ext cx="8282880" cy="51125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case</a:t>
            </a:r>
            <a:r>
              <a:rPr lang="en-US" dirty="0"/>
              <a:t> e </a:t>
            </a:r>
            <a:r>
              <a:rPr lang="en-US" b="1" dirty="0"/>
              <a:t>of </a:t>
            </a:r>
          </a:p>
          <a:p>
            <a:pPr marL="0" indent="0">
              <a:buNone/>
            </a:pPr>
            <a:r>
              <a:rPr lang="en-US" dirty="0"/>
              <a:t>    pat1 -&gt; e1</a:t>
            </a:r>
          </a:p>
          <a:p>
            <a:pPr marL="0" indent="0">
              <a:buNone/>
            </a:pPr>
            <a:r>
              <a:rPr lang="en-US" dirty="0"/>
              <a:t>    …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patn</a:t>
            </a:r>
            <a:r>
              <a:rPr lang="en-US" dirty="0"/>
              <a:t> -&gt; </a:t>
            </a:r>
            <a:r>
              <a:rPr lang="en-US" dirty="0" err="1"/>
              <a:t>en</a:t>
            </a:r>
            <a:endParaRPr lang="en-US" dirty="0"/>
          </a:p>
          <a:p>
            <a:r>
              <a:rPr lang="en-US" dirty="0"/>
              <a:t>pat1,…, </a:t>
            </a:r>
            <a:r>
              <a:rPr lang="en-US" dirty="0" err="1"/>
              <a:t>patn</a:t>
            </a:r>
            <a:r>
              <a:rPr lang="en-US" dirty="0"/>
              <a:t> – </a:t>
            </a:r>
            <a:r>
              <a:rPr lang="uk-UA" dirty="0"/>
              <a:t>зразки, що включають конструктори і нові змінні</a:t>
            </a:r>
          </a:p>
          <a:p>
            <a:pPr lvl="1"/>
            <a:r>
              <a:rPr lang="uk-UA" dirty="0"/>
              <a:t>Зразок – вираз, що містить конструктори і змінні - компоненти цих конструкторів  </a:t>
            </a:r>
            <a:endParaRPr lang="en-US" dirty="0"/>
          </a:p>
          <a:p>
            <a:r>
              <a:rPr lang="en-US" dirty="0"/>
              <a:t>e, e1, …, </a:t>
            </a:r>
            <a:r>
              <a:rPr lang="en-US" dirty="0" err="1"/>
              <a:t>en</a:t>
            </a:r>
            <a:r>
              <a:rPr lang="en-US" dirty="0"/>
              <a:t>  –</a:t>
            </a:r>
            <a:r>
              <a:rPr lang="uk-UA" dirty="0"/>
              <a:t> вирази</a:t>
            </a:r>
            <a:r>
              <a:rPr lang="en-US" dirty="0"/>
              <a:t> </a:t>
            </a:r>
            <a:endParaRPr lang="uk-UA" dirty="0"/>
          </a:p>
          <a:p>
            <a:pPr lvl="1" indent="-342900"/>
            <a:r>
              <a:rPr lang="en-US" dirty="0"/>
              <a:t>e1, …, </a:t>
            </a:r>
            <a:r>
              <a:rPr lang="en-US" dirty="0" err="1"/>
              <a:t>en</a:t>
            </a:r>
            <a:r>
              <a:rPr lang="uk-UA" dirty="0"/>
              <a:t> – як правило включають нові змінні зі зразків </a:t>
            </a:r>
            <a:r>
              <a:rPr lang="en-US" dirty="0"/>
              <a:t>pat1,…, </a:t>
            </a:r>
            <a:r>
              <a:rPr lang="en-US" dirty="0" err="1"/>
              <a:t>patn</a:t>
            </a:r>
            <a:endParaRPr lang="en-US" dirty="0"/>
          </a:p>
          <a:p>
            <a:r>
              <a:rPr lang="uk-UA" dirty="0"/>
              <a:t>Вираз </a:t>
            </a:r>
            <a:r>
              <a:rPr lang="en-US" b="1" dirty="0"/>
              <a:t>case</a:t>
            </a:r>
            <a:r>
              <a:rPr lang="en-US" dirty="0"/>
              <a:t> </a:t>
            </a:r>
            <a:r>
              <a:rPr lang="uk-UA" dirty="0"/>
              <a:t>обчислюється так:</a:t>
            </a:r>
          </a:p>
          <a:p>
            <a:pPr lvl="1"/>
            <a:r>
              <a:rPr lang="uk-UA" dirty="0"/>
              <a:t>Обчислюється значення </a:t>
            </a:r>
            <a:r>
              <a:rPr lang="en-US" dirty="0"/>
              <a:t>v </a:t>
            </a:r>
            <a:r>
              <a:rPr lang="uk-UA" dirty="0"/>
              <a:t>виразу </a:t>
            </a:r>
            <a:r>
              <a:rPr lang="en-US" dirty="0"/>
              <a:t>e </a:t>
            </a:r>
            <a:endParaRPr lang="uk-UA" dirty="0"/>
          </a:p>
          <a:p>
            <a:pPr lvl="1"/>
            <a:r>
              <a:rPr lang="uk-UA" dirty="0"/>
              <a:t>Виконується послідовно зіставлення значення  </a:t>
            </a:r>
            <a:r>
              <a:rPr lang="en-US" dirty="0"/>
              <a:t>v </a:t>
            </a:r>
            <a:r>
              <a:rPr lang="uk-UA" dirty="0"/>
              <a:t>зі зразками </a:t>
            </a:r>
            <a:r>
              <a:rPr lang="en-US" dirty="0"/>
              <a:t>pat1, …, </a:t>
            </a:r>
            <a:r>
              <a:rPr lang="en-US" dirty="0" err="1"/>
              <a:t>patn</a:t>
            </a:r>
            <a:r>
              <a:rPr lang="en-US" dirty="0"/>
              <a:t>. </a:t>
            </a:r>
          </a:p>
          <a:p>
            <a:pPr lvl="2"/>
            <a:r>
              <a:rPr lang="uk-UA" dirty="0" err="1"/>
              <a:t>Шукається</a:t>
            </a:r>
            <a:r>
              <a:rPr lang="uk-UA" dirty="0"/>
              <a:t> перший зразок </a:t>
            </a:r>
            <a:r>
              <a:rPr lang="en-US" dirty="0" err="1"/>
              <a:t>pati</a:t>
            </a:r>
            <a:r>
              <a:rPr lang="uk-UA" dirty="0"/>
              <a:t>,</a:t>
            </a:r>
            <a:r>
              <a:rPr lang="en-US" dirty="0"/>
              <a:t> </a:t>
            </a:r>
            <a:r>
              <a:rPr lang="uk-UA" dirty="0"/>
              <a:t>структура якого точно відповідає побудові значення </a:t>
            </a:r>
            <a:r>
              <a:rPr lang="en-US" dirty="0"/>
              <a:t>v.</a:t>
            </a:r>
          </a:p>
          <a:p>
            <a:pPr lvl="2"/>
            <a:r>
              <a:rPr lang="uk-UA" dirty="0"/>
              <a:t>Тобто</a:t>
            </a:r>
            <a:r>
              <a:rPr lang="en-US" dirty="0"/>
              <a:t> </a:t>
            </a:r>
            <a:r>
              <a:rPr lang="uk-UA" dirty="0"/>
              <a:t>для побудови значення </a:t>
            </a:r>
            <a:r>
              <a:rPr lang="en-US" dirty="0"/>
              <a:t>v</a:t>
            </a:r>
            <a:r>
              <a:rPr lang="uk-UA" dirty="0"/>
              <a:t> використовуються ті  самі конструктори, що входять в структуру зразка </a:t>
            </a:r>
            <a:r>
              <a:rPr lang="en-US" dirty="0" err="1"/>
              <a:t>pati</a:t>
            </a:r>
            <a:r>
              <a:rPr lang="uk-UA" dirty="0"/>
              <a:t>,  і в тій же послідовності</a:t>
            </a:r>
            <a:r>
              <a:rPr lang="en-US" dirty="0"/>
              <a:t> – </a:t>
            </a:r>
            <a:r>
              <a:rPr lang="uk-UA" i="1" dirty="0"/>
              <a:t>зіставлення зі зразком</a:t>
            </a:r>
            <a:r>
              <a:rPr lang="uk-UA" dirty="0"/>
              <a:t>.</a:t>
            </a:r>
          </a:p>
          <a:p>
            <a:pPr lvl="1"/>
            <a:r>
              <a:rPr lang="uk-UA" dirty="0"/>
              <a:t>З усіма змінними, що входять в зразок </a:t>
            </a:r>
            <a:r>
              <a:rPr lang="uk-UA" dirty="0" err="1"/>
              <a:t>зв»язуються</a:t>
            </a:r>
            <a:r>
              <a:rPr lang="uk-UA" dirty="0"/>
              <a:t> значення відповідних компонент значення </a:t>
            </a:r>
            <a:r>
              <a:rPr lang="en-US" dirty="0"/>
              <a:t>v</a:t>
            </a:r>
            <a:r>
              <a:rPr lang="uk-UA" dirty="0"/>
              <a:t> </a:t>
            </a:r>
            <a:endParaRPr lang="en-US" dirty="0"/>
          </a:p>
          <a:p>
            <a:pPr lvl="2"/>
            <a:r>
              <a:rPr lang="uk-UA" dirty="0"/>
              <a:t>Якщо  зразок </a:t>
            </a:r>
            <a:r>
              <a:rPr lang="en-US" dirty="0"/>
              <a:t>(</a:t>
            </a:r>
            <a:r>
              <a:rPr lang="en-US" dirty="0" err="1"/>
              <a:t>x:xs</a:t>
            </a:r>
            <a:r>
              <a:rPr lang="en-US" dirty="0"/>
              <a:t>) </a:t>
            </a:r>
            <a:r>
              <a:rPr lang="uk-UA" dirty="0"/>
              <a:t>зіставився зі значенням </a:t>
            </a:r>
            <a:r>
              <a:rPr lang="en-US" dirty="0"/>
              <a:t>[5,6,9], </a:t>
            </a:r>
            <a:r>
              <a:rPr lang="uk-UA" dirty="0"/>
              <a:t>то змінні зразка </a:t>
            </a:r>
            <a:r>
              <a:rPr lang="en-US" dirty="0"/>
              <a:t>x</a:t>
            </a:r>
            <a:r>
              <a:rPr lang="uk-UA" dirty="0"/>
              <a:t> і </a:t>
            </a:r>
            <a:r>
              <a:rPr lang="en-US" dirty="0"/>
              <a:t> </a:t>
            </a:r>
            <a:r>
              <a:rPr lang="en-US" dirty="0" err="1"/>
              <a:t>xs</a:t>
            </a:r>
            <a:r>
              <a:rPr lang="en-US" dirty="0"/>
              <a:t> </a:t>
            </a:r>
            <a:r>
              <a:rPr lang="uk-UA" dirty="0"/>
              <a:t>відповідно </a:t>
            </a:r>
            <a:r>
              <a:rPr lang="uk-UA" dirty="0" err="1"/>
              <a:t>зв»язуються</a:t>
            </a:r>
            <a:r>
              <a:rPr lang="uk-UA" dirty="0"/>
              <a:t> з компонентами списку </a:t>
            </a:r>
            <a:r>
              <a:rPr lang="en-US" dirty="0"/>
              <a:t>[5,6,9]: x</a:t>
            </a:r>
            <a:r>
              <a:rPr lang="uk-UA" dirty="0"/>
              <a:t> з 5 і </a:t>
            </a:r>
            <a:r>
              <a:rPr lang="en-US" dirty="0" err="1"/>
              <a:t>xs</a:t>
            </a:r>
            <a:r>
              <a:rPr lang="en-US" dirty="0"/>
              <a:t> </a:t>
            </a:r>
            <a:r>
              <a:rPr lang="uk-UA" dirty="0"/>
              <a:t>з </a:t>
            </a:r>
            <a:r>
              <a:rPr lang="en-US" dirty="0"/>
              <a:t>[6,9].</a:t>
            </a:r>
            <a:r>
              <a:rPr lang="uk-UA" dirty="0"/>
              <a:t>  </a:t>
            </a:r>
            <a:endParaRPr lang="en-US" dirty="0"/>
          </a:p>
          <a:p>
            <a:pPr lvl="1"/>
            <a:r>
              <a:rPr lang="uk-UA" dirty="0"/>
              <a:t>Значення виразу </a:t>
            </a:r>
            <a:r>
              <a:rPr lang="en-US" dirty="0" err="1"/>
              <a:t>ei</a:t>
            </a:r>
            <a:r>
              <a:rPr lang="en-US" dirty="0"/>
              <a:t>, </a:t>
            </a:r>
            <a:r>
              <a:rPr lang="uk-UA" dirty="0"/>
              <a:t>котрий </a:t>
            </a:r>
            <a:r>
              <a:rPr lang="uk-UA" dirty="0" err="1"/>
              <a:t>зв»язаний</a:t>
            </a:r>
            <a:r>
              <a:rPr lang="uk-UA" dirty="0"/>
              <a:t> з зіставленим зразком </a:t>
            </a:r>
            <a:r>
              <a:rPr lang="en-US" dirty="0" err="1"/>
              <a:t>pati</a:t>
            </a:r>
            <a:r>
              <a:rPr lang="en-US" dirty="0"/>
              <a:t>, </a:t>
            </a:r>
            <a:r>
              <a:rPr lang="uk-UA" dirty="0"/>
              <a:t>обчислюється враховуючи </a:t>
            </a:r>
            <a:r>
              <a:rPr lang="uk-UA" dirty="0" err="1"/>
              <a:t>зв»язані</a:t>
            </a:r>
            <a:r>
              <a:rPr lang="uk-UA" dirty="0"/>
              <a:t> значення нових змінних – ЦЕ значення виразу </a:t>
            </a:r>
            <a:r>
              <a:rPr lang="en-US" b="1" dirty="0"/>
              <a:t>case</a:t>
            </a:r>
            <a:r>
              <a:rPr lang="en-US" dirty="0"/>
              <a:t>.</a:t>
            </a:r>
          </a:p>
          <a:p>
            <a:pPr lvl="1"/>
            <a:r>
              <a:rPr lang="uk-UA" dirty="0"/>
              <a:t>Якщо жоден зі зразків</a:t>
            </a:r>
            <a:r>
              <a:rPr lang="en-US" dirty="0"/>
              <a:t> pat1,…,</a:t>
            </a:r>
            <a:r>
              <a:rPr lang="en-US" dirty="0" err="1"/>
              <a:t>patn</a:t>
            </a:r>
            <a:r>
              <a:rPr lang="uk-UA" dirty="0"/>
              <a:t> НЕ зіставився зі значенням </a:t>
            </a:r>
            <a:r>
              <a:rPr lang="en-US" dirty="0"/>
              <a:t> v </a:t>
            </a:r>
            <a:r>
              <a:rPr lang="uk-UA" dirty="0"/>
              <a:t>процес обчислення переривається (створюється виключення </a:t>
            </a:r>
            <a:r>
              <a:rPr lang="en-US" dirty="0" err="1"/>
              <a:t>PatternMatchFall</a:t>
            </a:r>
            <a:r>
              <a:rPr lang="en-US" dirty="0"/>
              <a:t>)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511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Види зразків і їх зіставлення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484784"/>
            <a:ext cx="8280920" cy="518457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uk-UA" dirty="0"/>
              <a:t>Приклади зразків і значення </a:t>
            </a:r>
            <a:r>
              <a:rPr lang="en-US" dirty="0"/>
              <a:t>v</a:t>
            </a:r>
            <a:r>
              <a:rPr lang="uk-UA" dirty="0"/>
              <a:t>, з якими вони зіставляються</a:t>
            </a:r>
          </a:p>
          <a:p>
            <a:r>
              <a:rPr lang="en-US" dirty="0"/>
              <a:t>name </a:t>
            </a:r>
            <a:r>
              <a:rPr lang="uk-UA" dirty="0"/>
              <a:t>і</a:t>
            </a:r>
            <a:r>
              <a:rPr lang="en-US" dirty="0"/>
              <a:t>  _</a:t>
            </a:r>
            <a:r>
              <a:rPr lang="uk-UA" dirty="0"/>
              <a:t>    -  зіставляється з довільним значенням </a:t>
            </a:r>
            <a:r>
              <a:rPr lang="en-US" dirty="0"/>
              <a:t>v</a:t>
            </a:r>
          </a:p>
          <a:p>
            <a:r>
              <a:rPr lang="en-US" dirty="0"/>
              <a:t>[]</a:t>
            </a:r>
            <a:r>
              <a:rPr lang="uk-UA" dirty="0"/>
              <a:t> </a:t>
            </a:r>
            <a:r>
              <a:rPr lang="en-US" dirty="0"/>
              <a:t>           </a:t>
            </a:r>
            <a:r>
              <a:rPr lang="uk-UA" dirty="0"/>
              <a:t>   -  </a:t>
            </a:r>
            <a:r>
              <a:rPr lang="en-US" dirty="0"/>
              <a:t>v -</a:t>
            </a:r>
            <a:r>
              <a:rPr lang="uk-UA" dirty="0"/>
              <a:t>порожній список</a:t>
            </a:r>
            <a:endParaRPr lang="en-US" dirty="0"/>
          </a:p>
          <a:p>
            <a:r>
              <a:rPr lang="en-US" dirty="0"/>
              <a:t>[1,2]</a:t>
            </a:r>
            <a:r>
              <a:rPr lang="uk-UA" dirty="0"/>
              <a:t>  </a:t>
            </a:r>
            <a:r>
              <a:rPr lang="en-US" dirty="0"/>
              <a:t>       </a:t>
            </a:r>
            <a:r>
              <a:rPr lang="uk-UA" dirty="0"/>
              <a:t>  - </a:t>
            </a:r>
            <a:r>
              <a:rPr lang="en-US" dirty="0"/>
              <a:t>v - </a:t>
            </a:r>
            <a:r>
              <a:rPr lang="uk-UA" dirty="0"/>
              <a:t>список</a:t>
            </a:r>
            <a:r>
              <a:rPr lang="en-US" dirty="0"/>
              <a:t> [1,2]</a:t>
            </a:r>
          </a:p>
          <a:p>
            <a:r>
              <a:rPr lang="en-US" dirty="0"/>
              <a:t>pat1: pat2 </a:t>
            </a:r>
            <a:r>
              <a:rPr lang="uk-UA" dirty="0"/>
              <a:t>  - </a:t>
            </a:r>
            <a:r>
              <a:rPr lang="en-US" dirty="0"/>
              <a:t>v - </a:t>
            </a:r>
            <a:r>
              <a:rPr lang="uk-UA" dirty="0"/>
              <a:t>непорожній список </a:t>
            </a:r>
            <a:r>
              <a:rPr lang="en-US" dirty="0"/>
              <a:t>(</a:t>
            </a:r>
            <a:r>
              <a:rPr lang="en-US" dirty="0" err="1"/>
              <a:t>x:xs</a:t>
            </a:r>
            <a:r>
              <a:rPr lang="en-US" dirty="0"/>
              <a:t>)</a:t>
            </a:r>
            <a:r>
              <a:rPr lang="uk-UA" dirty="0"/>
              <a:t>, у якого</a:t>
            </a:r>
            <a:r>
              <a:rPr lang="en-US" dirty="0"/>
              <a:t>   </a:t>
            </a:r>
          </a:p>
          <a:p>
            <a:pPr lvl="1"/>
            <a:r>
              <a:rPr lang="uk-UA" dirty="0"/>
              <a:t>«Голова» </a:t>
            </a:r>
            <a:r>
              <a:rPr lang="en-US" dirty="0"/>
              <a:t>x - </a:t>
            </a:r>
            <a:r>
              <a:rPr lang="uk-UA" dirty="0"/>
              <a:t>зіставляється з </a:t>
            </a:r>
            <a:r>
              <a:rPr lang="en-US" dirty="0"/>
              <a:t>pat1</a:t>
            </a:r>
            <a:r>
              <a:rPr lang="uk-UA" dirty="0"/>
              <a:t>,«хвіст»  </a:t>
            </a:r>
            <a:r>
              <a:rPr lang="en-US" dirty="0" err="1"/>
              <a:t>xs</a:t>
            </a:r>
            <a:r>
              <a:rPr lang="en-US" dirty="0"/>
              <a:t>  -</a:t>
            </a:r>
            <a:r>
              <a:rPr lang="uk-UA" dirty="0"/>
              <a:t> з </a:t>
            </a:r>
            <a:r>
              <a:rPr lang="en-US" dirty="0"/>
              <a:t>pat2</a:t>
            </a:r>
            <a:endParaRPr lang="uk-UA" dirty="0"/>
          </a:p>
          <a:p>
            <a:pPr lvl="1"/>
            <a:r>
              <a:rPr lang="uk-UA" dirty="0"/>
              <a:t>Зразок </a:t>
            </a:r>
            <a:r>
              <a:rPr lang="en-US" dirty="0"/>
              <a:t>(_:</a:t>
            </a:r>
            <a:r>
              <a:rPr lang="en-US" dirty="0" err="1"/>
              <a:t>ys</a:t>
            </a:r>
            <a:r>
              <a:rPr lang="en-US" dirty="0"/>
              <a:t>) – </a:t>
            </a:r>
            <a:r>
              <a:rPr lang="uk-UA" dirty="0"/>
              <a:t>зіставляється з довільним непорожнім списком</a:t>
            </a:r>
          </a:p>
          <a:p>
            <a:pPr lvl="2"/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(_: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ys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= lst2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ys</a:t>
            </a:r>
            <a:r>
              <a:rPr lang="uk-UA" dirty="0"/>
              <a:t>   </a:t>
            </a:r>
            <a:r>
              <a:rPr lang="en-US" dirty="0"/>
              <a:t>-</a:t>
            </a:r>
            <a:r>
              <a:rPr lang="uk-UA" dirty="0"/>
              <a:t> один з </a:t>
            </a:r>
            <a:r>
              <a:rPr lang="uk-UA" dirty="0" err="1"/>
              <a:t>підвиразів</a:t>
            </a:r>
            <a:r>
              <a:rPr lang="uk-UA" dirty="0"/>
              <a:t> означення функції </a:t>
            </a:r>
            <a:r>
              <a:rPr lang="en-US" dirty="0"/>
              <a:t>lst2</a:t>
            </a:r>
          </a:p>
          <a:p>
            <a:r>
              <a:rPr lang="en-US" dirty="0"/>
              <a:t>[pat1, …, </a:t>
            </a:r>
            <a:r>
              <a:rPr lang="en-US" dirty="0" err="1"/>
              <a:t>patn</a:t>
            </a:r>
            <a:r>
              <a:rPr lang="en-US" dirty="0"/>
              <a:t>] – v - </a:t>
            </a:r>
            <a:r>
              <a:rPr lang="uk-UA" dirty="0"/>
              <a:t>список з </a:t>
            </a:r>
            <a:r>
              <a:rPr lang="en-US" dirty="0"/>
              <a:t>n</a:t>
            </a:r>
            <a:r>
              <a:rPr lang="uk-UA" dirty="0"/>
              <a:t> елементів, кожний з яких зіставляється з</a:t>
            </a:r>
            <a:r>
              <a:rPr lang="en-US" dirty="0"/>
              <a:t> </a:t>
            </a:r>
            <a:r>
              <a:rPr lang="uk-UA" dirty="0"/>
              <a:t>відповідним зразком </a:t>
            </a:r>
            <a:r>
              <a:rPr lang="en-US" dirty="0"/>
              <a:t>pat1, …, </a:t>
            </a:r>
            <a:r>
              <a:rPr lang="en-US" dirty="0" err="1"/>
              <a:t>patn</a:t>
            </a:r>
            <a:r>
              <a:rPr lang="uk-UA" dirty="0"/>
              <a:t> </a:t>
            </a:r>
            <a:endParaRPr lang="en-US" dirty="0"/>
          </a:p>
          <a:p>
            <a:r>
              <a:rPr lang="en-US" dirty="0" err="1"/>
              <a:t>name@pat</a:t>
            </a:r>
            <a:r>
              <a:rPr lang="en-US" dirty="0"/>
              <a:t> </a:t>
            </a:r>
            <a:r>
              <a:rPr lang="uk-UA" dirty="0"/>
              <a:t>– </a:t>
            </a:r>
            <a:r>
              <a:rPr lang="en-US" dirty="0"/>
              <a:t>v - </a:t>
            </a:r>
            <a:r>
              <a:rPr lang="uk-UA" dirty="0"/>
              <a:t>зіставляється зі зразком</a:t>
            </a:r>
            <a:r>
              <a:rPr lang="en-US" dirty="0"/>
              <a:t> pat</a:t>
            </a:r>
          </a:p>
          <a:p>
            <a:pPr lvl="1"/>
            <a:r>
              <a:rPr lang="uk-UA" dirty="0"/>
              <a:t>Виконується </a:t>
            </a:r>
            <a:r>
              <a:rPr lang="uk-UA" dirty="0" err="1"/>
              <a:t>зв»язування</a:t>
            </a:r>
            <a:r>
              <a:rPr lang="uk-UA" dirty="0"/>
              <a:t> всіх змінних </a:t>
            </a:r>
            <a:r>
              <a:rPr lang="en-US" dirty="0"/>
              <a:t>pat </a:t>
            </a:r>
            <a:r>
              <a:rPr lang="uk-UA" dirty="0"/>
              <a:t>з компонентами </a:t>
            </a:r>
            <a:r>
              <a:rPr lang="en-US" dirty="0"/>
              <a:t>v</a:t>
            </a:r>
          </a:p>
          <a:p>
            <a:pPr lvl="1"/>
            <a:r>
              <a:rPr lang="uk-UA" dirty="0"/>
              <a:t>Змінна </a:t>
            </a:r>
            <a:r>
              <a:rPr lang="en-US" dirty="0"/>
              <a:t>name </a:t>
            </a:r>
            <a:r>
              <a:rPr lang="uk-UA" dirty="0"/>
              <a:t>– (додатково) </a:t>
            </a:r>
            <a:r>
              <a:rPr lang="uk-UA" dirty="0" err="1"/>
              <a:t>зв»язується</a:t>
            </a:r>
            <a:r>
              <a:rPr lang="uk-UA" dirty="0"/>
              <a:t> з усім значенням </a:t>
            </a:r>
            <a:r>
              <a:rPr lang="en-US" dirty="0"/>
              <a:t>v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0967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955576"/>
          </a:xfrm>
        </p:spPr>
        <p:txBody>
          <a:bodyPr/>
          <a:lstStyle/>
          <a:p>
            <a:br>
              <a:rPr lang="uk-UA" dirty="0"/>
            </a:br>
            <a:r>
              <a:rPr lang="uk-UA" dirty="0"/>
              <a:t>Визначення функції (</a:t>
            </a:r>
            <a:r>
              <a:rPr lang="uk-UA" dirty="0" err="1"/>
              <a:t>клоузи</a:t>
            </a:r>
            <a:r>
              <a:rPr lang="uk-UA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628800"/>
            <a:ext cx="8140824" cy="4772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name pat11 … pat1n = expr1</a:t>
            </a:r>
          </a:p>
          <a:p>
            <a:pPr marL="0" indent="0">
              <a:buNone/>
            </a:pPr>
            <a:r>
              <a:rPr lang="en-US" dirty="0"/>
              <a:t>…………………………………………..</a:t>
            </a:r>
          </a:p>
          <a:p>
            <a:pPr marL="0" indent="0">
              <a:buNone/>
            </a:pPr>
            <a:r>
              <a:rPr lang="en-US" dirty="0"/>
              <a:t>name patm1 … </a:t>
            </a:r>
            <a:r>
              <a:rPr lang="en-US" dirty="0" err="1"/>
              <a:t>patmn</a:t>
            </a:r>
            <a:r>
              <a:rPr lang="en-US" dirty="0"/>
              <a:t> = </a:t>
            </a:r>
            <a:r>
              <a:rPr lang="en-US" dirty="0" err="1"/>
              <a:t>exprm</a:t>
            </a:r>
            <a:endParaRPr lang="en-US" dirty="0"/>
          </a:p>
          <a:p>
            <a:pPr lvl="1"/>
            <a:r>
              <a:rPr lang="en-US" dirty="0"/>
              <a:t>name </a:t>
            </a:r>
            <a:r>
              <a:rPr lang="uk-UA" dirty="0"/>
              <a:t>– </a:t>
            </a:r>
            <a:r>
              <a:rPr lang="uk-UA" dirty="0" err="1"/>
              <a:t>ім»я</a:t>
            </a:r>
            <a:r>
              <a:rPr lang="en-US" dirty="0"/>
              <a:t> , m&gt;0, n≥0 </a:t>
            </a:r>
          </a:p>
          <a:p>
            <a:pPr lvl="1"/>
            <a:r>
              <a:rPr lang="en-US" dirty="0"/>
              <a:t>pat11, …, </a:t>
            </a:r>
            <a:r>
              <a:rPr lang="en-US" dirty="0" err="1"/>
              <a:t>patmn</a:t>
            </a:r>
            <a:r>
              <a:rPr lang="en-US" dirty="0"/>
              <a:t> </a:t>
            </a:r>
            <a:r>
              <a:rPr lang="uk-UA" dirty="0"/>
              <a:t>- зразки</a:t>
            </a:r>
            <a:endParaRPr lang="en-US" dirty="0"/>
          </a:p>
          <a:p>
            <a:pPr lvl="1"/>
            <a:r>
              <a:rPr lang="en-US" dirty="0"/>
              <a:t>expr1, …, </a:t>
            </a:r>
            <a:r>
              <a:rPr lang="en-US" dirty="0" err="1"/>
              <a:t>exprm</a:t>
            </a:r>
            <a:r>
              <a:rPr lang="uk-UA" dirty="0"/>
              <a:t> - вирази</a:t>
            </a:r>
            <a:endParaRPr lang="en-US" dirty="0"/>
          </a:p>
          <a:p>
            <a:r>
              <a:rPr lang="uk-UA" dirty="0"/>
              <a:t>Найпростіша форма </a:t>
            </a:r>
          </a:p>
          <a:p>
            <a:pPr lvl="1"/>
            <a:r>
              <a:rPr lang="uk-UA" dirty="0"/>
              <a:t>лише 1 рівняння (</a:t>
            </a:r>
            <a:r>
              <a:rPr lang="uk-UA" dirty="0" err="1"/>
              <a:t>клоуз</a:t>
            </a:r>
            <a:r>
              <a:rPr lang="uk-UA" dirty="0"/>
              <a:t>), всі зразки – імена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simple :: Int -&gt; Int -&gt; Int -&gt; Int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simple x y z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x+y+z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algn="just"/>
            <a:r>
              <a:rPr lang="uk-UA" dirty="0"/>
              <a:t>При виклику функції </a:t>
            </a:r>
          </a:p>
          <a:p>
            <a:pPr lvl="1" algn="just"/>
            <a:r>
              <a:rPr lang="uk-UA" dirty="0"/>
              <a:t>Кожному зразку-параметру відповідає вираз-аргумент</a:t>
            </a:r>
          </a:p>
          <a:p>
            <a:pPr lvl="1" algn="just"/>
            <a:r>
              <a:rPr lang="uk-UA" dirty="0"/>
              <a:t>Виконується зіставлення зі зразком</a:t>
            </a:r>
          </a:p>
          <a:p>
            <a:pPr lvl="1" algn="just"/>
            <a:r>
              <a:rPr lang="uk-UA" dirty="0"/>
              <a:t>Обчислюється перше рівняння (</a:t>
            </a:r>
            <a:r>
              <a:rPr lang="uk-UA" dirty="0" err="1"/>
              <a:t>клоуз</a:t>
            </a:r>
            <a:r>
              <a:rPr lang="uk-UA" dirty="0"/>
              <a:t>), у якого зіставляються всі зразки</a:t>
            </a:r>
          </a:p>
          <a:p>
            <a:pPr lvl="1" algn="just"/>
            <a:endParaRPr lang="uk-UA" dirty="0"/>
          </a:p>
          <a:p>
            <a:pPr lvl="1" algn="just"/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2757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Приклади функцій (</a:t>
            </a:r>
            <a:r>
              <a:rPr lang="uk-UA" dirty="0" err="1"/>
              <a:t>клоузи</a:t>
            </a:r>
            <a:r>
              <a:rPr lang="uk-UA" dirty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556792"/>
            <a:ext cx="8210872" cy="5112568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uk-UA" dirty="0"/>
              <a:t>Сума всіх елементів списку</a:t>
            </a:r>
          </a:p>
          <a:p>
            <a:pPr>
              <a:buNone/>
            </a:pPr>
            <a:r>
              <a:rPr lang="sv-SE" dirty="0">
                <a:solidFill>
                  <a:schemeClr val="accent5">
                    <a:lumMod val="10000"/>
                  </a:schemeClr>
                </a:solidFill>
              </a:rPr>
              <a:t>sm3 :: [Int] -&gt; Int </a:t>
            </a:r>
          </a:p>
          <a:p>
            <a:pPr>
              <a:buNone/>
            </a:pPr>
            <a:r>
              <a:rPr lang="sv-SE" dirty="0">
                <a:solidFill>
                  <a:schemeClr val="accent5">
                    <a:lumMod val="10000"/>
                  </a:schemeClr>
                </a:solidFill>
              </a:rPr>
              <a:t>sm3 []     = 0 </a:t>
            </a:r>
          </a:p>
          <a:p>
            <a:pPr>
              <a:buNone/>
            </a:pPr>
            <a:r>
              <a:rPr lang="sv-SE" dirty="0">
                <a:solidFill>
                  <a:schemeClr val="accent5">
                    <a:lumMod val="10000"/>
                  </a:schemeClr>
                </a:solidFill>
              </a:rPr>
              <a:t>sm3 (x:xs) = x + (sm3 xs)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r>
              <a:rPr lang="uk-UA" dirty="0"/>
              <a:t>Останній елемент списку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lst3 :: [a] -&gt; a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lst3 []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= error "empty list"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lst3 [x]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= x       -- (x:[])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lst3 (_: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ys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= lst3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ys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r>
              <a:rPr lang="uk-UA" dirty="0"/>
              <a:t>Довжина списку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lng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[a] -&gt; Int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lng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[]     = 0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lng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(_: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= 1 +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lng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r>
              <a:rPr lang="uk-UA" dirty="0" err="1"/>
              <a:t>Поелементне</a:t>
            </a:r>
            <a:r>
              <a:rPr lang="uk-UA" dirty="0"/>
              <a:t> перетворення списку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map1 :: (a -&gt; b) -&gt; [a] -&gt; [b]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map1 _ []     = []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map1 f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x:xs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= f x : map f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askell">
  <a:themeElements>
    <a:clrScheme name="Blueprint.po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.po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ueprint.po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Haskell</Template>
  <TotalTime>1138</TotalTime>
  <Words>2688</Words>
  <Application>Microsoft Office PowerPoint</Application>
  <PresentationFormat>Екран (4:3)</PresentationFormat>
  <Paragraphs>275</Paragraphs>
  <Slides>18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18</vt:i4>
      </vt:variant>
    </vt:vector>
  </HeadingPairs>
  <TitlesOfParts>
    <vt:vector size="22" baseType="lpstr">
      <vt:lpstr>Calibri</vt:lpstr>
      <vt:lpstr>Tahoma</vt:lpstr>
      <vt:lpstr>Wingdings</vt:lpstr>
      <vt:lpstr>Haskell</vt:lpstr>
      <vt:lpstr> Функції</vt:lpstr>
      <vt:lpstr> Лямбда-числення</vt:lpstr>
      <vt:lpstr>Визначення функції (вираз)</vt:lpstr>
      <vt:lpstr>Вираз сase (функція sm1)</vt:lpstr>
      <vt:lpstr>Вираз сase (функція lst1)</vt:lpstr>
      <vt:lpstr>Обчислення виразу case</vt:lpstr>
      <vt:lpstr>Види зразків і їх зіставлення</vt:lpstr>
      <vt:lpstr> Визначення функції (клоузи)</vt:lpstr>
      <vt:lpstr>Приклади функцій (клоузи)</vt:lpstr>
      <vt:lpstr>Умови (охоронні вирази)</vt:lpstr>
      <vt:lpstr>Приклади функцій (охоронні вирази)</vt:lpstr>
      <vt:lpstr>Локальні імена</vt:lpstr>
      <vt:lpstr>Локальні імена (let / where)</vt:lpstr>
      <vt:lpstr>Ще приклад let і where (сума списку)</vt:lpstr>
      <vt:lpstr> Оператори і секції</vt:lpstr>
      <vt:lpstr>Пріоритет і асоціативність</vt:lpstr>
      <vt:lpstr>Застосування функції</vt:lpstr>
      <vt:lpstr>Декларативний і композиційний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Списки</dc:title>
  <dc:creator>user</dc:creator>
  <cp:lastModifiedBy>Володимир Проценко</cp:lastModifiedBy>
  <cp:revision>85</cp:revision>
  <cp:lastPrinted>2020-09-04T06:43:56Z</cp:lastPrinted>
  <dcterms:created xsi:type="dcterms:W3CDTF">2015-12-18T07:00:50Z</dcterms:created>
  <dcterms:modified xsi:type="dcterms:W3CDTF">2020-09-05T17:38:44Z</dcterms:modified>
</cp:coreProperties>
</file>