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0" r:id="rId1"/>
  </p:sldMasterIdLst>
  <p:sldIdLst>
    <p:sldId id="261" r:id="rId2"/>
    <p:sldId id="263" r:id="rId3"/>
    <p:sldId id="259" r:id="rId4"/>
    <p:sldId id="262" r:id="rId5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0C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282B16-1F32-4669-BFA9-6F57E46A3CDA}" v="28" dt="2020-12-03T02:32:35.665"/>
    <p1510:client id="{6F87FB4E-E1DA-443A-A576-8B5AF9235F0A}" v="1484" dt="2020-12-02T19:29:29.6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9038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51420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0378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4831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9302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6101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0492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84141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803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8651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6002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12/3/2020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841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5" r:id="rId1"/>
    <p:sldLayoutId id="2147483916" r:id="rId2"/>
    <p:sldLayoutId id="2147483917" r:id="rId3"/>
    <p:sldLayoutId id="2147483918" r:id="rId4"/>
    <p:sldLayoutId id="2147483919" r:id="rId5"/>
    <p:sldLayoutId id="2147483913" r:id="rId6"/>
    <p:sldLayoutId id="2147483909" r:id="rId7"/>
    <p:sldLayoutId id="2147483910" r:id="rId8"/>
    <p:sldLayoutId id="2147483911" r:id="rId9"/>
    <p:sldLayoutId id="2147483912" r:id="rId10"/>
    <p:sldLayoutId id="214748391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arsaD23" TargetMode="External"/><Relationship Id="rId2" Type="http://schemas.openxmlformats.org/officeDocument/2006/relationships/hyperlink" Target="https://github.com/Danysan1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jyotiyadavaibologna" TargetMode="External"/><Relationship Id="rId4" Type="http://schemas.openxmlformats.org/officeDocument/2006/relationships/hyperlink" Target="https://github.com/conta16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Galassi/TablutCompetition" TargetMode="External"/><Relationship Id="rId2" Type="http://schemas.openxmlformats.org/officeDocument/2006/relationships/hyperlink" Target="https://github.com/Danysan1/tablut-ai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5">
            <a:extLst>
              <a:ext uri="{FF2B5EF4-FFF2-40B4-BE49-F238E27FC236}">
                <a16:creationId xmlns:a16="http://schemas.microsoft.com/office/drawing/2014/main" id="{46F1F2C8-798B-4CCE-A851-94AFAF350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0908" y="1220919"/>
            <a:ext cx="5425781" cy="2387600"/>
          </a:xfrm>
        </p:spPr>
        <p:txBody>
          <a:bodyPr>
            <a:normAutofit/>
          </a:bodyPr>
          <a:lstStyle/>
          <a:p>
            <a:pPr algn="l"/>
            <a:r>
              <a:rPr lang="en-GB"/>
              <a:t>TUICHU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0908" y="3700594"/>
            <a:ext cx="5425781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GB" b="1"/>
              <a:t>Dec 17,2020</a:t>
            </a:r>
          </a:p>
        </p:txBody>
      </p:sp>
      <p:sp>
        <p:nvSpPr>
          <p:cNvPr id="49" name="Freeform: Shape 47">
            <a:extLst>
              <a:ext uri="{FF2B5EF4-FFF2-40B4-BE49-F238E27FC236}">
                <a16:creationId xmlns:a16="http://schemas.microsoft.com/office/drawing/2014/main" id="{755E9CD0-04B0-4A3C-B291-AD913379C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" name="Oval 49">
            <a:extLst>
              <a:ext uri="{FF2B5EF4-FFF2-40B4-BE49-F238E27FC236}">
                <a16:creationId xmlns:a16="http://schemas.microsoft.com/office/drawing/2014/main" id="{1DD8BF3B-6066-418C-8D1A-75C5E396F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" name="Block Arc 51">
            <a:extLst>
              <a:ext uri="{FF2B5EF4-FFF2-40B4-BE49-F238E27FC236}">
                <a16:creationId xmlns:a16="http://schemas.microsoft.com/office/drawing/2014/main" id="{80BC66F9-7A74-4286-AD22-1174052CC2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02394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Freeform: Shape 53">
            <a:extLst>
              <a:ext uri="{FF2B5EF4-FFF2-40B4-BE49-F238E27FC236}">
                <a16:creationId xmlns:a16="http://schemas.microsoft.com/office/drawing/2014/main" id="{D8142CC3-2B5C-48E6-9DF0-6C8ACBAF2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7" name="Straight Connector 55">
            <a:extLst>
              <a:ext uri="{FF2B5EF4-FFF2-40B4-BE49-F238E27FC236}">
                <a16:creationId xmlns:a16="http://schemas.microsoft.com/office/drawing/2014/main" id="{7B2D303B-3DD0-4319-9EAD-361847FEC7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Freeform: Shape 57">
            <a:extLst>
              <a:ext uri="{FF2B5EF4-FFF2-40B4-BE49-F238E27FC236}">
                <a16:creationId xmlns:a16="http://schemas.microsoft.com/office/drawing/2014/main" id="{46A89C79-8EF3-4AF9-B3D9-59A883F41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" name="Arc 59">
            <a:extLst>
              <a:ext uri="{FF2B5EF4-FFF2-40B4-BE49-F238E27FC236}">
                <a16:creationId xmlns:a16="http://schemas.microsoft.com/office/drawing/2014/main" id="{EFE5CE34-4543-42E5-B82C-1F3D12422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3" name="Freeform: Shape 61">
            <a:extLst>
              <a:ext uri="{FF2B5EF4-FFF2-40B4-BE49-F238E27FC236}">
                <a16:creationId xmlns:a16="http://schemas.microsoft.com/office/drawing/2014/main" id="{72AF41FE-63D7-4695-81D2-66D2510E4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8D3867-7700-467F-958F-0B9773F96D01}"/>
              </a:ext>
            </a:extLst>
          </p:cNvPr>
          <p:cNvSpPr txBox="1"/>
          <p:nvPr/>
        </p:nvSpPr>
        <p:spPr>
          <a:xfrm>
            <a:off x="1123167" y="4787030"/>
            <a:ext cx="3108542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ea typeface="+mn-lt"/>
                <a:cs typeface="+mn-lt"/>
                <a:hlinkClick r:id="rId2"/>
              </a:rPr>
              <a:t>Daniele Santini</a:t>
            </a:r>
            <a:r>
              <a:rPr lang="en-US" b="1" dirty="0">
                <a:ea typeface="+mn-lt"/>
                <a:cs typeface="+mn-lt"/>
              </a:rPr>
              <a:t> </a:t>
            </a:r>
          </a:p>
          <a:p>
            <a:r>
              <a:rPr lang="en-US" b="1" dirty="0" err="1">
                <a:ea typeface="+mn-lt"/>
                <a:cs typeface="+mn-lt"/>
                <a:hlinkClick r:id="rId3"/>
              </a:rPr>
              <a:t>Parsa</a:t>
            </a:r>
            <a:r>
              <a:rPr lang="en-US" b="1" dirty="0">
                <a:ea typeface="+mn-lt"/>
                <a:cs typeface="+mn-lt"/>
                <a:hlinkClick r:id="rId3"/>
              </a:rPr>
              <a:t> Dahesh</a:t>
            </a:r>
            <a:r>
              <a:rPr lang="en-US" b="1" dirty="0">
                <a:ea typeface="+mn-lt"/>
                <a:cs typeface="+mn-lt"/>
              </a:rPr>
              <a:t> </a:t>
            </a:r>
          </a:p>
          <a:p>
            <a:r>
              <a:rPr lang="en-US" b="1" dirty="0">
                <a:ea typeface="+mn-lt"/>
                <a:cs typeface="+mn-lt"/>
                <a:hlinkClick r:id="rId4"/>
              </a:rPr>
              <a:t>Michele Luca </a:t>
            </a:r>
            <a:r>
              <a:rPr lang="en-US" b="1" dirty="0" err="1">
                <a:ea typeface="+mn-lt"/>
                <a:cs typeface="+mn-lt"/>
                <a:hlinkClick r:id="rId4"/>
              </a:rPr>
              <a:t>Contalbo</a:t>
            </a:r>
            <a:r>
              <a:rPr lang="en-US" b="1" dirty="0">
                <a:ea typeface="+mn-lt"/>
                <a:cs typeface="+mn-lt"/>
              </a:rPr>
              <a:t> </a:t>
            </a:r>
          </a:p>
          <a:p>
            <a:r>
              <a:rPr lang="en-US" b="1" dirty="0">
                <a:ea typeface="+mn-lt"/>
                <a:cs typeface="+mn-lt"/>
                <a:hlinkClick r:id="rId5"/>
              </a:rPr>
              <a:t>Jyoti Yadav</a:t>
            </a:r>
            <a:r>
              <a:rPr lang="en-US" dirty="0">
                <a:ea typeface="+mn-lt"/>
                <a:cs typeface="+mn-lt"/>
              </a:rPr>
              <a:t> </a:t>
            </a:r>
            <a:br>
              <a:rPr lang="en-US" dirty="0">
                <a:ea typeface="+mn-lt"/>
                <a:cs typeface="+mn-lt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617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23DA7759-3209-4FE2-96D1-4EEDD81E9E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41460DAD-8769-4C9F-9C8C-BB0443909D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23536" y="5717905"/>
            <a:ext cx="1771609" cy="1140095"/>
          </a:xfrm>
          <a:custGeom>
            <a:avLst/>
            <a:gdLst/>
            <a:ahLst/>
            <a:cxnLst/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CC97FA-A711-4173-9049-E3C1492207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6834" y="1153572"/>
            <a:ext cx="3200400" cy="44611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References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1788A1-6B03-4C47-AEC4-F4C51D7344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87760" y="591345"/>
            <a:ext cx="7066039" cy="408343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dirty="0"/>
              <a:t>Programming language: Java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dirty="0"/>
              <a:t>GitHub repository: </a:t>
            </a:r>
            <a:r>
              <a:rPr lang="en-US" dirty="0">
                <a:hlinkClick r:id="rId2"/>
              </a:rPr>
              <a:t>Danysan1/tablut-ai</a:t>
            </a:r>
            <a:endParaRPr lang="en-US" dirty="0"/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dirty="0"/>
              <a:t>AI Algorithm: </a:t>
            </a:r>
            <a:r>
              <a:rPr lang="en-US" dirty="0" err="1"/>
              <a:t>MinMax</a:t>
            </a:r>
            <a:r>
              <a:rPr lang="en-US" dirty="0"/>
              <a:t> with Alpha/Beta Pruning</a:t>
            </a:r>
          </a:p>
          <a:p>
            <a:pPr marL="800100" lvl="1" indent="-228600" algn="l">
              <a:buFont typeface="Arial" panose="020B0604020202020204" pitchFamily="34" charset="0"/>
              <a:buChar char="•"/>
            </a:pPr>
            <a:r>
              <a:rPr lang="en-US" dirty="0"/>
              <a:t>Package </a:t>
            </a:r>
            <a:r>
              <a:rPr lang="en-US" dirty="0" err="1"/>
              <a:t>edu.tuichu</a:t>
            </a:r>
            <a:endParaRPr lang="en-US" dirty="0"/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dirty="0"/>
              <a:t>Project framework and utilities derived from the </a:t>
            </a:r>
            <a:r>
              <a:rPr lang="en-US" dirty="0">
                <a:solidFill>
                  <a:srgbClr val="E50CBC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TablutCompetition</a:t>
            </a:r>
            <a:r>
              <a:rPr lang="en-US" dirty="0"/>
              <a:t> repo</a:t>
            </a:r>
          </a:p>
          <a:p>
            <a:pPr marL="800100" lvl="1" indent="-228600" algn="l">
              <a:buFont typeface="Arial" panose="020B0604020202020204" pitchFamily="34" charset="0"/>
              <a:buChar char="•"/>
            </a:pPr>
            <a:r>
              <a:rPr lang="it-IT" dirty="0"/>
              <a:t>Package </a:t>
            </a:r>
            <a:r>
              <a:rPr lang="it-IT" dirty="0" err="1"/>
              <a:t>it.unibo.ai.didattica.competition.tablut</a:t>
            </a:r>
            <a:endParaRPr lang="en-US" dirty="0"/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dirty="0"/>
              <a:t>The maximum depth used is 4 </a:t>
            </a:r>
            <a:br>
              <a:rPr lang="en-US" dirty="0"/>
            </a:br>
            <a:endParaRPr lang="en-US" dirty="0"/>
          </a:p>
        </p:txBody>
      </p:sp>
      <p:sp>
        <p:nvSpPr>
          <p:cNvPr id="47" name="Arc 46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Oval 35">
            <a:extLst>
              <a:ext uri="{FF2B5EF4-FFF2-40B4-BE49-F238E27FC236}">
                <a16:creationId xmlns:a16="http://schemas.microsoft.com/office/drawing/2014/main" id="{9482595E-5144-4414-A0E4-64FA8AFDCDB6}"/>
              </a:ext>
            </a:extLst>
          </p:cNvPr>
          <p:cNvSpPr/>
          <p:nvPr/>
        </p:nvSpPr>
        <p:spPr>
          <a:xfrm>
            <a:off x="7629154" y="4046269"/>
            <a:ext cx="4003728" cy="249264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dirty="0">
                <a:ea typeface="+mn-lt"/>
                <a:cs typeface="+mn-lt"/>
              </a:rPr>
              <a:t>Maximize white player</a:t>
            </a:r>
          </a:p>
          <a:p>
            <a:pPr algn="ctr">
              <a:spcAft>
                <a:spcPts val="600"/>
              </a:spcAft>
            </a:pPr>
            <a:r>
              <a:rPr lang="en-US" dirty="0">
                <a:ea typeface="+mn-lt"/>
                <a:cs typeface="+mn-lt"/>
              </a:rPr>
              <a:t>+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Minimize black playe</a:t>
            </a:r>
            <a:r>
              <a:rPr lang="en-US" b="1" dirty="0">
                <a:ea typeface="+mn-lt"/>
                <a:cs typeface="+mn-lt"/>
              </a:rPr>
              <a:t>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37341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3" name="Rectangle 132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5" name="Freeform: Shape 134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79E9E0-956C-42E6-9706-9BAA968A4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cs typeface="Aharoni"/>
              </a:rPr>
              <a:t>Black/White Heuristic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EE36BF-7D88-4433-AACE-419E4D7E2D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67273" y="533401"/>
            <a:ext cx="7750198" cy="672253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>
                <a:ea typeface="+mn-lt"/>
                <a:cs typeface="+mn-lt"/>
              </a:rPr>
              <a:t>isWhiteWin</a:t>
            </a:r>
            <a:r>
              <a:rPr lang="en-US" dirty="0">
                <a:ea typeface="+mn-lt"/>
                <a:cs typeface="+mn-lt"/>
              </a:rPr>
              <a:t>() / </a:t>
            </a:r>
            <a:r>
              <a:rPr lang="en-US" dirty="0" err="1">
                <a:ea typeface="+mn-lt"/>
                <a:cs typeface="+mn-lt"/>
              </a:rPr>
              <a:t>isBlackWin</a:t>
            </a:r>
            <a:r>
              <a:rPr lang="en-US" dirty="0">
                <a:ea typeface="+mn-lt"/>
                <a:cs typeface="+mn-lt"/>
              </a:rPr>
              <a:t>()</a:t>
            </a:r>
          </a:p>
          <a:p>
            <a:r>
              <a:rPr lang="en-US" dirty="0" err="1">
                <a:ea typeface="+mn-lt"/>
                <a:cs typeface="+mn-lt"/>
              </a:rPr>
              <a:t>isKingInCastle</a:t>
            </a:r>
            <a:r>
              <a:rPr lang="en-US" dirty="0">
                <a:ea typeface="+mn-lt"/>
                <a:cs typeface="+mn-lt"/>
              </a:rPr>
              <a:t>()</a:t>
            </a:r>
          </a:p>
          <a:p>
            <a:r>
              <a:rPr lang="en-US" dirty="0" err="1">
                <a:ea typeface="+mn-lt"/>
                <a:cs typeface="+mn-lt"/>
              </a:rPr>
              <a:t>getEatenPawns</a:t>
            </a:r>
            <a:r>
              <a:rPr lang="en-US" dirty="0">
                <a:ea typeface="+mn-lt"/>
                <a:cs typeface="+mn-lt"/>
              </a:rPr>
              <a:t>()   (white + black)</a:t>
            </a:r>
          </a:p>
          <a:p>
            <a:r>
              <a:rPr lang="en-US" dirty="0" err="1">
                <a:ea typeface="+mn-lt"/>
                <a:cs typeface="+mn-lt"/>
              </a:rPr>
              <a:t>getMinManhattanDistanceFromKingToWin</a:t>
            </a:r>
            <a:r>
              <a:rPr lang="en-US" dirty="0">
                <a:ea typeface="+mn-lt"/>
                <a:cs typeface="+mn-lt"/>
              </a:rPr>
              <a:t>()</a:t>
            </a:r>
          </a:p>
          <a:p>
            <a:r>
              <a:rPr lang="en-US" dirty="0" err="1">
                <a:ea typeface="+mn-lt"/>
                <a:cs typeface="+mn-lt"/>
              </a:rPr>
              <a:t>getPawnsInWinCells</a:t>
            </a:r>
            <a:r>
              <a:rPr lang="en-US" dirty="0">
                <a:ea typeface="+mn-lt"/>
                <a:cs typeface="+mn-lt"/>
              </a:rPr>
              <a:t>()   (white + black)</a:t>
            </a:r>
          </a:p>
          <a:p>
            <a:r>
              <a:rPr lang="en-US" dirty="0" err="1">
                <a:ea typeface="+mn-lt"/>
                <a:cs typeface="+mn-lt"/>
              </a:rPr>
              <a:t>getPawnsAdjacentToKing</a:t>
            </a:r>
            <a:r>
              <a:rPr lang="en-US" dirty="0">
                <a:ea typeface="+mn-lt"/>
                <a:cs typeface="+mn-lt"/>
              </a:rPr>
              <a:t>()   (white + black)</a:t>
            </a:r>
          </a:p>
          <a:p>
            <a:r>
              <a:rPr lang="en-US" dirty="0" err="1">
                <a:ea typeface="+mn-lt"/>
                <a:cs typeface="+mn-lt"/>
              </a:rPr>
              <a:t>getPawnsAroundKing</a:t>
            </a:r>
            <a:r>
              <a:rPr lang="en-US" dirty="0">
                <a:ea typeface="+mn-lt"/>
                <a:cs typeface="+mn-lt"/>
              </a:rPr>
              <a:t>()   (white + black)</a:t>
            </a:r>
          </a:p>
          <a:p>
            <a:pPr lvl="1"/>
            <a:r>
              <a:rPr lang="en-US" dirty="0" err="1">
                <a:ea typeface="+mn-lt"/>
                <a:cs typeface="+mn-lt"/>
              </a:rPr>
              <a:t>getPawnsInKingsRow</a:t>
            </a:r>
            <a:r>
              <a:rPr lang="en-US" dirty="0">
                <a:ea typeface="+mn-lt"/>
                <a:cs typeface="+mn-lt"/>
              </a:rPr>
              <a:t>()</a:t>
            </a:r>
          </a:p>
          <a:p>
            <a:pPr lvl="1"/>
            <a:r>
              <a:rPr lang="en-US" dirty="0" err="1">
                <a:ea typeface="+mn-lt"/>
                <a:cs typeface="+mn-lt"/>
              </a:rPr>
              <a:t>getPawnsInKingsColumn</a:t>
            </a:r>
            <a:r>
              <a:rPr lang="en-US" dirty="0">
                <a:ea typeface="+mn-lt"/>
                <a:cs typeface="+mn-lt"/>
              </a:rPr>
              <a:t>()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37" name="Arc 136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1E9ED5C-50E7-44A9-9D96-2C1593A89B03}"/>
              </a:ext>
            </a:extLst>
          </p:cNvPr>
          <p:cNvSpPr txBox="1">
            <a:spLocks/>
          </p:cNvSpPr>
          <p:nvPr/>
        </p:nvSpPr>
        <p:spPr>
          <a:xfrm>
            <a:off x="6050602" y="4191478"/>
            <a:ext cx="3851452" cy="125591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/>
          </a:p>
        </p:txBody>
      </p:sp>
    </p:spTree>
    <p:extLst>
      <p:ext uri="{BB962C8B-B14F-4D97-AF65-F5344CB8AC3E}">
        <p14:creationId xmlns:p14="http://schemas.microsoft.com/office/powerpoint/2010/main" val="3951083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9AFC454B-A080-4D23-B177-6D5356C6E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0522C2C-7B5C-48A7-A969-03941E5D2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69476" y="220196"/>
            <a:ext cx="9422524" cy="6637806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C1D339-72A7-4781-B9E2-107E0AA438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38600" y="1939159"/>
            <a:ext cx="7644627" cy="2751086"/>
          </a:xfrm>
        </p:spPr>
        <p:txBody>
          <a:bodyPr>
            <a:normAutofit/>
          </a:bodyPr>
          <a:lstStyle/>
          <a:p>
            <a:pPr algn="r"/>
            <a:r>
              <a:rPr lang="en-US">
                <a:cs typeface="Aharoni"/>
              </a:rPr>
              <a:t>Thank you !</a:t>
            </a:r>
            <a:br>
              <a:rPr lang="en-US">
                <a:cs typeface="Aharoni"/>
              </a:rPr>
            </a:br>
            <a:r>
              <a:rPr lang="en-US">
                <a:cs typeface="Aharoni"/>
              </a:rPr>
              <a:t>Questions?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6EE29F2-D77F-4BD0-A20B-334D316A1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58029" y="3334786"/>
            <a:ext cx="1942241" cy="188955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Arc 27">
            <a:extLst>
              <a:ext uri="{FF2B5EF4-FFF2-40B4-BE49-F238E27FC236}">
                <a16:creationId xmlns:a16="http://schemas.microsoft.com/office/drawing/2014/main" id="{22D09ED2-868F-42C6-866E-F92E0CEF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520172">
            <a:off x="1474479" y="1096414"/>
            <a:ext cx="2987899" cy="2987899"/>
          </a:xfrm>
          <a:prstGeom prst="arc">
            <a:avLst>
              <a:gd name="adj1" fmla="val 14455503"/>
              <a:gd name="adj2" fmla="val 227775"/>
            </a:avLst>
          </a:prstGeom>
          <a:ln w="127000" cap="rnd">
            <a:solidFill>
              <a:schemeClr val="accent2">
                <a:lumMod val="75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6933839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Ion">
      <a:dk1>
        <a:srgbClr val="000000"/>
      </a:dk1>
      <a:lt1>
        <a:srgbClr val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Festival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</TotalTime>
  <Words>125</Words>
  <Application>Microsoft Office PowerPoint</Application>
  <PresentationFormat>Widescreen</PresentationFormat>
  <Paragraphs>28</Paragraphs>
  <Slides>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9" baseType="lpstr">
      <vt:lpstr>Aharoni</vt:lpstr>
      <vt:lpstr>Arial</vt:lpstr>
      <vt:lpstr>Avenir Next LT Pro</vt:lpstr>
      <vt:lpstr>Calibri</vt:lpstr>
      <vt:lpstr>ShapesVTI</vt:lpstr>
      <vt:lpstr>TUICHU presentation</vt:lpstr>
      <vt:lpstr>References</vt:lpstr>
      <vt:lpstr>Black/White Heuristic </vt:lpstr>
      <vt:lpstr>Thank you !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Daniele Santini</cp:lastModifiedBy>
  <cp:revision>6</cp:revision>
  <dcterms:created xsi:type="dcterms:W3CDTF">2020-12-02T17:15:17Z</dcterms:created>
  <dcterms:modified xsi:type="dcterms:W3CDTF">2020-12-03T19:24:32Z</dcterms:modified>
</cp:coreProperties>
</file>