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4899"/>
            <a:ext cx="9144000" cy="1509713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15400"/>
            <a:ext cx="9144000" cy="10469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694944"/>
            <a:ext cx="10516800" cy="55241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900"/>
            <a:ext cx="10515600" cy="819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527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Title"/>
          <p:cNvSpPr/>
          <p:nvPr>
            <p:custDataLst>
              <p:tags r:id="rId1"/>
            </p:custDataLst>
          </p:nvPr>
        </p:nvSpPr>
        <p:spPr>
          <a:xfrm>
            <a:off x="2972859" y="2943225"/>
            <a:ext cx="6989233" cy="738188"/>
          </a:xfrm>
          <a:custGeom>
            <a:avLst/>
            <a:gdLst>
              <a:gd name="connsiteX0" fmla="*/ 0 w 3954840"/>
              <a:gd name="connsiteY0" fmla="*/ 0 h 557348"/>
              <a:gd name="connsiteX1" fmla="*/ 3835506 w 3954840"/>
              <a:gd name="connsiteY1" fmla="*/ 0 h 557348"/>
              <a:gd name="connsiteX2" fmla="*/ 3954840 w 3954840"/>
              <a:gd name="connsiteY2" fmla="*/ 92893 h 557348"/>
              <a:gd name="connsiteX3" fmla="*/ 3954840 w 3954840"/>
              <a:gd name="connsiteY3" fmla="*/ 464455 h 557348"/>
              <a:gd name="connsiteX4" fmla="*/ 3835506 w 3954840"/>
              <a:gd name="connsiteY4" fmla="*/ 557348 h 557348"/>
              <a:gd name="connsiteX5" fmla="*/ 0 w 3954840"/>
              <a:gd name="connsiteY5" fmla="*/ 557348 h 557348"/>
              <a:gd name="connsiteX6" fmla="*/ 45938 w 3954840"/>
              <a:gd name="connsiteY6" fmla="*/ 532414 h 557348"/>
              <a:gd name="connsiteX7" fmla="*/ 180850 w 3954840"/>
              <a:gd name="connsiteY7" fmla="*/ 278674 h 557348"/>
              <a:gd name="connsiteX8" fmla="*/ 45938 w 3954840"/>
              <a:gd name="connsiteY8" fmla="*/ 24934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4840" h="557348">
                <a:moveTo>
                  <a:pt x="0" y="0"/>
                </a:moveTo>
                <a:lnTo>
                  <a:pt x="3835506" y="0"/>
                </a:lnTo>
                <a:cubicBezTo>
                  <a:pt x="3901412" y="0"/>
                  <a:pt x="3954840" y="41590"/>
                  <a:pt x="3954840" y="92893"/>
                </a:cubicBezTo>
                <a:lnTo>
                  <a:pt x="3954840" y="464455"/>
                </a:lnTo>
                <a:cubicBezTo>
                  <a:pt x="3954840" y="515758"/>
                  <a:pt x="3901412" y="557348"/>
                  <a:pt x="3835506" y="557348"/>
                </a:cubicBezTo>
                <a:lnTo>
                  <a:pt x="0" y="557348"/>
                </a:lnTo>
                <a:lnTo>
                  <a:pt x="45938" y="532414"/>
                </a:lnTo>
                <a:cubicBezTo>
                  <a:pt x="127334" y="477424"/>
                  <a:pt x="180850" y="384299"/>
                  <a:pt x="180850" y="278674"/>
                </a:cubicBezTo>
                <a:cubicBezTo>
                  <a:pt x="180850" y="173050"/>
                  <a:pt x="127334" y="79925"/>
                  <a:pt x="45938" y="24934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36000" rIns="36000" bIns="3600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kern="0" dirty="0">
              <a:solidFill>
                <a:schemeClr val="accent1"/>
              </a:solidFill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3075" y="2943225"/>
            <a:ext cx="6988800" cy="738000"/>
          </a:xfrm>
        </p:spPr>
        <p:txBody>
          <a:bodyPr anchor="ctr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67F6-5DE1-4024-B447-9AA0403A693F}" type="datetime1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CEBD-40CA-46E6-818A-6334265155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3155491" y="2679701"/>
            <a:ext cx="5764907" cy="956509"/>
          </a:xfrm>
          <a:prstGeom prst="parallelogram">
            <a:avLst>
              <a:gd name="adj" fmla="val 305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numCol="1" rtlCol="0" anchor="ctr">
            <a:prstTxWarp prst="textPlain">
              <a:avLst/>
            </a:prstTxWarp>
          </a:bodyPr>
          <a:lstStyle/>
          <a:p>
            <a:pPr algn="ctr"/>
            <a:endParaRPr lang="zh-CN" altLang="en-US" sz="4800" b="1" dirty="0">
              <a:solidFill>
                <a:srgbClr val="FFFF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3781425" y="3689352"/>
            <a:ext cx="8410575" cy="336549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spc="300" dirty="0">
              <a:solidFill>
                <a:schemeClr val="accent2">
                  <a:lumMod val="40000"/>
                  <a:lumOff val="60000"/>
                </a:schemeClr>
              </a:solidFill>
              <a:latin typeface="Bell MT" pitchFamily="18" charset="0"/>
              <a:ea typeface="幼圆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4342" y="2708729"/>
            <a:ext cx="4694918" cy="887829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743" y="884466"/>
            <a:ext cx="5638795" cy="78105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61079" y="1839684"/>
            <a:ext cx="5640512" cy="436517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1538" y="1839683"/>
            <a:ext cx="3932237" cy="4365171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36628" y="365125"/>
            <a:ext cx="1317171" cy="5811838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2425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2" b="82068"/>
          <a:stretch>
            <a:fillRect/>
          </a:stretch>
        </p:blipFill>
        <p:spPr bwMode="auto">
          <a:xfrm>
            <a:off x="0" y="0"/>
            <a:ext cx="12192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723900"/>
            <a:ext cx="1051560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49413"/>
            <a:ext cx="10515600" cy="452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ebdings" panose="05030102010509060703" pitchFamily="18" charset="2"/>
        <a:buChar char="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dirty="0"/>
              <a:t>研发工作周报</a:t>
            </a:r>
            <a:br>
              <a:rPr lang="en-US" altLang="zh-CN" sz="5400" dirty="0"/>
            </a:br>
            <a:r>
              <a:rPr lang="en-US" altLang="zh-CN" sz="5400" dirty="0"/>
              <a:t>             -</a:t>
            </a:r>
            <a:r>
              <a:rPr lang="zh-CN" altLang="en-US" dirty="0"/>
              <a:t>第七周（</a:t>
            </a:r>
            <a:r>
              <a:rPr lang="en-US" altLang="zh-CN" b="1" dirty="0"/>
              <a:t>10/23-10/29</a:t>
            </a:r>
            <a:r>
              <a:rPr lang="zh-CN" altLang="en-US" dirty="0"/>
              <a:t>）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426210" y="3884130"/>
            <a:ext cx="9144000" cy="1046962"/>
          </a:xfrm>
        </p:spPr>
        <p:txBody>
          <a:bodyPr>
            <a:normAutofit fontScale="85000" lnSpcReduction="20000"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				                                         </a:t>
            </a:r>
            <a:r>
              <a:rPr lang="zh-CN" altLang="en-US" sz="3600" dirty="0"/>
              <a:t>王丹煜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FACEF1-C6F7-4147-870E-454B0513B5E3}"/>
              </a:ext>
            </a:extLst>
          </p:cNvPr>
          <p:cNvSpPr/>
          <p:nvPr/>
        </p:nvSpPr>
        <p:spPr>
          <a:xfrm>
            <a:off x="5986955" y="2740995"/>
            <a:ext cx="5958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</a:rPr>
              <a:t>E1   </a:t>
            </a:r>
            <a:r>
              <a:rPr lang="en-US" altLang="zh-CN" sz="2800" dirty="0" err="1">
                <a:solidFill>
                  <a:schemeClr val="accent6">
                    <a:lumMod val="50000"/>
                  </a:schemeClr>
                </a:solidFill>
              </a:rPr>
              <a:t>AngularJS代码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</a:rPr>
              <a:t>研读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95674-B067-4DFA-A192-7BDF90EA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AngularJS</a:t>
            </a:r>
            <a:r>
              <a:rPr lang="zh-CN" altLang="en-US" dirty="0"/>
              <a:t>服务：</a:t>
            </a:r>
            <a:r>
              <a:rPr lang="zh-CN" altLang="zh-CN" dirty="0"/>
              <a:t>在</a:t>
            </a:r>
            <a:r>
              <a:rPr lang="en-US" altLang="zh-CN" dirty="0"/>
              <a:t> AngularJS </a:t>
            </a:r>
            <a:r>
              <a:rPr lang="zh-CN" altLang="zh-CN" dirty="0"/>
              <a:t>中，服务是一个函数或对象。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60E8E-2467-468D-8293-524BD8C2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$location</a:t>
            </a:r>
            <a:r>
              <a:rPr lang="en-US" altLang="zh-CN" dirty="0"/>
              <a:t> </a:t>
            </a:r>
            <a:r>
              <a:rPr lang="zh-CN" altLang="zh-CN" dirty="0"/>
              <a:t>服务：它可以返回当前页面的</a:t>
            </a:r>
            <a:r>
              <a:rPr lang="en-US" altLang="zh-CN" dirty="0"/>
              <a:t> URL </a:t>
            </a:r>
            <a:r>
              <a:rPr lang="zh-CN" altLang="zh-CN" dirty="0"/>
              <a:t>地址。</a:t>
            </a:r>
          </a:p>
          <a:p>
            <a:r>
              <a:rPr lang="en-US" altLang="zh-CN" b="1" dirty="0"/>
              <a:t>$http</a:t>
            </a:r>
            <a:r>
              <a:rPr lang="en-US" altLang="zh-CN" dirty="0"/>
              <a:t> </a:t>
            </a:r>
            <a:r>
              <a:rPr lang="zh-CN" altLang="zh-CN" dirty="0"/>
              <a:t>服务：</a:t>
            </a:r>
            <a:r>
              <a:rPr lang="en-US" altLang="zh-CN" dirty="0"/>
              <a:t>AngularJS </a:t>
            </a:r>
            <a:r>
              <a:rPr lang="zh-CN" altLang="zh-CN" dirty="0"/>
              <a:t>应用中最常用的服务。 服务向服务器发送请求，应用响应服务器传送过来的数据。</a:t>
            </a:r>
          </a:p>
          <a:p>
            <a:r>
              <a:rPr lang="en-US" altLang="zh-CN" b="1" dirty="0"/>
              <a:t>$timeout</a:t>
            </a:r>
            <a:r>
              <a:rPr lang="en-US" altLang="zh-CN" dirty="0"/>
              <a:t> </a:t>
            </a:r>
            <a:r>
              <a:rPr lang="zh-CN" altLang="zh-CN" dirty="0"/>
              <a:t>服务：对应了</a:t>
            </a:r>
            <a:r>
              <a:rPr lang="en-US" altLang="zh-CN" dirty="0"/>
              <a:t> JS </a:t>
            </a:r>
            <a:r>
              <a:rPr lang="en-US" altLang="zh-CN" b="1" dirty="0" err="1"/>
              <a:t>window.setTimeout</a:t>
            </a:r>
            <a:r>
              <a:rPr lang="en-US" altLang="zh-CN" dirty="0"/>
              <a:t> </a:t>
            </a:r>
            <a:r>
              <a:rPr lang="zh-CN" altLang="zh-CN" dirty="0"/>
              <a:t>函数。</a:t>
            </a:r>
          </a:p>
          <a:p>
            <a:r>
              <a:rPr lang="en-US" altLang="zh-CN" b="1" dirty="0"/>
              <a:t>$interval</a:t>
            </a:r>
            <a:r>
              <a:rPr lang="en-US" altLang="zh-CN" dirty="0"/>
              <a:t> </a:t>
            </a:r>
            <a:r>
              <a:rPr lang="zh-CN" altLang="zh-CN" dirty="0"/>
              <a:t>服务：对应了</a:t>
            </a:r>
            <a:r>
              <a:rPr lang="en-US" altLang="zh-CN" dirty="0"/>
              <a:t> JS </a:t>
            </a:r>
            <a:r>
              <a:rPr lang="en-US" altLang="zh-CN" b="1" dirty="0" err="1"/>
              <a:t>window.setInterval</a:t>
            </a:r>
            <a:r>
              <a:rPr lang="en-US" altLang="zh-CN" dirty="0"/>
              <a:t> </a:t>
            </a:r>
            <a:r>
              <a:rPr lang="zh-CN" altLang="zh-CN" dirty="0"/>
              <a:t>函数。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6236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95674-B067-4DFA-A192-7BDF90EA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49" y="419450"/>
            <a:ext cx="11786532" cy="9479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AngularJS</a:t>
            </a:r>
            <a:r>
              <a:rPr lang="zh-CN" altLang="en-US" dirty="0"/>
              <a:t>指令：</a:t>
            </a:r>
            <a:r>
              <a:rPr lang="en-US" altLang="zh-CN" dirty="0"/>
              <a:t>AngularJS </a:t>
            </a:r>
            <a:r>
              <a:rPr lang="zh-CN" altLang="zh-CN" dirty="0"/>
              <a:t>指令是扩展的</a:t>
            </a:r>
            <a:r>
              <a:rPr lang="en-US" altLang="zh-CN" dirty="0"/>
              <a:t> HTML </a:t>
            </a:r>
            <a:r>
              <a:rPr lang="zh-CN" altLang="zh-CN" dirty="0"/>
              <a:t>属性，带有前缀 </a:t>
            </a:r>
            <a:r>
              <a:rPr lang="en-US" altLang="zh-CN" b="1" dirty="0"/>
              <a:t>ng-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60E8E-2467-468D-8293-524BD8C2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CN" b="1" dirty="0"/>
              <a:t>ng-app</a:t>
            </a:r>
            <a:r>
              <a:rPr lang="en-US" altLang="zh-CN" dirty="0"/>
              <a:t> </a:t>
            </a:r>
            <a:r>
              <a:rPr lang="zh-CN" altLang="zh-CN" dirty="0"/>
              <a:t>指令初始化一个</a:t>
            </a:r>
            <a:r>
              <a:rPr lang="en-US" altLang="zh-CN" dirty="0"/>
              <a:t> AngularJS </a:t>
            </a:r>
            <a:r>
              <a:rPr lang="zh-CN" altLang="zh-CN" dirty="0"/>
              <a:t>应用程序。</a:t>
            </a:r>
            <a:r>
              <a:rPr lang="en-US" altLang="zh-CN" b="1" dirty="0"/>
              <a:t>ng-app</a:t>
            </a:r>
            <a:r>
              <a:rPr lang="en-US" altLang="zh-CN" dirty="0"/>
              <a:t> </a:t>
            </a:r>
            <a:r>
              <a:rPr lang="zh-CN" altLang="zh-CN" dirty="0"/>
              <a:t>指令定义了</a:t>
            </a:r>
            <a:r>
              <a:rPr lang="en-US" altLang="zh-CN" dirty="0"/>
              <a:t> AngularJS </a:t>
            </a:r>
            <a:r>
              <a:rPr lang="zh-CN" altLang="zh-CN" dirty="0"/>
              <a:t>应用程序的 </a:t>
            </a:r>
            <a:r>
              <a:rPr lang="zh-CN" altLang="zh-CN" b="1" dirty="0"/>
              <a:t>根元素</a:t>
            </a:r>
            <a:r>
              <a:rPr lang="zh-CN" altLang="zh-CN" dirty="0"/>
              <a:t>。</a:t>
            </a:r>
            <a:r>
              <a:rPr lang="en-US" altLang="zh-CN" b="1" dirty="0"/>
              <a:t>ng-app</a:t>
            </a:r>
            <a:r>
              <a:rPr lang="en-US" altLang="zh-CN" dirty="0"/>
              <a:t> </a:t>
            </a:r>
            <a:r>
              <a:rPr lang="zh-CN" altLang="zh-CN" dirty="0"/>
              <a:t>指令在网页加载完毕时会</a:t>
            </a:r>
            <a:r>
              <a:rPr lang="zh-CN" altLang="zh-CN" b="1" dirty="0"/>
              <a:t>自动引导</a:t>
            </a:r>
            <a:r>
              <a:rPr lang="zh-CN" altLang="zh-CN" dirty="0"/>
              <a:t>（自动初始化）应用程序。 </a:t>
            </a:r>
          </a:p>
          <a:p>
            <a:pPr lvl="0"/>
            <a:r>
              <a:rPr lang="en-US" altLang="zh-CN" b="1" dirty="0"/>
              <a:t>ng-</a:t>
            </a:r>
            <a:r>
              <a:rPr lang="en-US" altLang="zh-CN" b="1" dirty="0" err="1"/>
              <a:t>init</a:t>
            </a:r>
            <a:r>
              <a:rPr lang="en-US" altLang="zh-CN" dirty="0"/>
              <a:t> </a:t>
            </a:r>
            <a:r>
              <a:rPr lang="zh-CN" altLang="zh-CN" dirty="0"/>
              <a:t>指令初始化应用程序数据。</a:t>
            </a:r>
            <a:r>
              <a:rPr lang="en-US" altLang="zh-CN" b="1" dirty="0"/>
              <a:t>ng-</a:t>
            </a:r>
            <a:r>
              <a:rPr lang="en-US" altLang="zh-CN" b="1" dirty="0" err="1"/>
              <a:t>init</a:t>
            </a:r>
            <a:r>
              <a:rPr lang="en-US" altLang="zh-CN" dirty="0"/>
              <a:t> </a:t>
            </a:r>
            <a:r>
              <a:rPr lang="zh-CN" altLang="zh-CN" dirty="0"/>
              <a:t>指令为</a:t>
            </a:r>
            <a:r>
              <a:rPr lang="en-US" altLang="zh-CN" dirty="0"/>
              <a:t> AngularJS </a:t>
            </a:r>
            <a:r>
              <a:rPr lang="zh-CN" altLang="zh-CN" dirty="0"/>
              <a:t>应用程序定义了 </a:t>
            </a:r>
            <a:r>
              <a:rPr lang="zh-CN" altLang="zh-CN" b="1" dirty="0"/>
              <a:t>初始值</a:t>
            </a:r>
            <a:r>
              <a:rPr lang="zh-CN" altLang="zh-CN" dirty="0"/>
              <a:t>。通常情况下，不使用</a:t>
            </a:r>
            <a:r>
              <a:rPr lang="en-US" altLang="zh-CN" dirty="0"/>
              <a:t> ng-</a:t>
            </a:r>
            <a:r>
              <a:rPr lang="en-US" altLang="zh-CN" dirty="0" err="1"/>
              <a:t>init</a:t>
            </a:r>
            <a:r>
              <a:rPr lang="zh-CN" altLang="zh-CN" dirty="0"/>
              <a:t>。您将使用一个控制器或模块来代替它。</a:t>
            </a:r>
          </a:p>
          <a:p>
            <a:pPr lvl="0"/>
            <a:r>
              <a:rPr lang="en-US" altLang="zh-CN" b="1" dirty="0"/>
              <a:t>ng-model</a:t>
            </a:r>
            <a:r>
              <a:rPr lang="en-US" altLang="zh-CN" dirty="0"/>
              <a:t> </a:t>
            </a:r>
            <a:r>
              <a:rPr lang="zh-CN" altLang="zh-CN" dirty="0"/>
              <a:t>指令把元素值（比如输入域的值）绑定到应用程序。</a:t>
            </a:r>
            <a:r>
              <a:rPr lang="en-US" altLang="zh-CN" b="1" dirty="0"/>
              <a:t>ng-model</a:t>
            </a:r>
            <a:r>
              <a:rPr lang="en-US" altLang="zh-CN" dirty="0"/>
              <a:t> </a:t>
            </a:r>
            <a:r>
              <a:rPr lang="zh-CN" altLang="zh-CN" dirty="0"/>
              <a:t>指令也可以：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/>
              <a:t>为应用程序数据提供类型验证（</a:t>
            </a:r>
            <a:r>
              <a:rPr lang="en-US" altLang="zh-CN" dirty="0"/>
              <a:t>number</a:t>
            </a:r>
            <a:r>
              <a:rPr lang="zh-CN" altLang="zh-CN" dirty="0"/>
              <a:t>、</a:t>
            </a:r>
            <a:r>
              <a:rPr lang="en-US" altLang="zh-CN" dirty="0"/>
              <a:t>email</a:t>
            </a:r>
            <a:r>
              <a:rPr lang="zh-CN" altLang="zh-CN" dirty="0"/>
              <a:t>、</a:t>
            </a:r>
            <a:r>
              <a:rPr lang="en-US" altLang="zh-CN" dirty="0"/>
              <a:t>required</a:t>
            </a:r>
            <a:r>
              <a:rPr lang="zh-CN" altLang="zh-CN" dirty="0"/>
              <a:t>）。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/>
              <a:t>为应用程序数据提供状态（</a:t>
            </a:r>
            <a:r>
              <a:rPr lang="en-US" altLang="zh-CN" dirty="0"/>
              <a:t>invalid</a:t>
            </a:r>
            <a:r>
              <a:rPr lang="zh-CN" altLang="zh-CN" dirty="0"/>
              <a:t>、</a:t>
            </a:r>
            <a:r>
              <a:rPr lang="en-US" altLang="zh-CN" dirty="0"/>
              <a:t>dirty</a:t>
            </a:r>
            <a:r>
              <a:rPr lang="zh-CN" altLang="zh-CN" dirty="0"/>
              <a:t>、</a:t>
            </a:r>
            <a:r>
              <a:rPr lang="en-US" altLang="zh-CN" dirty="0"/>
              <a:t>touched</a:t>
            </a:r>
            <a:r>
              <a:rPr lang="zh-CN" altLang="zh-CN" dirty="0"/>
              <a:t>、</a:t>
            </a:r>
            <a:r>
              <a:rPr lang="en-US" altLang="zh-CN" dirty="0"/>
              <a:t>error</a:t>
            </a:r>
            <a:r>
              <a:rPr lang="zh-CN" altLang="zh-CN" dirty="0"/>
              <a:t>）。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/>
              <a:t>为</a:t>
            </a:r>
            <a:r>
              <a:rPr lang="en-US" altLang="zh-CN" dirty="0"/>
              <a:t> HTML </a:t>
            </a:r>
            <a:r>
              <a:rPr lang="zh-CN" altLang="zh-CN" dirty="0"/>
              <a:t>元素提供</a:t>
            </a:r>
            <a:r>
              <a:rPr lang="en-US" altLang="zh-CN" dirty="0"/>
              <a:t> CSS </a:t>
            </a:r>
            <a:r>
              <a:rPr lang="zh-CN" altLang="zh-CN" dirty="0"/>
              <a:t>类。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/>
              <a:t>绑定</a:t>
            </a:r>
            <a:r>
              <a:rPr lang="en-US" altLang="zh-CN" dirty="0"/>
              <a:t> HTML </a:t>
            </a:r>
            <a:r>
              <a:rPr lang="zh-CN" altLang="zh-CN" dirty="0"/>
              <a:t>元素到</a:t>
            </a:r>
            <a:r>
              <a:rPr lang="en-US" altLang="zh-CN" dirty="0"/>
              <a:t> HTML </a:t>
            </a:r>
            <a:r>
              <a:rPr lang="zh-CN" altLang="zh-CN" dirty="0"/>
              <a:t>表单。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4948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zh-CN" b="1" dirty="0"/>
              <a:t>把</a:t>
            </a:r>
            <a:r>
              <a:rPr lang="en-US" altLang="zh-CN" b="1" dirty="0"/>
              <a:t>MEAN</a:t>
            </a:r>
            <a:r>
              <a:rPr lang="zh-CN" altLang="zh-CN" b="1" dirty="0"/>
              <a:t>工具栈开发的应用部署到云端，开发移动应用</a:t>
            </a:r>
            <a:br>
              <a:rPr lang="zh-CN" altLang="zh-CN" dirty="0"/>
            </a:b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333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b="1" dirty="0"/>
              <a:t>把</a:t>
            </a:r>
            <a:r>
              <a:rPr lang="en-US" altLang="zh-CN" b="1" dirty="0"/>
              <a:t>MEAN</a:t>
            </a:r>
            <a:r>
              <a:rPr lang="zh-CN" altLang="zh-CN" b="1" dirty="0"/>
              <a:t>工具栈开发的应用部署到云端，开发移动应用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（参考</a:t>
            </a:r>
            <a:r>
              <a:rPr lang="en-US" altLang="zh-CN" dirty="0"/>
              <a:t>“Doc15-WSZ- </a:t>
            </a:r>
            <a:r>
              <a:rPr lang="zh-CN" altLang="en-US" dirty="0"/>
              <a:t>技术指南</a:t>
            </a:r>
            <a:r>
              <a:rPr lang="en-US" altLang="zh-CN" dirty="0"/>
              <a:t>-</a:t>
            </a:r>
            <a:r>
              <a:rPr lang="en-US" altLang="zh-CN" dirty="0" err="1"/>
              <a:t>Big_data</a:t>
            </a:r>
            <a:r>
              <a:rPr lang="en-US" altLang="zh-CN" dirty="0"/>
              <a:t> </a:t>
            </a:r>
            <a:r>
              <a:rPr lang="zh-CN" altLang="en-US" dirty="0"/>
              <a:t>中</a:t>
            </a:r>
            <a:r>
              <a:rPr lang="en-US" altLang="zh-CN" dirty="0"/>
              <a:t>AngularJS</a:t>
            </a:r>
            <a:r>
              <a:rPr lang="zh-CN" altLang="en-US" dirty="0"/>
              <a:t>代码研读笔记</a:t>
            </a:r>
            <a:r>
              <a:rPr lang="en-US" altLang="zh-CN" dirty="0"/>
              <a:t>-20171026-</a:t>
            </a:r>
            <a:r>
              <a:rPr lang="zh-CN" altLang="en-US" dirty="0"/>
              <a:t>王丹煜”）</a:t>
            </a:r>
          </a:p>
          <a:p>
            <a:pPr marL="0" indent="0">
              <a:buNone/>
            </a:pPr>
            <a:r>
              <a:rPr lang="en-US" altLang="zh-CN" b="1" dirty="0">
                <a:ln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</a:t>
            </a:r>
            <a:r>
              <a:rPr lang="zh-CN" altLang="en-US" b="1" dirty="0">
                <a:ln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本地部署：</a:t>
            </a:r>
            <a:r>
              <a:rPr lang="zh-CN" altLang="zh-CN" dirty="0"/>
              <a:t>部署到云端时使用</a:t>
            </a:r>
            <a:r>
              <a:rPr lang="en-US" altLang="zh-CN" dirty="0"/>
              <a:t>Node.js</a:t>
            </a:r>
            <a:r>
              <a:rPr lang="zh-CN" altLang="zh-CN" dirty="0"/>
              <a:t>做服务器，使用</a:t>
            </a:r>
            <a:r>
              <a:rPr lang="en-US" altLang="zh-CN" dirty="0" err="1"/>
              <a:t>ExpressJS</a:t>
            </a:r>
            <a:r>
              <a:rPr lang="zh-CN" altLang="zh-CN" dirty="0"/>
              <a:t>应用框架，使用</a:t>
            </a:r>
            <a:r>
              <a:rPr lang="en-US" altLang="zh-CN" dirty="0"/>
              <a:t>MongoDB</a:t>
            </a:r>
            <a:r>
              <a:rPr lang="zh-CN" altLang="zh-CN" dirty="0"/>
              <a:t>做数据库。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·</a:t>
            </a:r>
            <a:r>
              <a:rPr lang="zh-CN" altLang="zh-CN" b="1" dirty="0"/>
              <a:t>使用</a:t>
            </a:r>
            <a:r>
              <a:rPr lang="en-US" altLang="zh-CN" b="1" dirty="0"/>
              <a:t>MEAN</a:t>
            </a:r>
            <a:r>
              <a:rPr lang="zh-CN" altLang="zh-CN" b="1" dirty="0"/>
              <a:t>工具栈开发应用：</a:t>
            </a:r>
            <a:r>
              <a:rPr lang="zh-CN" altLang="zh-CN" dirty="0"/>
              <a:t>使用</a:t>
            </a:r>
            <a:r>
              <a:rPr lang="en-US" altLang="zh-CN" dirty="0"/>
              <a:t>MongoDB</a:t>
            </a:r>
            <a:r>
              <a:rPr lang="zh-CN" altLang="zh-CN" dirty="0"/>
              <a:t>的</a:t>
            </a:r>
            <a:r>
              <a:rPr lang="en-US" altLang="zh-CN" dirty="0"/>
              <a:t>API</a:t>
            </a:r>
            <a:r>
              <a:rPr lang="zh-CN" altLang="zh-CN" dirty="0"/>
              <a:t>就能与数据库交互，不用编写</a:t>
            </a:r>
            <a:r>
              <a:rPr lang="en-US" altLang="zh-CN" dirty="0"/>
              <a:t>SQL</a:t>
            </a:r>
            <a:r>
              <a:rPr lang="zh-CN" altLang="zh-CN" dirty="0"/>
              <a:t>查询，使用</a:t>
            </a:r>
            <a:r>
              <a:rPr lang="en-US" altLang="zh-CN" dirty="0"/>
              <a:t>JSON</a:t>
            </a:r>
            <a:r>
              <a:rPr lang="zh-CN" altLang="zh-CN" dirty="0"/>
              <a:t>通过</a:t>
            </a:r>
            <a:r>
              <a:rPr lang="en-US" altLang="zh-CN" dirty="0"/>
              <a:t>API</a:t>
            </a:r>
            <a:r>
              <a:rPr lang="zh-CN" altLang="zh-CN" dirty="0"/>
              <a:t>与</a:t>
            </a:r>
            <a:r>
              <a:rPr lang="en-US" altLang="zh-CN" dirty="0"/>
              <a:t>MongoDB</a:t>
            </a:r>
            <a:r>
              <a:rPr lang="zh-CN" altLang="zh-CN" dirty="0"/>
              <a:t>交互。使用</a:t>
            </a:r>
            <a:r>
              <a:rPr lang="en-US" altLang="zh-CN" dirty="0"/>
              <a:t>MEAN</a:t>
            </a:r>
            <a:r>
              <a:rPr lang="zh-CN" altLang="zh-CN" dirty="0"/>
              <a:t>工具栈开发的应用运行在</a:t>
            </a:r>
            <a:r>
              <a:rPr lang="en-US" altLang="zh-CN" dirty="0"/>
              <a:t>Node.js</a:t>
            </a:r>
            <a:r>
              <a:rPr lang="zh-CN" altLang="zh-CN" dirty="0"/>
              <a:t>平台中。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2165"/>
            <a:ext cx="10515600" cy="5398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sym typeface="+mn-ea"/>
              </a:rPr>
              <a:t>·</a:t>
            </a:r>
            <a:r>
              <a:rPr lang="zh-CN" altLang="zh-CN" b="1" dirty="0"/>
              <a:t>为了使用</a:t>
            </a:r>
            <a:r>
              <a:rPr lang="en-US" altLang="zh-CN" b="1" dirty="0"/>
              <a:t>MEAN</a:t>
            </a:r>
            <a:r>
              <a:rPr lang="zh-CN" altLang="zh-CN" b="1" dirty="0"/>
              <a:t>工具栈，修改博客应用的控制器：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controllers.js</a:t>
            </a:r>
            <a:r>
              <a:rPr lang="zh-CN" altLang="zh-CN" dirty="0"/>
              <a:t>文件实现了发布新博客文章和评论功能。对</a:t>
            </a:r>
            <a:r>
              <a:rPr lang="en-US" altLang="zh-CN" dirty="0" err="1"/>
              <a:t>BlogViewCtrl</a:t>
            </a:r>
            <a:r>
              <a:rPr lang="zh-CN" altLang="zh-CN" dirty="0"/>
              <a:t>控制器添加了</a:t>
            </a:r>
            <a:r>
              <a:rPr lang="en-US" altLang="zh-CN" dirty="0" err="1"/>
              <a:t>subumit</a:t>
            </a:r>
            <a:r>
              <a:rPr lang="zh-CN" altLang="zh-CN" dirty="0"/>
              <a:t>方法用于处理在博客文章中发布评论的过程，</a:t>
            </a:r>
            <a:r>
              <a:rPr lang="en-US" altLang="zh-CN" dirty="0"/>
              <a:t>submit</a:t>
            </a:r>
            <a:r>
              <a:rPr lang="zh-CN" altLang="zh-CN" dirty="0"/>
              <a:t>方法调用了</a:t>
            </a:r>
            <a:r>
              <a:rPr lang="en-US" altLang="zh-CN" dirty="0" err="1"/>
              <a:t>BlogPostComments</a:t>
            </a:r>
            <a:r>
              <a:rPr lang="zh-CN" altLang="zh-CN" dirty="0"/>
              <a:t>服务中的</a:t>
            </a:r>
            <a:r>
              <a:rPr lang="en-US" altLang="zh-CN" dirty="0"/>
              <a:t>save</a:t>
            </a:r>
            <a:r>
              <a:rPr lang="zh-CN" altLang="zh-CN" dirty="0"/>
              <a:t>方法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BlogPostComments</a:t>
            </a:r>
            <a:r>
              <a:rPr lang="zh-CN" altLang="zh-CN" dirty="0"/>
              <a:t>服务连接的</a:t>
            </a:r>
            <a:r>
              <a:rPr lang="en-US" altLang="zh-CN" dirty="0"/>
              <a:t>REST</a:t>
            </a:r>
            <a:r>
              <a:rPr lang="zh-CN" altLang="zh-CN" dirty="0"/>
              <a:t>服务需要基本认证，使用</a:t>
            </a:r>
            <a:r>
              <a:rPr lang="en-US" altLang="zh-CN" dirty="0"/>
              <a:t>$http</a:t>
            </a:r>
            <a:r>
              <a:rPr lang="zh-CN" altLang="zh-CN" dirty="0"/>
              <a:t>服务在发给</a:t>
            </a:r>
            <a:r>
              <a:rPr lang="en-US" altLang="zh-CN" dirty="0"/>
              <a:t>REST</a:t>
            </a:r>
            <a:r>
              <a:rPr lang="zh-CN" altLang="zh-CN" dirty="0"/>
              <a:t>服务的请求中添加了一个用于基本认证的首部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调用</a:t>
            </a:r>
            <a:r>
              <a:rPr lang="en-US" altLang="zh-CN" dirty="0"/>
              <a:t>$location</a:t>
            </a:r>
            <a:r>
              <a:rPr lang="zh-CN" altLang="zh-CN" dirty="0"/>
              <a:t>服务的</a:t>
            </a:r>
            <a:r>
              <a:rPr lang="en-US" altLang="zh-CN" dirty="0"/>
              <a:t>path</a:t>
            </a:r>
            <a:r>
              <a:rPr lang="zh-CN" altLang="zh-CN" dirty="0"/>
              <a:t>方法和</a:t>
            </a:r>
            <a:r>
              <a:rPr lang="en-US" altLang="zh-CN" dirty="0"/>
              <a:t>$route</a:t>
            </a:r>
            <a:r>
              <a:rPr lang="zh-CN" altLang="zh-CN" dirty="0"/>
              <a:t>服务的</a:t>
            </a:r>
            <a:r>
              <a:rPr lang="en-US" altLang="zh-CN" dirty="0"/>
              <a:t>reload</a:t>
            </a:r>
            <a:r>
              <a:rPr lang="zh-CN" altLang="zh-CN" dirty="0"/>
              <a:t>方法刷新博客文章页面，显示新添加的评论。再添加一个新的控制器</a:t>
            </a:r>
            <a:r>
              <a:rPr lang="en-US" altLang="zh-CN" dirty="0" err="1"/>
              <a:t>NewBlogPostCtrl</a:t>
            </a:r>
            <a:r>
              <a:rPr lang="zh-CN" altLang="zh-CN" dirty="0"/>
              <a:t>的</a:t>
            </a:r>
            <a:r>
              <a:rPr lang="en-US" altLang="zh-CN" dirty="0"/>
              <a:t>submit</a:t>
            </a:r>
            <a:r>
              <a:rPr lang="zh-CN" altLang="zh-CN" dirty="0"/>
              <a:t>方法同时此方法调用了</a:t>
            </a:r>
            <a:r>
              <a:rPr lang="en-US" altLang="zh-CN" dirty="0" err="1"/>
              <a:t>BlogPost</a:t>
            </a:r>
            <a:r>
              <a:rPr lang="zh-CN" altLang="zh-CN" dirty="0"/>
              <a:t>服务中的</a:t>
            </a:r>
            <a:r>
              <a:rPr lang="en-US" altLang="zh-CN" dirty="0"/>
              <a:t>save</a:t>
            </a:r>
            <a:r>
              <a:rPr lang="zh-CN" altLang="zh-CN" dirty="0"/>
              <a:t>方法。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2165"/>
            <a:ext cx="10515600" cy="5398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sym typeface="+mn-ea"/>
              </a:rPr>
              <a:t>·</a:t>
            </a:r>
            <a:r>
              <a:rPr lang="zh-CN" altLang="zh-CN" b="1" dirty="0"/>
              <a:t>为了使用</a:t>
            </a:r>
            <a:r>
              <a:rPr lang="en-US" altLang="zh-CN" b="1" dirty="0"/>
              <a:t>MEAN</a:t>
            </a:r>
            <a:r>
              <a:rPr lang="zh-CN" altLang="zh-CN" b="1" dirty="0"/>
              <a:t>工作栈，修改博客应用的模板：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 err="1"/>
              <a:t>NewBlogPostCtrl</a:t>
            </a:r>
            <a:r>
              <a:rPr lang="zh-CN" altLang="zh-CN" dirty="0"/>
              <a:t>控制器中有个</a:t>
            </a:r>
            <a:r>
              <a:rPr lang="en-US" altLang="zh-CN" dirty="0"/>
              <a:t>JSON</a:t>
            </a:r>
            <a:r>
              <a:rPr lang="zh-CN" altLang="zh-CN" dirty="0"/>
              <a:t>数组，保存在</a:t>
            </a:r>
            <a:r>
              <a:rPr lang="en-US" altLang="zh-CN" dirty="0" err="1"/>
              <a:t>languageList</a:t>
            </a:r>
            <a:r>
              <a:rPr lang="zh-CN" altLang="zh-CN" dirty="0"/>
              <a:t>属性中，生成</a:t>
            </a:r>
            <a:r>
              <a:rPr lang="en-US" altLang="zh-CN" dirty="0"/>
              <a:t>HTML&lt;select&gt;</a:t>
            </a:r>
            <a:r>
              <a:rPr lang="zh-CN" altLang="zh-CN" dirty="0"/>
              <a:t>元素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修改模板添加一个表单用于提交新评论，这个表单对应于</a:t>
            </a:r>
            <a:r>
              <a:rPr lang="en-US" altLang="zh-CN" dirty="0" err="1"/>
              <a:t>BlogEntryCtrl</a:t>
            </a:r>
            <a:r>
              <a:rPr lang="zh-CN" altLang="zh-CN" dirty="0"/>
              <a:t>控制器中的</a:t>
            </a:r>
            <a:r>
              <a:rPr lang="en-US" altLang="zh-CN" dirty="0"/>
              <a:t>submit</a:t>
            </a:r>
            <a:r>
              <a:rPr lang="zh-CN" altLang="zh-CN" dirty="0"/>
              <a:t>方法，用户提交表单时，博客文章</a:t>
            </a:r>
            <a:r>
              <a:rPr lang="en-US" altLang="zh-CN" dirty="0"/>
              <a:t>ID</a:t>
            </a:r>
            <a:r>
              <a:rPr lang="zh-CN" altLang="zh-CN" dirty="0"/>
              <a:t>会发给控制器，再发给添加新评论的</a:t>
            </a:r>
            <a:r>
              <a:rPr lang="en-US" altLang="zh-CN" dirty="0"/>
              <a:t>REST</a:t>
            </a:r>
            <a:r>
              <a:rPr lang="zh-CN" altLang="zh-CN" dirty="0"/>
              <a:t>服务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使用</a:t>
            </a:r>
            <a:r>
              <a:rPr lang="en-US" altLang="zh-CN" dirty="0"/>
              <a:t>ng-submit</a:t>
            </a:r>
            <a:r>
              <a:rPr lang="zh-CN" altLang="zh-CN" dirty="0"/>
              <a:t>指令把表单提交操作交给</a:t>
            </a:r>
            <a:r>
              <a:rPr lang="en-US" altLang="zh-CN" dirty="0" err="1"/>
              <a:t>NewBlogPostCtrl</a:t>
            </a:r>
            <a:r>
              <a:rPr lang="zh-CN" altLang="zh-CN" dirty="0"/>
              <a:t>控制器中的</a:t>
            </a:r>
            <a:r>
              <a:rPr lang="en-US" altLang="zh-CN" dirty="0"/>
              <a:t>submit</a:t>
            </a:r>
            <a:r>
              <a:rPr lang="zh-CN" altLang="zh-CN" dirty="0"/>
              <a:t>方法处理，再</a:t>
            </a:r>
            <a:r>
              <a:rPr lang="en-US" altLang="zh-CN" dirty="0"/>
              <a:t>menu.html</a:t>
            </a:r>
            <a:r>
              <a:rPr lang="zh-CN" altLang="zh-CN" dirty="0"/>
              <a:t>文件的导航菜单中添加一个链接指向发布新博客文章视图。</a:t>
            </a:r>
            <a:r>
              <a:rPr lang="zh-CN" altLang="en-US" dirty="0"/>
              <a:t>在</a:t>
            </a:r>
            <a:r>
              <a:rPr lang="en-US" altLang="zh-CN" dirty="0"/>
              <a:t>app.js</a:t>
            </a:r>
            <a:r>
              <a:rPr lang="zh-CN" altLang="zh-CN" dirty="0"/>
              <a:t>文件中添加用于发布博客文章的新路由并添加到</a:t>
            </a:r>
            <a:r>
              <a:rPr lang="en-US" altLang="zh-CN" dirty="0"/>
              <a:t>$</a:t>
            </a:r>
            <a:r>
              <a:rPr lang="en-US" altLang="zh-CN" dirty="0" err="1"/>
              <a:t>routeProvider</a:t>
            </a:r>
            <a:r>
              <a:rPr lang="zh-CN" altLang="zh-CN" dirty="0"/>
              <a:t>中。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941288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10104420"/>
  <p:tag name="MH_LIBRARY" val="CONTENTS"/>
  <p:tag name="MH_TYPE" val="TITLE"/>
</p:tagLst>
</file>

<file path=ppt/theme/theme1.xml><?xml version="1.0" encoding="utf-8"?>
<a:theme xmlns:a="http://schemas.openxmlformats.org/drawingml/2006/main" name="3_A000120140530A99PPBG">
  <a:themeElements>
    <a:clrScheme name="yinvnyjtetj">
      <a:dk1>
        <a:srgbClr val="6D6F71"/>
      </a:dk1>
      <a:lt1>
        <a:srgbClr val="FFFFFF"/>
      </a:lt1>
      <a:dk2>
        <a:srgbClr val="6D6F71"/>
      </a:dk2>
      <a:lt2>
        <a:srgbClr val="FFFFFF"/>
      </a:lt2>
      <a:accent1>
        <a:srgbClr val="007FCD"/>
      </a:accent1>
      <a:accent2>
        <a:srgbClr val="628EE3"/>
      </a:accent2>
      <a:accent3>
        <a:srgbClr val="2BC3B5"/>
      </a:accent3>
      <a:accent4>
        <a:srgbClr val="92D050"/>
      </a:accent4>
      <a:accent5>
        <a:srgbClr val="F2B800"/>
      </a:accent5>
      <a:accent6>
        <a:srgbClr val="82C836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635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黑体</vt:lpstr>
      <vt:lpstr>幼圆</vt:lpstr>
      <vt:lpstr>Arial</vt:lpstr>
      <vt:lpstr>Bell MT</vt:lpstr>
      <vt:lpstr>Webdings</vt:lpstr>
      <vt:lpstr>3_A000120140530A99PPBG</vt:lpstr>
      <vt:lpstr>研发工作周报              -第七周（10/23-10/29）</vt:lpstr>
      <vt:lpstr> AngularJS服务：在 AngularJS 中，服务是一个函数或对象。</vt:lpstr>
      <vt:lpstr> AngularJS指令：AngularJS 指令是扩展的 HTML 属性，带有前缀 ng-。</vt:lpstr>
      <vt:lpstr>把MEAN工具栈开发的应用部署到云端，开发移动应用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研发工作周报              -第七周（10/23-10/29）</dc:title>
  <dc:creator/>
  <cp:lastModifiedBy>amber</cp:lastModifiedBy>
  <cp:revision>17</cp:revision>
  <dcterms:created xsi:type="dcterms:W3CDTF">2015-05-05T08:02:00Z</dcterms:created>
  <dcterms:modified xsi:type="dcterms:W3CDTF">2017-10-26T08:39:57Z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