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9" r:id="rId2"/>
    <p:sldId id="258" r:id="rId3"/>
    <p:sldId id="260" r:id="rId4"/>
    <p:sldId id="288" r:id="rId5"/>
    <p:sldId id="297" r:id="rId6"/>
    <p:sldId id="270" r:id="rId7"/>
    <p:sldId id="280" r:id="rId8"/>
    <p:sldId id="282" r:id="rId9"/>
    <p:sldId id="274" r:id="rId10"/>
    <p:sldId id="298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15A"/>
    <a:srgbClr val="FBF670"/>
    <a:srgbClr val="FBF56F"/>
    <a:srgbClr val="FEFEFE"/>
    <a:srgbClr val="464646"/>
    <a:srgbClr val="272727"/>
    <a:srgbClr val="FDFDFD"/>
    <a:srgbClr val="E0B328"/>
    <a:srgbClr val="494949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6678" autoAdjust="0"/>
  </p:normalViewPr>
  <p:slideViewPr>
    <p:cSldViewPr snapToGrid="0">
      <p:cViewPr varScale="1">
        <p:scale>
          <a:sx n="57" d="100"/>
          <a:sy n="57" d="100"/>
        </p:scale>
        <p:origin x="78" y="360"/>
      </p:cViewPr>
      <p:guideLst>
        <p:guide orient="horz" pos="2160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B0ED-7EB6-497C-84AF-385855C48F94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4BD9-45E5-4FA9-9CDC-3B72B5F86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57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DECD-78B6-4F38-9E04-45C2B29C7E9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BFC9-6B96-4A71-AA6B-8E468C3C4B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m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160"/>
            <a:ext cx="12192001" cy="687878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-120000">
            <a:off x="2525209" y="3904284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1762" y="2290104"/>
            <a:ext cx="627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FBF670"/>
                </a:solidFill>
                <a:cs typeface="+mn-ea"/>
                <a:sym typeface="+mn-lt"/>
              </a:rPr>
              <a:t>研发工作周报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805961" y="1643576"/>
            <a:ext cx="349715" cy="349715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268796" y="4794693"/>
            <a:ext cx="126188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3E15A"/>
                </a:solidFill>
                <a:cs typeface="+mn-ea"/>
                <a:sym typeface="+mn-lt"/>
              </a:rPr>
              <a:t>王丹煜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95999" y="3388543"/>
            <a:ext cx="521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E3-NodeJS</a:t>
            </a:r>
            <a:r>
              <a:rPr lang="zh-CN" altLang="en-US" sz="3200" dirty="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快速学习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  <p:bldP spid="15" grpId="0" bldLvl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4" y="-780"/>
            <a:ext cx="12205554" cy="68492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63945" y="6443662"/>
            <a:ext cx="1960880" cy="3067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对添加的数据进行查询</a:t>
            </a:r>
            <a:endParaRPr lang="en-US" altLang="zh-CN" sz="1400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0070" y="260985"/>
            <a:ext cx="3128010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查操作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91518" y="1002737"/>
            <a:ext cx="89954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3E15A"/>
                </a:solidFill>
              </a:rPr>
              <a:t>select.js:</a:t>
            </a:r>
          </a:p>
          <a:p>
            <a:r>
              <a:rPr lang="en-US" altLang="zh-CN" dirty="0" err="1">
                <a:solidFill>
                  <a:srgbClr val="F3E15A"/>
                </a:solidFill>
              </a:rPr>
              <a:t>var</a:t>
            </a:r>
            <a:r>
              <a:rPr lang="en-US" altLang="zh-CN" dirty="0">
                <a:solidFill>
                  <a:srgbClr val="F3E15A"/>
                </a:solidFill>
              </a:rPr>
              <a:t>  </a:t>
            </a:r>
            <a:r>
              <a:rPr lang="en-US" altLang="zh-CN" dirty="0" err="1">
                <a:solidFill>
                  <a:srgbClr val="F3E15A"/>
                </a:solidFill>
              </a:rPr>
              <a:t>userGetSql</a:t>
            </a:r>
            <a:r>
              <a:rPr lang="en-US" altLang="zh-CN" dirty="0">
                <a:solidFill>
                  <a:srgbClr val="F3E15A"/>
                </a:solidFill>
              </a:rPr>
              <a:t> = 'SELECT * FROM </a:t>
            </a:r>
            <a:r>
              <a:rPr lang="en-US" altLang="zh-CN" dirty="0" err="1">
                <a:solidFill>
                  <a:srgbClr val="F3E15A"/>
                </a:solidFill>
              </a:rPr>
              <a:t>node_user</a:t>
            </a:r>
            <a:r>
              <a:rPr lang="en-US" altLang="zh-CN" dirty="0">
                <a:solidFill>
                  <a:srgbClr val="F3E15A"/>
                </a:solidFill>
              </a:rPr>
              <a:t>';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//</a:t>
            </a:r>
            <a:r>
              <a:rPr lang="zh-CN" altLang="en-US" dirty="0">
                <a:solidFill>
                  <a:srgbClr val="F3E15A"/>
                </a:solidFill>
              </a:rPr>
              <a:t>查 </a:t>
            </a:r>
            <a:r>
              <a:rPr lang="en-US" altLang="zh-CN" dirty="0">
                <a:solidFill>
                  <a:srgbClr val="F3E15A"/>
                </a:solidFill>
              </a:rPr>
              <a:t>query</a:t>
            </a:r>
          </a:p>
          <a:p>
            <a:r>
              <a:rPr lang="en-US" altLang="zh-CN" dirty="0" err="1">
                <a:solidFill>
                  <a:srgbClr val="F3E15A"/>
                </a:solidFill>
              </a:rPr>
              <a:t>connection.query</a:t>
            </a:r>
            <a:r>
              <a:rPr lang="en-US" altLang="zh-CN" dirty="0">
                <a:solidFill>
                  <a:srgbClr val="F3E15A"/>
                </a:solidFill>
              </a:rPr>
              <a:t>(</a:t>
            </a:r>
            <a:r>
              <a:rPr lang="en-US" altLang="zh-CN" dirty="0" err="1">
                <a:solidFill>
                  <a:srgbClr val="F3E15A"/>
                </a:solidFill>
              </a:rPr>
              <a:t>userGetSql,function</a:t>
            </a:r>
            <a:r>
              <a:rPr lang="en-US" altLang="zh-CN" dirty="0">
                <a:solidFill>
                  <a:srgbClr val="F3E15A"/>
                </a:solidFill>
              </a:rPr>
              <a:t> (err, result) {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 if(err){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   console.log('[SELECT ERROR] - ',</a:t>
            </a:r>
            <a:r>
              <a:rPr lang="en-US" altLang="zh-CN" dirty="0" err="1">
                <a:solidFill>
                  <a:srgbClr val="F3E15A"/>
                </a:solidFill>
              </a:rPr>
              <a:t>err.message</a:t>
            </a:r>
            <a:r>
              <a:rPr lang="en-US" altLang="zh-CN" dirty="0">
                <a:solidFill>
                  <a:srgbClr val="F3E15A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   return;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 }       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console.log('---------------SELECT----------------');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console.log(result);       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console.log('$$$$$$$$$$$$$$$$$$$$$$$$$$$$$$$$$$$$$$'); 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});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</a:t>
            </a:r>
          </a:p>
          <a:p>
            <a:r>
              <a:rPr lang="en-US" altLang="zh-CN" dirty="0" err="1">
                <a:solidFill>
                  <a:srgbClr val="F3E15A"/>
                </a:solidFill>
              </a:rPr>
              <a:t>connection.end</a:t>
            </a:r>
            <a:r>
              <a:rPr lang="en-US" altLang="zh-CN" dirty="0">
                <a:solidFill>
                  <a:srgbClr val="F3E15A"/>
                </a:solidFill>
              </a:rPr>
              <a:t>();</a:t>
            </a:r>
          </a:p>
          <a:p>
            <a:endParaRPr lang="zh-CN" altLang="en-US" dirty="0">
              <a:solidFill>
                <a:srgbClr val="F3E15A"/>
              </a:solidFill>
            </a:endParaRPr>
          </a:p>
        </p:txBody>
      </p:sp>
      <p:pic>
        <p:nvPicPr>
          <p:cNvPr id="18" name="图片 17" descr="屏幕剪辑">
            <a:extLst>
              <a:ext uri="{FF2B5EF4-FFF2-40B4-BE49-F238E27FC236}">
                <a16:creationId xmlns:a16="http://schemas.microsoft.com/office/drawing/2014/main" id="{593667D1-85DB-4556-B9E7-90EC8CFE26F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75" y="4771318"/>
            <a:ext cx="4381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 rot="5520000" flipH="1" flipV="1"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21480000" flipH="1" flipV="1">
            <a:off x="18455" y="-176598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50000"/>
                  </a:srgbClr>
                </a:gs>
                <a:gs pos="100000">
                  <a:srgbClr val="DEAE22">
                    <a:alpha val="4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4728" y="4017031"/>
            <a:ext cx="5172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BF670"/>
                </a:solidFill>
                <a:cs typeface="+mn-ea"/>
                <a:sym typeface="+mn-lt"/>
              </a:rPr>
              <a:t>THANK   YOU</a:t>
            </a:r>
            <a:endParaRPr lang="zh-CN" altLang="en-US" sz="6000" b="1" dirty="0">
              <a:solidFill>
                <a:srgbClr val="FBF67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8396" y="2637935"/>
            <a:ext cx="349715" cy="349715"/>
            <a:chOff x="2998396" y="2637935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2998396" y="2637935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3083253" y="2722792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C 0.08997 -0.23727 0.27018 -0.30185 0.40208 -0.14375 C 0.53385 0.01435 0.5681 0.33611 0.47812 0.57315 C 0.38789 0.81088 0.20768 0.87408 0.07591 0.71597 C -0.05599 0.55787 -0.09011 0.2375 1.875E-6 -1.85185E-6 Z " pathEditMode="relative" rAng="18240000" ptsTypes="AAA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2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5" y="-12065"/>
            <a:ext cx="12214104" cy="6882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>
            <a:spLocks noChangeAspect="1"/>
          </p:cNvSpPr>
          <p:nvPr/>
        </p:nvSpPr>
        <p:spPr>
          <a:xfrm>
            <a:off x="-14068" y="-12959"/>
            <a:ext cx="6102008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925912" y="1298339"/>
            <a:ext cx="6484179" cy="6484179"/>
          </a:xfrm>
          <a:prstGeom prst="ellipse">
            <a:avLst/>
          </a:prstGeom>
          <a:noFill/>
          <a:ln w="9525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715065" y="-558596"/>
            <a:ext cx="0" cy="23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554276" y="1784252"/>
            <a:ext cx="349715" cy="349715"/>
            <a:chOff x="2554276" y="1784252"/>
            <a:chExt cx="349715" cy="349715"/>
          </a:xfrm>
        </p:grpSpPr>
        <p:sp>
          <p:nvSpPr>
            <p:cNvPr id="25" name="椭圆 24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54482" y="2238039"/>
            <a:ext cx="2493645" cy="11068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DEFFA"/>
                </a:solidFill>
                <a:cs typeface="+mn-ea"/>
                <a:sym typeface="+mn-lt"/>
              </a:rPr>
              <a:t>         </a:t>
            </a:r>
            <a:r>
              <a:rPr lang="zh-CN" altLang="en-US" sz="6600" b="1" dirty="0">
                <a:solidFill>
                  <a:srgbClr val="F3E15A"/>
                </a:solidFill>
                <a:cs typeface="+mn-ea"/>
                <a:sym typeface="+mn-lt"/>
              </a:rPr>
              <a:t>内容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60757" y="2477425"/>
            <a:ext cx="260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nodejs</a:t>
            </a:r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连接数据库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760950" y="4820624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数据库改操作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40345" y="3967477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数据库删操作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740605" y="5629941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数据库查询操作</a:t>
            </a: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6341016" y="322438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6341016" y="4040636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341016" y="4859384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6341016" y="567813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6341016" y="261732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3297" y="312957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数据库增操作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33" grpId="0" bldLvl="0" animBg="1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6" grpId="0" bldLvl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97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01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288415" y="3965487"/>
            <a:ext cx="3219450" cy="5530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30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en-US" altLang="zh-CN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nodejs</a:t>
            </a:r>
            <a:r>
              <a:rPr lang="zh-CN" altLang="en-US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连接数据库</a:t>
            </a:r>
            <a:endParaRPr lang="en-US" altLang="zh-CN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1" y="-10989"/>
            <a:ext cx="12201331" cy="68797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75935" y="3797935"/>
            <a:ext cx="6313805" cy="113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连接数据的配置文件</a:t>
            </a:r>
          </a:p>
          <a:p>
            <a:r>
              <a:rPr lang="zh-CN" altLang="en-US" sz="2400" b="1" dirty="0">
                <a:solidFill>
                  <a:srgbClr val="FEFEFE"/>
                </a:solidFill>
                <a:cs typeface="+mn-ea"/>
                <a:sym typeface="+mn-lt"/>
              </a:rPr>
              <a:t>用</a:t>
            </a:r>
            <a:r>
              <a:rPr lang="en-US" altLang="zh-CN" sz="2400" b="1" dirty="0" err="1">
                <a:solidFill>
                  <a:srgbClr val="FEFEFE"/>
                </a:solidFill>
                <a:cs typeface="+mn-ea"/>
                <a:sym typeface="+mn-lt"/>
              </a:rPr>
              <a:t>client.query</a:t>
            </a:r>
            <a:r>
              <a:rPr lang="en-US" altLang="zh-CN" sz="2400" b="1" dirty="0">
                <a:solidFill>
                  <a:srgbClr val="FEFEFE"/>
                </a:solidFill>
                <a:cs typeface="+mn-ea"/>
                <a:sym typeface="+mn-lt"/>
              </a:rPr>
              <a:t>(sql</a:t>
            </a:r>
            <a:r>
              <a:rPr lang="zh-CN" altLang="en-US" sz="2400" b="1" dirty="0">
                <a:solidFill>
                  <a:srgbClr val="FEFEFE"/>
                </a:solidFill>
                <a:cs typeface="+mn-ea"/>
                <a:sym typeface="+mn-lt"/>
              </a:rPr>
              <a:t>语句，参数值，回调函数</a:t>
            </a:r>
            <a:r>
              <a:rPr lang="en-US" altLang="zh-CN" sz="2400" b="1" dirty="0">
                <a:solidFill>
                  <a:srgbClr val="FEFEFE"/>
                </a:solidFill>
                <a:cs typeface="+mn-ea"/>
                <a:sym typeface="+mn-lt"/>
              </a:rPr>
              <a:t>);</a:t>
            </a:r>
            <a:endParaRPr lang="zh-CN" altLang="en-US" sz="24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0725" y="219075"/>
            <a:ext cx="39192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3E15A"/>
                </a:solidFill>
              </a:rPr>
              <a:t>第一种方式：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config.js: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{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	"</a:t>
            </a:r>
            <a:r>
              <a:rPr lang="en-US" altLang="zh-CN" dirty="0" err="1">
                <a:solidFill>
                  <a:srgbClr val="F3E15A"/>
                </a:solidFill>
              </a:rPr>
              <a:t>host":"localhost</a:t>
            </a:r>
            <a:r>
              <a:rPr lang="en-US" altLang="zh-CN" dirty="0">
                <a:solidFill>
                  <a:srgbClr val="F3E15A"/>
                </a:solidFill>
              </a:rPr>
              <a:t>",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	"database":“</a:t>
            </a:r>
            <a:r>
              <a:rPr lang="en-US" altLang="zh-CN" dirty="0" err="1">
                <a:solidFill>
                  <a:srgbClr val="F3E15A"/>
                </a:solidFill>
              </a:rPr>
              <a:t>my_new_test</a:t>
            </a:r>
            <a:r>
              <a:rPr lang="en-US" altLang="zh-CN" dirty="0">
                <a:solidFill>
                  <a:srgbClr val="F3E15A"/>
                </a:solidFill>
              </a:rPr>
              <a:t>",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	"</a:t>
            </a:r>
            <a:r>
              <a:rPr lang="en-US" altLang="zh-CN" dirty="0" err="1">
                <a:solidFill>
                  <a:srgbClr val="F3E15A"/>
                </a:solidFill>
              </a:rPr>
              <a:t>user":"root</a:t>
            </a:r>
            <a:r>
              <a:rPr lang="en-US" altLang="zh-CN" dirty="0">
                <a:solidFill>
                  <a:srgbClr val="F3E15A"/>
                </a:solidFill>
              </a:rPr>
              <a:t>",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	"password":"123456"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0725" y="2526030"/>
            <a:ext cx="4855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3E15A"/>
                </a:solidFill>
              </a:rPr>
              <a:t>server.js:</a:t>
            </a:r>
          </a:p>
          <a:p>
            <a:r>
              <a:rPr lang="en-US" altLang="zh-CN" dirty="0" err="1">
                <a:solidFill>
                  <a:srgbClr val="F3E15A"/>
                </a:solidFill>
              </a:rPr>
              <a:t>var</a:t>
            </a:r>
            <a:r>
              <a:rPr lang="en-US" altLang="zh-CN" dirty="0">
                <a:solidFill>
                  <a:srgbClr val="F3E15A"/>
                </a:solidFill>
              </a:rPr>
              <a:t> </a:t>
            </a:r>
            <a:r>
              <a:rPr lang="en-US" altLang="zh-CN" dirty="0" err="1">
                <a:solidFill>
                  <a:srgbClr val="F3E15A"/>
                </a:solidFill>
              </a:rPr>
              <a:t>mysql</a:t>
            </a:r>
            <a:r>
              <a:rPr lang="en-US" altLang="zh-CN" dirty="0">
                <a:solidFill>
                  <a:srgbClr val="F3E15A"/>
                </a:solidFill>
              </a:rPr>
              <a:t> = require('</a:t>
            </a:r>
            <a:r>
              <a:rPr lang="en-US" altLang="zh-CN" dirty="0" err="1">
                <a:solidFill>
                  <a:srgbClr val="F3E15A"/>
                </a:solidFill>
              </a:rPr>
              <a:t>mysql</a:t>
            </a:r>
            <a:r>
              <a:rPr lang="en-US" altLang="zh-CN" dirty="0">
                <a:solidFill>
                  <a:srgbClr val="F3E15A"/>
                </a:solidFill>
              </a:rPr>
              <a:t>');</a:t>
            </a:r>
          </a:p>
          <a:p>
            <a:r>
              <a:rPr lang="en-US" altLang="zh-CN" dirty="0" err="1">
                <a:solidFill>
                  <a:srgbClr val="F3E15A"/>
                </a:solidFill>
              </a:rPr>
              <a:t>var</a:t>
            </a:r>
            <a:r>
              <a:rPr lang="en-US" altLang="zh-CN" dirty="0">
                <a:solidFill>
                  <a:srgbClr val="F3E15A"/>
                </a:solidFill>
              </a:rPr>
              <a:t> fs=require('fs');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//</a:t>
            </a:r>
            <a:r>
              <a:rPr lang="en-US" altLang="zh-CN" dirty="0" err="1">
                <a:solidFill>
                  <a:srgbClr val="F3E15A"/>
                </a:solidFill>
              </a:rPr>
              <a:t>var</a:t>
            </a:r>
            <a:r>
              <a:rPr lang="en-US" altLang="zh-CN" dirty="0">
                <a:solidFill>
                  <a:srgbClr val="F3E15A"/>
                </a:solidFill>
              </a:rPr>
              <a:t> config = require('./config');(</a:t>
            </a:r>
            <a:r>
              <a:rPr lang="zh-CN" altLang="en-US" dirty="0">
                <a:solidFill>
                  <a:srgbClr val="F3E15A"/>
                </a:solidFill>
              </a:rPr>
              <a:t>高版本可以直接</a:t>
            </a:r>
            <a:r>
              <a:rPr lang="en-US" altLang="zh-CN" dirty="0">
                <a:solidFill>
                  <a:srgbClr val="F3E15A"/>
                </a:solidFill>
              </a:rPr>
              <a:t>require)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//</a:t>
            </a:r>
            <a:r>
              <a:rPr lang="en-US" altLang="zh-CN" dirty="0" err="1">
                <a:solidFill>
                  <a:srgbClr val="F3E15A"/>
                </a:solidFill>
              </a:rPr>
              <a:t>解析json文件</a:t>
            </a:r>
            <a:endParaRPr lang="en-US" altLang="zh-CN" dirty="0">
              <a:solidFill>
                <a:srgbClr val="F3E15A"/>
              </a:solidFill>
            </a:endParaRPr>
          </a:p>
          <a:p>
            <a:r>
              <a:rPr lang="en-US" altLang="zh-CN" dirty="0" err="1">
                <a:solidFill>
                  <a:srgbClr val="F3E15A"/>
                </a:solidFill>
              </a:rPr>
              <a:t>var</a:t>
            </a:r>
            <a:r>
              <a:rPr lang="en-US" altLang="zh-CN" dirty="0">
                <a:solidFill>
                  <a:srgbClr val="F3E15A"/>
                </a:solidFill>
              </a:rPr>
              <a:t> file="./</a:t>
            </a:r>
            <a:r>
              <a:rPr lang="en-US" altLang="zh-CN" dirty="0" err="1">
                <a:solidFill>
                  <a:srgbClr val="F3E15A"/>
                </a:solidFill>
              </a:rPr>
              <a:t>config.json</a:t>
            </a:r>
            <a:r>
              <a:rPr lang="en-US" altLang="zh-CN" dirty="0">
                <a:solidFill>
                  <a:srgbClr val="F3E15A"/>
                </a:solidFill>
              </a:rPr>
              <a:t>";</a:t>
            </a:r>
          </a:p>
          <a:p>
            <a:r>
              <a:rPr lang="en-US" altLang="zh-CN" dirty="0" err="1">
                <a:solidFill>
                  <a:srgbClr val="F3E15A"/>
                </a:solidFill>
              </a:rPr>
              <a:t>var</a:t>
            </a:r>
            <a:r>
              <a:rPr lang="en-US" altLang="zh-CN" dirty="0">
                <a:solidFill>
                  <a:srgbClr val="F3E15A"/>
                </a:solidFill>
              </a:rPr>
              <a:t> config=</a:t>
            </a:r>
            <a:r>
              <a:rPr lang="en-US" altLang="zh-CN" dirty="0" err="1">
                <a:solidFill>
                  <a:srgbClr val="F3E15A"/>
                </a:solidFill>
              </a:rPr>
              <a:t>JSON.parse</a:t>
            </a:r>
            <a:r>
              <a:rPr lang="en-US" altLang="zh-CN" dirty="0">
                <a:solidFill>
                  <a:srgbClr val="F3E15A"/>
                </a:solidFill>
              </a:rPr>
              <a:t>(</a:t>
            </a:r>
            <a:r>
              <a:rPr lang="en-US" altLang="zh-CN" dirty="0" err="1">
                <a:solidFill>
                  <a:srgbClr val="F3E15A"/>
                </a:solidFill>
              </a:rPr>
              <a:t>fs.readFileSync</a:t>
            </a:r>
            <a:r>
              <a:rPr lang="en-US" altLang="zh-CN" dirty="0">
                <a:solidFill>
                  <a:srgbClr val="F3E15A"/>
                </a:solidFill>
              </a:rPr>
              <a:t>(file));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//</a:t>
            </a:r>
            <a:r>
              <a:rPr lang="en-US" altLang="zh-CN" dirty="0" err="1">
                <a:solidFill>
                  <a:srgbClr val="F3E15A"/>
                </a:solidFill>
              </a:rPr>
              <a:t>连接mysql</a:t>
            </a:r>
            <a:endParaRPr lang="en-US" altLang="zh-CN" dirty="0">
              <a:solidFill>
                <a:srgbClr val="F3E15A"/>
              </a:solidFill>
            </a:endParaRPr>
          </a:p>
          <a:p>
            <a:r>
              <a:rPr lang="en-US" altLang="zh-CN" dirty="0" err="1">
                <a:solidFill>
                  <a:srgbClr val="F3E15A"/>
                </a:solidFill>
              </a:rPr>
              <a:t>var</a:t>
            </a:r>
            <a:r>
              <a:rPr lang="en-US" altLang="zh-CN" dirty="0">
                <a:solidFill>
                  <a:srgbClr val="F3E15A"/>
                </a:solidFill>
              </a:rPr>
              <a:t> client = </a:t>
            </a:r>
            <a:r>
              <a:rPr lang="en-US" altLang="zh-CN" dirty="0" err="1">
                <a:solidFill>
                  <a:srgbClr val="F3E15A"/>
                </a:solidFill>
              </a:rPr>
              <a:t>mysql.createConnection</a:t>
            </a:r>
            <a:r>
              <a:rPr lang="en-US" altLang="zh-CN" dirty="0">
                <a:solidFill>
                  <a:srgbClr val="F3E15A"/>
                </a:solidFill>
              </a:rPr>
              <a:t>(config);</a:t>
            </a:r>
          </a:p>
          <a:p>
            <a:endParaRPr lang="en-US" altLang="zh-CN" dirty="0">
              <a:solidFill>
                <a:srgbClr val="F3E15A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2695" y="294005"/>
            <a:ext cx="46329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3E15A"/>
                </a:solidFill>
              </a:rPr>
              <a:t>第二种方式：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server.js:</a:t>
            </a:r>
          </a:p>
          <a:p>
            <a:r>
              <a:rPr lang="en-US" altLang="zh-CN" dirty="0" err="1">
                <a:solidFill>
                  <a:srgbClr val="F3E15A"/>
                </a:solidFill>
              </a:rPr>
              <a:t>var</a:t>
            </a:r>
            <a:r>
              <a:rPr lang="en-US" altLang="zh-CN" dirty="0">
                <a:solidFill>
                  <a:srgbClr val="F3E15A"/>
                </a:solidFill>
              </a:rPr>
              <a:t> </a:t>
            </a:r>
            <a:r>
              <a:rPr lang="en-US" altLang="zh-CN" dirty="0" err="1">
                <a:solidFill>
                  <a:srgbClr val="F3E15A"/>
                </a:solidFill>
              </a:rPr>
              <a:t>mysql</a:t>
            </a:r>
            <a:r>
              <a:rPr lang="en-US" altLang="zh-CN" dirty="0">
                <a:solidFill>
                  <a:srgbClr val="F3E15A"/>
                </a:solidFill>
              </a:rPr>
              <a:t> = require('</a:t>
            </a:r>
            <a:r>
              <a:rPr lang="en-US" altLang="zh-CN" dirty="0" err="1">
                <a:solidFill>
                  <a:srgbClr val="F3E15A"/>
                </a:solidFill>
              </a:rPr>
              <a:t>mysql</a:t>
            </a:r>
            <a:r>
              <a:rPr lang="en-US" altLang="zh-CN" dirty="0">
                <a:solidFill>
                  <a:srgbClr val="F3E15A"/>
                </a:solidFill>
              </a:rPr>
              <a:t>');  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//</a:t>
            </a:r>
            <a:r>
              <a:rPr lang="en-US" altLang="zh-CN" dirty="0" err="1">
                <a:solidFill>
                  <a:srgbClr val="F3E15A"/>
                </a:solidFill>
              </a:rPr>
              <a:t>创建连接</a:t>
            </a:r>
            <a:r>
              <a:rPr lang="en-US" altLang="zh-CN" dirty="0">
                <a:solidFill>
                  <a:srgbClr val="F3E15A"/>
                </a:solidFill>
              </a:rPr>
              <a:t> </a:t>
            </a:r>
          </a:p>
          <a:p>
            <a:r>
              <a:rPr lang="en-US" altLang="zh-CN" dirty="0" err="1">
                <a:solidFill>
                  <a:srgbClr val="F3E15A"/>
                </a:solidFill>
              </a:rPr>
              <a:t>var</a:t>
            </a:r>
            <a:r>
              <a:rPr lang="en-US" altLang="zh-CN" dirty="0">
                <a:solidFill>
                  <a:srgbClr val="F3E15A"/>
                </a:solidFill>
              </a:rPr>
              <a:t> client =</a:t>
            </a:r>
            <a:r>
              <a:rPr lang="en-US" altLang="zh-CN" dirty="0" err="1">
                <a:solidFill>
                  <a:srgbClr val="F3E15A"/>
                </a:solidFill>
              </a:rPr>
              <a:t>mysql.createConnection</a:t>
            </a:r>
            <a:r>
              <a:rPr lang="en-US" altLang="zh-CN" dirty="0">
                <a:solidFill>
                  <a:srgbClr val="F3E15A"/>
                </a:solidFill>
              </a:rPr>
              <a:t>({ 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  user: 'root', 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  password: '123456', 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});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02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752694" y="3965487"/>
            <a:ext cx="44500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数据库增、删、改、查操作</a:t>
            </a: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4" y="-780"/>
            <a:ext cx="12205554" cy="68492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5154" y="4963472"/>
            <a:ext cx="1960880" cy="3067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对添加的数据进行查询</a:t>
            </a:r>
            <a:endParaRPr lang="en-US" altLang="zh-CN" sz="1400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0070" y="260985"/>
            <a:ext cx="3128010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查操作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44825" y="1492885"/>
            <a:ext cx="8995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3E15A"/>
                </a:solidFill>
              </a:rPr>
              <a:t>test.js:</a:t>
            </a:r>
            <a:endParaRPr lang="zh-CN" altLang="en-US" dirty="0">
              <a:solidFill>
                <a:srgbClr val="F3E15A"/>
              </a:solidFill>
            </a:endParaRPr>
          </a:p>
          <a:p>
            <a:r>
              <a:rPr lang="en-US" altLang="zh-CN" dirty="0">
                <a:solidFill>
                  <a:srgbClr val="F3E15A"/>
                </a:solidFill>
              </a:rPr>
              <a:t>  client</a:t>
            </a:r>
            <a:r>
              <a:rPr lang="zh-CN" altLang="en-US" dirty="0">
                <a:solidFill>
                  <a:srgbClr val="F3E15A"/>
                </a:solidFill>
              </a:rPr>
              <a:t>.query( 'SELECT * FROM '+TEST_TABLE, function selectCb(err, results, fields) { </a:t>
            </a:r>
          </a:p>
          <a:p>
            <a:pPr lvl="1"/>
            <a:r>
              <a:rPr lang="zh-CN" altLang="en-US" dirty="0">
                <a:solidFill>
                  <a:srgbClr val="F3E15A"/>
                </a:solidFill>
              </a:rPr>
              <a:t>    if (err) { </a:t>
            </a:r>
          </a:p>
          <a:p>
            <a:pPr lvl="1"/>
            <a:r>
              <a:rPr lang="zh-CN" altLang="en-US" dirty="0">
                <a:solidFill>
                  <a:srgbClr val="F3E15A"/>
                </a:solidFill>
              </a:rPr>
              <a:t>      throw err; </a:t>
            </a:r>
          </a:p>
          <a:p>
            <a:pPr lvl="1"/>
            <a:r>
              <a:rPr lang="zh-CN" altLang="en-US" dirty="0">
                <a:solidFill>
                  <a:srgbClr val="F3E15A"/>
                </a:solidFill>
              </a:rPr>
              <a:t>    } </a:t>
            </a:r>
          </a:p>
          <a:p>
            <a:pPr lvl="1"/>
            <a:r>
              <a:rPr lang="zh-CN" altLang="en-US" dirty="0">
                <a:solidFill>
                  <a:srgbClr val="F3E15A"/>
                </a:solidFill>
              </a:rPr>
              <a:t>       if(results</a:t>
            </a:r>
            <a:r>
              <a:rPr lang="en-US" altLang="zh-CN" dirty="0">
                <a:solidFill>
                  <a:srgbClr val="F3E15A"/>
                </a:solidFill>
              </a:rPr>
              <a:t>)</a:t>
            </a:r>
            <a:r>
              <a:rPr lang="zh-CN" altLang="en-US" dirty="0">
                <a:solidFill>
                  <a:srgbClr val="F3E15A"/>
                </a:solidFill>
              </a:rPr>
              <a:t>{</a:t>
            </a:r>
          </a:p>
          <a:p>
            <a:pPr lvl="1"/>
            <a:r>
              <a:rPr lang="zh-CN" altLang="en-US" dirty="0">
                <a:solidFill>
                  <a:srgbClr val="F3E15A"/>
                </a:solidFill>
              </a:rPr>
              <a:t>          </a:t>
            </a:r>
            <a:r>
              <a:rPr lang="en-US" altLang="zh-CN" dirty="0">
                <a:solidFill>
                  <a:srgbClr val="F3E15A"/>
                </a:solidFill>
              </a:rPr>
              <a:t>	</a:t>
            </a:r>
            <a:r>
              <a:rPr lang="zh-CN" altLang="en-US" dirty="0">
                <a:solidFill>
                  <a:srgbClr val="F3E15A"/>
                </a:solidFill>
              </a:rPr>
              <a:t>for(var i = 0; i &lt; results.length; i++)</a:t>
            </a:r>
          </a:p>
          <a:p>
            <a:pPr lvl="1"/>
            <a:r>
              <a:rPr lang="zh-CN" altLang="en-US" dirty="0">
                <a:solidFill>
                  <a:srgbClr val="F3E15A"/>
                </a:solidFill>
              </a:rPr>
              <a:t>          </a:t>
            </a:r>
            <a:r>
              <a:rPr lang="en-US" altLang="zh-CN" dirty="0">
                <a:solidFill>
                  <a:srgbClr val="F3E15A"/>
                </a:solidFill>
              </a:rPr>
              <a:t>	</a:t>
            </a:r>
            <a:r>
              <a:rPr lang="zh-CN" altLang="en-US" dirty="0">
                <a:solidFill>
                  <a:srgbClr val="F3E15A"/>
                </a:solidFill>
              </a:rPr>
              <a:t>{</a:t>
            </a:r>
          </a:p>
          <a:p>
            <a:pPr lvl="1"/>
            <a:r>
              <a:rPr lang="zh-CN" altLang="en-US" dirty="0">
                <a:solidFill>
                  <a:srgbClr val="F3E15A"/>
                </a:solidFill>
              </a:rPr>
              <a:t>              </a:t>
            </a:r>
            <a:r>
              <a:rPr lang="en-US" altLang="zh-CN" dirty="0">
                <a:solidFill>
                  <a:srgbClr val="F3E15A"/>
                </a:solidFill>
              </a:rPr>
              <a:t>	</a:t>
            </a:r>
            <a:r>
              <a:rPr lang="zh-CN" altLang="en-US" dirty="0">
                <a:solidFill>
                  <a:srgbClr val="F3E15A"/>
                </a:solidFill>
              </a:rPr>
              <a:t>console.log("%d\t%s\t%s", results[i].id, results[i].name,results[i].age);</a:t>
            </a:r>
          </a:p>
          <a:p>
            <a:pPr lvl="1"/>
            <a:r>
              <a:rPr lang="zh-CN" altLang="en-US" dirty="0">
                <a:solidFill>
                  <a:srgbClr val="F3E15A"/>
                </a:solidFill>
              </a:rPr>
              <a:t>          </a:t>
            </a:r>
            <a:r>
              <a:rPr lang="en-US" altLang="zh-CN" dirty="0">
                <a:solidFill>
                  <a:srgbClr val="F3E15A"/>
                </a:solidFill>
              </a:rPr>
              <a:t>	</a:t>
            </a:r>
            <a:r>
              <a:rPr lang="zh-CN" altLang="en-US" dirty="0">
                <a:solidFill>
                  <a:srgbClr val="F3E15A"/>
                </a:solidFill>
              </a:rPr>
              <a:t>}</a:t>
            </a:r>
          </a:p>
          <a:p>
            <a:pPr lvl="1"/>
            <a:r>
              <a:rPr lang="zh-CN" altLang="en-US" dirty="0">
                <a:solidFill>
                  <a:srgbClr val="F3E15A"/>
                </a:solidFill>
              </a:rPr>
              <a:t>      }   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    </a:t>
            </a:r>
            <a:r>
              <a:rPr lang="en-US" altLang="zh-CN" dirty="0">
                <a:solidFill>
                  <a:srgbClr val="F3E15A"/>
                </a:solidFill>
              </a:rPr>
              <a:t>	</a:t>
            </a:r>
            <a:r>
              <a:rPr lang="zh-CN" altLang="en-US" dirty="0">
                <a:solidFill>
                  <a:srgbClr val="F3E15A"/>
                </a:solidFill>
              </a:rPr>
              <a:t>client.end(); 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  } );</a:t>
            </a:r>
          </a:p>
        </p:txBody>
      </p:sp>
      <p:pic>
        <p:nvPicPr>
          <p:cNvPr id="1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" y="2705735"/>
            <a:ext cx="2080895" cy="187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-17139"/>
            <a:ext cx="12192000" cy="68922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70070" y="260985"/>
            <a:ext cx="3128010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增操作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6230" y="5168762"/>
            <a:ext cx="1882775" cy="3067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node add.js</a:t>
            </a:r>
            <a:r>
              <a:rPr lang="zh-CN" altLang="en-US" sz="1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运行结果</a:t>
            </a:r>
            <a:endParaRPr lang="zh-CN" altLang="en-US" sz="1400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48194" y="5197335"/>
            <a:ext cx="1960880" cy="3067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查询增加数据后的结果</a:t>
            </a:r>
            <a:endParaRPr lang="en-US" altLang="zh-CN" sz="1400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00095" y="1075690"/>
            <a:ext cx="563753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3E15A"/>
                </a:solidFill>
              </a:rPr>
              <a:t>add.js:</a:t>
            </a:r>
            <a:endParaRPr lang="zh-CN" altLang="en-US" dirty="0">
              <a:solidFill>
                <a:srgbClr val="F3E15A"/>
              </a:solidFill>
            </a:endParaRPr>
          </a:p>
          <a:p>
            <a:r>
              <a:rPr lang="en-US" altLang="zh-CN" dirty="0" err="1">
                <a:solidFill>
                  <a:srgbClr val="F3E15A"/>
                </a:solidFill>
              </a:rPr>
              <a:t>var</a:t>
            </a:r>
            <a:r>
              <a:rPr lang="en-US" altLang="zh-CN" dirty="0">
                <a:solidFill>
                  <a:srgbClr val="F3E15A"/>
                </a:solidFill>
              </a:rPr>
              <a:t>  </a:t>
            </a:r>
            <a:r>
              <a:rPr lang="en-US" altLang="zh-CN" dirty="0" err="1">
                <a:solidFill>
                  <a:srgbClr val="F3E15A"/>
                </a:solidFill>
              </a:rPr>
              <a:t>userAddSql</a:t>
            </a:r>
            <a:r>
              <a:rPr lang="en-US" altLang="zh-CN" dirty="0">
                <a:solidFill>
                  <a:srgbClr val="F3E15A"/>
                </a:solidFill>
              </a:rPr>
              <a:t> = 'INSERT INTO </a:t>
            </a:r>
            <a:r>
              <a:rPr lang="en-US" altLang="zh-CN" dirty="0" err="1">
                <a:solidFill>
                  <a:srgbClr val="F3E15A"/>
                </a:solidFill>
              </a:rPr>
              <a:t>node_user</a:t>
            </a:r>
            <a:r>
              <a:rPr lang="en-US" altLang="zh-CN" dirty="0">
                <a:solidFill>
                  <a:srgbClr val="F3E15A"/>
                </a:solidFill>
              </a:rPr>
              <a:t>(</a:t>
            </a:r>
            <a:r>
              <a:rPr lang="en-US" altLang="zh-CN" dirty="0" err="1">
                <a:solidFill>
                  <a:srgbClr val="F3E15A"/>
                </a:solidFill>
              </a:rPr>
              <a:t>id,name,age</a:t>
            </a:r>
            <a:r>
              <a:rPr lang="en-US" altLang="zh-CN" dirty="0">
                <a:solidFill>
                  <a:srgbClr val="F3E15A"/>
                </a:solidFill>
              </a:rPr>
              <a:t>) VALUES(0,?,?)';</a:t>
            </a:r>
          </a:p>
          <a:p>
            <a:r>
              <a:rPr lang="en-US" altLang="zh-CN" dirty="0" err="1">
                <a:solidFill>
                  <a:srgbClr val="F3E15A"/>
                </a:solidFill>
              </a:rPr>
              <a:t>var</a:t>
            </a:r>
            <a:r>
              <a:rPr lang="en-US" altLang="zh-CN" dirty="0">
                <a:solidFill>
                  <a:srgbClr val="F3E15A"/>
                </a:solidFill>
              </a:rPr>
              <a:t>  </a:t>
            </a:r>
            <a:r>
              <a:rPr lang="en-US" altLang="zh-CN" dirty="0" err="1">
                <a:solidFill>
                  <a:srgbClr val="F3E15A"/>
                </a:solidFill>
              </a:rPr>
              <a:t>userAddSql_Params</a:t>
            </a:r>
            <a:r>
              <a:rPr lang="en-US" altLang="zh-CN" dirty="0">
                <a:solidFill>
                  <a:srgbClr val="F3E15A"/>
                </a:solidFill>
              </a:rPr>
              <a:t> = ['</a:t>
            </a:r>
            <a:r>
              <a:rPr lang="zh-CN" altLang="en-US" dirty="0">
                <a:solidFill>
                  <a:srgbClr val="F3E15A"/>
                </a:solidFill>
              </a:rPr>
              <a:t>王丹煜</a:t>
            </a:r>
            <a:r>
              <a:rPr lang="en-US" altLang="zh-CN" dirty="0">
                <a:solidFill>
                  <a:srgbClr val="F3E15A"/>
                </a:solidFill>
              </a:rPr>
              <a:t>', 18];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//</a:t>
            </a:r>
            <a:r>
              <a:rPr lang="zh-CN" altLang="en-US" dirty="0">
                <a:solidFill>
                  <a:srgbClr val="F3E15A"/>
                </a:solidFill>
              </a:rPr>
              <a:t>增 </a:t>
            </a:r>
            <a:r>
              <a:rPr lang="en-US" altLang="zh-CN" dirty="0">
                <a:solidFill>
                  <a:srgbClr val="F3E15A"/>
                </a:solidFill>
              </a:rPr>
              <a:t>add</a:t>
            </a:r>
          </a:p>
          <a:p>
            <a:r>
              <a:rPr lang="en-US" altLang="zh-CN" dirty="0" err="1">
                <a:solidFill>
                  <a:srgbClr val="F3E15A"/>
                </a:solidFill>
              </a:rPr>
              <a:t>connection.query</a:t>
            </a:r>
            <a:r>
              <a:rPr lang="en-US" altLang="zh-CN" dirty="0">
                <a:solidFill>
                  <a:srgbClr val="F3E15A"/>
                </a:solidFill>
              </a:rPr>
              <a:t>(</a:t>
            </a:r>
            <a:r>
              <a:rPr lang="en-US" altLang="zh-CN" dirty="0" err="1">
                <a:solidFill>
                  <a:srgbClr val="F3E15A"/>
                </a:solidFill>
              </a:rPr>
              <a:t>userAddSql,userAddSql_Params,function</a:t>
            </a:r>
            <a:r>
              <a:rPr lang="en-US" altLang="zh-CN" dirty="0">
                <a:solidFill>
                  <a:srgbClr val="F3E15A"/>
                </a:solidFill>
              </a:rPr>
              <a:t> (err, result) {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 if(err){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  console.log('[INSERT ERROR] - ',</a:t>
            </a:r>
            <a:r>
              <a:rPr lang="en-US" altLang="zh-CN" dirty="0" err="1">
                <a:solidFill>
                  <a:srgbClr val="F3E15A"/>
                </a:solidFill>
              </a:rPr>
              <a:t>err.message</a:t>
            </a:r>
            <a:r>
              <a:rPr lang="en-US" altLang="zh-CN" dirty="0">
                <a:solidFill>
                  <a:srgbClr val="F3E15A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  return;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 }       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console.log('-------INSERT----------');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//console.log('INSERT ID:',</a:t>
            </a:r>
            <a:r>
              <a:rPr lang="en-US" altLang="zh-CN" dirty="0" err="1">
                <a:solidFill>
                  <a:srgbClr val="F3E15A"/>
                </a:solidFill>
              </a:rPr>
              <a:t>result.insertId</a:t>
            </a:r>
            <a:r>
              <a:rPr lang="en-US" altLang="zh-CN" dirty="0">
                <a:solidFill>
                  <a:srgbClr val="F3E15A"/>
                </a:solidFill>
              </a:rPr>
              <a:t>);       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console.log('INSERT </a:t>
            </a:r>
            <a:r>
              <a:rPr lang="en-US" altLang="zh-CN" dirty="0" err="1">
                <a:solidFill>
                  <a:srgbClr val="F3E15A"/>
                </a:solidFill>
              </a:rPr>
              <a:t>ID:',result</a:t>
            </a:r>
            <a:r>
              <a:rPr lang="en-US" altLang="zh-CN" dirty="0">
                <a:solidFill>
                  <a:srgbClr val="F3E15A"/>
                </a:solidFill>
              </a:rPr>
              <a:t>);       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       console.log('#######################'); 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});</a:t>
            </a:r>
          </a:p>
          <a:p>
            <a:r>
              <a:rPr lang="en-US" altLang="zh-CN" dirty="0" err="1">
                <a:solidFill>
                  <a:srgbClr val="F3E15A"/>
                </a:solidFill>
              </a:rPr>
              <a:t>connection.end</a:t>
            </a:r>
            <a:r>
              <a:rPr lang="en-US" altLang="zh-CN" dirty="0">
                <a:solidFill>
                  <a:srgbClr val="F3E15A"/>
                </a:solidFill>
              </a:rPr>
              <a:t>();</a:t>
            </a:r>
          </a:p>
        </p:txBody>
      </p:sp>
      <p:pic>
        <p:nvPicPr>
          <p:cNvPr id="18" name="图片 17" descr="屏幕剪辑">
            <a:extLst>
              <a:ext uri="{FF2B5EF4-FFF2-40B4-BE49-F238E27FC236}">
                <a16:creationId xmlns:a16="http://schemas.microsoft.com/office/drawing/2014/main" id="{1C81E9F0-4751-48AB-B0F8-5801E5F816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5" y="2683793"/>
            <a:ext cx="2143125" cy="2028825"/>
          </a:xfrm>
          <a:prstGeom prst="rect">
            <a:avLst/>
          </a:prstGeom>
        </p:spPr>
      </p:pic>
      <p:pic>
        <p:nvPicPr>
          <p:cNvPr id="20" name="图片 19" descr="屏幕剪辑">
            <a:extLst>
              <a:ext uri="{FF2B5EF4-FFF2-40B4-BE49-F238E27FC236}">
                <a16:creationId xmlns:a16="http://schemas.microsoft.com/office/drawing/2014/main" id="{3C7C6533-DEED-4886-9D9E-9952917C1EA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170" y="3139191"/>
            <a:ext cx="2371963" cy="1822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5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6" y="-10308"/>
            <a:ext cx="12192001" cy="68774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561830" y="5083175"/>
            <a:ext cx="2085975" cy="3067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查询删除数据后的结果</a:t>
            </a:r>
            <a:endParaRPr lang="en-US" altLang="zh-CN" sz="1600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70070" y="260985"/>
            <a:ext cx="3128010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删操作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925445" y="1075690"/>
            <a:ext cx="64865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3E15A"/>
                </a:solidFill>
              </a:rPr>
              <a:t>delete.js:</a:t>
            </a:r>
            <a:endParaRPr lang="zh-CN" altLang="en-US" dirty="0">
              <a:solidFill>
                <a:srgbClr val="F3E15A"/>
              </a:solidFill>
            </a:endParaRPr>
          </a:p>
          <a:p>
            <a:r>
              <a:rPr lang="zh-CN" altLang="en-US" dirty="0">
                <a:solidFill>
                  <a:srgbClr val="F3E15A"/>
                </a:solidFill>
              </a:rPr>
              <a:t>var  userDelSql = 'DELETE FROM node_user WHERE id = 5';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connection</a:t>
            </a:r>
            <a:r>
              <a:rPr lang="zh-CN" altLang="en-US" dirty="0">
                <a:solidFill>
                  <a:srgbClr val="F3E15A"/>
                </a:solidFill>
              </a:rPr>
              <a:t>.query(userDelSql,function (err, result) {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        if(err){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          console.log('[DELETE ERROR] - ',err.message);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          return;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        }       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       console.log('-------------DELETE--------------');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       console.log('DELETE affectedRows',result.affectedRows);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       console.log('&amp;&amp;&amp;&amp;&amp;&amp;&amp;&amp;&amp;&amp;&amp;&amp;&amp;&amp;&amp;&amp;&amp;'); 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});</a:t>
            </a:r>
          </a:p>
          <a:p>
            <a:r>
              <a:rPr lang="en-US" altLang="zh-CN" dirty="0">
                <a:solidFill>
                  <a:srgbClr val="F3E15A"/>
                </a:solidFill>
                <a:sym typeface="+mn-ea"/>
              </a:rPr>
              <a:t>connection</a:t>
            </a:r>
            <a:r>
              <a:rPr lang="zh-CN" altLang="en-US" dirty="0">
                <a:solidFill>
                  <a:srgbClr val="F3E15A"/>
                </a:solidFill>
                <a:sym typeface="+mn-ea"/>
              </a:rPr>
              <a:t>.end();</a:t>
            </a:r>
            <a:endParaRPr lang="zh-CN" altLang="en-US" dirty="0">
              <a:solidFill>
                <a:srgbClr val="F3E15A"/>
              </a:solidFill>
            </a:endParaRPr>
          </a:p>
        </p:txBody>
      </p:sp>
      <p:pic>
        <p:nvPicPr>
          <p:cNvPr id="36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5" y="3361690"/>
            <a:ext cx="2567305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" name="文本框 46"/>
          <p:cNvSpPr txBox="1"/>
          <p:nvPr/>
        </p:nvSpPr>
        <p:spPr>
          <a:xfrm>
            <a:off x="407935" y="5083037"/>
            <a:ext cx="2080895" cy="3067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node delete.js</a:t>
            </a:r>
            <a:r>
              <a:rPr lang="zh-CN" altLang="en-US" sz="1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运行结果</a:t>
            </a:r>
            <a:endParaRPr lang="zh-CN" altLang="en-US" sz="1400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pic>
        <p:nvPicPr>
          <p:cNvPr id="17" name="图片 16" descr="屏幕剪辑">
            <a:extLst>
              <a:ext uri="{FF2B5EF4-FFF2-40B4-BE49-F238E27FC236}">
                <a16:creationId xmlns:a16="http://schemas.microsoft.com/office/drawing/2014/main" id="{622796DE-D6FC-44CD-B9ED-D550B38724A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230" y="3563558"/>
            <a:ext cx="1933575" cy="120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4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" y="-8817"/>
            <a:ext cx="12186005" cy="68757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9760" y="5813234"/>
            <a:ext cx="2149475" cy="3067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node update.js</a:t>
            </a:r>
            <a:r>
              <a:rPr lang="zh-CN" altLang="en-US" sz="1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运行结果</a:t>
            </a:r>
            <a:endParaRPr lang="en-US" altLang="zh-CN" sz="1600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422260" y="5813673"/>
            <a:ext cx="1960880" cy="3067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查询更改数据后的结果</a:t>
            </a:r>
            <a:endParaRPr lang="en-US" altLang="zh-CN" sz="1600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70070" y="260985"/>
            <a:ext cx="3128010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sz="2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改操作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39745" y="1075690"/>
            <a:ext cx="6544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3E15A"/>
                </a:solidFill>
              </a:rPr>
              <a:t>update.js:</a:t>
            </a:r>
            <a:endParaRPr lang="zh-CN" altLang="en-US" dirty="0">
              <a:solidFill>
                <a:srgbClr val="F3E15A"/>
              </a:solidFill>
            </a:endParaRPr>
          </a:p>
          <a:p>
            <a:r>
              <a:rPr lang="zh-CN" altLang="en-US" dirty="0">
                <a:solidFill>
                  <a:srgbClr val="F3E15A"/>
                </a:solidFill>
              </a:rPr>
              <a:t>var userModSql = 'UPDATE node_user SET name = ?,age = ? WHERE id = ?';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var userModSql_Params = [‘</a:t>
            </a:r>
            <a:r>
              <a:rPr lang="en-US" altLang="zh-CN" dirty="0">
                <a:solidFill>
                  <a:srgbClr val="F3E15A"/>
                </a:solidFill>
              </a:rPr>
              <a:t>zz21</a:t>
            </a:r>
            <a:r>
              <a:rPr lang="zh-CN" altLang="en-US" dirty="0">
                <a:solidFill>
                  <a:srgbClr val="F3E15A"/>
                </a:solidFill>
              </a:rPr>
              <a:t>’,</a:t>
            </a:r>
            <a:r>
              <a:rPr lang="en-US" altLang="zh-CN" dirty="0">
                <a:solidFill>
                  <a:srgbClr val="F3E15A"/>
                </a:solidFill>
              </a:rPr>
              <a:t>25</a:t>
            </a:r>
            <a:r>
              <a:rPr lang="zh-CN" altLang="en-US" dirty="0">
                <a:solidFill>
                  <a:srgbClr val="F3E15A"/>
                </a:solidFill>
              </a:rPr>
              <a:t>,</a:t>
            </a:r>
            <a:r>
              <a:rPr lang="en-US" altLang="zh-CN" dirty="0">
                <a:solidFill>
                  <a:srgbClr val="F3E15A"/>
                </a:solidFill>
              </a:rPr>
              <a:t>3</a:t>
            </a:r>
            <a:r>
              <a:rPr lang="zh-CN" altLang="en-US" dirty="0">
                <a:solidFill>
                  <a:srgbClr val="F3E15A"/>
                </a:solidFill>
              </a:rPr>
              <a:t>];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//改 up</a:t>
            </a:r>
            <a:r>
              <a:rPr lang="en-US" altLang="zh-CN" dirty="0">
                <a:solidFill>
                  <a:srgbClr val="F3E15A"/>
                </a:solidFill>
              </a:rPr>
              <a:t>date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connection</a:t>
            </a:r>
            <a:r>
              <a:rPr lang="zh-CN" altLang="en-US" dirty="0">
                <a:solidFill>
                  <a:srgbClr val="F3E15A"/>
                </a:solidFill>
              </a:rPr>
              <a:t>.query(userModSql,userModSql_Params,function (err, result) {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   if(err){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         console.log('[UPDATE ERROR] - ',err.message);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         return;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   }       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  console.log('----------UPDATE-------------');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  console.log('UPDATE affectedRows',result.affectedRows);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  console.log('******************************');</a:t>
            </a:r>
          </a:p>
          <a:p>
            <a:r>
              <a:rPr lang="zh-CN" altLang="en-US" dirty="0">
                <a:solidFill>
                  <a:srgbClr val="F3E15A"/>
                </a:solidFill>
              </a:rPr>
              <a:t>});</a:t>
            </a:r>
          </a:p>
          <a:p>
            <a:r>
              <a:rPr lang="en-US" altLang="zh-CN" dirty="0">
                <a:solidFill>
                  <a:srgbClr val="F3E15A"/>
                </a:solidFill>
              </a:rPr>
              <a:t>connection</a:t>
            </a:r>
            <a:r>
              <a:rPr lang="zh-CN" altLang="en-US" dirty="0">
                <a:solidFill>
                  <a:srgbClr val="F3E15A"/>
                </a:solidFill>
              </a:rPr>
              <a:t>.end();</a:t>
            </a:r>
          </a:p>
        </p:txBody>
      </p:sp>
      <p:pic>
        <p:nvPicPr>
          <p:cNvPr id="7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40" y="4817745"/>
            <a:ext cx="2675890" cy="781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 descr="屏幕剪辑">
            <a:extLst>
              <a:ext uri="{FF2B5EF4-FFF2-40B4-BE49-F238E27FC236}">
                <a16:creationId xmlns:a16="http://schemas.microsoft.com/office/drawing/2014/main" id="{DB84595E-59F6-4F62-9DA7-69A168368CC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60" y="3920075"/>
            <a:ext cx="2400650" cy="1678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2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559</Words>
  <Application>Microsoft Office PowerPoint</Application>
  <PresentationFormat>宽屏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楷体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https://cyppt.taobao.com/</cp:keywords>
  <dc:description>https://cyppt.taobao.com/</dc:description>
  <cp:lastModifiedBy>amber</cp:lastModifiedBy>
  <cp:revision>270</cp:revision>
  <dcterms:created xsi:type="dcterms:W3CDTF">2015-11-23T13:04:00Z</dcterms:created>
  <dcterms:modified xsi:type="dcterms:W3CDTF">2017-11-16T04:59:19Z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