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9"/>
  </p:notesMasterIdLst>
  <p:sldIdLst>
    <p:sldId id="256" r:id="rId2"/>
    <p:sldId id="270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1DD9F-F366-461E-94EC-5DD135B3F8A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B93DA-3853-4D21-A751-EEFCCA80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8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A1848-45A1-48CA-84DD-DC2671B53369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63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A1848-45A1-48CA-84DD-DC2671B53369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85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0D77-2B23-4A33-A9AF-5744E4E7885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980C9E-310F-4640-AE94-B93514F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0D77-2B23-4A33-A9AF-5744E4E7885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980C9E-310F-4640-AE94-B93514F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3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0D77-2B23-4A33-A9AF-5744E4E7885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980C9E-310F-4640-AE94-B93514F234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0827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0D77-2B23-4A33-A9AF-5744E4E7885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980C9E-310F-4640-AE94-B93514F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32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0D77-2B23-4A33-A9AF-5744E4E7885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980C9E-310F-4640-AE94-B93514F2345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519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0D77-2B23-4A33-A9AF-5744E4E7885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980C9E-310F-4640-AE94-B93514F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06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0D77-2B23-4A33-A9AF-5744E4E7885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0C9E-310F-4640-AE94-B93514F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8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0D77-2B23-4A33-A9AF-5744E4E7885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0C9E-310F-4640-AE94-B93514F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5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0D77-2B23-4A33-A9AF-5744E4E7885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0C9E-310F-4640-AE94-B93514F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3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0D77-2B23-4A33-A9AF-5744E4E7885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980C9E-310F-4640-AE94-B93514F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0D77-2B23-4A33-A9AF-5744E4E7885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980C9E-310F-4640-AE94-B93514F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4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0D77-2B23-4A33-A9AF-5744E4E7885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980C9E-310F-4640-AE94-B93514F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9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0D77-2B23-4A33-A9AF-5744E4E7885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0C9E-310F-4640-AE94-B93514F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2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0D77-2B23-4A33-A9AF-5744E4E7885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0C9E-310F-4640-AE94-B93514F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0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0D77-2B23-4A33-A9AF-5744E4E7885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0C9E-310F-4640-AE94-B93514F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0D77-2B23-4A33-A9AF-5744E4E7885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980C9E-310F-4640-AE94-B93514F2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9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20D77-2B23-4A33-A9AF-5744E4E7885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980C9E-310F-4640-AE94-B93514F23459}" type="slidenum">
              <a:rPr lang="en-US" smtClean="0"/>
              <a:t>‹#›</a:t>
            </a:fld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0" y="83993"/>
            <a:ext cx="1397000" cy="140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3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94" y="2845754"/>
            <a:ext cx="10394576" cy="16052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PRINCIPLES </a:t>
            </a:r>
            <a:r>
              <a:rPr lang="en-US" sz="4800" b="1" dirty="0" smtClean="0">
                <a:solidFill>
                  <a:srgbClr val="C00000"/>
                </a:solidFill>
              </a:rPr>
              <a:t>OF PROGRAMMING LANGUAGES 1</a:t>
            </a:r>
            <a:br>
              <a:rPr lang="en-US" sz="4800" b="1" dirty="0" smtClean="0">
                <a:solidFill>
                  <a:srgbClr val="C00000"/>
                </a:solidFill>
              </a:rPr>
            </a:br>
            <a:r>
              <a:rPr lang="en-US" sz="4800" b="1" dirty="0" smtClean="0">
                <a:solidFill>
                  <a:srgbClr val="002060"/>
                </a:solidFill>
              </a:rPr>
              <a:t>CSC 132</a:t>
            </a:r>
            <a:endParaRPr 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8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Readability –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presence of meaningful data types aids readability.</a:t>
            </a:r>
          </a:p>
          <a:p>
            <a:endParaRPr lang="en-IN" dirty="0" smtClean="0"/>
          </a:p>
          <a:p>
            <a:r>
              <a:rPr lang="en-IN" dirty="0" smtClean="0"/>
              <a:t>If a numeric type is used to indicate Boolean conditions, the statement will be unclear.</a:t>
            </a:r>
          </a:p>
          <a:p>
            <a:pPr>
              <a:buNone/>
            </a:pPr>
            <a:r>
              <a:rPr lang="en-IN" dirty="0" smtClean="0"/>
              <a:t>	Ex: </a:t>
            </a:r>
            <a:r>
              <a:rPr lang="en-IN" dirty="0" err="1" smtClean="0"/>
              <a:t>timeOut</a:t>
            </a:r>
            <a:r>
              <a:rPr lang="en-IN" dirty="0" smtClean="0"/>
              <a:t> 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4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Simplicity and Orthogonality</a:t>
            </a:r>
          </a:p>
          <a:p>
            <a:pPr lvl="1"/>
            <a:r>
              <a:rPr lang="en-IN" dirty="0" smtClean="0"/>
              <a:t>A language with small set of primitives is better than one with a large set of primitives</a:t>
            </a:r>
          </a:p>
          <a:p>
            <a:pPr lvl="1"/>
            <a:r>
              <a:rPr lang="en-IN" dirty="0" smtClean="0"/>
              <a:t>Too much </a:t>
            </a:r>
            <a:r>
              <a:rPr lang="en-IN" smtClean="0"/>
              <a:t>orthogonality decreases </a:t>
            </a:r>
            <a:r>
              <a:rPr lang="en-IN" dirty="0" smtClean="0"/>
              <a:t>writability</a:t>
            </a:r>
          </a:p>
          <a:p>
            <a:r>
              <a:rPr lang="en-IN" dirty="0" smtClean="0"/>
              <a:t>Support for Abstraction</a:t>
            </a:r>
          </a:p>
          <a:p>
            <a:r>
              <a:rPr lang="en-IN" dirty="0" smtClean="0"/>
              <a:t>Expressivity</a:t>
            </a:r>
          </a:p>
        </p:txBody>
      </p:sp>
    </p:spTree>
    <p:extLst>
      <p:ext uri="{BB962C8B-B14F-4D97-AF65-F5344CB8AC3E}">
        <p14:creationId xmlns:p14="http://schemas.microsoft.com/office/powerpoint/2010/main" val="23139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Writability – Support for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Abstraction is the ability to define and use complicated structures or operations in ways that allow many of the details to be ignored.</a:t>
            </a:r>
          </a:p>
          <a:p>
            <a:endParaRPr lang="en-IN" dirty="0" smtClean="0"/>
          </a:p>
          <a:p>
            <a:r>
              <a:rPr lang="en-IN" dirty="0" smtClean="0"/>
              <a:t>Programming languages can support two types of abstraction: process and data.</a:t>
            </a:r>
          </a:p>
          <a:p>
            <a:endParaRPr lang="en-IN" dirty="0" smtClean="0"/>
          </a:p>
          <a:p>
            <a:r>
              <a:rPr lang="en-IN" dirty="0" smtClean="0"/>
              <a:t>Example for process abstraction is to use a subprogram for sorting that is required several times in a program.</a:t>
            </a:r>
          </a:p>
          <a:p>
            <a:endParaRPr lang="en-IN" dirty="0" smtClean="0"/>
          </a:p>
          <a:p>
            <a:r>
              <a:rPr lang="en-IN" dirty="0" smtClean="0"/>
              <a:t>Example for data abstraction is a binary tree that stores integer data in its nodes. It is better to implement a binary tree in C++ or Java using classes rather than in Fortran77 using pointers and dynamic memory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95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Writability – Expressivity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Ability of a language that allows a great deal of computation to be accomplished with a very small program.</a:t>
            </a:r>
          </a:p>
          <a:p>
            <a:endParaRPr lang="en-IN" dirty="0" smtClean="0"/>
          </a:p>
          <a:p>
            <a:r>
              <a:rPr lang="en-IN" dirty="0" smtClean="0"/>
              <a:t>In C, count++ is more convenient than writing count = count + 1.</a:t>
            </a:r>
          </a:p>
          <a:p>
            <a:endParaRPr lang="en-IN" dirty="0" smtClean="0"/>
          </a:p>
          <a:p>
            <a:r>
              <a:rPr lang="en-IN" dirty="0" smtClean="0"/>
              <a:t>Inclusion of </a:t>
            </a:r>
            <a:r>
              <a:rPr lang="en-IN" i="1" dirty="0" smtClean="0"/>
              <a:t>for</a:t>
            </a:r>
            <a:r>
              <a:rPr lang="en-IN" dirty="0" smtClean="0"/>
              <a:t> statement in Java makes writing counting loops easier than with the use of </a:t>
            </a:r>
            <a:r>
              <a:rPr lang="en-IN" i="1" dirty="0" smtClean="0"/>
              <a:t>while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6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Reliability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program is said to be reliable if it performs to its specifications under all conditions.</a:t>
            </a:r>
          </a:p>
          <a:p>
            <a:endParaRPr lang="en-IN" dirty="0" smtClean="0"/>
          </a:p>
          <a:p>
            <a:r>
              <a:rPr lang="en-IN" dirty="0" smtClean="0"/>
              <a:t>Type Checking</a:t>
            </a:r>
          </a:p>
          <a:p>
            <a:r>
              <a:rPr lang="en-IN" dirty="0" smtClean="0"/>
              <a:t>Exception Handling</a:t>
            </a:r>
          </a:p>
          <a:p>
            <a:r>
              <a:rPr lang="en-IN" dirty="0" smtClean="0"/>
              <a:t>Aliasing</a:t>
            </a:r>
          </a:p>
          <a:p>
            <a:r>
              <a:rPr lang="en-IN" dirty="0" smtClean="0"/>
              <a:t>Readability and Writability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4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Reliability – Type Checking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Type checking is simply testing for type errors either at compile time or run-time.</a:t>
            </a:r>
          </a:p>
          <a:p>
            <a:endParaRPr lang="en-IN" dirty="0" smtClean="0"/>
          </a:p>
          <a:p>
            <a:r>
              <a:rPr lang="en-IN" dirty="0" smtClean="0"/>
              <a:t>As run-time type checking is expensive, compile time checking is desirable. (Ex: Java)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3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Reliability – Exception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Ability of a program to intercept run-time errors and take corrective measures is known as exception handling.</a:t>
            </a:r>
          </a:p>
          <a:p>
            <a:endParaRPr lang="en-IN" dirty="0" smtClean="0"/>
          </a:p>
          <a:p>
            <a:r>
              <a:rPr lang="en-IN" dirty="0" err="1" smtClean="0"/>
              <a:t>Ada</a:t>
            </a:r>
            <a:r>
              <a:rPr lang="en-IN" dirty="0" smtClean="0"/>
              <a:t>, C++, Java and C# provides extensive capabilities for exception handling.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Reliability - Aliasing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Aliasing is having two or more distinct names that can be used to access the same memory cell (Ex: Pointers in C and C++).</a:t>
            </a:r>
          </a:p>
          <a:p>
            <a:endParaRPr lang="en-IN" dirty="0" smtClean="0"/>
          </a:p>
          <a:p>
            <a:r>
              <a:rPr lang="en-IN" dirty="0" smtClean="0"/>
              <a:t>Many languages greatly restrict aliasing to increase their reliability.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25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Total cost of a programming language is a function of:</a:t>
            </a:r>
          </a:p>
          <a:p>
            <a:pPr lvl="1"/>
            <a:r>
              <a:rPr lang="en-IN" dirty="0" smtClean="0"/>
              <a:t>Cost of training the programmers</a:t>
            </a:r>
          </a:p>
          <a:p>
            <a:pPr lvl="1"/>
            <a:r>
              <a:rPr lang="en-IN" dirty="0" smtClean="0"/>
              <a:t>Cost of writing the programs</a:t>
            </a:r>
          </a:p>
          <a:p>
            <a:pPr lvl="1"/>
            <a:r>
              <a:rPr lang="en-IN" dirty="0" smtClean="0"/>
              <a:t>Cost of compiling the programs in the language</a:t>
            </a:r>
          </a:p>
          <a:p>
            <a:pPr lvl="1"/>
            <a:r>
              <a:rPr lang="en-IN" dirty="0" smtClean="0"/>
              <a:t>Cost of executing programs</a:t>
            </a:r>
          </a:p>
          <a:p>
            <a:pPr lvl="1"/>
            <a:r>
              <a:rPr lang="en-IN" dirty="0" smtClean="0"/>
              <a:t>Cost of language implementation system (Ex: JVM)</a:t>
            </a:r>
          </a:p>
          <a:p>
            <a:pPr lvl="1"/>
            <a:r>
              <a:rPr lang="en-IN" dirty="0" smtClean="0"/>
              <a:t>Cost of poor reliability</a:t>
            </a:r>
          </a:p>
          <a:p>
            <a:pPr lvl="1"/>
            <a:r>
              <a:rPr lang="en-IN" dirty="0" smtClean="0"/>
              <a:t>Cost of maintenance</a:t>
            </a:r>
          </a:p>
          <a:p>
            <a:endParaRPr lang="en-IN" dirty="0" smtClean="0"/>
          </a:p>
          <a:p>
            <a:r>
              <a:rPr lang="en-IN" dirty="0" smtClean="0"/>
              <a:t>Other criteria that can be used to evaluate a programming language are: portability, generality and well-</a:t>
            </a:r>
            <a:r>
              <a:rPr lang="en-IN" dirty="0" err="1" smtClean="0"/>
              <a:t>definedness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Influences on Language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Computer Architecture</a:t>
            </a:r>
          </a:p>
          <a:p>
            <a:r>
              <a:rPr lang="en-IN" dirty="0" smtClean="0"/>
              <a:t>Programming Design Methodologies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89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Unit – 1: Syntax and Semantics</a:t>
            </a:r>
          </a:p>
          <a:p>
            <a:endParaRPr lang="en-IN" dirty="0" smtClean="0"/>
          </a:p>
          <a:p>
            <a:r>
              <a:rPr lang="en-IN" dirty="0" smtClean="0"/>
              <a:t>Unit – 2: Data, Data Types and Basic Statements</a:t>
            </a:r>
          </a:p>
          <a:p>
            <a:endParaRPr lang="en-IN" dirty="0" smtClean="0"/>
          </a:p>
          <a:p>
            <a:r>
              <a:rPr lang="en-IN" dirty="0" smtClean="0"/>
              <a:t>Unit – 3: Subprograms and its Implementation</a:t>
            </a:r>
          </a:p>
          <a:p>
            <a:endParaRPr lang="en-IN" dirty="0" smtClean="0"/>
          </a:p>
          <a:p>
            <a:r>
              <a:rPr lang="en-IN" dirty="0" smtClean="0"/>
              <a:t>Unit – 4: Object-Orientation, Concurrency, Event Handling</a:t>
            </a:r>
          </a:p>
          <a:p>
            <a:endParaRPr lang="en-IN" dirty="0" smtClean="0"/>
          </a:p>
          <a:p>
            <a:r>
              <a:rPr lang="en-IN" dirty="0" smtClean="0"/>
              <a:t>Unit – 5: Functional Programming Languages (Scheme, ML)</a:t>
            </a:r>
          </a:p>
          <a:p>
            <a:endParaRPr lang="en-IN" dirty="0" smtClean="0"/>
          </a:p>
          <a:p>
            <a:r>
              <a:rPr lang="en-IN" dirty="0" smtClean="0"/>
              <a:t>Unit – 6: Logic Programming Languages (</a:t>
            </a:r>
            <a:r>
              <a:rPr lang="en-IN" dirty="0" err="1" smtClean="0"/>
              <a:t>Prolog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11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Computer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Imperative languages have been designed around the computer architecture called the </a:t>
            </a:r>
            <a:r>
              <a:rPr lang="en-IN" i="1" dirty="0" smtClean="0"/>
              <a:t>von Neumann </a:t>
            </a:r>
            <a:r>
              <a:rPr lang="en-IN" dirty="0" smtClean="0"/>
              <a:t>architecture.</a:t>
            </a:r>
          </a:p>
          <a:p>
            <a:endParaRPr lang="en-IN" dirty="0" smtClean="0"/>
          </a:p>
          <a:p>
            <a:r>
              <a:rPr lang="en-IN" dirty="0" smtClean="0"/>
              <a:t>In this architecture, data and programs are stored in memory and they are executed by the CPU.</a:t>
            </a:r>
          </a:p>
          <a:p>
            <a:endParaRPr lang="en-IN" dirty="0" smtClean="0"/>
          </a:p>
          <a:p>
            <a:r>
              <a:rPr lang="en-IN" dirty="0" smtClean="0"/>
              <a:t>Central features of imperative languages are variables, which model memory cells; assignment statements, which are based on the piping operation; and iterative form of repetition, which is the most efficient way to implement repetition on this architecture.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9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Computer Architecture (cont...)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0739" y="1314450"/>
            <a:ext cx="80105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0" y="5562600"/>
            <a:ext cx="723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Adopted from </a:t>
            </a:r>
            <a:r>
              <a:rPr lang="en-IN" i="1" dirty="0"/>
              <a:t>Concepts of Programming Languages - </a:t>
            </a:r>
            <a:r>
              <a:rPr lang="en-IN" i="1" dirty="0" err="1"/>
              <a:t>Sebesta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3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Programming Design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Intense analysis begun in large part by the structured programming movement in the late 1960s.</a:t>
            </a:r>
          </a:p>
          <a:p>
            <a:endParaRPr lang="en-IN" dirty="0" smtClean="0"/>
          </a:p>
          <a:p>
            <a:r>
              <a:rPr lang="en-IN" dirty="0" smtClean="0"/>
              <a:t>New software development methodologies that emerged as a result of the research in 1970s were called top-down design or stepwise refinement.</a:t>
            </a:r>
          </a:p>
          <a:p>
            <a:endParaRPr lang="en-IN" dirty="0" smtClean="0"/>
          </a:p>
          <a:p>
            <a:r>
              <a:rPr lang="en-IN" dirty="0" smtClean="0"/>
              <a:t>In the late 1970s, a shift from procedure-oriented to data-oriented program design methodologies began.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56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Programming Design Methodologies (cont...)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First language to provide a limited support for data abstraction is SIMULA 67.</a:t>
            </a:r>
          </a:p>
          <a:p>
            <a:endParaRPr lang="en-IN" dirty="0" smtClean="0"/>
          </a:p>
          <a:p>
            <a:r>
              <a:rPr lang="en-IN" dirty="0" smtClean="0"/>
              <a:t>Latest step in the evolution of data-oriented software development, which began in the early 1980s, is object-oriented design.</a:t>
            </a:r>
          </a:p>
          <a:p>
            <a:endParaRPr lang="en-IN" dirty="0" smtClean="0"/>
          </a:p>
          <a:p>
            <a:r>
              <a:rPr lang="en-IN" dirty="0" smtClean="0"/>
              <a:t>First language to include object-oriented concepts was Smalltalk.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8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Programming Design Methodologies (cont...)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Imperative language like </a:t>
            </a:r>
            <a:r>
              <a:rPr lang="en-IN" dirty="0" err="1" smtClean="0"/>
              <a:t>Ada</a:t>
            </a:r>
            <a:r>
              <a:rPr lang="en-IN" dirty="0" smtClean="0"/>
              <a:t> 95, C++, Java and C# support object-orientation.</a:t>
            </a:r>
          </a:p>
          <a:p>
            <a:endParaRPr lang="en-IN" dirty="0" smtClean="0"/>
          </a:p>
          <a:p>
            <a:r>
              <a:rPr lang="en-IN" dirty="0" smtClean="0"/>
              <a:t>Functional languages like CLOS and F# also support object-orientation.</a:t>
            </a:r>
          </a:p>
          <a:p>
            <a:endParaRPr lang="en-IN" dirty="0" smtClean="0"/>
          </a:p>
          <a:p>
            <a:r>
              <a:rPr lang="en-IN" dirty="0" smtClean="0"/>
              <a:t>Logic programming language like </a:t>
            </a:r>
            <a:r>
              <a:rPr lang="en-IN" dirty="0" err="1" smtClean="0"/>
              <a:t>Prolog</a:t>
            </a:r>
            <a:r>
              <a:rPr lang="en-IN" dirty="0" smtClean="0"/>
              <a:t>++ supports object-orientation.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Language Categories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Imperative languages</a:t>
            </a:r>
          </a:p>
          <a:p>
            <a:r>
              <a:rPr lang="en-IN" dirty="0" smtClean="0"/>
              <a:t>Object-oriented languages</a:t>
            </a:r>
          </a:p>
          <a:p>
            <a:r>
              <a:rPr lang="en-IN" dirty="0" smtClean="0"/>
              <a:t>Functional languages</a:t>
            </a:r>
          </a:p>
          <a:p>
            <a:r>
              <a:rPr lang="en-IN" dirty="0" smtClean="0"/>
              <a:t>Logical languages</a:t>
            </a:r>
          </a:p>
          <a:p>
            <a:r>
              <a:rPr lang="en-IN" dirty="0" smtClean="0"/>
              <a:t>Visual languages</a:t>
            </a:r>
          </a:p>
          <a:p>
            <a:r>
              <a:rPr lang="en-IN" dirty="0" smtClean="0"/>
              <a:t>Scripting languages</a:t>
            </a:r>
          </a:p>
          <a:p>
            <a:r>
              <a:rPr lang="en-IN" dirty="0" smtClean="0"/>
              <a:t>Markup languages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9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Language Design Trade-offs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Reliability vs. Cost of Execution</a:t>
            </a:r>
          </a:p>
          <a:p>
            <a:pPr lvl="1"/>
            <a:r>
              <a:rPr lang="en-IN" dirty="0" smtClean="0"/>
              <a:t>Ex: Arrays in Java are more reliable than in C (no bounds checking); whereas cost of execution of C arrays is less than that of Java.</a:t>
            </a:r>
          </a:p>
          <a:p>
            <a:endParaRPr lang="en-IN" dirty="0" smtClean="0"/>
          </a:p>
          <a:p>
            <a:r>
              <a:rPr lang="en-IN" dirty="0" smtClean="0"/>
              <a:t>Readability vs. Writability</a:t>
            </a:r>
          </a:p>
          <a:p>
            <a:pPr lvl="1"/>
            <a:r>
              <a:rPr lang="en-IN" dirty="0" smtClean="0"/>
              <a:t>Ex: APL provides rich set of operators for array operations. This allows to write a complex computation in less number of lines. But the readability of program decreases. (Daniel McCracken took four hours to read and understand a four-line APL program)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4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language implementation system cannot be the only software on a computer. Requires an operating system also.</a:t>
            </a:r>
          </a:p>
          <a:p>
            <a:endParaRPr lang="en-IN" dirty="0" smtClean="0"/>
          </a:p>
          <a:p>
            <a:r>
              <a:rPr lang="en-IN" dirty="0" smtClean="0"/>
              <a:t>The operating system and language implementations are layered over the machine language interface of a computer.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2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Implementation Methods (cont...)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0350" y="1333500"/>
            <a:ext cx="65913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190704" y="6107668"/>
            <a:ext cx="723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Adopted from </a:t>
            </a:r>
            <a:r>
              <a:rPr lang="en-IN" i="1" dirty="0"/>
              <a:t>Concepts of Programming Languages - </a:t>
            </a:r>
            <a:r>
              <a:rPr lang="en-IN" i="1" dirty="0" err="1"/>
              <a:t>Sebesta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9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Implementation Methods -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Programs can be translated to machine language and be directly executed on the computer. This is called compiler implementation.</a:t>
            </a:r>
          </a:p>
          <a:p>
            <a:endParaRPr lang="en-IN" dirty="0" smtClean="0"/>
          </a:p>
          <a:p>
            <a:r>
              <a:rPr lang="en-IN" dirty="0" smtClean="0"/>
              <a:t>Very fast program execution.</a:t>
            </a:r>
          </a:p>
          <a:p>
            <a:endParaRPr lang="en-IN" dirty="0" smtClean="0"/>
          </a:p>
          <a:p>
            <a:r>
              <a:rPr lang="en-IN" dirty="0" smtClean="0"/>
              <a:t>Ex: C, C++, COBOL, </a:t>
            </a:r>
            <a:r>
              <a:rPr lang="en-IN" dirty="0" err="1" smtClean="0"/>
              <a:t>Ada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7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Study Programming Languages?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Increased capacity to express ideas</a:t>
            </a:r>
          </a:p>
          <a:p>
            <a:r>
              <a:rPr lang="en-IN" dirty="0" smtClean="0"/>
              <a:t>Improved background for choosing appropriate language</a:t>
            </a:r>
          </a:p>
          <a:p>
            <a:r>
              <a:rPr lang="en-IN" dirty="0" smtClean="0"/>
              <a:t>Increased ability to learn new languages</a:t>
            </a:r>
          </a:p>
          <a:p>
            <a:r>
              <a:rPr lang="en-IN" dirty="0" smtClean="0"/>
              <a:t>Better understanding of the significance of implementation</a:t>
            </a:r>
          </a:p>
          <a:p>
            <a:r>
              <a:rPr lang="en-IN" dirty="0" smtClean="0"/>
              <a:t>Better use of languages that are already known</a:t>
            </a:r>
          </a:p>
          <a:p>
            <a:r>
              <a:rPr lang="en-IN" dirty="0" smtClean="0"/>
              <a:t>Overall advancement of computing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Implementation Methods – Compilation (cont...)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295400"/>
            <a:ext cx="4464790" cy="506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190704" y="6248400"/>
            <a:ext cx="723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Adopted from </a:t>
            </a:r>
            <a:r>
              <a:rPr lang="en-IN" i="1" dirty="0"/>
              <a:t>Concepts of Programming Languages - </a:t>
            </a:r>
            <a:r>
              <a:rPr lang="en-IN" i="1" dirty="0" err="1"/>
              <a:t>Sebesta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51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Implementation Methods – Compilation (cont...)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user and system code together is called a load module or executable image.</a:t>
            </a:r>
          </a:p>
          <a:p>
            <a:endParaRPr lang="en-IN" dirty="0" smtClean="0"/>
          </a:p>
          <a:p>
            <a:r>
              <a:rPr lang="en-IN" dirty="0" smtClean="0"/>
              <a:t>Process of collecting system programs and linking them to user programs is called linking and loading. This is done by a system program called as linker.</a:t>
            </a:r>
          </a:p>
          <a:p>
            <a:endParaRPr lang="en-IN" dirty="0" smtClean="0"/>
          </a:p>
          <a:p>
            <a:r>
              <a:rPr lang="en-IN" dirty="0" smtClean="0"/>
              <a:t>The speed of connection between a computer’s memory and its processor is known as von Neumann bottleneck. This is the primary motivation for research and development of parallel computers.</a:t>
            </a:r>
          </a:p>
        </p:txBody>
      </p:sp>
    </p:spTree>
    <p:extLst>
      <p:ext uri="{BB962C8B-B14F-4D97-AF65-F5344CB8AC3E}">
        <p14:creationId xmlns:p14="http://schemas.microsoft.com/office/powerpoint/2010/main" val="10288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Implementation Methods – Pure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Programs are interpreted by another program called an interpreter, with no translation.</a:t>
            </a:r>
          </a:p>
          <a:p>
            <a:endParaRPr lang="en-IN" dirty="0" smtClean="0"/>
          </a:p>
          <a:p>
            <a:r>
              <a:rPr lang="en-IN" dirty="0" smtClean="0"/>
              <a:t>Advantage is easy implementation of many source-level debugging operations.</a:t>
            </a:r>
          </a:p>
          <a:p>
            <a:endParaRPr lang="en-IN" dirty="0" smtClean="0"/>
          </a:p>
          <a:p>
            <a:r>
              <a:rPr lang="en-IN" dirty="0" smtClean="0"/>
              <a:t>Disadvantage is this method is 10 to 100 times slower than compiled systems.</a:t>
            </a:r>
          </a:p>
          <a:p>
            <a:endParaRPr lang="en-IN" dirty="0" smtClean="0"/>
          </a:p>
          <a:p>
            <a:r>
              <a:rPr lang="en-IN" dirty="0" smtClean="0"/>
              <a:t>Statement decoding is the bottleneck of a pure interpreter.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2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Implementation Methods – Pure Interpretation (cont...)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9525" y="2000250"/>
            <a:ext cx="45529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00400" y="5715000"/>
            <a:ext cx="723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Adopted from </a:t>
            </a:r>
            <a:r>
              <a:rPr lang="en-IN" i="1" dirty="0"/>
              <a:t>Concepts of Programming Languages - </a:t>
            </a:r>
            <a:r>
              <a:rPr lang="en-IN" i="1" dirty="0" err="1"/>
              <a:t>Sebesta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9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Implementation Methods – Pure Interpretation (cont...)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Another disadvantage is, this method requires more space (for including symbol table along with source code).</a:t>
            </a:r>
          </a:p>
          <a:p>
            <a:endParaRPr lang="en-IN" dirty="0" smtClean="0"/>
          </a:p>
          <a:p>
            <a:r>
              <a:rPr lang="en-IN" dirty="0" smtClean="0"/>
              <a:t>Ex: Earlier versions of APL, SNOBOL and LISP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8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Implementation Methods – Hybrid Approach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219200"/>
            <a:ext cx="3124200" cy="489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00400" y="6107668"/>
            <a:ext cx="723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Adopted from </a:t>
            </a:r>
            <a:r>
              <a:rPr lang="en-IN" i="1" dirty="0"/>
              <a:t>Concepts of Programming Languages - </a:t>
            </a:r>
            <a:r>
              <a:rPr lang="en-IN" i="1" dirty="0" err="1"/>
              <a:t>Sebesta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59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Implementation Methods – Hybrid Approach (cont...)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High-level programs are translated to an intermediate language designed to allow easy interpretation.</a:t>
            </a:r>
          </a:p>
          <a:p>
            <a:endParaRPr lang="en-IN" dirty="0" smtClean="0"/>
          </a:p>
          <a:p>
            <a:r>
              <a:rPr lang="en-IN" dirty="0" smtClean="0"/>
              <a:t>This method is better than pure interpretation as the source language statements are decoded only once.</a:t>
            </a:r>
          </a:p>
          <a:p>
            <a:endParaRPr lang="en-IN" dirty="0" smtClean="0"/>
          </a:p>
          <a:p>
            <a:r>
              <a:rPr lang="en-IN" dirty="0" smtClean="0"/>
              <a:t>Ex: Perl, Java and .NET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9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Programming Environments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 programming environment is a collection of tools used in the development of software.</a:t>
            </a:r>
          </a:p>
          <a:p>
            <a:endParaRPr lang="en-IN" dirty="0" smtClean="0"/>
          </a:p>
          <a:p>
            <a:r>
              <a:rPr lang="en-IN" dirty="0" smtClean="0"/>
              <a:t>UNIX is an older programming environment. GUI versions of UNIX or Solaris CDE, GNOME and KDE.</a:t>
            </a:r>
          </a:p>
          <a:p>
            <a:endParaRPr lang="en-IN" dirty="0" smtClean="0"/>
          </a:p>
          <a:p>
            <a:r>
              <a:rPr lang="en-IN" dirty="0" smtClean="0"/>
              <a:t>Borland’s </a:t>
            </a:r>
            <a:r>
              <a:rPr lang="en-IN" dirty="0" err="1" smtClean="0"/>
              <a:t>JBuilder</a:t>
            </a:r>
            <a:r>
              <a:rPr lang="en-IN" dirty="0" smtClean="0"/>
              <a:t> is an IDE.</a:t>
            </a:r>
          </a:p>
          <a:p>
            <a:endParaRPr lang="en-IN" dirty="0" smtClean="0"/>
          </a:p>
          <a:p>
            <a:r>
              <a:rPr lang="en-IN" dirty="0" smtClean="0"/>
              <a:t>Microsoft’s Visual Studio .NET</a:t>
            </a:r>
          </a:p>
          <a:p>
            <a:endParaRPr lang="en-IN" dirty="0" smtClean="0"/>
          </a:p>
          <a:p>
            <a:r>
              <a:rPr lang="en-IN" dirty="0" err="1" smtClean="0"/>
              <a:t>NetBeans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54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Programming Domains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Scientific Applications (Fortran)</a:t>
            </a:r>
          </a:p>
          <a:p>
            <a:r>
              <a:rPr lang="en-IN" dirty="0" smtClean="0"/>
              <a:t>Business Applications (COBOL)</a:t>
            </a:r>
          </a:p>
          <a:p>
            <a:r>
              <a:rPr lang="en-IN" dirty="0" smtClean="0"/>
              <a:t>Artificial Intelligence (LISP, </a:t>
            </a:r>
            <a:r>
              <a:rPr lang="en-IN" dirty="0" err="1" smtClean="0"/>
              <a:t>Prolog</a:t>
            </a:r>
            <a:r>
              <a:rPr lang="en-IN" dirty="0" smtClean="0"/>
              <a:t>)</a:t>
            </a:r>
          </a:p>
          <a:p>
            <a:r>
              <a:rPr lang="en-IN" dirty="0" smtClean="0"/>
              <a:t>Systems Programming (C)</a:t>
            </a:r>
          </a:p>
          <a:p>
            <a:r>
              <a:rPr lang="en-IN" dirty="0" smtClean="0"/>
              <a:t>Web Software (HTML, PHP, Java)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4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Language Evaluation Criteria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00202"/>
            <a:ext cx="8077200" cy="1828799"/>
          </a:xfrm>
        </p:spPr>
        <p:txBody>
          <a:bodyPr>
            <a:normAutofit/>
          </a:bodyPr>
          <a:lstStyle/>
          <a:p>
            <a:r>
              <a:rPr lang="en-IN" dirty="0" smtClean="0"/>
              <a:t>Readability</a:t>
            </a:r>
          </a:p>
          <a:p>
            <a:r>
              <a:rPr lang="en-IN" dirty="0" smtClean="0"/>
              <a:t>Writability</a:t>
            </a:r>
          </a:p>
          <a:p>
            <a:r>
              <a:rPr lang="en-IN" dirty="0" smtClean="0"/>
              <a:t>Reliability</a:t>
            </a:r>
          </a:p>
          <a:p>
            <a:r>
              <a:rPr lang="en-IN" dirty="0" smtClean="0"/>
              <a:t>Cost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0" y="2381250"/>
            <a:ext cx="60579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486104" y="5638800"/>
            <a:ext cx="723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Adopted from </a:t>
            </a:r>
            <a:r>
              <a:rPr lang="en-IN" i="1" dirty="0"/>
              <a:t>Concepts of Programming Languages - </a:t>
            </a:r>
            <a:r>
              <a:rPr lang="en-IN" i="1" dirty="0" err="1"/>
              <a:t>Sebesta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8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Overall simplicity</a:t>
            </a:r>
          </a:p>
          <a:p>
            <a:r>
              <a:rPr lang="en-IN" dirty="0" smtClean="0"/>
              <a:t>Orthogonality</a:t>
            </a:r>
          </a:p>
          <a:p>
            <a:r>
              <a:rPr lang="en-IN" dirty="0" smtClean="0"/>
              <a:t>Data Types</a:t>
            </a:r>
          </a:p>
          <a:p>
            <a:r>
              <a:rPr lang="en-IN" dirty="0" smtClean="0"/>
              <a:t>Syntax Design</a:t>
            </a:r>
          </a:p>
          <a:p>
            <a:pPr lvl="1"/>
            <a:r>
              <a:rPr lang="en-IN" dirty="0" smtClean="0"/>
              <a:t>Special words (while, if etc...)</a:t>
            </a:r>
          </a:p>
          <a:p>
            <a:pPr lvl="1"/>
            <a:r>
              <a:rPr lang="en-IN" dirty="0" smtClean="0"/>
              <a:t>Form and meaning (Semantics should follow directly from the syntax. Ex: static has different meaning based on context in C)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46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Readability – Overall Simplicity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language with more number of basic constructs is more difficult to learn than one with a smaller number.</a:t>
            </a:r>
          </a:p>
          <a:p>
            <a:endParaRPr lang="en-IN" dirty="0" smtClean="0"/>
          </a:p>
          <a:p>
            <a:r>
              <a:rPr lang="en-IN" dirty="0" smtClean="0"/>
              <a:t>Feature multiplicity (having more than one way to accomplish a particular operation).</a:t>
            </a:r>
          </a:p>
          <a:p>
            <a:pPr lvl="1"/>
            <a:r>
              <a:rPr lang="en-IN" dirty="0" smtClean="0"/>
              <a:t>Ex: incrementing by 1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Operator overloading (ex: using + for adding arrays or difference b/w first elements in the arrays).</a:t>
            </a:r>
          </a:p>
          <a:p>
            <a:endParaRPr lang="en-IN" dirty="0" smtClean="0"/>
          </a:p>
          <a:p>
            <a:r>
              <a:rPr lang="en-IN" dirty="0" smtClean="0"/>
              <a:t>Too much simplicity makes program less readable (ex: assembly language).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78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Readability – Orthogonality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Orthogonality is the ability of combining a small set of primitives to build control and data structures.</a:t>
            </a:r>
          </a:p>
          <a:p>
            <a:endParaRPr lang="en-IN" dirty="0" smtClean="0"/>
          </a:p>
          <a:p>
            <a:r>
              <a:rPr lang="en-IN" dirty="0" smtClean="0"/>
              <a:t>The more orthogonal the design of a language, more is the simplicity.</a:t>
            </a:r>
          </a:p>
          <a:p>
            <a:endParaRPr lang="en-IN" dirty="0" smtClean="0"/>
          </a:p>
          <a:p>
            <a:r>
              <a:rPr lang="en-IN" dirty="0" smtClean="0"/>
              <a:t>Most orthogonal programming language is ALGOL 68.</a:t>
            </a:r>
          </a:p>
          <a:p>
            <a:endParaRPr lang="en-IN" dirty="0" smtClean="0"/>
          </a:p>
          <a:p>
            <a:r>
              <a:rPr lang="en-IN" dirty="0" smtClean="0"/>
              <a:t>Functional languages offer potentially the greatest overall simplicity (as the same construct, a function can be used for all operations).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7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Readability – Orthogonality (cont...)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IBM mainframe instructions for adding two integers that reside in main memory or registers:</a:t>
            </a:r>
          </a:p>
          <a:p>
            <a:pPr>
              <a:buNone/>
            </a:pPr>
            <a:r>
              <a:rPr lang="en-IN" dirty="0" smtClean="0"/>
              <a:t>	A  reg1, </a:t>
            </a:r>
            <a:r>
              <a:rPr lang="en-IN" dirty="0" err="1" smtClean="0"/>
              <a:t>memory_cell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AR	  reg1, reg2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VAX minicomputer instruction:</a:t>
            </a:r>
          </a:p>
          <a:p>
            <a:pPr>
              <a:buNone/>
            </a:pPr>
            <a:r>
              <a:rPr lang="en-IN" dirty="0" smtClean="0"/>
              <a:t>	ADDL  operand_1, operand_2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In the above example, VAX instruction is more orthogonal as it supports all four combinations with single instruction.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3543</TotalTime>
  <Words>1543</Words>
  <Application>Microsoft Office PowerPoint</Application>
  <PresentationFormat>Widescreen</PresentationFormat>
  <Paragraphs>217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Century Gothic</vt:lpstr>
      <vt:lpstr>Wingdings 3</vt:lpstr>
      <vt:lpstr>Wisp</vt:lpstr>
      <vt:lpstr>PRINCIPLES OF PROGRAMMING LANGUAGES 1 CSC 132</vt:lpstr>
      <vt:lpstr>Syllabus</vt:lpstr>
      <vt:lpstr>Why Study Programming Languages?</vt:lpstr>
      <vt:lpstr>Programming Domains</vt:lpstr>
      <vt:lpstr>Language Evaluation Criteria</vt:lpstr>
      <vt:lpstr>Readability</vt:lpstr>
      <vt:lpstr>Readability – Overall Simplicity</vt:lpstr>
      <vt:lpstr>Readability – Orthogonality</vt:lpstr>
      <vt:lpstr>Readability – Orthogonality (cont...)</vt:lpstr>
      <vt:lpstr>Readability – Data Types</vt:lpstr>
      <vt:lpstr>Writability</vt:lpstr>
      <vt:lpstr>Writability – Support for Abstraction</vt:lpstr>
      <vt:lpstr>Writability – Expressivity</vt:lpstr>
      <vt:lpstr>Reliability</vt:lpstr>
      <vt:lpstr>Reliability – Type Checking</vt:lpstr>
      <vt:lpstr>Reliability – Exception Handling</vt:lpstr>
      <vt:lpstr>Reliability - Aliasing</vt:lpstr>
      <vt:lpstr>Cost</vt:lpstr>
      <vt:lpstr>Influences on Language Design</vt:lpstr>
      <vt:lpstr>Computer Architecture</vt:lpstr>
      <vt:lpstr>Computer Architecture (cont...)</vt:lpstr>
      <vt:lpstr>Programming Design Methodologies</vt:lpstr>
      <vt:lpstr>Programming Design Methodologies (cont...)</vt:lpstr>
      <vt:lpstr>Programming Design Methodologies (cont...)</vt:lpstr>
      <vt:lpstr>Language Categories</vt:lpstr>
      <vt:lpstr>Language Design Trade-offs</vt:lpstr>
      <vt:lpstr>Implementation Methods</vt:lpstr>
      <vt:lpstr>Implementation Methods (cont...)</vt:lpstr>
      <vt:lpstr>Implementation Methods - Compilation</vt:lpstr>
      <vt:lpstr>Implementation Methods – Compilation (cont...)</vt:lpstr>
      <vt:lpstr>Implementation Methods – Compilation (cont...)</vt:lpstr>
      <vt:lpstr>Implementation Methods – Pure Interpretation</vt:lpstr>
      <vt:lpstr>Implementation Methods – Pure Interpretation (cont...)</vt:lpstr>
      <vt:lpstr>Implementation Methods – Pure Interpretation (cont...)</vt:lpstr>
      <vt:lpstr>Implementation Methods – Hybrid Approach</vt:lpstr>
      <vt:lpstr>Implementation Methods – Hybrid Approach (cont...)</vt:lpstr>
      <vt:lpstr>Programming Environments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(Innovative Idea):</dc:title>
  <dc:creator>Tola</dc:creator>
  <cp:lastModifiedBy>Tola</cp:lastModifiedBy>
  <cp:revision>64</cp:revision>
  <cp:lastPrinted>2022-11-16T22:13:16Z</cp:lastPrinted>
  <dcterms:created xsi:type="dcterms:W3CDTF">2022-10-24T10:14:29Z</dcterms:created>
  <dcterms:modified xsi:type="dcterms:W3CDTF">2022-12-13T20:56:43Z</dcterms:modified>
</cp:coreProperties>
</file>