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58" r:id="rId5"/>
    <p:sldId id="273" r:id="rId6"/>
    <p:sldId id="294" r:id="rId7"/>
    <p:sldId id="295" r:id="rId8"/>
    <p:sldId id="293" r:id="rId9"/>
    <p:sldId id="296" r:id="rId10"/>
    <p:sldId id="297" r:id="rId11"/>
    <p:sldId id="278" r:id="rId12"/>
    <p:sldId id="298" r:id="rId13"/>
  </p:sldIdLst>
  <p:sldSz cx="18288000" cy="10287000"/>
  <p:notesSz cx="6858000" cy="9144000"/>
  <p:embeddedFontLst>
    <p:embeddedFont>
      <p:font typeface="Be Vietnam" panose="020B0604020202020204" charset="0"/>
      <p:regular r:id="rId14"/>
    </p:embeddedFont>
    <p:embeddedFont>
      <p:font typeface="Be Vietnam Ultra-Bold" panose="020B0604020202020204" charset="0"/>
      <p:regular r:id="rId15"/>
    </p:embeddedFont>
    <p:embeddedFont>
      <p:font typeface="Calibri" panose="020F0502020204030204" pitchFamily="34" charset="0"/>
      <p:regular r:id="rId16"/>
      <p:bold r:id="rId17"/>
      <p:italic r:id="rId18"/>
      <p:boldItalic r:id="rId19"/>
    </p:embeddedFont>
    <p:embeddedFont>
      <p:font typeface="Montserrat Classic" panose="020B0604020202020204" charset="0"/>
      <p:regular r:id="rId20"/>
    </p:embeddedFont>
    <p:embeddedFont>
      <p:font typeface="Montserrat Classic Bold" panose="020B0604020202020204" charset="0"/>
      <p:regular r:id="rId21"/>
    </p:embeddedFont>
    <p:embeddedFont>
      <p:font typeface="Montserrat Semi-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A7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svg"/><Relationship Id="rId7"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111"/>
        </a:solidFill>
        <a:effectLst/>
      </p:bgPr>
    </p:bg>
    <p:spTree>
      <p:nvGrpSpPr>
        <p:cNvPr id="1" name=""/>
        <p:cNvGrpSpPr/>
        <p:nvPr/>
      </p:nvGrpSpPr>
      <p:grpSpPr>
        <a:xfrm>
          <a:off x="0" y="0"/>
          <a:ext cx="0" cy="0"/>
          <a:chOff x="0" y="0"/>
          <a:chExt cx="0" cy="0"/>
        </a:xfrm>
      </p:grpSpPr>
      <p:grpSp>
        <p:nvGrpSpPr>
          <p:cNvPr id="2" name="Group 2"/>
          <p:cNvGrpSpPr/>
          <p:nvPr/>
        </p:nvGrpSpPr>
        <p:grpSpPr>
          <a:xfrm>
            <a:off x="-1724550" y="-190500"/>
            <a:ext cx="8757453" cy="7583464"/>
            <a:chOff x="0" y="0"/>
            <a:chExt cx="7029450" cy="6087110"/>
          </a:xfrm>
        </p:grpSpPr>
        <p:sp>
          <p:nvSpPr>
            <p:cNvPr id="3" name="Freeform 3"/>
            <p:cNvSpPr/>
            <p:nvPr/>
          </p:nvSpPr>
          <p:spPr>
            <a:xfrm>
              <a:off x="0" y="0"/>
              <a:ext cx="7029450" cy="6088380"/>
            </a:xfrm>
            <a:custGeom>
              <a:avLst/>
              <a:gdLst/>
              <a:ahLst/>
              <a:cxnLst/>
              <a:rect l="l" t="t" r="r" b="b"/>
              <a:pathLst>
                <a:path w="7029450" h="6088380">
                  <a:moveTo>
                    <a:pt x="5271770" y="0"/>
                  </a:moveTo>
                  <a:lnTo>
                    <a:pt x="1757680" y="0"/>
                  </a:lnTo>
                  <a:lnTo>
                    <a:pt x="0" y="3044190"/>
                  </a:lnTo>
                  <a:lnTo>
                    <a:pt x="0" y="4330700"/>
                  </a:lnTo>
                  <a:cubicBezTo>
                    <a:pt x="0" y="5300980"/>
                    <a:pt x="787400" y="6088380"/>
                    <a:pt x="1757680" y="6088380"/>
                  </a:cubicBezTo>
                  <a:lnTo>
                    <a:pt x="5271770" y="6088380"/>
                  </a:lnTo>
                  <a:lnTo>
                    <a:pt x="7029450" y="3044190"/>
                  </a:lnTo>
                  <a:lnTo>
                    <a:pt x="7029450" y="1757680"/>
                  </a:lnTo>
                  <a:cubicBezTo>
                    <a:pt x="7029450" y="787400"/>
                    <a:pt x="6242050" y="0"/>
                    <a:pt x="5271770" y="0"/>
                  </a:cubicBezTo>
                  <a:close/>
                </a:path>
              </a:pathLst>
            </a:custGeom>
            <a:blipFill>
              <a:blip r:embed="rId2"/>
              <a:stretch>
                <a:fillRect l="-7838" r="-7838"/>
              </a:stretch>
            </a:blipFill>
          </p:spPr>
        </p:sp>
      </p:grpSp>
      <p:sp>
        <p:nvSpPr>
          <p:cNvPr id="4" name="Freeform 4"/>
          <p:cNvSpPr/>
          <p:nvPr/>
        </p:nvSpPr>
        <p:spPr>
          <a:xfrm flipH="1">
            <a:off x="-2052704" y="8243721"/>
            <a:ext cx="8757453" cy="7571877"/>
          </a:xfrm>
          <a:custGeom>
            <a:avLst/>
            <a:gdLst/>
            <a:ahLst/>
            <a:cxnLst/>
            <a:rect l="l" t="t" r="r" b="b"/>
            <a:pathLst>
              <a:path w="8757453" h="7571877">
                <a:moveTo>
                  <a:pt x="8757453" y="0"/>
                </a:moveTo>
                <a:lnTo>
                  <a:pt x="0" y="0"/>
                </a:lnTo>
                <a:lnTo>
                  <a:pt x="0" y="7571877"/>
                </a:lnTo>
                <a:lnTo>
                  <a:pt x="8757453" y="7571877"/>
                </a:lnTo>
                <a:lnTo>
                  <a:pt x="8757453"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485119" y="5878058"/>
            <a:ext cx="338117" cy="338117"/>
          </a:xfrm>
          <a:custGeom>
            <a:avLst/>
            <a:gdLst/>
            <a:ahLst/>
            <a:cxnLst/>
            <a:rect l="l" t="t" r="r" b="b"/>
            <a:pathLst>
              <a:path w="338117" h="338117">
                <a:moveTo>
                  <a:pt x="0" y="0"/>
                </a:moveTo>
                <a:lnTo>
                  <a:pt x="338117" y="0"/>
                </a:lnTo>
                <a:lnTo>
                  <a:pt x="338117" y="338118"/>
                </a:lnTo>
                <a:lnTo>
                  <a:pt x="0" y="3381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378896" y="8832988"/>
            <a:ext cx="3894252" cy="1066024"/>
          </a:xfrm>
          <a:custGeom>
            <a:avLst/>
            <a:gdLst/>
            <a:ahLst/>
            <a:cxnLst/>
            <a:rect l="l" t="t" r="r" b="b"/>
            <a:pathLst>
              <a:path w="3894252" h="1066024">
                <a:moveTo>
                  <a:pt x="0" y="0"/>
                </a:moveTo>
                <a:lnTo>
                  <a:pt x="3894252" y="0"/>
                </a:lnTo>
                <a:lnTo>
                  <a:pt x="3894252" y="1066024"/>
                </a:lnTo>
                <a:lnTo>
                  <a:pt x="0" y="1066024"/>
                </a:lnTo>
                <a:lnTo>
                  <a:pt x="0" y="0"/>
                </a:lnTo>
                <a:close/>
              </a:path>
            </a:pathLst>
          </a:custGeom>
          <a:blipFill>
            <a:blip r:embed="rId7"/>
            <a:stretch>
              <a:fillRect/>
            </a:stretch>
          </a:blipFill>
        </p:spPr>
      </p:sp>
      <p:grpSp>
        <p:nvGrpSpPr>
          <p:cNvPr id="7" name="Group 7"/>
          <p:cNvGrpSpPr/>
          <p:nvPr/>
        </p:nvGrpSpPr>
        <p:grpSpPr>
          <a:xfrm>
            <a:off x="8395202" y="1382683"/>
            <a:ext cx="9511798" cy="4775047"/>
            <a:chOff x="0" y="-438149"/>
            <a:chExt cx="11818797" cy="6366729"/>
          </a:xfrm>
        </p:grpSpPr>
        <p:sp>
          <p:nvSpPr>
            <p:cNvPr id="8" name="TextBox 8"/>
            <p:cNvSpPr txBox="1"/>
            <p:nvPr/>
          </p:nvSpPr>
          <p:spPr>
            <a:xfrm>
              <a:off x="0" y="-438149"/>
              <a:ext cx="11818797" cy="4973840"/>
            </a:xfrm>
            <a:prstGeom prst="rect">
              <a:avLst/>
            </a:prstGeom>
          </p:spPr>
          <p:txBody>
            <a:bodyPr lIns="0" tIns="0" rIns="0" bIns="0" rtlCol="0" anchor="t">
              <a:spAutoFit/>
            </a:bodyPr>
            <a:lstStyle/>
            <a:p>
              <a:pPr>
                <a:lnSpc>
                  <a:spcPts val="14789"/>
                </a:lnSpc>
              </a:pPr>
              <a:r>
                <a:rPr lang="en-US" sz="8499" dirty="0">
                  <a:solidFill>
                    <a:srgbClr val="E5E5E5"/>
                  </a:solidFill>
                  <a:latin typeface="Montserrat Classic Bold"/>
                </a:rPr>
                <a:t>CSC 217</a:t>
              </a:r>
            </a:p>
            <a:p>
              <a:pPr marL="0" lvl="0" indent="0">
                <a:lnSpc>
                  <a:spcPts val="7480"/>
                </a:lnSpc>
              </a:pPr>
              <a:r>
                <a:rPr lang="en-US" sz="6000" dirty="0">
                  <a:solidFill>
                    <a:srgbClr val="E5E5E5"/>
                  </a:solidFill>
                  <a:latin typeface="Montserrat Classic Bold"/>
                </a:rPr>
                <a:t>FUNDAMENALS OF DIGITAL ELECTRONICS</a:t>
              </a:r>
            </a:p>
          </p:txBody>
        </p:sp>
        <p:sp>
          <p:nvSpPr>
            <p:cNvPr id="9" name="TextBox 9"/>
            <p:cNvSpPr txBox="1"/>
            <p:nvPr/>
          </p:nvSpPr>
          <p:spPr>
            <a:xfrm>
              <a:off x="0" y="4714669"/>
              <a:ext cx="11818797" cy="1213911"/>
            </a:xfrm>
            <a:prstGeom prst="rect">
              <a:avLst/>
            </a:prstGeom>
          </p:spPr>
          <p:txBody>
            <a:bodyPr lIns="0" tIns="0" rIns="0" bIns="0" rtlCol="0" anchor="t">
              <a:spAutoFit/>
            </a:bodyPr>
            <a:lstStyle/>
            <a:p>
              <a:pPr marL="0" lvl="0" indent="0" algn="l">
                <a:lnSpc>
                  <a:spcPts val="7699"/>
                </a:lnSpc>
              </a:pPr>
              <a:r>
                <a:rPr lang="en-US" sz="5499" dirty="0">
                  <a:solidFill>
                    <a:srgbClr val="FDA715"/>
                  </a:solidFill>
                  <a:latin typeface="Montserrat Classic"/>
                </a:rPr>
                <a:t>LECTURE 1</a:t>
              </a:r>
            </a:p>
          </p:txBody>
        </p:sp>
      </p:grpSp>
      <p:grpSp>
        <p:nvGrpSpPr>
          <p:cNvPr id="10" name="Group 10"/>
          <p:cNvGrpSpPr/>
          <p:nvPr/>
        </p:nvGrpSpPr>
        <p:grpSpPr>
          <a:xfrm>
            <a:off x="8417526" y="7596255"/>
            <a:ext cx="6331454" cy="2302757"/>
            <a:chOff x="0" y="2507"/>
            <a:chExt cx="8441939" cy="3070343"/>
          </a:xfrm>
        </p:grpSpPr>
        <p:sp>
          <p:nvSpPr>
            <p:cNvPr id="11" name="TextBox 11"/>
            <p:cNvSpPr txBox="1"/>
            <p:nvPr/>
          </p:nvSpPr>
          <p:spPr>
            <a:xfrm>
              <a:off x="0" y="1388768"/>
              <a:ext cx="8441939" cy="1684082"/>
            </a:xfrm>
            <a:prstGeom prst="rect">
              <a:avLst/>
            </a:prstGeom>
          </p:spPr>
          <p:txBody>
            <a:bodyPr lIns="0" tIns="0" rIns="0" bIns="0" rtlCol="0" anchor="t">
              <a:spAutoFit/>
            </a:bodyPr>
            <a:lstStyle/>
            <a:p>
              <a:pPr>
                <a:lnSpc>
                  <a:spcPts val="3488"/>
                </a:lnSpc>
              </a:pPr>
              <a:r>
                <a:rPr lang="en-US" sz="2491" dirty="0">
                  <a:solidFill>
                    <a:srgbClr val="E5E5E5"/>
                  </a:solidFill>
                  <a:latin typeface="Montserrat Classic"/>
                </a:rPr>
                <a:t>DEPARTMENT OF COMPUTER SCIENCE</a:t>
              </a:r>
            </a:p>
            <a:p>
              <a:pPr>
                <a:lnSpc>
                  <a:spcPts val="3488"/>
                </a:lnSpc>
              </a:pPr>
              <a:r>
                <a:rPr lang="en-US" sz="2491" dirty="0">
                  <a:solidFill>
                    <a:srgbClr val="E5E5E5"/>
                  </a:solidFill>
                  <a:latin typeface="Montserrat Classic"/>
                </a:rPr>
                <a:t>FACULTY OF SCIENCE</a:t>
              </a:r>
            </a:p>
            <a:p>
              <a:pPr marL="0" lvl="0" indent="0">
                <a:lnSpc>
                  <a:spcPts val="3488"/>
                </a:lnSpc>
              </a:pPr>
              <a:r>
                <a:rPr lang="en-US" sz="2491" dirty="0">
                  <a:solidFill>
                    <a:srgbClr val="E5E5E5"/>
                  </a:solidFill>
                  <a:latin typeface="Montserrat Classic"/>
                </a:rPr>
                <a:t>LAGOS STATE UNIVERSITY</a:t>
              </a:r>
            </a:p>
          </p:txBody>
        </p:sp>
        <p:sp>
          <p:nvSpPr>
            <p:cNvPr id="12" name="TextBox 12"/>
            <p:cNvSpPr txBox="1"/>
            <p:nvPr/>
          </p:nvSpPr>
          <p:spPr>
            <a:xfrm>
              <a:off x="0" y="587008"/>
              <a:ext cx="6706548" cy="547158"/>
            </a:xfrm>
            <a:prstGeom prst="rect">
              <a:avLst/>
            </a:prstGeom>
          </p:spPr>
          <p:txBody>
            <a:bodyPr lIns="0" tIns="0" rIns="0" bIns="0" rtlCol="0" anchor="t">
              <a:spAutoFit/>
            </a:bodyPr>
            <a:lstStyle/>
            <a:p>
              <a:pPr>
                <a:lnSpc>
                  <a:spcPts val="3499"/>
                </a:lnSpc>
              </a:pPr>
              <a:r>
                <a:rPr lang="en-US" sz="2499">
                  <a:solidFill>
                    <a:srgbClr val="E5E5E5"/>
                  </a:solidFill>
                  <a:latin typeface="Montserrat Classic"/>
                </a:rPr>
                <a:t>Dr. Zubair Adam</a:t>
              </a:r>
            </a:p>
          </p:txBody>
        </p:sp>
        <p:sp>
          <p:nvSpPr>
            <p:cNvPr id="13" name="TextBox 13"/>
            <p:cNvSpPr txBox="1"/>
            <p:nvPr/>
          </p:nvSpPr>
          <p:spPr>
            <a:xfrm>
              <a:off x="31645" y="2507"/>
              <a:ext cx="6706548" cy="457200"/>
            </a:xfrm>
            <a:prstGeom prst="rect">
              <a:avLst/>
            </a:prstGeom>
          </p:spPr>
          <p:txBody>
            <a:bodyPr lIns="0" tIns="0" rIns="0" bIns="0" rtlCol="0" anchor="t">
              <a:spAutoFit/>
            </a:bodyPr>
            <a:lstStyle/>
            <a:p>
              <a:pPr marL="0" lvl="0" indent="0">
                <a:lnSpc>
                  <a:spcPts val="2760"/>
                </a:lnSpc>
              </a:pPr>
              <a:r>
                <a:rPr lang="en-US" sz="2300">
                  <a:solidFill>
                    <a:srgbClr val="FDA715"/>
                  </a:solidFill>
                  <a:latin typeface="Montserrat Semi-Bold"/>
                </a:rPr>
                <a:t>LECTURER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1911998"/>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The hexadecimal number system, or base-16 system, employs 16 digits (0-9 and A-F, where A stands for 10, B for 11, and so on up to F for 15).</a:t>
            </a:r>
          </a:p>
          <a:p>
            <a:pPr marL="798828" lvl="1" indent="-399414" algn="just">
              <a:lnSpc>
                <a:spcPts val="5179"/>
              </a:lnSpc>
              <a:buFont typeface="Arial"/>
              <a:buChar char="•"/>
            </a:pPr>
            <a:r>
              <a:rPr lang="en-US" sz="2800" dirty="0">
                <a:solidFill>
                  <a:srgbClr val="010101"/>
                </a:solidFill>
                <a:latin typeface="Be Vietnam"/>
              </a:rPr>
              <a:t>Each digit in an octal number has a positional value based on powers of 8.</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HEXADECIMAL NUMBER SYSTEM</a:t>
            </a:r>
          </a:p>
        </p:txBody>
      </p:sp>
    </p:spTree>
    <p:extLst>
      <p:ext uri="{BB962C8B-B14F-4D97-AF65-F5344CB8AC3E}">
        <p14:creationId xmlns:p14="http://schemas.microsoft.com/office/powerpoint/2010/main" val="13888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56388" y="2939507"/>
            <a:ext cx="15156121" cy="6302944"/>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latin typeface="Be Vietnam" panose="020B0604020202020204" charset="0"/>
              </a:rPr>
              <a:t>To convert a binary number to decimal, multiply each binary digit by 2 raised to the power of its position (from right to left) and sum the results. </a:t>
            </a:r>
          </a:p>
          <a:p>
            <a:pPr marL="798828" lvl="1" indent="-399414" algn="just">
              <a:lnSpc>
                <a:spcPts val="5179"/>
              </a:lnSpc>
              <a:buFont typeface="Arial"/>
              <a:buChar char="•"/>
            </a:pPr>
            <a:r>
              <a:rPr lang="en-US" sz="2800" b="1" dirty="0">
                <a:latin typeface="Be Vietnam" panose="020B0604020202020204" charset="0"/>
              </a:rPr>
              <a:t>Example:</a:t>
            </a:r>
            <a:r>
              <a:rPr lang="en-US" sz="2800" dirty="0">
                <a:solidFill>
                  <a:srgbClr val="374151"/>
                </a:solidFill>
                <a:latin typeface="Be Vietnam" panose="020B0604020202020204" charset="0"/>
              </a:rPr>
              <a:t> </a:t>
            </a:r>
            <a:r>
              <a:rPr lang="en-US" sz="2800" dirty="0">
                <a:latin typeface="Be Vietnam" panose="020B0604020202020204" charset="0"/>
              </a:rPr>
              <a:t>Binary number: 110110</a:t>
            </a:r>
            <a:r>
              <a:rPr lang="en-US" sz="2800" baseline="-25000" dirty="0">
                <a:latin typeface="Be Vietnam" panose="020B0604020202020204" charset="0"/>
              </a:rPr>
              <a:t>2</a:t>
            </a:r>
          </a:p>
          <a:p>
            <a:pPr marL="399414" lvl="1" algn="ctr">
              <a:lnSpc>
                <a:spcPts val="5179"/>
              </a:lnSpc>
            </a:pPr>
            <a:r>
              <a:rPr lang="en-US" sz="2800" dirty="0">
                <a:latin typeface="Be Vietnam" panose="020B0604020202020204" charset="0"/>
              </a:rPr>
              <a:t>1×2</a:t>
            </a:r>
            <a:r>
              <a:rPr lang="en-US" sz="2800" baseline="30000" dirty="0">
                <a:latin typeface="Be Vietnam" panose="020B0604020202020204" charset="0"/>
              </a:rPr>
              <a:t>5 </a:t>
            </a:r>
            <a:r>
              <a:rPr lang="en-US" sz="2800" dirty="0">
                <a:latin typeface="Be Vietnam" panose="020B0604020202020204" charset="0"/>
              </a:rPr>
              <a:t>+ 1×2</a:t>
            </a:r>
            <a:r>
              <a:rPr lang="en-US" sz="2800" baseline="30000" dirty="0">
                <a:latin typeface="Be Vietnam" panose="020B0604020202020204" charset="0"/>
              </a:rPr>
              <a:t>4 </a:t>
            </a:r>
            <a:r>
              <a:rPr lang="en-US" sz="2800" dirty="0">
                <a:latin typeface="Be Vietnam" panose="020B0604020202020204" charset="0"/>
              </a:rPr>
              <a:t>+ 0×2</a:t>
            </a:r>
            <a:r>
              <a:rPr lang="en-US" sz="2800" baseline="30000" dirty="0">
                <a:latin typeface="Be Vietnam" panose="020B0604020202020204" charset="0"/>
              </a:rPr>
              <a:t>3 </a:t>
            </a:r>
            <a:r>
              <a:rPr lang="en-US" sz="2800" dirty="0">
                <a:latin typeface="Be Vietnam" panose="020B0604020202020204" charset="0"/>
              </a:rPr>
              <a:t>+ 1×2</a:t>
            </a:r>
            <a:r>
              <a:rPr lang="en-US" sz="2800" baseline="30000" dirty="0">
                <a:latin typeface="Be Vietnam" panose="020B0604020202020204" charset="0"/>
              </a:rPr>
              <a:t>2 </a:t>
            </a:r>
            <a:r>
              <a:rPr lang="en-US" sz="2800" dirty="0">
                <a:latin typeface="Be Vietnam" panose="020B0604020202020204" charset="0"/>
              </a:rPr>
              <a:t>+ 1×2</a:t>
            </a:r>
            <a:r>
              <a:rPr lang="en-US" sz="2800" baseline="30000" dirty="0">
                <a:latin typeface="Be Vietnam" panose="020B0604020202020204" charset="0"/>
              </a:rPr>
              <a:t>1 </a:t>
            </a:r>
            <a:r>
              <a:rPr lang="en-US" sz="2800" dirty="0">
                <a:latin typeface="Be Vietnam" panose="020B0604020202020204" charset="0"/>
              </a:rPr>
              <a:t>+ 0×2</a:t>
            </a:r>
            <a:r>
              <a:rPr lang="en-US" sz="2800" baseline="30000" dirty="0">
                <a:latin typeface="Be Vietnam" panose="020B0604020202020204" charset="0"/>
              </a:rPr>
              <a:t>0 </a:t>
            </a:r>
            <a:r>
              <a:rPr lang="en-US" sz="2800" dirty="0">
                <a:latin typeface="Be Vietnam" panose="020B0604020202020204" charset="0"/>
              </a:rPr>
              <a:t>= 54</a:t>
            </a:r>
          </a:p>
          <a:p>
            <a:pPr marL="798828" lvl="1" indent="-399414" algn="just">
              <a:lnSpc>
                <a:spcPts val="5179"/>
              </a:lnSpc>
              <a:buFont typeface="Arial"/>
              <a:buChar char="•"/>
            </a:pPr>
            <a:r>
              <a:rPr lang="en-US" sz="2800" b="1" dirty="0">
                <a:solidFill>
                  <a:srgbClr val="010101"/>
                </a:solidFill>
                <a:latin typeface="Be Vietnam"/>
              </a:rPr>
              <a:t>Example: Binary with Floating Point: 1101.101</a:t>
            </a:r>
            <a:r>
              <a:rPr lang="en-US" sz="2800" b="1" baseline="-25000" dirty="0">
                <a:solidFill>
                  <a:srgbClr val="010101"/>
                </a:solidFill>
                <a:latin typeface="Be Vietnam"/>
              </a:rPr>
              <a:t>2</a:t>
            </a:r>
          </a:p>
          <a:p>
            <a:pPr marL="399414" lvl="1" algn="ctr">
              <a:lnSpc>
                <a:spcPts val="5179"/>
              </a:lnSpc>
            </a:pPr>
            <a:r>
              <a:rPr lang="en-US" sz="2800" dirty="0">
                <a:solidFill>
                  <a:srgbClr val="010101"/>
                </a:solidFill>
                <a:latin typeface="Be Vietnam"/>
              </a:rPr>
              <a:t>We'll break it down into its integer and fractional parts.</a:t>
            </a:r>
          </a:p>
          <a:p>
            <a:pPr algn="ctr"/>
            <a:r>
              <a:rPr lang="en-US" sz="2800" b="1" dirty="0">
                <a:latin typeface="Be Vietnam" panose="020B0604020202020204" charset="0"/>
              </a:rPr>
              <a:t>Integer Part: </a:t>
            </a:r>
            <a:r>
              <a:rPr lang="en-US" sz="2800" dirty="0">
                <a:latin typeface="Be Vietnam" panose="020B0604020202020204" charset="0"/>
              </a:rPr>
              <a:t>1101 in binary is equivalent to 1×2</a:t>
            </a:r>
            <a:r>
              <a:rPr lang="en-US" sz="2800" baseline="30000" dirty="0">
                <a:latin typeface="Be Vietnam" panose="020B0604020202020204" charset="0"/>
              </a:rPr>
              <a:t>3</a:t>
            </a:r>
            <a:r>
              <a:rPr lang="en-US" sz="2800" dirty="0">
                <a:latin typeface="Be Vietnam" panose="020B0604020202020204" charset="0"/>
              </a:rPr>
              <a:t>+1×2</a:t>
            </a:r>
            <a:r>
              <a:rPr lang="en-US" sz="2800" baseline="30000" dirty="0">
                <a:latin typeface="Be Vietnam" panose="020B0604020202020204" charset="0"/>
              </a:rPr>
              <a:t>2</a:t>
            </a:r>
            <a:r>
              <a:rPr lang="en-US" sz="2800" dirty="0">
                <a:latin typeface="Be Vietnam" panose="020B0604020202020204" charset="0"/>
              </a:rPr>
              <a:t>+0×2</a:t>
            </a:r>
            <a:r>
              <a:rPr lang="en-US" sz="2800" baseline="30000" dirty="0">
                <a:latin typeface="Be Vietnam" panose="020B0604020202020204" charset="0"/>
              </a:rPr>
              <a:t>1</a:t>
            </a:r>
            <a:r>
              <a:rPr lang="en-US" sz="2800" dirty="0">
                <a:latin typeface="Be Vietnam" panose="020B0604020202020204" charset="0"/>
              </a:rPr>
              <a:t>+1×2</a:t>
            </a:r>
            <a:r>
              <a:rPr lang="en-US" sz="2800" baseline="30000" dirty="0">
                <a:latin typeface="Be Vietnam" panose="020B0604020202020204" charset="0"/>
              </a:rPr>
              <a:t>0</a:t>
            </a:r>
            <a:r>
              <a:rPr lang="en-US" sz="2800" dirty="0">
                <a:latin typeface="Be Vietnam" panose="020B0604020202020204" charset="0"/>
              </a:rPr>
              <a:t>= 8+4+0+1 =13</a:t>
            </a:r>
          </a:p>
          <a:p>
            <a:pPr algn="ctr"/>
            <a:r>
              <a:rPr lang="en-US" sz="2800" b="1" dirty="0">
                <a:latin typeface="Be Vietnam" panose="020B0604020202020204" charset="0"/>
              </a:rPr>
              <a:t>Fractional Part: </a:t>
            </a:r>
            <a:r>
              <a:rPr lang="en-US" sz="2800" dirty="0">
                <a:latin typeface="Be Vietnam" panose="020B0604020202020204" charset="0"/>
              </a:rPr>
              <a:t>0.101 in binary is equivalent to 1×2</a:t>
            </a:r>
            <a:r>
              <a:rPr lang="en-US" sz="2800" baseline="30000" dirty="0">
                <a:latin typeface="Be Vietnam" panose="020B0604020202020204" charset="0"/>
              </a:rPr>
              <a:t>−1</a:t>
            </a:r>
            <a:r>
              <a:rPr lang="en-US" sz="2800" dirty="0">
                <a:latin typeface="Be Vietnam" panose="020B0604020202020204" charset="0"/>
              </a:rPr>
              <a:t>+0×2</a:t>
            </a:r>
            <a:r>
              <a:rPr lang="en-US" sz="2800" baseline="30000" dirty="0">
                <a:latin typeface="Be Vietnam" panose="020B0604020202020204" charset="0"/>
              </a:rPr>
              <a:t>−2</a:t>
            </a:r>
            <a:r>
              <a:rPr lang="en-US" sz="2800" dirty="0">
                <a:latin typeface="Be Vietnam" panose="020B0604020202020204" charset="0"/>
              </a:rPr>
              <a:t>+1×2</a:t>
            </a:r>
            <a:r>
              <a:rPr lang="en-US" sz="2800" baseline="30000" dirty="0">
                <a:latin typeface="Be Vietnam" panose="020B0604020202020204" charset="0"/>
              </a:rPr>
              <a:t>−3</a:t>
            </a:r>
            <a:r>
              <a:rPr lang="en-US" sz="2800" dirty="0">
                <a:latin typeface="Be Vietnam" panose="020B0604020202020204" charset="0"/>
              </a:rPr>
              <a:t>=0.5+0+0.125=0.625.</a:t>
            </a:r>
          </a:p>
          <a:p>
            <a:pPr algn="ctr"/>
            <a:r>
              <a:rPr lang="en-US" sz="2800" dirty="0">
                <a:latin typeface="Be Vietnam" panose="020B0604020202020204" charset="0"/>
              </a:rPr>
              <a:t>Now, add the integer and fractional parts together: 13+0.625=13.625</a:t>
            </a:r>
          </a:p>
          <a:p>
            <a:pPr algn="ctr"/>
            <a:endParaRPr lang="en-GB" sz="2800" dirty="0">
              <a:latin typeface="Be Vietnam" panose="020B0604020202020204" charset="0"/>
            </a:endParaRPr>
          </a:p>
          <a:p>
            <a:pPr marL="399414" lvl="1" algn="ctr">
              <a:lnSpc>
                <a:spcPts val="5179"/>
              </a:lnSpc>
            </a:pPr>
            <a:endParaRPr lang="en-US" sz="2800" dirty="0">
              <a:solidFill>
                <a:srgbClr val="010101"/>
              </a:solidFill>
              <a:latin typeface="Be Vietnam"/>
            </a:endParaRP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CONVERSION IN NUMBER SYSTEM</a:t>
            </a:r>
          </a:p>
        </p:txBody>
      </p:sp>
      <p:sp>
        <p:nvSpPr>
          <p:cNvPr id="20" name="TextBox 4">
            <a:extLst>
              <a:ext uri="{FF2B5EF4-FFF2-40B4-BE49-F238E27FC236}">
                <a16:creationId xmlns:a16="http://schemas.microsoft.com/office/drawing/2014/main" id="{58AE7205-C0FF-48E4-8CE1-939A529EA61F}"/>
              </a:ext>
            </a:extLst>
          </p:cNvPr>
          <p:cNvSpPr txBox="1"/>
          <p:nvPr/>
        </p:nvSpPr>
        <p:spPr>
          <a:xfrm>
            <a:off x="1688841" y="2030660"/>
            <a:ext cx="14491217" cy="897233"/>
          </a:xfrm>
          <a:prstGeom prst="rect">
            <a:avLst/>
          </a:prstGeom>
        </p:spPr>
        <p:txBody>
          <a:bodyPr wrap="square" lIns="0" tIns="0" rIns="0" bIns="0" rtlCol="0" anchor="t">
            <a:spAutoFit/>
          </a:bodyPr>
          <a:lstStyle/>
          <a:p>
            <a:pPr>
              <a:lnSpc>
                <a:spcPts val="8400"/>
              </a:lnSpc>
            </a:pPr>
            <a:r>
              <a:rPr lang="en-US" sz="3200" dirty="0">
                <a:solidFill>
                  <a:srgbClr val="FDA715"/>
                </a:solidFill>
                <a:effectLst>
                  <a:outerShdw blurRad="38100" dist="38100" dir="2700000" algn="tl">
                    <a:srgbClr val="000000">
                      <a:alpha val="43137"/>
                    </a:srgbClr>
                  </a:outerShdw>
                </a:effectLst>
                <a:latin typeface="Be Vietnam Ultra-Bold"/>
              </a:rPr>
              <a:t>Binary to Decimal Conversion</a:t>
            </a:r>
          </a:p>
        </p:txBody>
      </p:sp>
    </p:spTree>
    <p:extLst>
      <p:ext uri="{BB962C8B-B14F-4D97-AF65-F5344CB8AC3E}">
        <p14:creationId xmlns:p14="http://schemas.microsoft.com/office/powerpoint/2010/main" val="390358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1911998"/>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The hexadecimal number system, or base-16 system, employs 16 digits (0-9 and A-F, where A stands for 10, B for 11, and so on up to F for 15).</a:t>
            </a:r>
          </a:p>
          <a:p>
            <a:pPr marL="798828" lvl="1" indent="-399414" algn="just">
              <a:lnSpc>
                <a:spcPts val="5179"/>
              </a:lnSpc>
              <a:buFont typeface="Arial"/>
              <a:buChar char="•"/>
            </a:pPr>
            <a:r>
              <a:rPr lang="en-US" sz="2800" dirty="0">
                <a:solidFill>
                  <a:srgbClr val="010101"/>
                </a:solidFill>
                <a:latin typeface="Be Vietnam"/>
              </a:rPr>
              <a:t>Each digit in an octal number has a positional value based on powers of 8.</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CONVERSION IN NUMBER SYSTEM</a:t>
            </a:r>
          </a:p>
        </p:txBody>
      </p:sp>
    </p:spTree>
    <p:extLst>
      <p:ext uri="{BB962C8B-B14F-4D97-AF65-F5344CB8AC3E}">
        <p14:creationId xmlns:p14="http://schemas.microsoft.com/office/powerpoint/2010/main" val="92412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111"/>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558702394"/>
              </p:ext>
            </p:extLst>
          </p:nvPr>
        </p:nvGraphicFramePr>
        <p:xfrm>
          <a:off x="7450303" y="952500"/>
          <a:ext cx="10972800" cy="7052735"/>
        </p:xfrm>
        <a:graphic>
          <a:graphicData uri="http://schemas.openxmlformats.org/drawingml/2006/table">
            <a:tbl>
              <a:tblPr/>
              <a:tblGrid>
                <a:gridCol w="2472816">
                  <a:extLst>
                    <a:ext uri="{9D8B030D-6E8A-4147-A177-3AD203B41FA5}">
                      <a16:colId xmlns:a16="http://schemas.microsoft.com/office/drawing/2014/main" val="20000"/>
                    </a:ext>
                  </a:extLst>
                </a:gridCol>
                <a:gridCol w="8499984">
                  <a:extLst>
                    <a:ext uri="{9D8B030D-6E8A-4147-A177-3AD203B41FA5}">
                      <a16:colId xmlns:a16="http://schemas.microsoft.com/office/drawing/2014/main" val="20001"/>
                    </a:ext>
                  </a:extLst>
                </a:gridCol>
              </a:tblGrid>
              <a:tr h="888168">
                <a:tc>
                  <a:txBody>
                    <a:bodyPr/>
                    <a:lstStyle/>
                    <a:p>
                      <a:pPr algn="ctr">
                        <a:lnSpc>
                          <a:spcPts val="3499"/>
                        </a:lnSpc>
                        <a:defRPr/>
                      </a:pPr>
                      <a:r>
                        <a:rPr lang="en-US" sz="2499" dirty="0">
                          <a:solidFill>
                            <a:srgbClr val="1B4444"/>
                          </a:solidFill>
                          <a:latin typeface="Montserrat Classic Bold"/>
                        </a:rPr>
                        <a:t>LECTURE 1</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Introduction to Digital Electronics</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888168">
                <a:tc>
                  <a:txBody>
                    <a:bodyPr/>
                    <a:lstStyle/>
                    <a:p>
                      <a:pPr algn="ctr">
                        <a:lnSpc>
                          <a:spcPts val="3499"/>
                        </a:lnSpc>
                        <a:defRPr/>
                      </a:pPr>
                      <a:r>
                        <a:rPr lang="en-US" sz="2499" dirty="0">
                          <a:solidFill>
                            <a:srgbClr val="1B4444"/>
                          </a:solidFill>
                          <a:latin typeface="Montserrat Classic Bold"/>
                        </a:rPr>
                        <a:t>LECTURE 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Introduction to Digital Electronics</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862467">
                <a:tc>
                  <a:txBody>
                    <a:bodyPr/>
                    <a:lstStyle/>
                    <a:p>
                      <a:pPr algn="ctr">
                        <a:lnSpc>
                          <a:spcPts val="3499"/>
                        </a:lnSpc>
                        <a:defRPr/>
                      </a:pPr>
                      <a:r>
                        <a:rPr lang="en-US" sz="2499" dirty="0">
                          <a:solidFill>
                            <a:srgbClr val="1B4444"/>
                          </a:solidFill>
                          <a:latin typeface="Montserrat Classic Bold"/>
                        </a:rPr>
                        <a:t>LECTURE 3</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FDA715"/>
                          </a:solidFill>
                          <a:latin typeface="Montserrat Classic"/>
                        </a:rPr>
                        <a:t>Binary Arithmetic:</a:t>
                      </a:r>
                      <a:endParaRPr lang="en-US" sz="1100" dirty="0">
                        <a:solidFill>
                          <a:srgbClr val="FDA715"/>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881441">
                <a:tc>
                  <a:txBody>
                    <a:bodyPr/>
                    <a:lstStyle/>
                    <a:p>
                      <a:pPr algn="ctr">
                        <a:lnSpc>
                          <a:spcPts val="3499"/>
                        </a:lnSpc>
                        <a:defRPr/>
                      </a:pPr>
                      <a:r>
                        <a:rPr lang="en-US" sz="2499" dirty="0">
                          <a:solidFill>
                            <a:srgbClr val="1B4444"/>
                          </a:solidFill>
                          <a:latin typeface="Montserrat Classic Bold"/>
                        </a:rPr>
                        <a:t>LECTURE 4</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rgbClr val="FDA715"/>
                          </a:solidFill>
                          <a:latin typeface="Montserrat Classic"/>
                        </a:rPr>
                        <a:t>Logic Gates and Boolean Algebra</a:t>
                      </a:r>
                      <a:endParaRPr lang="en-US" sz="1100" dirty="0">
                        <a:solidFill>
                          <a:srgbClr val="FDA715"/>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888168">
                <a:tc>
                  <a:txBody>
                    <a:bodyPr/>
                    <a:lstStyle/>
                    <a:p>
                      <a:pPr algn="ctr">
                        <a:lnSpc>
                          <a:spcPts val="3499"/>
                        </a:lnSpc>
                        <a:defRPr/>
                      </a:pPr>
                      <a:r>
                        <a:rPr lang="en-US" sz="2499" dirty="0">
                          <a:solidFill>
                            <a:srgbClr val="1B4444"/>
                          </a:solidFill>
                          <a:latin typeface="Montserrat Classic Bold"/>
                        </a:rPr>
                        <a:t>LECTURE 5</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Digital Components and Circuits</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881441">
                <a:tc>
                  <a:txBody>
                    <a:bodyPr/>
                    <a:lstStyle/>
                    <a:p>
                      <a:pPr algn="ctr">
                        <a:lnSpc>
                          <a:spcPts val="3499"/>
                        </a:lnSpc>
                        <a:defRPr/>
                      </a:pPr>
                      <a:r>
                        <a:rPr lang="en-US" sz="2499" dirty="0">
                          <a:solidFill>
                            <a:srgbClr val="1B4444"/>
                          </a:solidFill>
                          <a:latin typeface="Montserrat Classic Bold"/>
                        </a:rPr>
                        <a:t>LECTURE 6</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Voltage and Current Sources</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881441">
                <a:tc>
                  <a:txBody>
                    <a:bodyPr/>
                    <a:lstStyle/>
                    <a:p>
                      <a:pPr algn="ctr">
                        <a:lnSpc>
                          <a:spcPts val="3499"/>
                        </a:lnSpc>
                        <a:defRPr/>
                      </a:pPr>
                      <a:r>
                        <a:rPr lang="en-US" sz="2499" dirty="0">
                          <a:solidFill>
                            <a:srgbClr val="1B4444"/>
                          </a:solidFill>
                          <a:latin typeface="Montserrat Classic Bold"/>
                        </a:rPr>
                        <a:t>LECTURE 7</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Kirchhoff's Laws, Linearity, and Superposition</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881441">
                <a:tc>
                  <a:txBody>
                    <a:bodyPr/>
                    <a:lstStyle/>
                    <a:p>
                      <a:pPr algn="ctr">
                        <a:lnSpc>
                          <a:spcPts val="3499"/>
                        </a:lnSpc>
                        <a:defRPr/>
                      </a:pPr>
                      <a:r>
                        <a:rPr lang="en-US" sz="2499" dirty="0">
                          <a:solidFill>
                            <a:srgbClr val="1B4444"/>
                          </a:solidFill>
                          <a:latin typeface="Montserrat Classic Bold"/>
                        </a:rPr>
                        <a:t>LECTURE 8</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DA715"/>
                    </a:solidFill>
                  </a:tcPr>
                </a:tc>
                <a:tc>
                  <a:txBody>
                    <a:bodyPr/>
                    <a:lstStyle/>
                    <a:p>
                      <a:pPr algn="just">
                        <a:lnSpc>
                          <a:spcPts val="2799"/>
                        </a:lnSpc>
                        <a:defRPr/>
                      </a:pPr>
                      <a:r>
                        <a:rPr lang="en-US" sz="1999" u="sng" dirty="0">
                          <a:solidFill>
                            <a:schemeClr val="bg1"/>
                          </a:solidFill>
                          <a:latin typeface="Montserrat Classic"/>
                        </a:rPr>
                        <a:t>Integrated Circuits and Classification</a:t>
                      </a:r>
                      <a:endParaRPr lang="en-US" sz="1100" dirty="0">
                        <a:solidFill>
                          <a:schemeClr val="bg1"/>
                        </a:solidFill>
                      </a:endParaRPr>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842236188"/>
                  </a:ext>
                </a:extLst>
              </a:tr>
            </a:tbl>
          </a:graphicData>
        </a:graphic>
      </p:graphicFrame>
      <p:sp>
        <p:nvSpPr>
          <p:cNvPr id="3" name="TextBox 3"/>
          <p:cNvSpPr txBox="1"/>
          <p:nvPr/>
        </p:nvSpPr>
        <p:spPr>
          <a:xfrm>
            <a:off x="609600" y="4059257"/>
            <a:ext cx="5966751" cy="2263775"/>
          </a:xfrm>
          <a:prstGeom prst="rect">
            <a:avLst/>
          </a:prstGeom>
        </p:spPr>
        <p:txBody>
          <a:bodyPr lIns="0" tIns="0" rIns="0" bIns="0" rtlCol="0" anchor="t">
            <a:spAutoFit/>
          </a:bodyPr>
          <a:lstStyle/>
          <a:p>
            <a:pPr algn="ctr">
              <a:lnSpc>
                <a:spcPts val="8800"/>
              </a:lnSpc>
            </a:pPr>
            <a:r>
              <a:rPr lang="en-US" sz="8000" dirty="0">
                <a:solidFill>
                  <a:srgbClr val="E5E5E5"/>
                </a:solidFill>
                <a:latin typeface="Montserrat Classic Bold"/>
              </a:rPr>
              <a:t>COURSE</a:t>
            </a:r>
          </a:p>
          <a:p>
            <a:pPr marL="0" lvl="0" indent="0" algn="ctr">
              <a:lnSpc>
                <a:spcPts val="8800"/>
              </a:lnSpc>
              <a:spcBef>
                <a:spcPct val="0"/>
              </a:spcBef>
            </a:pPr>
            <a:r>
              <a:rPr lang="en-US" sz="8000" dirty="0">
                <a:solidFill>
                  <a:srgbClr val="E5E5E5"/>
                </a:solidFill>
                <a:latin typeface="Montserrat Classic Bold"/>
              </a:rPr>
              <a:t>OVERVIEW</a:t>
            </a:r>
          </a:p>
        </p:txBody>
      </p:sp>
      <p:sp>
        <p:nvSpPr>
          <p:cNvPr id="4" name="Freeform 4"/>
          <p:cNvSpPr/>
          <p:nvPr/>
        </p:nvSpPr>
        <p:spPr>
          <a:xfrm rot="-10800000" flipH="1" flipV="1">
            <a:off x="-918888" y="-3547643"/>
            <a:ext cx="6270187" cy="5421335"/>
          </a:xfrm>
          <a:custGeom>
            <a:avLst/>
            <a:gdLst/>
            <a:ahLst/>
            <a:cxnLst/>
            <a:rect l="l" t="t" r="r" b="b"/>
            <a:pathLst>
              <a:path w="6270187" h="5421335">
                <a:moveTo>
                  <a:pt x="6270187" y="5421334"/>
                </a:moveTo>
                <a:lnTo>
                  <a:pt x="0" y="5421334"/>
                </a:lnTo>
                <a:lnTo>
                  <a:pt x="0" y="0"/>
                </a:lnTo>
                <a:lnTo>
                  <a:pt x="6270187" y="0"/>
                </a:lnTo>
                <a:lnTo>
                  <a:pt x="6270187" y="542133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479221" y="346263"/>
            <a:ext cx="3473969" cy="950975"/>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36393"/>
            <a:ext cx="15728030" cy="1050607"/>
            <a:chOff x="0" y="0"/>
            <a:chExt cx="4142362" cy="276703"/>
          </a:xfrm>
        </p:grpSpPr>
        <p:sp>
          <p:nvSpPr>
            <p:cNvPr id="3" name="Freeform 3"/>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4" name="TextBox 4"/>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743643" y="-4954688"/>
            <a:ext cx="7666059" cy="6631969"/>
          </a:xfrm>
          <a:custGeom>
            <a:avLst/>
            <a:gdLst/>
            <a:ahLst/>
            <a:cxnLst/>
            <a:rect l="l" t="t" r="r" b="b"/>
            <a:pathLst>
              <a:path w="7666059" h="6631969">
                <a:moveTo>
                  <a:pt x="0" y="0"/>
                </a:moveTo>
                <a:lnTo>
                  <a:pt x="7666059" y="0"/>
                </a:lnTo>
                <a:lnTo>
                  <a:pt x="7666059" y="6631969"/>
                </a:lnTo>
                <a:lnTo>
                  <a:pt x="0" y="66319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6" name="TextBox 16"/>
          <p:cNvSpPr txBox="1"/>
          <p:nvPr/>
        </p:nvSpPr>
        <p:spPr>
          <a:xfrm>
            <a:off x="999671" y="3450729"/>
            <a:ext cx="8801100" cy="3385542"/>
          </a:xfrm>
          <a:prstGeom prst="rect">
            <a:avLst/>
          </a:prstGeom>
        </p:spPr>
        <p:txBody>
          <a:bodyPr wrap="square" lIns="0" tIns="0" rIns="0" bIns="0" rtlCol="0" anchor="t">
            <a:spAutoFit/>
          </a:bodyPr>
          <a:lstStyle/>
          <a:p>
            <a:pPr algn="ctr">
              <a:lnSpc>
                <a:spcPts val="8800"/>
              </a:lnSpc>
            </a:pPr>
            <a:r>
              <a:rPr lang="en-US" sz="8000" dirty="0">
                <a:solidFill>
                  <a:srgbClr val="131111"/>
                </a:solidFill>
                <a:effectLst>
                  <a:outerShdw blurRad="38100" dist="38100" dir="2700000" algn="tl">
                    <a:srgbClr val="000000">
                      <a:alpha val="43137"/>
                    </a:srgbClr>
                  </a:outerShdw>
                </a:effectLst>
                <a:latin typeface="Montserrat Classic Bold"/>
              </a:rPr>
              <a:t>Number System</a:t>
            </a:r>
          </a:p>
          <a:p>
            <a:pPr algn="ctr">
              <a:lnSpc>
                <a:spcPts val="8800"/>
              </a:lnSpc>
            </a:pPr>
            <a:r>
              <a:rPr lang="en-US" sz="8000" dirty="0">
                <a:solidFill>
                  <a:srgbClr val="131111"/>
                </a:solidFill>
                <a:effectLst>
                  <a:outerShdw blurRad="38100" dist="38100" dir="2700000" algn="tl">
                    <a:srgbClr val="000000">
                      <a:alpha val="43137"/>
                    </a:srgbClr>
                  </a:outerShdw>
                </a:effectLst>
                <a:latin typeface="Montserrat Classic Bold"/>
              </a:rPr>
              <a:t>And </a:t>
            </a:r>
          </a:p>
          <a:p>
            <a:pPr algn="ctr">
              <a:lnSpc>
                <a:spcPts val="8800"/>
              </a:lnSpc>
            </a:pPr>
            <a:r>
              <a:rPr lang="en-US" sz="8000" dirty="0">
                <a:solidFill>
                  <a:srgbClr val="131111"/>
                </a:solidFill>
                <a:effectLst>
                  <a:outerShdw blurRad="38100" dist="38100" dir="2700000" algn="tl">
                    <a:srgbClr val="000000">
                      <a:alpha val="43137"/>
                    </a:srgbClr>
                  </a:outerShdw>
                </a:effectLst>
                <a:latin typeface="Montserrat Classic Bold"/>
              </a:rPr>
              <a:t>Code</a:t>
            </a:r>
          </a:p>
        </p:txBody>
      </p:sp>
      <p:sp>
        <p:nvSpPr>
          <p:cNvPr id="17" name="Freeform 17"/>
          <p:cNvSpPr/>
          <p:nvPr/>
        </p:nvSpPr>
        <p:spPr>
          <a:xfrm>
            <a:off x="1028700" y="346263"/>
            <a:ext cx="3473969" cy="950975"/>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pic>
        <p:nvPicPr>
          <p:cNvPr id="10" name="Picture 9">
            <a:extLst>
              <a:ext uri="{FF2B5EF4-FFF2-40B4-BE49-F238E27FC236}">
                <a16:creationId xmlns:a16="http://schemas.microsoft.com/office/drawing/2014/main" id="{D97A1FB6-C3D0-4F6C-8912-6C2F9AD8653C}"/>
              </a:ext>
            </a:extLst>
          </p:cNvPr>
          <p:cNvPicPr>
            <a:picLocks noChangeAspect="1"/>
          </p:cNvPicPr>
          <p:nvPr/>
        </p:nvPicPr>
        <p:blipFill rotWithShape="1">
          <a:blip r:embed="rId7">
            <a:extLst>
              <a:ext uri="{28A0092B-C50C-407E-A947-70E740481C1C}">
                <a14:useLocalDpi xmlns:a14="http://schemas.microsoft.com/office/drawing/2010/main" val="0"/>
              </a:ext>
            </a:extLst>
          </a:blip>
          <a:srcRect l="25997" t="24397" b="25997"/>
          <a:stretch/>
        </p:blipFill>
        <p:spPr>
          <a:xfrm>
            <a:off x="10454174" y="1943100"/>
            <a:ext cx="7830197" cy="52487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2700000">
            <a:off x="11802558" y="4358553"/>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62000" y="2683863"/>
            <a:ext cx="15811500" cy="4579395"/>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effectLst>
                  <a:outerShdw blurRad="38100" dist="38100" dir="2700000" algn="tl">
                    <a:srgbClr val="000000">
                      <a:alpha val="43137"/>
                    </a:srgbClr>
                  </a:outerShdw>
                </a:effectLst>
                <a:latin typeface="Be Vietnam"/>
              </a:rPr>
              <a:t>Digital electronics </a:t>
            </a:r>
            <a:r>
              <a:rPr lang="en-US" sz="2800" dirty="0">
                <a:solidFill>
                  <a:srgbClr val="010101"/>
                </a:solidFill>
                <a:latin typeface="Be Vietnam"/>
              </a:rPr>
              <a:t>is a branch of electronics that deals with the representation of information using discrete signals. </a:t>
            </a:r>
          </a:p>
          <a:p>
            <a:pPr marL="798828" lvl="1" indent="-399414" algn="just">
              <a:lnSpc>
                <a:spcPts val="5179"/>
              </a:lnSpc>
              <a:buFont typeface="Arial"/>
              <a:buChar char="•"/>
            </a:pPr>
            <a:r>
              <a:rPr lang="en-US" sz="2800" dirty="0">
                <a:solidFill>
                  <a:srgbClr val="010101"/>
                </a:solidFill>
                <a:latin typeface="Be Vietnam"/>
              </a:rPr>
              <a:t>In contrast to analog electronics, which uses continuous signals, digital electronics processes and transmits data in a binary format, primarily consisting of 0s and 1s.</a:t>
            </a:r>
          </a:p>
          <a:p>
            <a:pPr marL="798828" lvl="1" indent="-399414" algn="just">
              <a:lnSpc>
                <a:spcPts val="5179"/>
              </a:lnSpc>
              <a:buFont typeface="Arial"/>
              <a:buChar char="•"/>
            </a:pPr>
            <a:r>
              <a:rPr lang="en-US" sz="2800" dirty="0">
                <a:solidFill>
                  <a:srgbClr val="010101"/>
                </a:solidFill>
                <a:latin typeface="Be Vietnam"/>
              </a:rPr>
              <a:t>Digital electronics forms the foundation of modern computing. Virtually all computational devices, from simple calculators to complex supercomputers, rely on digital electronics for processing and storing information.</a:t>
            </a:r>
          </a:p>
        </p:txBody>
      </p:sp>
      <p:sp>
        <p:nvSpPr>
          <p:cNvPr id="4" name="TextBox 4"/>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latin typeface="Be Vietnam Ultra-Bold"/>
              </a:rPr>
              <a:t>DIGITAL ELECTRONICS</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5246244"/>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The aim of any number system is to deal with certain quantities, which can be measured, monitored, recorded, manipulated arithmetically, observed and utilized. Each quantity has to be represented by its value as efficiently and as accurately as is necessary for any application. </a:t>
            </a:r>
          </a:p>
          <a:p>
            <a:pPr marL="798828" lvl="1" indent="-399414" algn="just">
              <a:lnSpc>
                <a:spcPts val="5179"/>
              </a:lnSpc>
              <a:buFont typeface="Arial"/>
              <a:buChar char="•"/>
            </a:pPr>
            <a:r>
              <a:rPr lang="en-US" sz="2800" dirty="0">
                <a:solidFill>
                  <a:srgbClr val="010101"/>
                </a:solidFill>
                <a:latin typeface="Be Vietnam"/>
              </a:rPr>
              <a:t>The numerical value of a quantity can be basically expressed in either analogue (continuous) or digital (step by step) method of representation. </a:t>
            </a:r>
          </a:p>
          <a:p>
            <a:pPr marL="798828" lvl="1" indent="-399414" algn="just">
              <a:lnSpc>
                <a:spcPts val="5179"/>
              </a:lnSpc>
              <a:buFont typeface="Arial"/>
              <a:buChar char="•"/>
            </a:pPr>
            <a:r>
              <a:rPr lang="en-US" sz="2800" dirty="0">
                <a:solidFill>
                  <a:srgbClr val="010101"/>
                </a:solidFill>
                <a:latin typeface="Be Vietnam"/>
              </a:rPr>
              <a:t>Many number systems are being used in digital technology. Most common amongst them are decimal, binary, octal, and hexadecimal systems.</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7218"/>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QUANTITY REPRESENTATION</a:t>
            </a:r>
          </a:p>
        </p:txBody>
      </p:sp>
    </p:spTree>
    <p:extLst>
      <p:ext uri="{BB962C8B-B14F-4D97-AF65-F5344CB8AC3E}">
        <p14:creationId xmlns:p14="http://schemas.microsoft.com/office/powerpoint/2010/main" val="92103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5913094"/>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Number systems are the foundation of digital computing and information representation. They provide a way to express and manipulate quantities in a systematic manner. </a:t>
            </a:r>
          </a:p>
          <a:p>
            <a:pPr marL="798828" lvl="1" indent="-399414" algn="just">
              <a:lnSpc>
                <a:spcPts val="5179"/>
              </a:lnSpc>
              <a:buFont typeface="Arial"/>
              <a:buChar char="•"/>
            </a:pPr>
            <a:r>
              <a:rPr lang="en-US" sz="2800" dirty="0">
                <a:solidFill>
                  <a:srgbClr val="010101"/>
                </a:solidFill>
                <a:latin typeface="Be Vietnam"/>
              </a:rPr>
              <a:t>In this lecture, we will explore the four primary number systems </a:t>
            </a:r>
          </a:p>
          <a:p>
            <a:pPr marL="1256028" lvl="2" indent="-399414" algn="just">
              <a:lnSpc>
                <a:spcPts val="5179"/>
              </a:lnSpc>
              <a:buFont typeface="Arial"/>
              <a:buChar char="•"/>
            </a:pPr>
            <a:r>
              <a:rPr lang="en-US" sz="2800" b="1" dirty="0">
                <a:solidFill>
                  <a:srgbClr val="010101"/>
                </a:solidFill>
                <a:latin typeface="Be Vietnam"/>
              </a:rPr>
              <a:t>Binary</a:t>
            </a:r>
            <a:r>
              <a:rPr lang="en-US" sz="2800" dirty="0">
                <a:solidFill>
                  <a:srgbClr val="010101"/>
                </a:solidFill>
                <a:latin typeface="Be Vietnam"/>
              </a:rPr>
              <a:t>, </a:t>
            </a:r>
          </a:p>
          <a:p>
            <a:pPr marL="1256028" lvl="2" indent="-399414" algn="just">
              <a:lnSpc>
                <a:spcPts val="5179"/>
              </a:lnSpc>
              <a:buFont typeface="Arial"/>
              <a:buChar char="•"/>
            </a:pPr>
            <a:r>
              <a:rPr lang="en-US" sz="2800" b="1" dirty="0">
                <a:solidFill>
                  <a:srgbClr val="010101"/>
                </a:solidFill>
                <a:latin typeface="Be Vietnam"/>
              </a:rPr>
              <a:t>Decimal</a:t>
            </a:r>
            <a:r>
              <a:rPr lang="en-US" sz="2800" dirty="0">
                <a:solidFill>
                  <a:srgbClr val="010101"/>
                </a:solidFill>
                <a:latin typeface="Be Vietnam"/>
              </a:rPr>
              <a:t>, </a:t>
            </a:r>
          </a:p>
          <a:p>
            <a:pPr marL="1256028" lvl="2" indent="-399414" algn="just">
              <a:lnSpc>
                <a:spcPts val="5179"/>
              </a:lnSpc>
              <a:buFont typeface="Arial"/>
              <a:buChar char="•"/>
            </a:pPr>
            <a:r>
              <a:rPr lang="en-US" sz="2800" b="1" dirty="0">
                <a:solidFill>
                  <a:srgbClr val="010101"/>
                </a:solidFill>
                <a:latin typeface="Be Vietnam"/>
              </a:rPr>
              <a:t>Octal</a:t>
            </a:r>
            <a:r>
              <a:rPr lang="en-US" sz="2800" dirty="0">
                <a:solidFill>
                  <a:srgbClr val="010101"/>
                </a:solidFill>
                <a:latin typeface="Be Vietnam"/>
              </a:rPr>
              <a:t>, </a:t>
            </a:r>
          </a:p>
          <a:p>
            <a:pPr marL="798828" lvl="1" indent="-399414" algn="just">
              <a:lnSpc>
                <a:spcPts val="5179"/>
              </a:lnSpc>
              <a:buFont typeface="Arial"/>
              <a:buChar char="•"/>
            </a:pPr>
            <a:r>
              <a:rPr lang="en-US" sz="2800" dirty="0">
                <a:solidFill>
                  <a:srgbClr val="010101"/>
                </a:solidFill>
                <a:latin typeface="Be Vietnam"/>
              </a:rPr>
              <a:t>Each number system has  its unique characteristics and applications.</a:t>
            </a:r>
          </a:p>
          <a:p>
            <a:pPr marL="798828" lvl="1" indent="-399414" algn="just">
              <a:lnSpc>
                <a:spcPts val="5179"/>
              </a:lnSpc>
              <a:buFont typeface="Arial"/>
              <a:buChar char="•"/>
            </a:pPr>
            <a:endParaRPr lang="en-US" sz="2800" dirty="0">
              <a:solidFill>
                <a:srgbClr val="010101"/>
              </a:solidFill>
              <a:latin typeface="Be Vietnam"/>
            </a:endParaRP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NUMBER SYSTEM</a:t>
            </a:r>
          </a:p>
        </p:txBody>
      </p:sp>
    </p:spTree>
    <p:extLst>
      <p:ext uri="{BB962C8B-B14F-4D97-AF65-F5344CB8AC3E}">
        <p14:creationId xmlns:p14="http://schemas.microsoft.com/office/powerpoint/2010/main" val="1448014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3912546"/>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b="1" dirty="0">
                <a:solidFill>
                  <a:srgbClr val="010101"/>
                </a:solidFill>
                <a:latin typeface="Be Vietnam"/>
              </a:rPr>
              <a:t>Decimal Number System</a:t>
            </a:r>
            <a:r>
              <a:rPr lang="en-US" sz="2800" dirty="0">
                <a:solidFill>
                  <a:srgbClr val="010101"/>
                </a:solidFill>
                <a:latin typeface="Be Vietnam"/>
              </a:rPr>
              <a:t>: The decimal number system, also known as the base-10 system, is the most common way humans represent numbers. It utilizes ten digits (0-9) to express values.</a:t>
            </a:r>
          </a:p>
          <a:p>
            <a:pPr marL="798828" lvl="1" indent="-399414" algn="just">
              <a:lnSpc>
                <a:spcPts val="5179"/>
              </a:lnSpc>
              <a:buFont typeface="Arial"/>
              <a:buChar char="•"/>
            </a:pPr>
            <a:r>
              <a:rPr lang="en-US" sz="2800" dirty="0">
                <a:solidFill>
                  <a:srgbClr val="010101"/>
                </a:solidFill>
                <a:latin typeface="Be Vietnam"/>
              </a:rPr>
              <a:t>Each digit in a decimal number has a positional value based on powers of 10. For example, in the number 6432, the 6 is in the thousands place, 4 is in the hundreds place, 3 is in the tens place, and 2 is in the units place.</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DECIMAL NUMBER SYSTEM</a:t>
            </a:r>
          </a:p>
        </p:txBody>
      </p:sp>
    </p:spTree>
    <p:extLst>
      <p:ext uri="{BB962C8B-B14F-4D97-AF65-F5344CB8AC3E}">
        <p14:creationId xmlns:p14="http://schemas.microsoft.com/office/powerpoint/2010/main" val="336170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3245697"/>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The binary number system, or base-2 system, is fundamental to computers. It uses only two digits, 0 and 1.</a:t>
            </a:r>
          </a:p>
          <a:p>
            <a:pPr marL="798828" lvl="1" indent="-399414" algn="just">
              <a:lnSpc>
                <a:spcPts val="5179"/>
              </a:lnSpc>
              <a:buFont typeface="Arial"/>
              <a:buChar char="•"/>
            </a:pPr>
            <a:r>
              <a:rPr lang="en-US" sz="2800" dirty="0">
                <a:solidFill>
                  <a:srgbClr val="010101"/>
                </a:solidFill>
                <a:latin typeface="Be Vietnam"/>
              </a:rPr>
              <a:t>Similar to the decimal system, each digit in a binary number has a positional value based on powers of 2.</a:t>
            </a:r>
          </a:p>
          <a:p>
            <a:pPr marL="798828" lvl="1" indent="-399414" algn="just">
              <a:lnSpc>
                <a:spcPts val="5179"/>
              </a:lnSpc>
              <a:buFont typeface="Arial"/>
              <a:buChar char="•"/>
            </a:pPr>
            <a:endParaRPr lang="en-US" sz="2800" dirty="0">
              <a:solidFill>
                <a:srgbClr val="010101"/>
              </a:solidFill>
              <a:latin typeface="Be Vietnam"/>
            </a:endParaRP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BINARY NUMBER SYSTEM</a:t>
            </a:r>
          </a:p>
        </p:txBody>
      </p:sp>
    </p:spTree>
    <p:extLst>
      <p:ext uri="{BB962C8B-B14F-4D97-AF65-F5344CB8AC3E}">
        <p14:creationId xmlns:p14="http://schemas.microsoft.com/office/powerpoint/2010/main" val="45868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rot="16491216">
            <a:off x="10779061" y="3610585"/>
            <a:ext cx="16909587" cy="6118196"/>
          </a:xfrm>
          <a:custGeom>
            <a:avLst/>
            <a:gdLst/>
            <a:ahLst/>
            <a:cxnLst/>
            <a:rect l="l" t="t" r="r" b="b"/>
            <a:pathLst>
              <a:path w="16909587" h="6118196">
                <a:moveTo>
                  <a:pt x="0" y="0"/>
                </a:moveTo>
                <a:lnTo>
                  <a:pt x="16909587" y="0"/>
                </a:lnTo>
                <a:lnTo>
                  <a:pt x="16909587" y="6118196"/>
                </a:lnTo>
                <a:lnTo>
                  <a:pt x="0" y="6118196"/>
                </a:lnTo>
                <a:lnTo>
                  <a:pt x="0" y="0"/>
                </a:lnTo>
                <a:close/>
              </a:path>
            </a:pathLst>
          </a:custGeom>
          <a:blipFill>
            <a:blip r:embed="rId2">
              <a:alphaModFix amt="6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61357" y="2805852"/>
            <a:ext cx="15156121" cy="1911998"/>
          </a:xfrm>
          <a:prstGeom prst="rect">
            <a:avLst/>
          </a:prstGeom>
        </p:spPr>
        <p:txBody>
          <a:bodyPr wrap="square" lIns="0" tIns="0" rIns="0" bIns="0" rtlCol="0" anchor="t">
            <a:spAutoFit/>
          </a:bodyPr>
          <a:lstStyle/>
          <a:p>
            <a:pPr marL="798828" lvl="1" indent="-399414" algn="just">
              <a:lnSpc>
                <a:spcPts val="5179"/>
              </a:lnSpc>
              <a:buFont typeface="Arial"/>
              <a:buChar char="•"/>
            </a:pPr>
            <a:r>
              <a:rPr lang="en-US" sz="2800" dirty="0">
                <a:solidFill>
                  <a:srgbClr val="010101"/>
                </a:solidFill>
                <a:latin typeface="Be Vietnam"/>
              </a:rPr>
              <a:t>The octal number system, or base-8 system, uses eight digits (0-7). Octal is less common today but historically was used in computing.</a:t>
            </a:r>
          </a:p>
          <a:p>
            <a:pPr marL="798828" lvl="1" indent="-399414" algn="just">
              <a:lnSpc>
                <a:spcPts val="5179"/>
              </a:lnSpc>
              <a:buFont typeface="Arial"/>
              <a:buChar char="•"/>
            </a:pPr>
            <a:r>
              <a:rPr lang="en-US" sz="2800" dirty="0">
                <a:solidFill>
                  <a:srgbClr val="010101"/>
                </a:solidFill>
                <a:latin typeface="Be Vietnam"/>
              </a:rPr>
              <a:t>Each digit in an octal number has a positional value based on powers of 8.</a:t>
            </a:r>
          </a:p>
        </p:txBody>
      </p:sp>
      <p:sp>
        <p:nvSpPr>
          <p:cNvPr id="5" name="Freeform 5"/>
          <p:cNvSpPr/>
          <p:nvPr/>
        </p:nvSpPr>
        <p:spPr>
          <a:xfrm flipH="1">
            <a:off x="13708891" y="-5331335"/>
            <a:ext cx="7666059" cy="6631969"/>
          </a:xfrm>
          <a:custGeom>
            <a:avLst/>
            <a:gdLst/>
            <a:ahLst/>
            <a:cxnLst/>
            <a:rect l="l" t="t" r="r" b="b"/>
            <a:pathLst>
              <a:path w="7666059" h="6631969">
                <a:moveTo>
                  <a:pt x="7666059" y="0"/>
                </a:moveTo>
                <a:lnTo>
                  <a:pt x="0" y="0"/>
                </a:lnTo>
                <a:lnTo>
                  <a:pt x="0" y="6631968"/>
                </a:lnTo>
                <a:lnTo>
                  <a:pt x="7666059" y="6631968"/>
                </a:lnTo>
                <a:lnTo>
                  <a:pt x="766605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621000" y="373991"/>
            <a:ext cx="2428875" cy="654709"/>
          </a:xfrm>
          <a:custGeom>
            <a:avLst/>
            <a:gdLst/>
            <a:ahLst/>
            <a:cxnLst/>
            <a:rect l="l" t="t" r="r" b="b"/>
            <a:pathLst>
              <a:path w="3473969" h="950975">
                <a:moveTo>
                  <a:pt x="0" y="0"/>
                </a:moveTo>
                <a:lnTo>
                  <a:pt x="3473969" y="0"/>
                </a:lnTo>
                <a:lnTo>
                  <a:pt x="3473969" y="950975"/>
                </a:lnTo>
                <a:lnTo>
                  <a:pt x="0" y="950975"/>
                </a:lnTo>
                <a:lnTo>
                  <a:pt x="0" y="0"/>
                </a:lnTo>
                <a:close/>
              </a:path>
            </a:pathLst>
          </a:custGeom>
          <a:blipFill>
            <a:blip r:embed="rId6"/>
            <a:stretch>
              <a:fillRect/>
            </a:stretch>
          </a:blipFill>
        </p:spPr>
      </p:sp>
      <p:grpSp>
        <p:nvGrpSpPr>
          <p:cNvPr id="12" name="Group 2">
            <a:extLst>
              <a:ext uri="{FF2B5EF4-FFF2-40B4-BE49-F238E27FC236}">
                <a16:creationId xmlns:a16="http://schemas.microsoft.com/office/drawing/2014/main" id="{1284F023-01BD-4030-ADA2-2D515E2E2CD0}"/>
              </a:ext>
            </a:extLst>
          </p:cNvPr>
          <p:cNvGrpSpPr/>
          <p:nvPr/>
        </p:nvGrpSpPr>
        <p:grpSpPr>
          <a:xfrm>
            <a:off x="0" y="9236393"/>
            <a:ext cx="15728030" cy="1050607"/>
            <a:chOff x="0" y="0"/>
            <a:chExt cx="4142362" cy="276703"/>
          </a:xfrm>
        </p:grpSpPr>
        <p:sp>
          <p:nvSpPr>
            <p:cNvPr id="13" name="Freeform 3">
              <a:extLst>
                <a:ext uri="{FF2B5EF4-FFF2-40B4-BE49-F238E27FC236}">
                  <a16:creationId xmlns:a16="http://schemas.microsoft.com/office/drawing/2014/main" id="{CDC5D558-A6AF-4CF7-8154-54A32DE77F98}"/>
                </a:ext>
              </a:extLst>
            </p:cNvPr>
            <p:cNvSpPr/>
            <p:nvPr/>
          </p:nvSpPr>
          <p:spPr>
            <a:xfrm>
              <a:off x="0" y="0"/>
              <a:ext cx="4142362" cy="276703"/>
            </a:xfrm>
            <a:custGeom>
              <a:avLst/>
              <a:gdLst/>
              <a:ahLst/>
              <a:cxnLst/>
              <a:rect l="l" t="t" r="r" b="b"/>
              <a:pathLst>
                <a:path w="4142362" h="276703">
                  <a:moveTo>
                    <a:pt x="0" y="0"/>
                  </a:moveTo>
                  <a:lnTo>
                    <a:pt x="4142362" y="0"/>
                  </a:lnTo>
                  <a:lnTo>
                    <a:pt x="4142362" y="276703"/>
                  </a:lnTo>
                  <a:lnTo>
                    <a:pt x="0" y="276703"/>
                  </a:lnTo>
                  <a:close/>
                </a:path>
              </a:pathLst>
            </a:custGeom>
            <a:solidFill>
              <a:srgbClr val="131111"/>
            </a:solidFill>
          </p:spPr>
        </p:sp>
        <p:sp>
          <p:nvSpPr>
            <p:cNvPr id="14" name="TextBox 4">
              <a:extLst>
                <a:ext uri="{FF2B5EF4-FFF2-40B4-BE49-F238E27FC236}">
                  <a16:creationId xmlns:a16="http://schemas.microsoft.com/office/drawing/2014/main" id="{897AF22F-A048-4E42-A869-4093CB3D710F}"/>
                </a:ext>
              </a:extLst>
            </p:cNvPr>
            <p:cNvSpPr txBox="1"/>
            <p:nvPr/>
          </p:nvSpPr>
          <p:spPr>
            <a:xfrm>
              <a:off x="0" y="-38100"/>
              <a:ext cx="4142362" cy="314803"/>
            </a:xfrm>
            <a:prstGeom prst="rect">
              <a:avLst/>
            </a:prstGeom>
          </p:spPr>
          <p:txBody>
            <a:bodyPr lIns="50800" tIns="50800" rIns="50800" bIns="50800" rtlCol="0" anchor="ctr"/>
            <a:lstStyle/>
            <a:p>
              <a:pPr algn="ctr">
                <a:lnSpc>
                  <a:spcPts val="2100"/>
                </a:lnSpc>
              </a:pPr>
              <a:endParaRPr/>
            </a:p>
          </p:txBody>
        </p:sp>
      </p:grpSp>
      <p:sp>
        <p:nvSpPr>
          <p:cNvPr id="15" name="Freeform 5">
            <a:extLst>
              <a:ext uri="{FF2B5EF4-FFF2-40B4-BE49-F238E27FC236}">
                <a16:creationId xmlns:a16="http://schemas.microsoft.com/office/drawing/2014/main" id="{37B9126D-279A-4C90-B49D-EC0FCB259346}"/>
              </a:ext>
            </a:extLst>
          </p:cNvPr>
          <p:cNvSpPr/>
          <p:nvPr/>
        </p:nvSpPr>
        <p:spPr>
          <a:xfrm>
            <a:off x="13338789" y="9236393"/>
            <a:ext cx="8757453" cy="7571877"/>
          </a:xfrm>
          <a:custGeom>
            <a:avLst/>
            <a:gdLst/>
            <a:ahLst/>
            <a:cxnLst/>
            <a:rect l="l" t="t" r="r" b="b"/>
            <a:pathLst>
              <a:path w="8757453" h="7571877">
                <a:moveTo>
                  <a:pt x="0" y="0"/>
                </a:moveTo>
                <a:lnTo>
                  <a:pt x="8757453" y="0"/>
                </a:lnTo>
                <a:lnTo>
                  <a:pt x="8757453" y="7571877"/>
                </a:lnTo>
                <a:lnTo>
                  <a:pt x="0" y="757187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2">
            <a:extLst>
              <a:ext uri="{FF2B5EF4-FFF2-40B4-BE49-F238E27FC236}">
                <a16:creationId xmlns:a16="http://schemas.microsoft.com/office/drawing/2014/main" id="{ABB3BCE0-B8A2-46FD-BCC4-FB8D3782B132}"/>
              </a:ext>
            </a:extLst>
          </p:cNvPr>
          <p:cNvSpPr txBox="1"/>
          <p:nvPr/>
        </p:nvSpPr>
        <p:spPr>
          <a:xfrm>
            <a:off x="1028700" y="9610567"/>
            <a:ext cx="8267700" cy="253916"/>
          </a:xfrm>
          <a:prstGeom prst="rect">
            <a:avLst/>
          </a:prstGeom>
        </p:spPr>
        <p:txBody>
          <a:bodyPr wrap="square" lIns="0" tIns="0" rIns="0" bIns="0" rtlCol="0" anchor="t">
            <a:spAutoFit/>
          </a:bodyPr>
          <a:lstStyle/>
          <a:p>
            <a:pPr lvl="0">
              <a:lnSpc>
                <a:spcPts val="2210"/>
              </a:lnSpc>
              <a:spcBef>
                <a:spcPct val="0"/>
              </a:spcBef>
            </a:pPr>
            <a:r>
              <a:rPr lang="en-US" sz="1700" u="sng" dirty="0">
                <a:solidFill>
                  <a:srgbClr val="E5E5E5"/>
                </a:solidFill>
                <a:latin typeface="Montserrat Classic"/>
              </a:rPr>
              <a:t>LECTURE 1: Introduction to System Concepts and SDLC Analysis</a:t>
            </a:r>
          </a:p>
        </p:txBody>
      </p:sp>
      <p:sp>
        <p:nvSpPr>
          <p:cNvPr id="19" name="TextBox 4">
            <a:extLst>
              <a:ext uri="{FF2B5EF4-FFF2-40B4-BE49-F238E27FC236}">
                <a16:creationId xmlns:a16="http://schemas.microsoft.com/office/drawing/2014/main" id="{AF014D95-C4A1-4ED9-A29B-E8E97123BB1F}"/>
              </a:ext>
            </a:extLst>
          </p:cNvPr>
          <p:cNvSpPr txBox="1"/>
          <p:nvPr/>
        </p:nvSpPr>
        <p:spPr>
          <a:xfrm>
            <a:off x="1688841" y="1269533"/>
            <a:ext cx="14491217" cy="1076325"/>
          </a:xfrm>
          <a:prstGeom prst="rect">
            <a:avLst/>
          </a:prstGeom>
        </p:spPr>
        <p:txBody>
          <a:bodyPr wrap="square" lIns="0" tIns="0" rIns="0" bIns="0" rtlCol="0" anchor="t">
            <a:spAutoFit/>
          </a:bodyPr>
          <a:lstStyle/>
          <a:p>
            <a:pPr>
              <a:lnSpc>
                <a:spcPts val="8400"/>
              </a:lnSpc>
            </a:pPr>
            <a:r>
              <a:rPr lang="en-US" sz="7000" dirty="0">
                <a:solidFill>
                  <a:srgbClr val="010101"/>
                </a:solidFill>
                <a:effectLst>
                  <a:outerShdw blurRad="38100" dist="38100" dir="2700000" algn="tl">
                    <a:srgbClr val="000000">
                      <a:alpha val="43137"/>
                    </a:srgbClr>
                  </a:outerShdw>
                </a:effectLst>
                <a:latin typeface="Be Vietnam Ultra-Bold"/>
              </a:rPr>
              <a:t>OCTAL NUMBER SYSTEM</a:t>
            </a:r>
          </a:p>
        </p:txBody>
      </p:sp>
    </p:spTree>
    <p:extLst>
      <p:ext uri="{BB962C8B-B14F-4D97-AF65-F5344CB8AC3E}">
        <p14:creationId xmlns:p14="http://schemas.microsoft.com/office/powerpoint/2010/main" val="3812880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2965</TotalTime>
  <Words>839</Words>
  <Application>Microsoft Office PowerPoint</Application>
  <PresentationFormat>Custom</PresentationFormat>
  <Paragraphs>79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Be Vietnam</vt:lpstr>
      <vt:lpstr>Montserrat Classic Bold</vt:lpstr>
      <vt:lpstr>Be Vietnam Ultra-Bold</vt:lpstr>
      <vt:lpstr>Montserrat Semi-Bold</vt:lpstr>
      <vt:lpstr>Arial</vt:lpstr>
      <vt:lpstr>Montserrat Classic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LASU CSC Powerpoint Template</dc:title>
  <dc:creator>Adam Zubair</dc:creator>
  <cp:lastModifiedBy>Adam Zubair</cp:lastModifiedBy>
  <cp:revision>44</cp:revision>
  <dcterms:created xsi:type="dcterms:W3CDTF">2006-08-16T00:00:00Z</dcterms:created>
  <dcterms:modified xsi:type="dcterms:W3CDTF">2024-03-26T08:23:08Z</dcterms:modified>
  <dc:identifier>DAF7iT-ypk0</dc:identifier>
</cp:coreProperties>
</file>