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8" r:id="rId1"/>
    <p:sldMasterId id="2147483729" r:id="rId2"/>
  </p:sldMasterIdLst>
  <p:notesMasterIdLst>
    <p:notesMasterId r:id="rId44"/>
  </p:notesMasterIdLst>
  <p:sldIdLst>
    <p:sldId id="309" r:id="rId3"/>
    <p:sldId id="257" r:id="rId4"/>
    <p:sldId id="258" r:id="rId5"/>
    <p:sldId id="259" r:id="rId6"/>
    <p:sldId id="260" r:id="rId7"/>
    <p:sldId id="386" r:id="rId8"/>
    <p:sldId id="387" r:id="rId9"/>
    <p:sldId id="388" r:id="rId10"/>
    <p:sldId id="389" r:id="rId11"/>
    <p:sldId id="390" r:id="rId12"/>
    <p:sldId id="266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275" r:id="rId22"/>
    <p:sldId id="276" r:id="rId23"/>
    <p:sldId id="277" r:id="rId24"/>
    <p:sldId id="278" r:id="rId25"/>
    <p:sldId id="281" r:id="rId26"/>
    <p:sldId id="282" r:id="rId27"/>
    <p:sldId id="283" r:id="rId28"/>
    <p:sldId id="284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  <p:sldId id="407" r:id="rId38"/>
    <p:sldId id="408" r:id="rId39"/>
    <p:sldId id="409" r:id="rId40"/>
    <p:sldId id="410" r:id="rId41"/>
    <p:sldId id="411" r:id="rId42"/>
    <p:sldId id="412" r:id="rId43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 Zubair" initials="AZ" lastIdx="1" clrIdx="0">
    <p:extLst>
      <p:ext uri="{19B8F6BF-5375-455C-9EA6-DF929625EA0E}">
        <p15:presenceInfo xmlns:p15="http://schemas.microsoft.com/office/powerpoint/2012/main" userId="5a0daddce1f396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>
      <p:cViewPr varScale="1">
        <p:scale>
          <a:sx n="83" d="100"/>
          <a:sy n="83" d="100"/>
        </p:scale>
        <p:origin x="48" y="67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1C28D-F8F1-4563-9369-F75A8DFC3AAC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2B819-9D3F-472E-8F6A-0322F29CB9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848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1713D-8B54-413E-B39B-2C704D03E86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92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CC2F-1C37-4C8D-962C-D20D6BA6043B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GB" smtClean="0"/>
              <a:pPr marL="38100">
                <a:lnSpc>
                  <a:spcPts val="2285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263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9D140-CDA7-47A0-B1DD-61D713414AB8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GB" smtClean="0"/>
              <a:pPr marL="38100">
                <a:lnSpc>
                  <a:spcPts val="2285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040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86687-1F8C-4775-8CC5-D277438C46FC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GB" smtClean="0"/>
              <a:pPr marL="38100">
                <a:lnSpc>
                  <a:spcPts val="2285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449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24BBF-2968-4E92-8D54-D7CAFAFD86E0}" type="datetime1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GB" smtClean="0"/>
              <a:pPr marL="38100">
                <a:lnSpc>
                  <a:spcPts val="2285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788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BE0C-775C-4481-A8D5-4939985716AE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GB" smtClean="0"/>
              <a:pPr marL="38100">
                <a:lnSpc>
                  <a:spcPts val="2285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9659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458C-85E3-4B61-B82C-99C23C501694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GB" smtClean="0"/>
              <a:pPr marL="38100">
                <a:lnSpc>
                  <a:spcPts val="2285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6091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70301" y="2857523"/>
            <a:ext cx="485139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4513064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GB" spc="-50" smtClean="0"/>
              <a:pPr marL="38100">
                <a:lnSpc>
                  <a:spcPts val="2285"/>
                </a:lnSpc>
              </a:pPr>
              <a:t>‹#›</a:t>
            </a:fld>
            <a:endParaRPr lang="en-GB" spc="-50" dirty="0"/>
          </a:p>
        </p:txBody>
      </p:sp>
    </p:spTree>
    <p:extLst>
      <p:ext uri="{BB962C8B-B14F-4D97-AF65-F5344CB8AC3E}">
        <p14:creationId xmlns:p14="http://schemas.microsoft.com/office/powerpoint/2010/main" val="3330502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65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GB"/>
              <a:t>Data</a:t>
            </a:r>
            <a:r>
              <a:rPr lang="en-GB" spc="-20"/>
              <a:t> </a:t>
            </a:r>
            <a:r>
              <a:rPr lang="en-GB"/>
              <a:t>Structures</a:t>
            </a:r>
            <a:r>
              <a:rPr lang="en-GB" spc="-20"/>
              <a:t> </a:t>
            </a:r>
            <a:r>
              <a:rPr lang="en-GB"/>
              <a:t>and</a:t>
            </a:r>
            <a:r>
              <a:rPr lang="en-GB" spc="-20"/>
              <a:t> </a:t>
            </a:r>
            <a:r>
              <a:rPr lang="en-GB"/>
              <a:t>Algorithms</a:t>
            </a:r>
            <a:r>
              <a:rPr lang="en-GB" spc="445"/>
              <a:t> </a:t>
            </a:r>
            <a:r>
              <a:rPr lang="en-GB" spc="-10"/>
              <a:t>(</a:t>
            </a:r>
            <a:fld id="{81D60167-4931-47E6-BA6A-407CBD079E47}" type="slidenum">
              <a:rPr spc="-10" smtClean="0"/>
              <a:pPr marL="12700">
                <a:spcBef>
                  <a:spcPts val="15"/>
                </a:spcBef>
              </a:pPr>
              <a:t>‹#›</a:t>
            </a:fld>
            <a:r>
              <a:rPr spc="-10"/>
              <a:t>)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641395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65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GB"/>
              <a:t>Data</a:t>
            </a:r>
            <a:r>
              <a:rPr lang="en-GB" spc="-20"/>
              <a:t> </a:t>
            </a:r>
            <a:r>
              <a:rPr lang="en-GB"/>
              <a:t>Structures</a:t>
            </a:r>
            <a:r>
              <a:rPr lang="en-GB" spc="-20"/>
              <a:t> </a:t>
            </a:r>
            <a:r>
              <a:rPr lang="en-GB"/>
              <a:t>and</a:t>
            </a:r>
            <a:r>
              <a:rPr lang="en-GB" spc="-20"/>
              <a:t> </a:t>
            </a:r>
            <a:r>
              <a:rPr lang="en-GB"/>
              <a:t>Algorithms</a:t>
            </a:r>
            <a:r>
              <a:rPr lang="en-GB" spc="445"/>
              <a:t> </a:t>
            </a:r>
            <a:r>
              <a:rPr lang="en-GB" spc="-10"/>
              <a:t>(</a:t>
            </a:r>
            <a:fld id="{81D60167-4931-47E6-BA6A-407CBD079E47}" type="slidenum">
              <a:rPr spc="-10" smtClean="0"/>
              <a:pPr marL="12700">
                <a:spcBef>
                  <a:spcPts val="15"/>
                </a:spcBef>
              </a:pPr>
              <a:t>‹#›</a:t>
            </a:fld>
            <a:r>
              <a:rPr spc="-10"/>
              <a:t>)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82239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65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GB"/>
              <a:t>Data</a:t>
            </a:r>
            <a:r>
              <a:rPr lang="en-GB" spc="-20"/>
              <a:t> </a:t>
            </a:r>
            <a:r>
              <a:rPr lang="en-GB"/>
              <a:t>Structures</a:t>
            </a:r>
            <a:r>
              <a:rPr lang="en-GB" spc="-20"/>
              <a:t> </a:t>
            </a:r>
            <a:r>
              <a:rPr lang="en-GB"/>
              <a:t>and</a:t>
            </a:r>
            <a:r>
              <a:rPr lang="en-GB" spc="-20"/>
              <a:t> </a:t>
            </a:r>
            <a:r>
              <a:rPr lang="en-GB"/>
              <a:t>Algorithms</a:t>
            </a:r>
            <a:r>
              <a:rPr lang="en-GB" spc="445"/>
              <a:t> </a:t>
            </a:r>
            <a:r>
              <a:rPr lang="en-GB" spc="-10"/>
              <a:t>(</a:t>
            </a:r>
            <a:fld id="{81D60167-4931-47E6-BA6A-407CBD079E47}" type="slidenum">
              <a:rPr spc="-10" smtClean="0"/>
              <a:pPr marL="12700">
                <a:spcBef>
                  <a:spcPts val="15"/>
                </a:spcBef>
              </a:pPr>
              <a:t>‹#›</a:t>
            </a:fld>
            <a:r>
              <a:rPr spc="-10"/>
              <a:t>)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833634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65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GB"/>
              <a:t>Data</a:t>
            </a:r>
            <a:r>
              <a:rPr lang="en-GB" spc="-20"/>
              <a:t> </a:t>
            </a:r>
            <a:r>
              <a:rPr lang="en-GB"/>
              <a:t>Structures</a:t>
            </a:r>
            <a:r>
              <a:rPr lang="en-GB" spc="-20"/>
              <a:t> </a:t>
            </a:r>
            <a:r>
              <a:rPr lang="en-GB"/>
              <a:t>and</a:t>
            </a:r>
            <a:r>
              <a:rPr lang="en-GB" spc="-20"/>
              <a:t> </a:t>
            </a:r>
            <a:r>
              <a:rPr lang="en-GB"/>
              <a:t>Algorithms</a:t>
            </a:r>
            <a:r>
              <a:rPr lang="en-GB" spc="445"/>
              <a:t> </a:t>
            </a:r>
            <a:r>
              <a:rPr lang="en-GB" spc="-10"/>
              <a:t>(</a:t>
            </a:r>
            <a:fld id="{81D60167-4931-47E6-BA6A-407CBD079E47}" type="slidenum">
              <a:rPr spc="-10" smtClean="0"/>
              <a:pPr marL="12700">
                <a:spcBef>
                  <a:spcPts val="15"/>
                </a:spcBef>
              </a:pPr>
              <a:t>‹#›</a:t>
            </a:fld>
            <a:r>
              <a:rPr spc="-10"/>
              <a:t>)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18289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488C-793E-4A88-93BC-589D94730C01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GB" smtClean="0"/>
              <a:pPr marL="38100">
                <a:lnSpc>
                  <a:spcPts val="2285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75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GB"/>
              <a:t>Data</a:t>
            </a:r>
            <a:r>
              <a:rPr lang="en-GB" spc="-20"/>
              <a:t> </a:t>
            </a:r>
            <a:r>
              <a:rPr lang="en-GB"/>
              <a:t>Structures</a:t>
            </a:r>
            <a:r>
              <a:rPr lang="en-GB" spc="-20"/>
              <a:t> </a:t>
            </a:r>
            <a:r>
              <a:rPr lang="en-GB"/>
              <a:t>and</a:t>
            </a:r>
            <a:r>
              <a:rPr lang="en-GB" spc="-20"/>
              <a:t> </a:t>
            </a:r>
            <a:r>
              <a:rPr lang="en-GB"/>
              <a:t>Algorithms</a:t>
            </a:r>
            <a:r>
              <a:rPr lang="en-GB" spc="445"/>
              <a:t> </a:t>
            </a:r>
            <a:r>
              <a:rPr lang="en-GB" spc="-10"/>
              <a:t>(</a:t>
            </a:r>
            <a:fld id="{81D60167-4931-47E6-BA6A-407CBD079E47}" type="slidenum">
              <a:rPr spc="-10" smtClean="0"/>
              <a:pPr marL="12700">
                <a:spcBef>
                  <a:spcPts val="15"/>
                </a:spcBef>
              </a:pPr>
              <a:t>‹#›</a:t>
            </a:fld>
            <a:r>
              <a:rPr spc="-10"/>
              <a:t>)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787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F56B-1917-4EC8-9872-52E3A87505B0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GB" smtClean="0"/>
              <a:pPr marL="38100">
                <a:lnSpc>
                  <a:spcPts val="2285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35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3030C-89B2-4846-AC3B-05B05A363D39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GB" smtClean="0"/>
              <a:pPr marL="38100">
                <a:lnSpc>
                  <a:spcPts val="2285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50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4EF1-9F74-44E8-95C1-713700392383}" type="datetime1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GB" smtClean="0"/>
              <a:pPr marL="38100">
                <a:lnSpc>
                  <a:spcPts val="2285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405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EAFA8-A60F-45E2-81E1-AE50629BFD76}" type="datetime1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GB" smtClean="0"/>
              <a:pPr marL="38100">
                <a:lnSpc>
                  <a:spcPts val="2285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27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18DE-75A9-4760-8B65-6A7DAD97A29E}" type="datetime1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GB" smtClean="0"/>
              <a:pPr marL="38100">
                <a:lnSpc>
                  <a:spcPts val="2285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36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8081A-FB62-4BEF-B045-4AE8D2E788E3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GB" smtClean="0"/>
              <a:pPr marL="38100">
                <a:lnSpc>
                  <a:spcPts val="2285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633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B727587-FFEE-4D34-B1EA-A845DEB937AD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pPr marL="38100">
              <a:lnSpc>
                <a:spcPts val="2285"/>
              </a:lnSpc>
            </a:pPr>
            <a:fld id="{81D60167-4931-47E6-BA6A-407CBD079E47}" type="slidenum">
              <a:rPr lang="en-GB" smtClean="0"/>
              <a:pPr marL="38100">
                <a:lnSpc>
                  <a:spcPts val="2285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83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738DA8F-FCFA-411F-AF6C-2FADDDEEFBAC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lang="en-GB" smtClean="0"/>
              <a:pPr marL="38100">
                <a:lnSpc>
                  <a:spcPts val="2285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567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28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72" y="911098"/>
            <a:ext cx="12192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0">
            <a:solidFill>
              <a:srgbClr val="FFB50D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685" y="501397"/>
            <a:ext cx="492252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65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2439" y="1378459"/>
            <a:ext cx="782150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13350" y="6656230"/>
            <a:ext cx="262974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GB"/>
              <a:t>Data</a:t>
            </a:r>
            <a:r>
              <a:rPr lang="en-GB" spc="-20"/>
              <a:t> </a:t>
            </a:r>
            <a:r>
              <a:rPr lang="en-GB"/>
              <a:t>Structures</a:t>
            </a:r>
            <a:r>
              <a:rPr lang="en-GB" spc="-20"/>
              <a:t> </a:t>
            </a:r>
            <a:r>
              <a:rPr lang="en-GB"/>
              <a:t>and</a:t>
            </a:r>
            <a:r>
              <a:rPr lang="en-GB" spc="-20"/>
              <a:t> </a:t>
            </a:r>
            <a:r>
              <a:rPr lang="en-GB"/>
              <a:t>Algorithms</a:t>
            </a:r>
            <a:r>
              <a:rPr lang="en-GB" spc="445"/>
              <a:t> </a:t>
            </a:r>
            <a:r>
              <a:rPr lang="en-GB" spc="-10"/>
              <a:t>(</a:t>
            </a:r>
            <a:fld id="{81D60167-4931-47E6-BA6A-407CBD079E47}" type="slidenum">
              <a:rPr spc="-10" smtClean="0"/>
              <a:pPr marL="12700">
                <a:spcBef>
                  <a:spcPts val="15"/>
                </a:spcBef>
              </a:pPr>
              <a:t>‹#›</a:t>
            </a:fld>
            <a:r>
              <a:rPr spc="-10"/>
              <a:t>)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63492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AFAE-0CDB-45AB-984F-61BA484A3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62" y="2074985"/>
            <a:ext cx="11869615" cy="2345213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  223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5 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</a:t>
            </a:r>
            <a:endParaRPr lang="en-GB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BE839-4BB5-426D-B3D6-344FD31AF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1049608" cy="1125640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dirty="0"/>
              <a:t>DR. ZUBAIR ADAM</a:t>
            </a:r>
          </a:p>
          <a:p>
            <a:pPr algn="ctr"/>
            <a:r>
              <a:rPr lang="en-GB" b="1" dirty="0"/>
              <a:t>DEAPARTMENT OF COMPUTER SCIENCE</a:t>
            </a:r>
          </a:p>
          <a:p>
            <a:pPr algn="ctr"/>
            <a:r>
              <a:rPr lang="en-GB" b="1" dirty="0"/>
              <a:t>LAGOS STATE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5FDAD-BEC9-41D1-AA06-5885CFDA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B5FA222-60DA-4E25-8674-1C0E8F45C1ED}"/>
              </a:ext>
            </a:extLst>
          </p:cNvPr>
          <p:cNvSpPr/>
          <p:nvPr/>
        </p:nvSpPr>
        <p:spPr>
          <a:xfrm>
            <a:off x="4030980" y="588499"/>
            <a:ext cx="3837332" cy="1034362"/>
          </a:xfrm>
          <a:custGeom>
            <a:avLst/>
            <a:gdLst/>
            <a:ahLst/>
            <a:cxnLst/>
            <a:rect l="l" t="t" r="r" b="b"/>
            <a:pathLst>
              <a:path w="3473969" h="950975">
                <a:moveTo>
                  <a:pt x="0" y="0"/>
                </a:moveTo>
                <a:lnTo>
                  <a:pt x="3473969" y="0"/>
                </a:lnTo>
                <a:lnTo>
                  <a:pt x="3473969" y="950975"/>
                </a:lnTo>
                <a:lnTo>
                  <a:pt x="0" y="9509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592260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21714" y="3196844"/>
          <a:ext cx="530225" cy="256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1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426232" y="2929868"/>
            <a:ext cx="1005205" cy="234315"/>
          </a:xfrm>
          <a:custGeom>
            <a:avLst/>
            <a:gdLst/>
            <a:ahLst/>
            <a:cxnLst/>
            <a:rect l="l" t="t" r="r" b="b"/>
            <a:pathLst>
              <a:path w="1005205" h="234314">
                <a:moveTo>
                  <a:pt x="948759" y="181971"/>
                </a:moveTo>
                <a:lnTo>
                  <a:pt x="888979" y="139179"/>
                </a:lnTo>
                <a:lnTo>
                  <a:pt x="851368" y="116332"/>
                </a:lnTo>
                <a:lnTo>
                  <a:pt x="812157" y="95183"/>
                </a:lnTo>
                <a:lnTo>
                  <a:pt x="771546" y="75844"/>
                </a:lnTo>
                <a:lnTo>
                  <a:pt x="729738" y="58431"/>
                </a:lnTo>
                <a:lnTo>
                  <a:pt x="686932" y="43056"/>
                </a:lnTo>
                <a:lnTo>
                  <a:pt x="643331" y="29834"/>
                </a:lnTo>
                <a:lnTo>
                  <a:pt x="599134" y="18878"/>
                </a:lnTo>
                <a:lnTo>
                  <a:pt x="554544" y="10303"/>
                </a:lnTo>
                <a:lnTo>
                  <a:pt x="509761" y="4222"/>
                </a:lnTo>
                <a:lnTo>
                  <a:pt x="464986" y="750"/>
                </a:lnTo>
                <a:lnTo>
                  <a:pt x="420421" y="0"/>
                </a:lnTo>
                <a:lnTo>
                  <a:pt x="376266" y="2085"/>
                </a:lnTo>
                <a:lnTo>
                  <a:pt x="332722" y="7121"/>
                </a:lnTo>
                <a:lnTo>
                  <a:pt x="289991" y="15220"/>
                </a:lnTo>
                <a:lnTo>
                  <a:pt x="248274" y="26498"/>
                </a:lnTo>
                <a:lnTo>
                  <a:pt x="207771" y="41067"/>
                </a:lnTo>
                <a:lnTo>
                  <a:pt x="168684" y="59041"/>
                </a:lnTo>
                <a:lnTo>
                  <a:pt x="131214" y="80535"/>
                </a:lnTo>
                <a:lnTo>
                  <a:pt x="95562" y="105663"/>
                </a:lnTo>
                <a:lnTo>
                  <a:pt x="61929" y="134538"/>
                </a:lnTo>
                <a:lnTo>
                  <a:pt x="30516" y="167274"/>
                </a:lnTo>
                <a:lnTo>
                  <a:pt x="1524" y="203985"/>
                </a:lnTo>
                <a:lnTo>
                  <a:pt x="0" y="207795"/>
                </a:lnTo>
                <a:lnTo>
                  <a:pt x="2286" y="210843"/>
                </a:lnTo>
                <a:lnTo>
                  <a:pt x="6096" y="211605"/>
                </a:lnTo>
                <a:lnTo>
                  <a:pt x="9143" y="210081"/>
                </a:lnTo>
                <a:lnTo>
                  <a:pt x="33424" y="177201"/>
                </a:lnTo>
                <a:lnTo>
                  <a:pt x="62245" y="146192"/>
                </a:lnTo>
                <a:lnTo>
                  <a:pt x="94043" y="118171"/>
                </a:lnTo>
                <a:lnTo>
                  <a:pt x="127253" y="94257"/>
                </a:lnTo>
                <a:lnTo>
                  <a:pt x="175260" y="66825"/>
                </a:lnTo>
                <a:lnTo>
                  <a:pt x="214823" y="48593"/>
                </a:lnTo>
                <a:lnTo>
                  <a:pt x="255427" y="34526"/>
                </a:lnTo>
                <a:lnTo>
                  <a:pt x="297094" y="23844"/>
                </a:lnTo>
                <a:lnTo>
                  <a:pt x="339852" y="15771"/>
                </a:lnTo>
                <a:lnTo>
                  <a:pt x="400050" y="10437"/>
                </a:lnTo>
                <a:lnTo>
                  <a:pt x="431292" y="9675"/>
                </a:lnTo>
                <a:lnTo>
                  <a:pt x="482029" y="11128"/>
                </a:lnTo>
                <a:lnTo>
                  <a:pt x="532744" y="16212"/>
                </a:lnTo>
                <a:lnTo>
                  <a:pt x="583211" y="24747"/>
                </a:lnTo>
                <a:lnTo>
                  <a:pt x="633204" y="36550"/>
                </a:lnTo>
                <a:lnTo>
                  <a:pt x="682499" y="51442"/>
                </a:lnTo>
                <a:lnTo>
                  <a:pt x="730869" y="69241"/>
                </a:lnTo>
                <a:lnTo>
                  <a:pt x="778089" y="89765"/>
                </a:lnTo>
                <a:lnTo>
                  <a:pt x="823932" y="112835"/>
                </a:lnTo>
                <a:lnTo>
                  <a:pt x="868175" y="138268"/>
                </a:lnTo>
                <a:lnTo>
                  <a:pt x="910590" y="165885"/>
                </a:lnTo>
                <a:lnTo>
                  <a:pt x="942840" y="189206"/>
                </a:lnTo>
                <a:lnTo>
                  <a:pt x="948759" y="181971"/>
                </a:lnTo>
                <a:close/>
              </a:path>
              <a:path w="1005205" h="234314">
                <a:moveTo>
                  <a:pt x="960882" y="223566"/>
                </a:moveTo>
                <a:lnTo>
                  <a:pt x="960882" y="192555"/>
                </a:lnTo>
                <a:lnTo>
                  <a:pt x="959358" y="196365"/>
                </a:lnTo>
                <a:lnTo>
                  <a:pt x="956310" y="197889"/>
                </a:lnTo>
                <a:lnTo>
                  <a:pt x="953262" y="197127"/>
                </a:lnTo>
                <a:lnTo>
                  <a:pt x="942840" y="189206"/>
                </a:lnTo>
                <a:lnTo>
                  <a:pt x="922020" y="214653"/>
                </a:lnTo>
                <a:lnTo>
                  <a:pt x="960882" y="223566"/>
                </a:lnTo>
                <a:close/>
              </a:path>
              <a:path w="1005205" h="234314">
                <a:moveTo>
                  <a:pt x="960882" y="192555"/>
                </a:moveTo>
                <a:lnTo>
                  <a:pt x="958596" y="189507"/>
                </a:lnTo>
                <a:lnTo>
                  <a:pt x="948759" y="181971"/>
                </a:lnTo>
                <a:lnTo>
                  <a:pt x="942840" y="189206"/>
                </a:lnTo>
                <a:lnTo>
                  <a:pt x="953262" y="197127"/>
                </a:lnTo>
                <a:lnTo>
                  <a:pt x="956310" y="197889"/>
                </a:lnTo>
                <a:lnTo>
                  <a:pt x="959358" y="196365"/>
                </a:lnTo>
                <a:lnTo>
                  <a:pt x="960882" y="192555"/>
                </a:lnTo>
                <a:close/>
              </a:path>
              <a:path w="1005205" h="234314">
                <a:moveTo>
                  <a:pt x="1005078" y="233703"/>
                </a:moveTo>
                <a:lnTo>
                  <a:pt x="970026" y="155979"/>
                </a:lnTo>
                <a:lnTo>
                  <a:pt x="948759" y="181971"/>
                </a:lnTo>
                <a:lnTo>
                  <a:pt x="958596" y="189507"/>
                </a:lnTo>
                <a:lnTo>
                  <a:pt x="960882" y="192555"/>
                </a:lnTo>
                <a:lnTo>
                  <a:pt x="960882" y="223566"/>
                </a:lnTo>
                <a:lnTo>
                  <a:pt x="1005078" y="233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79188" y="2967737"/>
            <a:ext cx="1005205" cy="234315"/>
          </a:xfrm>
          <a:custGeom>
            <a:avLst/>
            <a:gdLst/>
            <a:ahLst/>
            <a:cxnLst/>
            <a:rect l="l" t="t" r="r" b="b"/>
            <a:pathLst>
              <a:path w="1005204" h="234314">
                <a:moveTo>
                  <a:pt x="948413" y="182212"/>
                </a:moveTo>
                <a:lnTo>
                  <a:pt x="876538" y="132464"/>
                </a:lnTo>
                <a:lnTo>
                  <a:pt x="833291" y="107295"/>
                </a:lnTo>
                <a:lnTo>
                  <a:pt x="788670" y="84582"/>
                </a:lnTo>
                <a:lnTo>
                  <a:pt x="723138" y="56388"/>
                </a:lnTo>
                <a:lnTo>
                  <a:pt x="676128" y="39510"/>
                </a:lnTo>
                <a:lnTo>
                  <a:pt x="626402" y="25069"/>
                </a:lnTo>
                <a:lnTo>
                  <a:pt x="575894" y="13714"/>
                </a:lnTo>
                <a:lnTo>
                  <a:pt x="526542" y="6096"/>
                </a:lnTo>
                <a:lnTo>
                  <a:pt x="462534" y="762"/>
                </a:lnTo>
                <a:lnTo>
                  <a:pt x="430530" y="0"/>
                </a:lnTo>
                <a:lnTo>
                  <a:pt x="381396" y="2010"/>
                </a:lnTo>
                <a:lnTo>
                  <a:pt x="332819" y="7626"/>
                </a:lnTo>
                <a:lnTo>
                  <a:pt x="285123" y="16981"/>
                </a:lnTo>
                <a:lnTo>
                  <a:pt x="238637" y="30212"/>
                </a:lnTo>
                <a:lnTo>
                  <a:pt x="193689" y="47455"/>
                </a:lnTo>
                <a:lnTo>
                  <a:pt x="150605" y="68845"/>
                </a:lnTo>
                <a:lnTo>
                  <a:pt x="109712" y="94518"/>
                </a:lnTo>
                <a:lnTo>
                  <a:pt x="71340" y="124610"/>
                </a:lnTo>
                <a:lnTo>
                  <a:pt x="35813" y="159258"/>
                </a:lnTo>
                <a:lnTo>
                  <a:pt x="762" y="204216"/>
                </a:lnTo>
                <a:lnTo>
                  <a:pt x="0" y="208026"/>
                </a:lnTo>
                <a:lnTo>
                  <a:pt x="1524" y="211074"/>
                </a:lnTo>
                <a:lnTo>
                  <a:pt x="5334" y="211836"/>
                </a:lnTo>
                <a:lnTo>
                  <a:pt x="8381" y="210312"/>
                </a:lnTo>
                <a:lnTo>
                  <a:pt x="25146" y="187452"/>
                </a:lnTo>
                <a:lnTo>
                  <a:pt x="42671" y="166116"/>
                </a:lnTo>
                <a:lnTo>
                  <a:pt x="82296" y="127254"/>
                </a:lnTo>
                <a:lnTo>
                  <a:pt x="126491" y="94488"/>
                </a:lnTo>
                <a:lnTo>
                  <a:pt x="188736" y="60094"/>
                </a:lnTo>
                <a:lnTo>
                  <a:pt x="227609" y="43843"/>
                </a:lnTo>
                <a:lnTo>
                  <a:pt x="267739" y="31007"/>
                </a:lnTo>
                <a:lnTo>
                  <a:pt x="310134" y="21336"/>
                </a:lnTo>
                <a:lnTo>
                  <a:pt x="369570" y="12954"/>
                </a:lnTo>
                <a:lnTo>
                  <a:pt x="450202" y="9902"/>
                </a:lnTo>
                <a:lnTo>
                  <a:pt x="500471" y="12786"/>
                </a:lnTo>
                <a:lnTo>
                  <a:pt x="550629" y="19141"/>
                </a:lnTo>
                <a:lnTo>
                  <a:pt x="600445" y="28784"/>
                </a:lnTo>
                <a:lnTo>
                  <a:pt x="649690" y="41533"/>
                </a:lnTo>
                <a:lnTo>
                  <a:pt x="698137" y="57209"/>
                </a:lnTo>
                <a:lnTo>
                  <a:pt x="745555" y="75628"/>
                </a:lnTo>
                <a:lnTo>
                  <a:pt x="791715" y="96611"/>
                </a:lnTo>
                <a:lnTo>
                  <a:pt x="836389" y="119976"/>
                </a:lnTo>
                <a:lnTo>
                  <a:pt x="879347" y="145542"/>
                </a:lnTo>
                <a:lnTo>
                  <a:pt x="933450" y="182880"/>
                </a:lnTo>
                <a:lnTo>
                  <a:pt x="942280" y="189591"/>
                </a:lnTo>
                <a:lnTo>
                  <a:pt x="948413" y="182212"/>
                </a:lnTo>
                <a:close/>
              </a:path>
              <a:path w="1005204" h="234314">
                <a:moveTo>
                  <a:pt x="960119" y="223716"/>
                </a:moveTo>
                <a:lnTo>
                  <a:pt x="960119" y="192786"/>
                </a:lnTo>
                <a:lnTo>
                  <a:pt x="959358" y="196596"/>
                </a:lnTo>
                <a:lnTo>
                  <a:pt x="956310" y="198120"/>
                </a:lnTo>
                <a:lnTo>
                  <a:pt x="952500" y="197358"/>
                </a:lnTo>
                <a:lnTo>
                  <a:pt x="942280" y="189591"/>
                </a:lnTo>
                <a:lnTo>
                  <a:pt x="921258" y="214884"/>
                </a:lnTo>
                <a:lnTo>
                  <a:pt x="960119" y="223716"/>
                </a:lnTo>
                <a:close/>
              </a:path>
              <a:path w="1005204" h="234314">
                <a:moveTo>
                  <a:pt x="960119" y="192786"/>
                </a:moveTo>
                <a:lnTo>
                  <a:pt x="958596" y="189738"/>
                </a:lnTo>
                <a:lnTo>
                  <a:pt x="948413" y="182212"/>
                </a:lnTo>
                <a:lnTo>
                  <a:pt x="942280" y="189591"/>
                </a:lnTo>
                <a:lnTo>
                  <a:pt x="952500" y="197358"/>
                </a:lnTo>
                <a:lnTo>
                  <a:pt x="956310" y="198120"/>
                </a:lnTo>
                <a:lnTo>
                  <a:pt x="959358" y="196596"/>
                </a:lnTo>
                <a:lnTo>
                  <a:pt x="960119" y="192786"/>
                </a:lnTo>
                <a:close/>
              </a:path>
              <a:path w="1005204" h="234314">
                <a:moveTo>
                  <a:pt x="1005078" y="233934"/>
                </a:moveTo>
                <a:lnTo>
                  <a:pt x="970026" y="156210"/>
                </a:lnTo>
                <a:lnTo>
                  <a:pt x="948413" y="182212"/>
                </a:lnTo>
                <a:lnTo>
                  <a:pt x="958596" y="189738"/>
                </a:lnTo>
                <a:lnTo>
                  <a:pt x="960119" y="192786"/>
                </a:lnTo>
                <a:lnTo>
                  <a:pt x="960119" y="223716"/>
                </a:lnTo>
                <a:lnTo>
                  <a:pt x="1005078" y="2339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19177" y="2980691"/>
            <a:ext cx="1004569" cy="233679"/>
          </a:xfrm>
          <a:custGeom>
            <a:avLst/>
            <a:gdLst/>
            <a:ahLst/>
            <a:cxnLst/>
            <a:rect l="l" t="t" r="r" b="b"/>
            <a:pathLst>
              <a:path w="1004570" h="233680">
                <a:moveTo>
                  <a:pt x="948463" y="181632"/>
                </a:moveTo>
                <a:lnTo>
                  <a:pt x="915162" y="157734"/>
                </a:lnTo>
                <a:lnTo>
                  <a:pt x="852678" y="118110"/>
                </a:lnTo>
                <a:lnTo>
                  <a:pt x="787908" y="84582"/>
                </a:lnTo>
                <a:lnTo>
                  <a:pt x="723138" y="56388"/>
                </a:lnTo>
                <a:lnTo>
                  <a:pt x="675282" y="39091"/>
                </a:lnTo>
                <a:lnTo>
                  <a:pt x="626478" y="24807"/>
                </a:lnTo>
                <a:lnTo>
                  <a:pt x="576855" y="13741"/>
                </a:lnTo>
                <a:lnTo>
                  <a:pt x="526542" y="6096"/>
                </a:lnTo>
                <a:lnTo>
                  <a:pt x="462534" y="762"/>
                </a:lnTo>
                <a:lnTo>
                  <a:pt x="430530" y="0"/>
                </a:lnTo>
                <a:lnTo>
                  <a:pt x="381057" y="1824"/>
                </a:lnTo>
                <a:lnTo>
                  <a:pt x="331699" y="7570"/>
                </a:lnTo>
                <a:lnTo>
                  <a:pt x="282952" y="17316"/>
                </a:lnTo>
                <a:lnTo>
                  <a:pt x="235316" y="31143"/>
                </a:lnTo>
                <a:lnTo>
                  <a:pt x="189290" y="49129"/>
                </a:lnTo>
                <a:lnTo>
                  <a:pt x="145372" y="71354"/>
                </a:lnTo>
                <a:lnTo>
                  <a:pt x="104061" y="97895"/>
                </a:lnTo>
                <a:lnTo>
                  <a:pt x="65857" y="128834"/>
                </a:lnTo>
                <a:lnTo>
                  <a:pt x="31257" y="164247"/>
                </a:lnTo>
                <a:lnTo>
                  <a:pt x="762" y="204216"/>
                </a:lnTo>
                <a:lnTo>
                  <a:pt x="0" y="207264"/>
                </a:lnTo>
                <a:lnTo>
                  <a:pt x="1524" y="211074"/>
                </a:lnTo>
                <a:lnTo>
                  <a:pt x="5334" y="211836"/>
                </a:lnTo>
                <a:lnTo>
                  <a:pt x="8381" y="209550"/>
                </a:lnTo>
                <a:lnTo>
                  <a:pt x="37917" y="171339"/>
                </a:lnTo>
                <a:lnTo>
                  <a:pt x="70943" y="137431"/>
                </a:lnTo>
                <a:lnTo>
                  <a:pt x="107100" y="107727"/>
                </a:lnTo>
                <a:lnTo>
                  <a:pt x="146027" y="82125"/>
                </a:lnTo>
                <a:lnTo>
                  <a:pt x="187362" y="60528"/>
                </a:lnTo>
                <a:lnTo>
                  <a:pt x="230744" y="42835"/>
                </a:lnTo>
                <a:lnTo>
                  <a:pt x="275814" y="28948"/>
                </a:lnTo>
                <a:lnTo>
                  <a:pt x="322209" y="18766"/>
                </a:lnTo>
                <a:lnTo>
                  <a:pt x="369570" y="12192"/>
                </a:lnTo>
                <a:lnTo>
                  <a:pt x="430530" y="9144"/>
                </a:lnTo>
                <a:lnTo>
                  <a:pt x="482694" y="11133"/>
                </a:lnTo>
                <a:lnTo>
                  <a:pt x="533880" y="16431"/>
                </a:lnTo>
                <a:lnTo>
                  <a:pt x="584102" y="24931"/>
                </a:lnTo>
                <a:lnTo>
                  <a:pt x="633373" y="36531"/>
                </a:lnTo>
                <a:lnTo>
                  <a:pt x="681709" y="51125"/>
                </a:lnTo>
                <a:lnTo>
                  <a:pt x="729121" y="68609"/>
                </a:lnTo>
                <a:lnTo>
                  <a:pt x="775626" y="88878"/>
                </a:lnTo>
                <a:lnTo>
                  <a:pt x="821236" y="111828"/>
                </a:lnTo>
                <a:lnTo>
                  <a:pt x="865965" y="137355"/>
                </a:lnTo>
                <a:lnTo>
                  <a:pt x="909828" y="165354"/>
                </a:lnTo>
                <a:lnTo>
                  <a:pt x="942284" y="189185"/>
                </a:lnTo>
                <a:lnTo>
                  <a:pt x="948463" y="181632"/>
                </a:lnTo>
                <a:close/>
              </a:path>
              <a:path w="1004570" h="233680">
                <a:moveTo>
                  <a:pt x="960119" y="223440"/>
                </a:moveTo>
                <a:lnTo>
                  <a:pt x="960119" y="192786"/>
                </a:lnTo>
                <a:lnTo>
                  <a:pt x="959358" y="196596"/>
                </a:lnTo>
                <a:lnTo>
                  <a:pt x="956310" y="198120"/>
                </a:lnTo>
                <a:lnTo>
                  <a:pt x="952500" y="197358"/>
                </a:lnTo>
                <a:lnTo>
                  <a:pt x="942284" y="189185"/>
                </a:lnTo>
                <a:lnTo>
                  <a:pt x="921258" y="214884"/>
                </a:lnTo>
                <a:lnTo>
                  <a:pt x="960119" y="223440"/>
                </a:lnTo>
                <a:close/>
              </a:path>
              <a:path w="1004570" h="233680">
                <a:moveTo>
                  <a:pt x="960119" y="192786"/>
                </a:moveTo>
                <a:lnTo>
                  <a:pt x="958596" y="189738"/>
                </a:lnTo>
                <a:lnTo>
                  <a:pt x="948463" y="181632"/>
                </a:lnTo>
                <a:lnTo>
                  <a:pt x="942284" y="189185"/>
                </a:lnTo>
                <a:lnTo>
                  <a:pt x="952500" y="197358"/>
                </a:lnTo>
                <a:lnTo>
                  <a:pt x="956310" y="198120"/>
                </a:lnTo>
                <a:lnTo>
                  <a:pt x="959358" y="196596"/>
                </a:lnTo>
                <a:lnTo>
                  <a:pt x="960119" y="192786"/>
                </a:lnTo>
                <a:close/>
              </a:path>
              <a:path w="1004570" h="233680">
                <a:moveTo>
                  <a:pt x="1004316" y="233172"/>
                </a:moveTo>
                <a:lnTo>
                  <a:pt x="969263" y="156210"/>
                </a:lnTo>
                <a:lnTo>
                  <a:pt x="948463" y="181632"/>
                </a:lnTo>
                <a:lnTo>
                  <a:pt x="958596" y="189738"/>
                </a:lnTo>
                <a:lnTo>
                  <a:pt x="960119" y="192786"/>
                </a:lnTo>
                <a:lnTo>
                  <a:pt x="960119" y="223440"/>
                </a:lnTo>
                <a:lnTo>
                  <a:pt x="1004316" y="233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9565" y="2711197"/>
            <a:ext cx="3232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8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S:</a:t>
            </a:r>
            <a:endParaRPr sz="28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879623" y="3142742"/>
          <a:ext cx="530225" cy="2564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1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R="32384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509882" y="2760660"/>
            <a:ext cx="3232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8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S:</a:t>
            </a:r>
            <a:endParaRPr sz="28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9230" y="2760660"/>
            <a:ext cx="3232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8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S:</a:t>
            </a:r>
            <a:endParaRPr sz="28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57537" y="3107842"/>
            <a:ext cx="127635" cy="2629566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 defTabSz="914400">
              <a:spcBef>
                <a:spcPts val="1065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7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spcBef>
                <a:spcPts val="965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6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spcBef>
                <a:spcPts val="965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5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spcBef>
                <a:spcPts val="965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spcBef>
                <a:spcPts val="969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3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spcBef>
                <a:spcPts val="965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spcBef>
                <a:spcPts val="965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85273" y="3132460"/>
            <a:ext cx="127635" cy="2629566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 defTabSz="914400">
              <a:spcBef>
                <a:spcPts val="1065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7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spcBef>
                <a:spcPts val="965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6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spcBef>
                <a:spcPts val="965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5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spcBef>
                <a:spcPts val="969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spcBef>
                <a:spcPts val="965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3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spcBef>
                <a:spcPts val="965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spcBef>
                <a:spcPts val="965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7424" y="3133478"/>
            <a:ext cx="127635" cy="2629566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 defTabSz="914400">
              <a:spcBef>
                <a:spcPts val="1065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7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spcBef>
                <a:spcPts val="965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6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spcBef>
                <a:spcPts val="969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5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spcBef>
                <a:spcPts val="965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spcBef>
                <a:spcPts val="965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3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spcBef>
                <a:spcPts val="965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spcBef>
                <a:spcPts val="969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40745" y="3119236"/>
            <a:ext cx="127635" cy="2630207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 defTabSz="914400">
              <a:spcBef>
                <a:spcPts val="1070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7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spcBef>
                <a:spcPts val="969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6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spcBef>
                <a:spcPts val="965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5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spcBef>
                <a:spcPts val="965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spcBef>
                <a:spcPts val="965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3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spcBef>
                <a:spcPts val="975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spcBef>
                <a:spcPts val="965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7078" y="4634484"/>
            <a:ext cx="71564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14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Top[S]=3</a:t>
            </a:r>
            <a:endParaRPr sz="14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87576" y="4583176"/>
            <a:ext cx="688975" cy="127000"/>
          </a:xfrm>
          <a:custGeom>
            <a:avLst/>
            <a:gdLst/>
            <a:ahLst/>
            <a:cxnLst/>
            <a:rect l="l" t="t" r="r" b="b"/>
            <a:pathLst>
              <a:path w="688975" h="127000">
                <a:moveTo>
                  <a:pt x="625602" y="69341"/>
                </a:moveTo>
                <a:lnTo>
                  <a:pt x="625602" y="57150"/>
                </a:lnTo>
                <a:lnTo>
                  <a:pt x="0" y="57150"/>
                </a:lnTo>
                <a:lnTo>
                  <a:pt x="0" y="69341"/>
                </a:lnTo>
                <a:lnTo>
                  <a:pt x="625602" y="69341"/>
                </a:lnTo>
                <a:close/>
              </a:path>
              <a:path w="688975" h="127000">
                <a:moveTo>
                  <a:pt x="688847" y="63246"/>
                </a:moveTo>
                <a:lnTo>
                  <a:pt x="612647" y="0"/>
                </a:lnTo>
                <a:lnTo>
                  <a:pt x="612647" y="57150"/>
                </a:lnTo>
                <a:lnTo>
                  <a:pt x="625602" y="57150"/>
                </a:lnTo>
                <a:lnTo>
                  <a:pt x="625602" y="115740"/>
                </a:lnTo>
                <a:lnTo>
                  <a:pt x="688847" y="63246"/>
                </a:lnTo>
                <a:close/>
              </a:path>
              <a:path w="688975" h="127000">
                <a:moveTo>
                  <a:pt x="625602" y="115740"/>
                </a:moveTo>
                <a:lnTo>
                  <a:pt x="625602" y="69341"/>
                </a:lnTo>
                <a:lnTo>
                  <a:pt x="612647" y="69341"/>
                </a:lnTo>
                <a:lnTo>
                  <a:pt x="612647" y="126491"/>
                </a:lnTo>
                <a:lnTo>
                  <a:pt x="625602" y="115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08819" y="4283202"/>
            <a:ext cx="50101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14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Top=4</a:t>
            </a:r>
            <a:endParaRPr sz="14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421149" y="3176270"/>
          <a:ext cx="530225" cy="256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1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3916959" y="4219702"/>
            <a:ext cx="500380" cy="127000"/>
          </a:xfrm>
          <a:custGeom>
            <a:avLst/>
            <a:gdLst/>
            <a:ahLst/>
            <a:cxnLst/>
            <a:rect l="l" t="t" r="r" b="b"/>
            <a:pathLst>
              <a:path w="500380" h="127000">
                <a:moveTo>
                  <a:pt x="435863" y="69341"/>
                </a:moveTo>
                <a:lnTo>
                  <a:pt x="435863" y="57150"/>
                </a:lnTo>
                <a:lnTo>
                  <a:pt x="0" y="57150"/>
                </a:lnTo>
                <a:lnTo>
                  <a:pt x="0" y="69341"/>
                </a:lnTo>
                <a:lnTo>
                  <a:pt x="435863" y="69341"/>
                </a:lnTo>
                <a:close/>
              </a:path>
              <a:path w="500380" h="127000">
                <a:moveTo>
                  <a:pt x="499871" y="63246"/>
                </a:moveTo>
                <a:lnTo>
                  <a:pt x="423671" y="0"/>
                </a:lnTo>
                <a:lnTo>
                  <a:pt x="423671" y="57150"/>
                </a:lnTo>
                <a:lnTo>
                  <a:pt x="435863" y="57150"/>
                </a:lnTo>
                <a:lnTo>
                  <a:pt x="435863" y="116372"/>
                </a:lnTo>
                <a:lnTo>
                  <a:pt x="499871" y="63246"/>
                </a:lnTo>
                <a:close/>
              </a:path>
              <a:path w="500380" h="127000">
                <a:moveTo>
                  <a:pt x="435863" y="116372"/>
                </a:moveTo>
                <a:lnTo>
                  <a:pt x="435863" y="69341"/>
                </a:lnTo>
                <a:lnTo>
                  <a:pt x="423671" y="69341"/>
                </a:lnTo>
                <a:lnTo>
                  <a:pt x="423671" y="126491"/>
                </a:lnTo>
                <a:lnTo>
                  <a:pt x="435863" y="1163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64823" y="5010150"/>
            <a:ext cx="50101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14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Top=2</a:t>
            </a:r>
            <a:endParaRPr sz="14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988583" y="3189224"/>
          <a:ext cx="529590" cy="256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1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5472201" y="4946650"/>
            <a:ext cx="500380" cy="127000"/>
          </a:xfrm>
          <a:custGeom>
            <a:avLst/>
            <a:gdLst/>
            <a:ahLst/>
            <a:cxnLst/>
            <a:rect l="l" t="t" r="r" b="b"/>
            <a:pathLst>
              <a:path w="500379" h="127000">
                <a:moveTo>
                  <a:pt x="436625" y="69341"/>
                </a:moveTo>
                <a:lnTo>
                  <a:pt x="436625" y="57150"/>
                </a:lnTo>
                <a:lnTo>
                  <a:pt x="0" y="57150"/>
                </a:lnTo>
                <a:lnTo>
                  <a:pt x="0" y="69341"/>
                </a:lnTo>
                <a:lnTo>
                  <a:pt x="436625" y="69341"/>
                </a:lnTo>
                <a:close/>
              </a:path>
              <a:path w="500379" h="127000">
                <a:moveTo>
                  <a:pt x="499872" y="63246"/>
                </a:moveTo>
                <a:lnTo>
                  <a:pt x="423672" y="0"/>
                </a:lnTo>
                <a:lnTo>
                  <a:pt x="423672" y="57150"/>
                </a:lnTo>
                <a:lnTo>
                  <a:pt x="436625" y="57150"/>
                </a:lnTo>
                <a:lnTo>
                  <a:pt x="436625" y="115740"/>
                </a:lnTo>
                <a:lnTo>
                  <a:pt x="499872" y="63246"/>
                </a:lnTo>
                <a:close/>
              </a:path>
              <a:path w="500379" h="127000">
                <a:moveTo>
                  <a:pt x="436625" y="115740"/>
                </a:moveTo>
                <a:lnTo>
                  <a:pt x="436625" y="69341"/>
                </a:lnTo>
                <a:lnTo>
                  <a:pt x="423672" y="69341"/>
                </a:lnTo>
                <a:lnTo>
                  <a:pt x="423672" y="126491"/>
                </a:lnTo>
                <a:lnTo>
                  <a:pt x="436625" y="115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17017" y="5848350"/>
            <a:ext cx="50101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14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Top=0</a:t>
            </a:r>
            <a:endParaRPr sz="14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025157" y="5784850"/>
            <a:ext cx="500380" cy="127000"/>
          </a:xfrm>
          <a:custGeom>
            <a:avLst/>
            <a:gdLst/>
            <a:ahLst/>
            <a:cxnLst/>
            <a:rect l="l" t="t" r="r" b="b"/>
            <a:pathLst>
              <a:path w="500379" h="127000">
                <a:moveTo>
                  <a:pt x="436625" y="69341"/>
                </a:moveTo>
                <a:lnTo>
                  <a:pt x="436625" y="57150"/>
                </a:lnTo>
                <a:lnTo>
                  <a:pt x="0" y="57150"/>
                </a:lnTo>
                <a:lnTo>
                  <a:pt x="0" y="69341"/>
                </a:lnTo>
                <a:lnTo>
                  <a:pt x="436625" y="69341"/>
                </a:lnTo>
                <a:close/>
              </a:path>
              <a:path w="500379" h="127000">
                <a:moveTo>
                  <a:pt x="499859" y="63246"/>
                </a:moveTo>
                <a:lnTo>
                  <a:pt x="423659" y="0"/>
                </a:lnTo>
                <a:lnTo>
                  <a:pt x="423659" y="57150"/>
                </a:lnTo>
                <a:lnTo>
                  <a:pt x="436625" y="57150"/>
                </a:lnTo>
                <a:lnTo>
                  <a:pt x="436625" y="115729"/>
                </a:lnTo>
                <a:lnTo>
                  <a:pt x="499859" y="63246"/>
                </a:lnTo>
                <a:close/>
              </a:path>
              <a:path w="500379" h="127000">
                <a:moveTo>
                  <a:pt x="436625" y="115729"/>
                </a:moveTo>
                <a:lnTo>
                  <a:pt x="436625" y="69341"/>
                </a:lnTo>
                <a:lnTo>
                  <a:pt x="423659" y="69341"/>
                </a:lnTo>
                <a:lnTo>
                  <a:pt x="423659" y="126491"/>
                </a:lnTo>
                <a:lnTo>
                  <a:pt x="436625" y="1157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29434" y="2566330"/>
            <a:ext cx="91376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6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push(S,17)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09050" y="1551705"/>
            <a:ext cx="1189990" cy="12960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defTabSz="914400">
              <a:spcBef>
                <a:spcPts val="680"/>
              </a:spcBef>
              <a:tabLst>
                <a:tab pos="922655" algn="l"/>
              </a:tabLst>
            </a:pPr>
            <a:r>
              <a:rPr sz="16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pop</a:t>
            </a:r>
            <a:r>
              <a:rPr sz="1600" kern="0" spc="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(S)</a:t>
            </a:r>
            <a:r>
              <a:rPr sz="16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16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17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spcBef>
                <a:spcPts val="585"/>
              </a:spcBef>
              <a:tabLst>
                <a:tab pos="1024255" algn="l"/>
              </a:tabLst>
            </a:pPr>
            <a:r>
              <a:rPr sz="16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pop</a:t>
            </a:r>
            <a:r>
              <a:rPr sz="1600" kern="0" spc="-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(S)</a:t>
            </a:r>
            <a:r>
              <a:rPr sz="16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3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marR="5080" defTabSz="914400">
              <a:lnSpc>
                <a:spcPts val="2500"/>
              </a:lnSpc>
              <a:spcBef>
                <a:spcPts val="95"/>
              </a:spcBef>
              <a:tabLst>
                <a:tab pos="973455" algn="l"/>
              </a:tabLst>
            </a:pPr>
            <a:r>
              <a:rPr sz="16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pop</a:t>
            </a:r>
            <a:r>
              <a:rPr sz="1600" kern="0" spc="-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(S)</a:t>
            </a:r>
            <a:r>
              <a:rPr sz="16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16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23 </a:t>
            </a:r>
            <a:r>
              <a:rPr sz="16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push(S,5)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1560" y="1719389"/>
            <a:ext cx="209930" cy="9791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9369" y="2056955"/>
            <a:ext cx="209168" cy="9867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80037" y="2370137"/>
            <a:ext cx="209930" cy="97916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7524648" y="2202445"/>
            <a:ext cx="415290" cy="103631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defTabSz="914400">
              <a:spcBef>
                <a:spcPts val="680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5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lnSpc>
                <a:spcPts val="1714"/>
              </a:lnSpc>
              <a:spcBef>
                <a:spcPts val="585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3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04775" defTabSz="914400">
              <a:lnSpc>
                <a:spcPts val="3155"/>
              </a:lnSpc>
            </a:pPr>
            <a:r>
              <a:rPr sz="28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S:</a:t>
            </a:r>
            <a:endParaRPr sz="28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23074" y="2396807"/>
            <a:ext cx="209930" cy="98678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36040" y="2720657"/>
            <a:ext cx="209930" cy="98678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6512572" y="2202445"/>
            <a:ext cx="631190" cy="66103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defTabSz="914400">
              <a:spcBef>
                <a:spcPts val="680"/>
              </a:spcBef>
            </a:pPr>
            <a:r>
              <a:rPr sz="16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pop</a:t>
            </a:r>
            <a:r>
              <a:rPr sz="1600" kern="0" spc="-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(S)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spcBef>
                <a:spcPts val="585"/>
              </a:spcBef>
            </a:pPr>
            <a:r>
              <a:rPr sz="16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pop</a:t>
            </a:r>
            <a:r>
              <a:rPr sz="1600" kern="0" spc="-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(S)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059179" y="2980691"/>
            <a:ext cx="1004569" cy="233679"/>
          </a:xfrm>
          <a:custGeom>
            <a:avLst/>
            <a:gdLst/>
            <a:ahLst/>
            <a:cxnLst/>
            <a:rect l="l" t="t" r="r" b="b"/>
            <a:pathLst>
              <a:path w="1004570" h="233680">
                <a:moveTo>
                  <a:pt x="947932" y="182281"/>
                </a:moveTo>
                <a:lnTo>
                  <a:pt x="879648" y="134371"/>
                </a:lnTo>
                <a:lnTo>
                  <a:pt x="837354" y="109485"/>
                </a:lnTo>
                <a:lnTo>
                  <a:pt x="793333" y="86699"/>
                </a:lnTo>
                <a:lnTo>
                  <a:pt x="747891" y="66187"/>
                </a:lnTo>
                <a:lnTo>
                  <a:pt x="701334" y="48127"/>
                </a:lnTo>
                <a:lnTo>
                  <a:pt x="653969" y="32695"/>
                </a:lnTo>
                <a:lnTo>
                  <a:pt x="606100" y="20066"/>
                </a:lnTo>
                <a:lnTo>
                  <a:pt x="558034" y="10417"/>
                </a:lnTo>
                <a:lnTo>
                  <a:pt x="510076" y="3923"/>
                </a:lnTo>
                <a:lnTo>
                  <a:pt x="462534" y="762"/>
                </a:lnTo>
                <a:lnTo>
                  <a:pt x="430530" y="0"/>
                </a:lnTo>
                <a:lnTo>
                  <a:pt x="399288" y="762"/>
                </a:lnTo>
                <a:lnTo>
                  <a:pt x="347820" y="5222"/>
                </a:lnTo>
                <a:lnTo>
                  <a:pt x="296831" y="14040"/>
                </a:lnTo>
                <a:lnTo>
                  <a:pt x="246887" y="27293"/>
                </a:lnTo>
                <a:lnTo>
                  <a:pt x="198552" y="45057"/>
                </a:lnTo>
                <a:lnTo>
                  <a:pt x="152390" y="67408"/>
                </a:lnTo>
                <a:lnTo>
                  <a:pt x="108965" y="94423"/>
                </a:lnTo>
                <a:lnTo>
                  <a:pt x="68843" y="126178"/>
                </a:lnTo>
                <a:lnTo>
                  <a:pt x="32587" y="162750"/>
                </a:lnTo>
                <a:lnTo>
                  <a:pt x="762" y="204216"/>
                </a:lnTo>
                <a:lnTo>
                  <a:pt x="0" y="207264"/>
                </a:lnTo>
                <a:lnTo>
                  <a:pt x="1524" y="211074"/>
                </a:lnTo>
                <a:lnTo>
                  <a:pt x="5334" y="211836"/>
                </a:lnTo>
                <a:lnTo>
                  <a:pt x="8381" y="209550"/>
                </a:lnTo>
                <a:lnTo>
                  <a:pt x="37871" y="171391"/>
                </a:lnTo>
                <a:lnTo>
                  <a:pt x="70887" y="137493"/>
                </a:lnTo>
                <a:lnTo>
                  <a:pt x="107060" y="107769"/>
                </a:lnTo>
                <a:lnTo>
                  <a:pt x="146018" y="82131"/>
                </a:lnTo>
                <a:lnTo>
                  <a:pt x="187389" y="60493"/>
                </a:lnTo>
                <a:lnTo>
                  <a:pt x="230801" y="42767"/>
                </a:lnTo>
                <a:lnTo>
                  <a:pt x="275883" y="28867"/>
                </a:lnTo>
                <a:lnTo>
                  <a:pt x="322263" y="18704"/>
                </a:lnTo>
                <a:lnTo>
                  <a:pt x="369570" y="12192"/>
                </a:lnTo>
                <a:lnTo>
                  <a:pt x="430530" y="9144"/>
                </a:lnTo>
                <a:lnTo>
                  <a:pt x="482257" y="11019"/>
                </a:lnTo>
                <a:lnTo>
                  <a:pt x="533290" y="16299"/>
                </a:lnTo>
                <a:lnTo>
                  <a:pt x="583572" y="24852"/>
                </a:lnTo>
                <a:lnTo>
                  <a:pt x="633048" y="36547"/>
                </a:lnTo>
                <a:lnTo>
                  <a:pt x="681661" y="51254"/>
                </a:lnTo>
                <a:lnTo>
                  <a:pt x="729355" y="68839"/>
                </a:lnTo>
                <a:lnTo>
                  <a:pt x="776075" y="89173"/>
                </a:lnTo>
                <a:lnTo>
                  <a:pt x="821765" y="112124"/>
                </a:lnTo>
                <a:lnTo>
                  <a:pt x="866367" y="137562"/>
                </a:lnTo>
                <a:lnTo>
                  <a:pt x="909828" y="165354"/>
                </a:lnTo>
                <a:lnTo>
                  <a:pt x="942284" y="189185"/>
                </a:lnTo>
                <a:lnTo>
                  <a:pt x="947932" y="182281"/>
                </a:lnTo>
                <a:close/>
              </a:path>
              <a:path w="1004570" h="233680">
                <a:moveTo>
                  <a:pt x="960119" y="223440"/>
                </a:moveTo>
                <a:lnTo>
                  <a:pt x="960119" y="192786"/>
                </a:lnTo>
                <a:lnTo>
                  <a:pt x="959358" y="196596"/>
                </a:lnTo>
                <a:lnTo>
                  <a:pt x="955547" y="198120"/>
                </a:lnTo>
                <a:lnTo>
                  <a:pt x="952500" y="197358"/>
                </a:lnTo>
                <a:lnTo>
                  <a:pt x="942284" y="189185"/>
                </a:lnTo>
                <a:lnTo>
                  <a:pt x="921258" y="214884"/>
                </a:lnTo>
                <a:lnTo>
                  <a:pt x="960119" y="223440"/>
                </a:lnTo>
                <a:close/>
              </a:path>
              <a:path w="1004570" h="233680">
                <a:moveTo>
                  <a:pt x="960119" y="192786"/>
                </a:moveTo>
                <a:lnTo>
                  <a:pt x="957834" y="189738"/>
                </a:lnTo>
                <a:lnTo>
                  <a:pt x="947932" y="182281"/>
                </a:lnTo>
                <a:lnTo>
                  <a:pt x="942284" y="189185"/>
                </a:lnTo>
                <a:lnTo>
                  <a:pt x="952500" y="197358"/>
                </a:lnTo>
                <a:lnTo>
                  <a:pt x="955547" y="198120"/>
                </a:lnTo>
                <a:lnTo>
                  <a:pt x="959358" y="196596"/>
                </a:lnTo>
                <a:lnTo>
                  <a:pt x="960119" y="192786"/>
                </a:lnTo>
                <a:close/>
              </a:path>
              <a:path w="1004570" h="233680">
                <a:moveTo>
                  <a:pt x="1004316" y="233172"/>
                </a:moveTo>
                <a:lnTo>
                  <a:pt x="969263" y="156210"/>
                </a:lnTo>
                <a:lnTo>
                  <a:pt x="947932" y="182281"/>
                </a:lnTo>
                <a:lnTo>
                  <a:pt x="957834" y="189738"/>
                </a:lnTo>
                <a:lnTo>
                  <a:pt x="960119" y="192786"/>
                </a:lnTo>
                <a:lnTo>
                  <a:pt x="960119" y="223440"/>
                </a:lnTo>
                <a:lnTo>
                  <a:pt x="1004316" y="233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265186" y="2591563"/>
            <a:ext cx="6305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6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pop</a:t>
            </a:r>
            <a:r>
              <a:rPr sz="1600" kern="0" spc="-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(S)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872067" y="4525835"/>
            <a:ext cx="549275" cy="386080"/>
            <a:chOff x="1348066" y="4525835"/>
            <a:chExt cx="549275" cy="386080"/>
          </a:xfrm>
        </p:grpSpPr>
        <p:sp>
          <p:nvSpPr>
            <p:cNvPr id="37" name="object 37"/>
            <p:cNvSpPr/>
            <p:nvPr/>
          </p:nvSpPr>
          <p:spPr>
            <a:xfrm>
              <a:off x="1365783" y="4530598"/>
              <a:ext cx="125095" cy="176530"/>
            </a:xfrm>
            <a:custGeom>
              <a:avLst/>
              <a:gdLst/>
              <a:ahLst/>
              <a:cxnLst/>
              <a:rect l="l" t="t" r="r" b="b"/>
              <a:pathLst>
                <a:path w="125094" h="176529">
                  <a:moveTo>
                    <a:pt x="124968" y="0"/>
                  </a:moveTo>
                  <a:lnTo>
                    <a:pt x="0" y="17602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1352829" y="4543552"/>
              <a:ext cx="226060" cy="350520"/>
            </a:xfrm>
            <a:custGeom>
              <a:avLst/>
              <a:gdLst/>
              <a:ahLst/>
              <a:cxnLst/>
              <a:rect l="l" t="t" r="r" b="b"/>
              <a:pathLst>
                <a:path w="226059" h="350520">
                  <a:moveTo>
                    <a:pt x="225552" y="0"/>
                  </a:moveTo>
                  <a:lnTo>
                    <a:pt x="0" y="35052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503705" y="4543552"/>
              <a:ext cx="212725" cy="350520"/>
            </a:xfrm>
            <a:custGeom>
              <a:avLst/>
              <a:gdLst/>
              <a:ahLst/>
              <a:cxnLst/>
              <a:rect l="l" t="t" r="r" b="b"/>
              <a:pathLst>
                <a:path w="212725" h="350520">
                  <a:moveTo>
                    <a:pt x="212597" y="0"/>
                  </a:moveTo>
                  <a:lnTo>
                    <a:pt x="0" y="35052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1654581" y="4543552"/>
              <a:ext cx="212725" cy="363855"/>
            </a:xfrm>
            <a:custGeom>
              <a:avLst/>
              <a:gdLst/>
              <a:ahLst/>
              <a:cxnLst/>
              <a:rect l="l" t="t" r="r" b="b"/>
              <a:pathLst>
                <a:path w="212725" h="363854">
                  <a:moveTo>
                    <a:pt x="212598" y="0"/>
                  </a:moveTo>
                  <a:lnTo>
                    <a:pt x="0" y="3634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1803933" y="4732528"/>
              <a:ext cx="88900" cy="161925"/>
            </a:xfrm>
            <a:custGeom>
              <a:avLst/>
              <a:gdLst/>
              <a:ahLst/>
              <a:cxnLst/>
              <a:rect l="l" t="t" r="r" b="b"/>
              <a:pathLst>
                <a:path w="88900" h="161925">
                  <a:moveTo>
                    <a:pt x="88392" y="0"/>
                  </a:moveTo>
                  <a:lnTo>
                    <a:pt x="0" y="16154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5965787" y="4951031"/>
            <a:ext cx="549910" cy="386080"/>
            <a:chOff x="4441787" y="4951031"/>
            <a:chExt cx="549910" cy="386080"/>
          </a:xfrm>
        </p:grpSpPr>
        <p:sp>
          <p:nvSpPr>
            <p:cNvPr id="43" name="object 43"/>
            <p:cNvSpPr/>
            <p:nvPr/>
          </p:nvSpPr>
          <p:spPr>
            <a:xfrm>
              <a:off x="4459503" y="4955794"/>
              <a:ext cx="125730" cy="177165"/>
            </a:xfrm>
            <a:custGeom>
              <a:avLst/>
              <a:gdLst/>
              <a:ahLst/>
              <a:cxnLst/>
              <a:rect l="l" t="t" r="r" b="b"/>
              <a:pathLst>
                <a:path w="125729" h="177164">
                  <a:moveTo>
                    <a:pt x="125729" y="0"/>
                  </a:moveTo>
                  <a:lnTo>
                    <a:pt x="0" y="17678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4446549" y="4968748"/>
              <a:ext cx="226060" cy="350520"/>
            </a:xfrm>
            <a:custGeom>
              <a:avLst/>
              <a:gdLst/>
              <a:ahLst/>
              <a:cxnLst/>
              <a:rect l="l" t="t" r="r" b="b"/>
              <a:pathLst>
                <a:path w="226060" h="350520">
                  <a:moveTo>
                    <a:pt x="225551" y="0"/>
                  </a:moveTo>
                  <a:lnTo>
                    <a:pt x="0" y="35052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4597425" y="4968748"/>
              <a:ext cx="212725" cy="350520"/>
            </a:xfrm>
            <a:custGeom>
              <a:avLst/>
              <a:gdLst/>
              <a:ahLst/>
              <a:cxnLst/>
              <a:rect l="l" t="t" r="r" b="b"/>
              <a:pathLst>
                <a:path w="212725" h="350520">
                  <a:moveTo>
                    <a:pt x="212598" y="0"/>
                  </a:moveTo>
                  <a:lnTo>
                    <a:pt x="0" y="35052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4748301" y="4968748"/>
              <a:ext cx="212725" cy="363855"/>
            </a:xfrm>
            <a:custGeom>
              <a:avLst/>
              <a:gdLst/>
              <a:ahLst/>
              <a:cxnLst/>
              <a:rect l="l" t="t" r="r" b="b"/>
              <a:pathLst>
                <a:path w="212725" h="363854">
                  <a:moveTo>
                    <a:pt x="212598" y="0"/>
                  </a:moveTo>
                  <a:lnTo>
                    <a:pt x="0" y="3634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4897653" y="5157724"/>
              <a:ext cx="89535" cy="161925"/>
            </a:xfrm>
            <a:custGeom>
              <a:avLst/>
              <a:gdLst/>
              <a:ahLst/>
              <a:cxnLst/>
              <a:rect l="l" t="t" r="r" b="b"/>
              <a:pathLst>
                <a:path w="89535" h="161925">
                  <a:moveTo>
                    <a:pt x="89153" y="0"/>
                  </a:moveTo>
                  <a:lnTo>
                    <a:pt x="0" y="16154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4413594" y="4213416"/>
            <a:ext cx="549275" cy="385445"/>
            <a:chOff x="2889593" y="4213415"/>
            <a:chExt cx="549275" cy="385445"/>
          </a:xfrm>
        </p:grpSpPr>
        <p:sp>
          <p:nvSpPr>
            <p:cNvPr id="49" name="object 49"/>
            <p:cNvSpPr/>
            <p:nvPr/>
          </p:nvSpPr>
          <p:spPr>
            <a:xfrm>
              <a:off x="2907309" y="4218178"/>
              <a:ext cx="125095" cy="176530"/>
            </a:xfrm>
            <a:custGeom>
              <a:avLst/>
              <a:gdLst/>
              <a:ahLst/>
              <a:cxnLst/>
              <a:rect l="l" t="t" r="r" b="b"/>
              <a:pathLst>
                <a:path w="125094" h="176529">
                  <a:moveTo>
                    <a:pt x="124968" y="0"/>
                  </a:moveTo>
                  <a:lnTo>
                    <a:pt x="0" y="17602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2894355" y="4230370"/>
              <a:ext cx="226060" cy="351790"/>
            </a:xfrm>
            <a:custGeom>
              <a:avLst/>
              <a:gdLst/>
              <a:ahLst/>
              <a:cxnLst/>
              <a:rect l="l" t="t" r="r" b="b"/>
              <a:pathLst>
                <a:path w="226060" h="351789">
                  <a:moveTo>
                    <a:pt x="225551" y="0"/>
                  </a:moveTo>
                  <a:lnTo>
                    <a:pt x="0" y="35128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3045231" y="4230370"/>
              <a:ext cx="212725" cy="351790"/>
            </a:xfrm>
            <a:custGeom>
              <a:avLst/>
              <a:gdLst/>
              <a:ahLst/>
              <a:cxnLst/>
              <a:rect l="l" t="t" r="r" b="b"/>
              <a:pathLst>
                <a:path w="212725" h="351789">
                  <a:moveTo>
                    <a:pt x="212598" y="0"/>
                  </a:moveTo>
                  <a:lnTo>
                    <a:pt x="0" y="35128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3196107" y="4230370"/>
              <a:ext cx="212725" cy="363855"/>
            </a:xfrm>
            <a:custGeom>
              <a:avLst/>
              <a:gdLst/>
              <a:ahLst/>
              <a:cxnLst/>
              <a:rect l="l" t="t" r="r" b="b"/>
              <a:pathLst>
                <a:path w="212725" h="363854">
                  <a:moveTo>
                    <a:pt x="212598" y="0"/>
                  </a:moveTo>
                  <a:lnTo>
                    <a:pt x="0" y="3634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3345459" y="4419346"/>
              <a:ext cx="88900" cy="162560"/>
            </a:xfrm>
            <a:custGeom>
              <a:avLst/>
              <a:gdLst/>
              <a:ahLst/>
              <a:cxnLst/>
              <a:rect l="l" t="t" r="r" b="b"/>
              <a:pathLst>
                <a:path w="88900" h="162560">
                  <a:moveTo>
                    <a:pt x="88391" y="0"/>
                  </a:moveTo>
                  <a:lnTo>
                    <a:pt x="0" y="16230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9014231" y="3140508"/>
            <a:ext cx="918844" cy="621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defTabSz="914400">
              <a:lnSpc>
                <a:spcPct val="130300"/>
              </a:lnSpc>
              <a:spcBef>
                <a:spcPts val="100"/>
              </a:spcBef>
            </a:pPr>
            <a:r>
              <a:rPr sz="1600" b="1" u="sng" kern="0" spc="-10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Error:</a:t>
            </a:r>
            <a:r>
              <a:rPr sz="1600" b="1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underflow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(140)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330" y="1378458"/>
            <a:ext cx="4217035" cy="1949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Pseudo</a:t>
            </a:r>
            <a:r>
              <a:rPr sz="2000" b="1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Code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for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Stack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Operations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spcBef>
                <a:spcPts val="191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Number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elements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1340"/>
              </a:spcBef>
            </a:pP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452245" marR="774700" indent="-609600" defTabSz="914400"/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NumElements</a:t>
            </a:r>
            <a:r>
              <a:rPr sz="2000" b="1" kern="0" spc="-13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(S)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return</a:t>
            </a:r>
            <a:r>
              <a:rPr sz="2000" b="1" kern="0" spc="-7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top[S]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(141)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330" y="1378458"/>
            <a:ext cx="4468495" cy="48083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Pseudo</a:t>
            </a:r>
            <a:r>
              <a:rPr sz="2000" b="1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Code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for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Stack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Operations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1050"/>
              </a:spcBef>
            </a:pP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Test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for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emptiness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125"/>
              </a:spcBef>
              <a:buClr>
                <a:srgbClr val="0065C9"/>
              </a:buClr>
              <a:buFont typeface="Wingdings"/>
              <a:buChar char=""/>
            </a:pP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407795" marR="1376680" indent="-609600" defTabSz="914400"/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Stack_Empty(S)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if</a:t>
            </a:r>
            <a:r>
              <a:rPr sz="2000" b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top[S]=0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864995" marR="5080" defTabSz="914400"/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then</a:t>
            </a:r>
            <a:r>
              <a:rPr sz="2000" b="1" kern="0" spc="-6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return</a:t>
            </a:r>
            <a:r>
              <a:rPr sz="2000" b="1" kern="0" spc="-6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20" dirty="0">
                <a:solidFill>
                  <a:sysClr val="windowText" lastClr="000000"/>
                </a:solidFill>
                <a:latin typeface="Courier New"/>
                <a:cs typeface="Courier New"/>
              </a:rPr>
              <a:t>true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else</a:t>
            </a:r>
            <a:r>
              <a:rPr sz="2000" b="1" kern="0" spc="-6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return</a:t>
            </a:r>
            <a:r>
              <a:rPr sz="2000" b="1" kern="0" spc="-6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false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defTabSz="914400">
              <a:spcBef>
                <a:spcPts val="560"/>
              </a:spcBef>
            </a:pP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93065" indent="-380365" defTabSz="914400"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Test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for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“stack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full”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400175" marR="1384300" indent="-609600" defTabSz="914400">
              <a:spcBef>
                <a:spcPts val="1960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Stack_Full</a:t>
            </a:r>
            <a:r>
              <a:rPr sz="2000" b="1" kern="0" spc="-13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(S)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if</a:t>
            </a:r>
            <a:r>
              <a:rPr sz="2000" b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top[S]=n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857375" marR="12065" defTabSz="914400"/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then</a:t>
            </a:r>
            <a:r>
              <a:rPr sz="2000" b="1" kern="0" spc="-6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return</a:t>
            </a:r>
            <a:r>
              <a:rPr sz="2000" b="1" kern="0" spc="-6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20" dirty="0">
                <a:solidFill>
                  <a:sysClr val="windowText" lastClr="000000"/>
                </a:solidFill>
                <a:latin typeface="Courier New"/>
                <a:cs typeface="Courier New"/>
              </a:rPr>
              <a:t>true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else</a:t>
            </a:r>
            <a:r>
              <a:rPr sz="2000" b="1" kern="0" spc="-6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return</a:t>
            </a:r>
            <a:r>
              <a:rPr sz="2000" b="1" kern="0" spc="-6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false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(142)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330" y="1378458"/>
            <a:ext cx="42170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Pseudo</a:t>
            </a:r>
            <a:r>
              <a:rPr sz="2000" b="1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Code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for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Stack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Operations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(143)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8330" y="2108454"/>
            <a:ext cx="2821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065" indent="-380365" defTabSz="914400">
              <a:spcBef>
                <a:spcPts val="9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Pushing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Popping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24555" y="2795779"/>
            <a:ext cx="4292600" cy="3377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Push(S,x)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16865" defTabSz="914400"/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if</a:t>
            </a:r>
            <a:r>
              <a:rPr sz="2000" b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Stack_Full(S)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774065" marR="5080" defTabSz="914400"/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then</a:t>
            </a:r>
            <a:r>
              <a:rPr sz="2000" b="1" kern="0" spc="-5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error</a:t>
            </a:r>
            <a:r>
              <a:rPr sz="2000" b="1" kern="0" spc="-5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"overflow"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else</a:t>
            </a:r>
            <a:r>
              <a:rPr sz="2000" b="1" kern="0" spc="-5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top[S]</a:t>
            </a:r>
            <a:r>
              <a:rPr sz="2000" b="1" kern="0" spc="-5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:=</a:t>
            </a:r>
            <a:r>
              <a:rPr sz="2000" b="1" kern="0" spc="-4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top[S]+1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536065" defTabSz="914400"/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S[top[S]]</a:t>
            </a:r>
            <a:r>
              <a:rPr sz="2000" b="1" kern="0" spc="-7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:=</a:t>
            </a:r>
            <a:r>
              <a:rPr sz="2000" b="1" kern="0" spc="-6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50" dirty="0">
                <a:solidFill>
                  <a:sysClr val="windowText" lastClr="000000"/>
                </a:solidFill>
                <a:latin typeface="Courier New"/>
                <a:cs typeface="Courier New"/>
              </a:rPr>
              <a:t>x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defTabSz="914400">
              <a:spcBef>
                <a:spcPts val="135"/>
              </a:spcBef>
            </a:pP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2700" defTabSz="914400"/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Pop(S)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16865" defTabSz="914400"/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if</a:t>
            </a:r>
            <a:r>
              <a:rPr sz="2000" b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Stack_Empty(S)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774065" marR="5080" defTabSz="914400"/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then</a:t>
            </a:r>
            <a:r>
              <a:rPr sz="2000" b="1" kern="0" spc="-5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error</a:t>
            </a:r>
            <a:r>
              <a:rPr sz="2000" b="1" kern="0" spc="-5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"underflow"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else</a:t>
            </a:r>
            <a:r>
              <a:rPr sz="2000" b="1" kern="0" spc="-3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top[S]</a:t>
            </a:r>
            <a:r>
              <a:rPr sz="2000" b="1" kern="0" spc="-3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:=</a:t>
            </a:r>
            <a:r>
              <a:rPr sz="2000" b="1" kern="0" spc="-3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20" dirty="0">
                <a:solidFill>
                  <a:sysClr val="windowText" lastClr="000000"/>
                </a:solidFill>
                <a:latin typeface="Courier New"/>
                <a:cs typeface="Courier New"/>
              </a:rPr>
              <a:t>top[S]-</a:t>
            </a:r>
            <a:r>
              <a:rPr sz="2000" b="1" kern="0" spc="-50" dirty="0">
                <a:solidFill>
                  <a:sysClr val="windowText" lastClr="000000"/>
                </a:solidFill>
                <a:latin typeface="Courier New"/>
                <a:cs typeface="Courier New"/>
              </a:rPr>
              <a:t>1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536065" defTabSz="914400"/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return</a:t>
            </a:r>
            <a:r>
              <a:rPr sz="2000" b="1" kern="0" spc="-7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S[top[S]+1]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91808" y="2020571"/>
            <a:ext cx="3268345" cy="655949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170" marR="149860" defTabSz="914400">
              <a:spcBef>
                <a:spcPts val="315"/>
              </a:spcBef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This</a:t>
            </a:r>
            <a:r>
              <a:rPr sz="20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pseudo</a:t>
            </a:r>
            <a:r>
              <a:rPr sz="20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code</a:t>
            </a:r>
            <a:r>
              <a:rPr sz="2000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contains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error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handling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functionality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330" y="1378459"/>
            <a:ext cx="6071235" cy="3711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Pseudo</a:t>
            </a:r>
            <a:r>
              <a:rPr sz="2000" b="1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Code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for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Stack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Operations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1050"/>
              </a:spcBef>
            </a:pP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b="1" kern="0" dirty="0">
                <a:solidFill>
                  <a:srgbClr val="0065CC"/>
                </a:solidFill>
                <a:latin typeface="Arial"/>
                <a:cs typeface="Arial"/>
              </a:rPr>
              <a:t>(Asymptotic)</a:t>
            </a:r>
            <a:r>
              <a:rPr sz="2000" b="1" kern="0" spc="-125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rgbClr val="0065CC"/>
                </a:solidFill>
                <a:latin typeface="Arial"/>
                <a:cs typeface="Arial"/>
              </a:rPr>
              <a:t>Runtime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434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NumElements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: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defTabSz="914400">
              <a:spcBef>
                <a:spcPts val="5"/>
              </a:spcBef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number</a:t>
            </a:r>
            <a:r>
              <a:rPr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operations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independent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size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stack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02665" lvl="2" indent="-190500" defTabSz="914400">
              <a:spcBef>
                <a:spcPts val="110"/>
              </a:spcBef>
              <a:buFontTx/>
              <a:buChar char="⇨"/>
              <a:tabLst>
                <a:tab pos="1002665" algn="l"/>
              </a:tabLst>
            </a:pPr>
            <a:r>
              <a:rPr kern="0" spc="-10" dirty="0">
                <a:solidFill>
                  <a:sysClr val="windowText" lastClr="000000"/>
                </a:solidFill>
                <a:latin typeface="kiloji - P"/>
                <a:cs typeface="kiloji - P"/>
              </a:rPr>
              <a:t>constant</a:t>
            </a:r>
            <a:r>
              <a:rPr kern="0" spc="-31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kern="0" spc="50" dirty="0">
                <a:solidFill>
                  <a:sysClr val="windowText" lastClr="000000"/>
                </a:solidFill>
                <a:latin typeface="kiloji - P"/>
                <a:cs typeface="kiloji - P"/>
              </a:rPr>
              <a:t>⇨</a:t>
            </a:r>
            <a:r>
              <a:rPr kern="0" spc="-31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b="1" kern="0" spc="-320" dirty="0">
                <a:solidFill>
                  <a:sysClr val="windowText" lastClr="000000"/>
                </a:solidFill>
                <a:latin typeface="DejaVu Sans"/>
                <a:cs typeface="DejaVu Sans"/>
              </a:rPr>
              <a:t>O(1)</a:t>
            </a:r>
            <a:endParaRPr kern="0">
              <a:solidFill>
                <a:sysClr val="windowText" lastClr="000000"/>
              </a:solidFill>
              <a:latin typeface="DejaVu Sans"/>
              <a:cs typeface="DejaVu Sans"/>
            </a:endParaRPr>
          </a:p>
          <a:p>
            <a:pPr marL="812165" lvl="1" indent="-342900" defTabSz="914400">
              <a:spcBef>
                <a:spcPts val="325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b="1" kern="0" dirty="0">
                <a:solidFill>
                  <a:sysClr val="windowText" lastClr="000000"/>
                </a:solidFill>
                <a:latin typeface="Arial"/>
                <a:cs typeface="Arial"/>
              </a:rPr>
              <a:t>Stack_Empty</a:t>
            </a:r>
            <a:r>
              <a:rPr b="1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Stack_Full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: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defTabSz="914400">
              <a:spcBef>
                <a:spcPts val="5"/>
              </a:spcBef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number</a:t>
            </a:r>
            <a:r>
              <a:rPr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operations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independent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size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stack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02665" lvl="2" indent="-190500" defTabSz="914400">
              <a:spcBef>
                <a:spcPts val="114"/>
              </a:spcBef>
              <a:buFontTx/>
              <a:buChar char="⇨"/>
              <a:tabLst>
                <a:tab pos="1002665" algn="l"/>
              </a:tabLst>
            </a:pPr>
            <a:r>
              <a:rPr kern="0" spc="-10" dirty="0">
                <a:solidFill>
                  <a:sysClr val="windowText" lastClr="000000"/>
                </a:solidFill>
                <a:latin typeface="kiloji - P"/>
                <a:cs typeface="kiloji - P"/>
              </a:rPr>
              <a:t>constant</a:t>
            </a:r>
            <a:r>
              <a:rPr kern="0" spc="-31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kern="0" spc="50" dirty="0">
                <a:solidFill>
                  <a:sysClr val="windowText" lastClr="000000"/>
                </a:solidFill>
                <a:latin typeface="kiloji - P"/>
                <a:cs typeface="kiloji - P"/>
              </a:rPr>
              <a:t>⇨</a:t>
            </a:r>
            <a:r>
              <a:rPr kern="0" spc="-31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b="1" kern="0" spc="-320" dirty="0">
                <a:solidFill>
                  <a:sysClr val="windowText" lastClr="000000"/>
                </a:solidFill>
                <a:latin typeface="DejaVu Sans"/>
                <a:cs typeface="DejaVu Sans"/>
              </a:rPr>
              <a:t>O(1)</a:t>
            </a:r>
            <a:endParaRPr kern="0">
              <a:solidFill>
                <a:sysClr val="windowText" lastClr="000000"/>
              </a:solidFill>
              <a:latin typeface="DejaVu Sans"/>
              <a:cs typeface="DejaVu Sans"/>
            </a:endParaRPr>
          </a:p>
          <a:p>
            <a:pPr marL="812165" lvl="1" indent="-342900" defTabSz="914400">
              <a:spcBef>
                <a:spcPts val="330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b="1" kern="0" dirty="0">
                <a:solidFill>
                  <a:sysClr val="windowText" lastClr="000000"/>
                </a:solidFill>
                <a:latin typeface="Arial"/>
                <a:cs typeface="Arial"/>
              </a:rPr>
              <a:t>Push</a:t>
            </a:r>
            <a:r>
              <a:rPr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and </a:t>
            </a:r>
            <a:r>
              <a:rPr b="1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Pop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: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800" defTabSz="914400"/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number</a:t>
            </a:r>
            <a:r>
              <a:rPr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operations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independent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size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stack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03300" lvl="2" indent="-190500" defTabSz="914400">
              <a:spcBef>
                <a:spcPts val="115"/>
              </a:spcBef>
              <a:buFontTx/>
              <a:buChar char="⇨"/>
              <a:tabLst>
                <a:tab pos="1003300" algn="l"/>
              </a:tabLst>
            </a:pPr>
            <a:r>
              <a:rPr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constant</a:t>
            </a:r>
            <a:r>
              <a:rPr kern="0" spc="19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kern="0" spc="50" dirty="0">
                <a:solidFill>
                  <a:sysClr val="windowText" lastClr="000000"/>
                </a:solidFill>
                <a:latin typeface="kiloji - P"/>
                <a:cs typeface="kiloji - P"/>
              </a:rPr>
              <a:t>⇨</a:t>
            </a:r>
            <a:r>
              <a:rPr kern="0" spc="-35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b="1" kern="0" spc="-320" dirty="0">
                <a:solidFill>
                  <a:sysClr val="windowText" lastClr="000000"/>
                </a:solidFill>
                <a:latin typeface="DejaVu Sans"/>
                <a:cs typeface="DejaVu Sans"/>
              </a:rPr>
              <a:t>O(1)</a:t>
            </a:r>
            <a:endParaRPr kern="0">
              <a:solidFill>
                <a:sysClr val="windowText" lastClr="000000"/>
              </a:solidFill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(144)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329" y="1405128"/>
            <a:ext cx="64681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4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Queue</a:t>
            </a:r>
            <a:endParaRPr sz="24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spcBef>
                <a:spcPts val="199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rgbClr val="0065CC"/>
                </a:solidFill>
                <a:latin typeface="Arial"/>
                <a:cs typeface="Arial"/>
              </a:rPr>
              <a:t>queue</a:t>
            </a:r>
            <a:r>
              <a:rPr sz="2000" b="1" kern="0" spc="-20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implements</a:t>
            </a:r>
            <a:r>
              <a:rPr sz="2000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FIFO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(first-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in,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first-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out)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policy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645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Like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line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people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at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post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office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or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shop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8330" y="4067557"/>
            <a:ext cx="5695315" cy="2013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95550" defTabSz="914400">
              <a:lnSpc>
                <a:spcPts val="2345"/>
              </a:lnSpc>
              <a:spcBef>
                <a:spcPts val="95"/>
              </a:spcBef>
              <a:tabLst>
                <a:tab pos="4768850" algn="l"/>
              </a:tabLst>
            </a:pP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lnSpc>
                <a:spcPts val="2345"/>
              </a:lnSpc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For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queue,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715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insert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operation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called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rgbClr val="0065CC"/>
                </a:solidFill>
                <a:latin typeface="Arial"/>
                <a:cs typeface="Arial"/>
              </a:rPr>
              <a:t>Enqueue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defTabSz="914400">
              <a:spcBef>
                <a:spcPts val="215"/>
              </a:spcBef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(=&gt;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place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at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queue)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715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0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delete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operation</a:t>
            </a:r>
            <a:r>
              <a:rPr sz="20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called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rgbClr val="0065CC"/>
                </a:solidFill>
                <a:latin typeface="Arial"/>
                <a:cs typeface="Arial"/>
              </a:rPr>
              <a:t>Dequeue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defTabSz="914400">
              <a:spcBef>
                <a:spcPts val="204"/>
              </a:spcBef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(=&gt;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take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from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queue)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  <p:sp>
        <p:nvSpPr>
          <p:cNvPr id="5" name="object 5"/>
          <p:cNvSpPr/>
          <p:nvPr/>
        </p:nvSpPr>
        <p:spPr>
          <a:xfrm>
            <a:off x="4112031" y="3078226"/>
            <a:ext cx="3907154" cy="0"/>
          </a:xfrm>
          <a:custGeom>
            <a:avLst/>
            <a:gdLst/>
            <a:ahLst/>
            <a:cxnLst/>
            <a:rect l="l" t="t" r="r" b="b"/>
            <a:pathLst>
              <a:path w="3907154">
                <a:moveTo>
                  <a:pt x="0" y="0"/>
                </a:moveTo>
                <a:lnTo>
                  <a:pt x="390677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05529" y="3135376"/>
            <a:ext cx="4335780" cy="477520"/>
            <a:chOff x="2381529" y="3135376"/>
            <a:chExt cx="4335780" cy="477520"/>
          </a:xfrm>
        </p:grpSpPr>
        <p:sp>
          <p:nvSpPr>
            <p:cNvPr id="7" name="object 7"/>
            <p:cNvSpPr/>
            <p:nvPr/>
          </p:nvSpPr>
          <p:spPr>
            <a:xfrm>
              <a:off x="3073425" y="3135376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214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552723" y="3135376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214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031259" y="3135376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214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510557" y="3135376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214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988331" y="3135376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214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467629" y="3135376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214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945403" y="3135376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214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588031" y="3603244"/>
              <a:ext cx="3907154" cy="0"/>
            </a:xfrm>
            <a:custGeom>
              <a:avLst/>
              <a:gdLst/>
              <a:ahLst/>
              <a:cxnLst/>
              <a:rect l="l" t="t" r="r" b="b"/>
              <a:pathLst>
                <a:path w="3907154">
                  <a:moveTo>
                    <a:pt x="0" y="0"/>
                  </a:moveTo>
                  <a:lnTo>
                    <a:pt x="3906774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381529" y="3268738"/>
              <a:ext cx="4335780" cy="127000"/>
            </a:xfrm>
            <a:custGeom>
              <a:avLst/>
              <a:gdLst/>
              <a:ahLst/>
              <a:cxnLst/>
              <a:rect l="l" t="t" r="r" b="b"/>
              <a:pathLst>
                <a:path w="4335780" h="127000">
                  <a:moveTo>
                    <a:pt x="439674" y="63246"/>
                  </a:moveTo>
                  <a:lnTo>
                    <a:pt x="363474" y="0"/>
                  </a:lnTo>
                  <a:lnTo>
                    <a:pt x="363474" y="58674"/>
                  </a:lnTo>
                  <a:lnTo>
                    <a:pt x="4572" y="58674"/>
                  </a:lnTo>
                  <a:lnTo>
                    <a:pt x="1524" y="60198"/>
                  </a:lnTo>
                  <a:lnTo>
                    <a:pt x="0" y="63246"/>
                  </a:lnTo>
                  <a:lnTo>
                    <a:pt x="1524" y="67056"/>
                  </a:lnTo>
                  <a:lnTo>
                    <a:pt x="4572" y="67818"/>
                  </a:lnTo>
                  <a:lnTo>
                    <a:pt x="363474" y="67818"/>
                  </a:lnTo>
                  <a:lnTo>
                    <a:pt x="363474" y="126492"/>
                  </a:lnTo>
                  <a:lnTo>
                    <a:pt x="381000" y="111937"/>
                  </a:lnTo>
                  <a:lnTo>
                    <a:pt x="439674" y="63246"/>
                  </a:lnTo>
                  <a:close/>
                </a:path>
                <a:path w="4335780" h="127000">
                  <a:moveTo>
                    <a:pt x="4335780" y="63246"/>
                  </a:moveTo>
                  <a:lnTo>
                    <a:pt x="4259580" y="0"/>
                  </a:lnTo>
                  <a:lnTo>
                    <a:pt x="4259580" y="58674"/>
                  </a:lnTo>
                  <a:lnTo>
                    <a:pt x="3899154" y="58674"/>
                  </a:lnTo>
                  <a:lnTo>
                    <a:pt x="3895344" y="60198"/>
                  </a:lnTo>
                  <a:lnTo>
                    <a:pt x="3893820" y="63246"/>
                  </a:lnTo>
                  <a:lnTo>
                    <a:pt x="3895344" y="67056"/>
                  </a:lnTo>
                  <a:lnTo>
                    <a:pt x="3899154" y="67818"/>
                  </a:lnTo>
                  <a:lnTo>
                    <a:pt x="4259580" y="67818"/>
                  </a:lnTo>
                  <a:lnTo>
                    <a:pt x="4259580" y="126492"/>
                  </a:lnTo>
                  <a:lnTo>
                    <a:pt x="4276344" y="112572"/>
                  </a:lnTo>
                  <a:lnTo>
                    <a:pt x="4335780" y="632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444242" y="3182874"/>
            <a:ext cx="101409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dequeue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38232" y="3184396"/>
            <a:ext cx="101409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enqueue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52874" y="3692398"/>
            <a:ext cx="127635" cy="361950"/>
          </a:xfrm>
          <a:custGeom>
            <a:avLst/>
            <a:gdLst/>
            <a:ahLst/>
            <a:cxnLst/>
            <a:rect l="l" t="t" r="r" b="b"/>
            <a:pathLst>
              <a:path w="127635" h="361950">
                <a:moveTo>
                  <a:pt x="127254" y="76199"/>
                </a:moveTo>
                <a:lnTo>
                  <a:pt x="64008" y="0"/>
                </a:lnTo>
                <a:lnTo>
                  <a:pt x="0" y="76199"/>
                </a:lnTo>
                <a:lnTo>
                  <a:pt x="59436" y="76199"/>
                </a:lnTo>
                <a:lnTo>
                  <a:pt x="59436" y="63245"/>
                </a:lnTo>
                <a:lnTo>
                  <a:pt x="60198" y="60197"/>
                </a:lnTo>
                <a:lnTo>
                  <a:pt x="64008" y="58673"/>
                </a:lnTo>
                <a:lnTo>
                  <a:pt x="67056" y="60197"/>
                </a:lnTo>
                <a:lnTo>
                  <a:pt x="68580" y="63245"/>
                </a:lnTo>
                <a:lnTo>
                  <a:pt x="68580" y="76199"/>
                </a:lnTo>
                <a:lnTo>
                  <a:pt x="127254" y="76199"/>
                </a:lnTo>
                <a:close/>
              </a:path>
              <a:path w="127635" h="361950">
                <a:moveTo>
                  <a:pt x="68580" y="76199"/>
                </a:moveTo>
                <a:lnTo>
                  <a:pt x="68580" y="63245"/>
                </a:lnTo>
                <a:lnTo>
                  <a:pt x="67056" y="60197"/>
                </a:lnTo>
                <a:lnTo>
                  <a:pt x="64008" y="58673"/>
                </a:lnTo>
                <a:lnTo>
                  <a:pt x="60198" y="60197"/>
                </a:lnTo>
                <a:lnTo>
                  <a:pt x="59436" y="63245"/>
                </a:lnTo>
                <a:lnTo>
                  <a:pt x="59436" y="76199"/>
                </a:lnTo>
                <a:lnTo>
                  <a:pt x="68580" y="76199"/>
                </a:lnTo>
                <a:close/>
              </a:path>
              <a:path w="127635" h="361950">
                <a:moveTo>
                  <a:pt x="68580" y="357377"/>
                </a:moveTo>
                <a:lnTo>
                  <a:pt x="68580" y="76199"/>
                </a:lnTo>
                <a:lnTo>
                  <a:pt x="59436" y="76199"/>
                </a:lnTo>
                <a:lnTo>
                  <a:pt x="59436" y="357377"/>
                </a:lnTo>
                <a:lnTo>
                  <a:pt x="60198" y="360425"/>
                </a:lnTo>
                <a:lnTo>
                  <a:pt x="64008" y="361949"/>
                </a:lnTo>
                <a:lnTo>
                  <a:pt x="67056" y="360425"/>
                </a:lnTo>
                <a:lnTo>
                  <a:pt x="68580" y="3573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83641" y="3692398"/>
            <a:ext cx="127635" cy="361950"/>
          </a:xfrm>
          <a:custGeom>
            <a:avLst/>
            <a:gdLst/>
            <a:ahLst/>
            <a:cxnLst/>
            <a:rect l="l" t="t" r="r" b="b"/>
            <a:pathLst>
              <a:path w="127635" h="361950">
                <a:moveTo>
                  <a:pt x="127254" y="76199"/>
                </a:moveTo>
                <a:lnTo>
                  <a:pt x="63246" y="0"/>
                </a:lnTo>
                <a:lnTo>
                  <a:pt x="0" y="76199"/>
                </a:lnTo>
                <a:lnTo>
                  <a:pt x="58674" y="76199"/>
                </a:lnTo>
                <a:lnTo>
                  <a:pt x="58674" y="63245"/>
                </a:lnTo>
                <a:lnTo>
                  <a:pt x="60198" y="60197"/>
                </a:lnTo>
                <a:lnTo>
                  <a:pt x="63246" y="58673"/>
                </a:lnTo>
                <a:lnTo>
                  <a:pt x="67056" y="60197"/>
                </a:lnTo>
                <a:lnTo>
                  <a:pt x="68580" y="63245"/>
                </a:lnTo>
                <a:lnTo>
                  <a:pt x="68580" y="76199"/>
                </a:lnTo>
                <a:lnTo>
                  <a:pt x="127254" y="76199"/>
                </a:lnTo>
                <a:close/>
              </a:path>
              <a:path w="127635" h="361950">
                <a:moveTo>
                  <a:pt x="68580" y="76199"/>
                </a:moveTo>
                <a:lnTo>
                  <a:pt x="68580" y="63245"/>
                </a:lnTo>
                <a:lnTo>
                  <a:pt x="67056" y="60197"/>
                </a:lnTo>
                <a:lnTo>
                  <a:pt x="63246" y="58673"/>
                </a:lnTo>
                <a:lnTo>
                  <a:pt x="60198" y="60197"/>
                </a:lnTo>
                <a:lnTo>
                  <a:pt x="58674" y="63245"/>
                </a:lnTo>
                <a:lnTo>
                  <a:pt x="58674" y="76199"/>
                </a:lnTo>
                <a:lnTo>
                  <a:pt x="68580" y="76199"/>
                </a:lnTo>
                <a:close/>
              </a:path>
              <a:path w="127635" h="361950">
                <a:moveTo>
                  <a:pt x="68580" y="357377"/>
                </a:moveTo>
                <a:lnTo>
                  <a:pt x="68580" y="76199"/>
                </a:lnTo>
                <a:lnTo>
                  <a:pt x="58674" y="76199"/>
                </a:lnTo>
                <a:lnTo>
                  <a:pt x="58674" y="357377"/>
                </a:lnTo>
                <a:lnTo>
                  <a:pt x="60198" y="360425"/>
                </a:lnTo>
                <a:lnTo>
                  <a:pt x="63246" y="361949"/>
                </a:lnTo>
                <a:lnTo>
                  <a:pt x="67056" y="360425"/>
                </a:lnTo>
                <a:lnTo>
                  <a:pt x="68580" y="3573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(145)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329" y="1378459"/>
            <a:ext cx="7161530" cy="36413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Where</a:t>
            </a:r>
            <a:r>
              <a:rPr sz="2000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are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Queues</a:t>
            </a:r>
            <a:r>
              <a:rPr sz="2000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used?</a:t>
            </a: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1050"/>
              </a:spcBef>
            </a:pP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2000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multi-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tasking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systems</a:t>
            </a:r>
            <a:r>
              <a:rPr sz="2000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(communication, synchronization)</a:t>
            </a: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1045"/>
              </a:spcBef>
              <a:buClr>
                <a:srgbClr val="0065C9"/>
              </a:buClr>
              <a:buFont typeface="Wingdings"/>
              <a:buChar char=""/>
            </a:pP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spcBef>
                <a:spcPts val="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communication</a:t>
            </a:r>
            <a:r>
              <a:rPr sz="2000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systems</a:t>
            </a:r>
            <a:r>
              <a:rPr sz="2000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(store-and-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forward</a:t>
            </a:r>
            <a:r>
              <a:rPr sz="2000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networks)</a:t>
            </a: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1050"/>
              </a:spcBef>
              <a:buClr>
                <a:srgbClr val="0065C9"/>
              </a:buClr>
              <a:buFont typeface="Wingdings"/>
              <a:buChar char=""/>
            </a:pP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servicing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systems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(queue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front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servicing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unit)</a:t>
            </a: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1050"/>
              </a:spcBef>
              <a:buClr>
                <a:srgbClr val="0065C9"/>
              </a:buClr>
              <a:buFont typeface="Wingdings"/>
              <a:buChar char=""/>
            </a:pP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marR="5080" indent="-381000" defTabSz="914400"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Queuing</a:t>
            </a:r>
            <a:r>
              <a:rPr sz="200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networks</a:t>
            </a:r>
            <a:r>
              <a:rPr sz="200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(performance</a:t>
            </a:r>
            <a:r>
              <a:rPr sz="200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evaluation</a:t>
            </a:r>
            <a:r>
              <a:rPr sz="200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computer</a:t>
            </a:r>
            <a:r>
              <a:rPr sz="200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and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communication</a:t>
            </a:r>
            <a:r>
              <a:rPr sz="2000" kern="0" spc="-1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networks)</a:t>
            </a: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(146)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330" y="1378458"/>
            <a:ext cx="7922259" cy="40645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Typical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Implementation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Queue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1050"/>
              </a:spcBef>
            </a:pP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marR="680085" indent="-381000" defTabSz="914400"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typical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implementation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queue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consisting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at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most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n-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1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elements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based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on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an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u="sng" kern="0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array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Q[1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…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n]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spcBef>
                <a:spcPts val="1764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Its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attribute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head(Q)</a:t>
            </a:r>
            <a:r>
              <a:rPr sz="2000" b="1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points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queue.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spcBef>
                <a:spcPts val="47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Its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attribute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tail(Q)</a:t>
            </a:r>
            <a:r>
              <a:rPr sz="2000" b="1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points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position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marR="1329690" defTabSz="914400"/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where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new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will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be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inserted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into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queue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(i.e.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one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position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behind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last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queue).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spcBef>
                <a:spcPts val="176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elements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queue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are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positions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marR="5080" defTabSz="914400"/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head(Q),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head(Q)+1,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…,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tail(Q)-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1,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where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we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wrap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around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array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boundary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sense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that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Q[1]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immediately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follows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Q[n]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(147)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71864" y="2871216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4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Q</a:t>
            </a:r>
            <a:endParaRPr sz="24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8437" y="2479548"/>
            <a:ext cx="4801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  <a:tabLst>
                <a:tab pos="523875" algn="l"/>
                <a:tab pos="1036319" algn="l"/>
                <a:tab pos="1549400" algn="l"/>
                <a:tab pos="2061845" algn="l"/>
                <a:tab pos="2574925" algn="l"/>
                <a:tab pos="3087370" algn="l"/>
                <a:tab pos="3600450" algn="l"/>
                <a:tab pos="4112895" algn="l"/>
                <a:tab pos="4533900" algn="l"/>
              </a:tabLst>
            </a:pP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6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7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8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9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10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9583" y="3810001"/>
            <a:ext cx="7715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head(Q)</a:t>
            </a: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80266" y="3810001"/>
            <a:ext cx="5791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600" kern="0" spc="-10" dirty="0">
                <a:solidFill>
                  <a:srgbClr val="FF3300"/>
                </a:solidFill>
                <a:latin typeface="Arial"/>
                <a:cs typeface="Arial"/>
              </a:rPr>
              <a:t>tail(Q)</a:t>
            </a: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16626" y="3463798"/>
            <a:ext cx="127635" cy="322580"/>
          </a:xfrm>
          <a:custGeom>
            <a:avLst/>
            <a:gdLst/>
            <a:ahLst/>
            <a:cxnLst/>
            <a:rect l="l" t="t" r="r" b="b"/>
            <a:pathLst>
              <a:path w="127635" h="322579">
                <a:moveTo>
                  <a:pt x="127254" y="76199"/>
                </a:moveTo>
                <a:lnTo>
                  <a:pt x="64008" y="0"/>
                </a:lnTo>
                <a:lnTo>
                  <a:pt x="0" y="76199"/>
                </a:lnTo>
                <a:lnTo>
                  <a:pt x="58674" y="76199"/>
                </a:lnTo>
                <a:lnTo>
                  <a:pt x="58674" y="63245"/>
                </a:lnTo>
                <a:lnTo>
                  <a:pt x="60198" y="60197"/>
                </a:lnTo>
                <a:lnTo>
                  <a:pt x="64008" y="58673"/>
                </a:lnTo>
                <a:lnTo>
                  <a:pt x="67056" y="60197"/>
                </a:lnTo>
                <a:lnTo>
                  <a:pt x="68580" y="63245"/>
                </a:lnTo>
                <a:lnTo>
                  <a:pt x="68580" y="76199"/>
                </a:lnTo>
                <a:lnTo>
                  <a:pt x="127254" y="76199"/>
                </a:lnTo>
                <a:close/>
              </a:path>
              <a:path w="127635" h="322579">
                <a:moveTo>
                  <a:pt x="68580" y="76199"/>
                </a:moveTo>
                <a:lnTo>
                  <a:pt x="68580" y="63245"/>
                </a:lnTo>
                <a:lnTo>
                  <a:pt x="67056" y="60197"/>
                </a:lnTo>
                <a:lnTo>
                  <a:pt x="64008" y="58673"/>
                </a:lnTo>
                <a:lnTo>
                  <a:pt x="60198" y="60197"/>
                </a:lnTo>
                <a:lnTo>
                  <a:pt x="58674" y="63245"/>
                </a:lnTo>
                <a:lnTo>
                  <a:pt x="58674" y="76199"/>
                </a:lnTo>
                <a:lnTo>
                  <a:pt x="68580" y="76199"/>
                </a:lnTo>
                <a:close/>
              </a:path>
              <a:path w="127635" h="322579">
                <a:moveTo>
                  <a:pt x="68580" y="317753"/>
                </a:moveTo>
                <a:lnTo>
                  <a:pt x="68580" y="76199"/>
                </a:lnTo>
                <a:lnTo>
                  <a:pt x="58674" y="76199"/>
                </a:lnTo>
                <a:lnTo>
                  <a:pt x="58674" y="317753"/>
                </a:lnTo>
                <a:lnTo>
                  <a:pt x="60198" y="320801"/>
                </a:lnTo>
                <a:lnTo>
                  <a:pt x="64008" y="322325"/>
                </a:lnTo>
                <a:lnTo>
                  <a:pt x="67056" y="320801"/>
                </a:lnTo>
                <a:lnTo>
                  <a:pt x="68580" y="317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91857" y="3463798"/>
            <a:ext cx="127000" cy="322580"/>
          </a:xfrm>
          <a:custGeom>
            <a:avLst/>
            <a:gdLst/>
            <a:ahLst/>
            <a:cxnLst/>
            <a:rect l="l" t="t" r="r" b="b"/>
            <a:pathLst>
              <a:path w="127000" h="322579">
                <a:moveTo>
                  <a:pt x="126492" y="76199"/>
                </a:moveTo>
                <a:lnTo>
                  <a:pt x="63246" y="0"/>
                </a:lnTo>
                <a:lnTo>
                  <a:pt x="0" y="76199"/>
                </a:lnTo>
                <a:lnTo>
                  <a:pt x="58674" y="76199"/>
                </a:lnTo>
                <a:lnTo>
                  <a:pt x="58674" y="63245"/>
                </a:lnTo>
                <a:lnTo>
                  <a:pt x="60198" y="60197"/>
                </a:lnTo>
                <a:lnTo>
                  <a:pt x="63246" y="58673"/>
                </a:lnTo>
                <a:lnTo>
                  <a:pt x="67056" y="60197"/>
                </a:lnTo>
                <a:lnTo>
                  <a:pt x="67818" y="63245"/>
                </a:lnTo>
                <a:lnTo>
                  <a:pt x="67818" y="76199"/>
                </a:lnTo>
                <a:lnTo>
                  <a:pt x="126492" y="76199"/>
                </a:lnTo>
                <a:close/>
              </a:path>
              <a:path w="127000" h="322579">
                <a:moveTo>
                  <a:pt x="67818" y="76199"/>
                </a:moveTo>
                <a:lnTo>
                  <a:pt x="67818" y="63245"/>
                </a:lnTo>
                <a:lnTo>
                  <a:pt x="67056" y="60197"/>
                </a:lnTo>
                <a:lnTo>
                  <a:pt x="63246" y="58673"/>
                </a:lnTo>
                <a:lnTo>
                  <a:pt x="60198" y="60197"/>
                </a:lnTo>
                <a:lnTo>
                  <a:pt x="58674" y="63245"/>
                </a:lnTo>
                <a:lnTo>
                  <a:pt x="58674" y="76199"/>
                </a:lnTo>
                <a:lnTo>
                  <a:pt x="67818" y="76199"/>
                </a:lnTo>
                <a:close/>
              </a:path>
              <a:path w="127000" h="322579">
                <a:moveTo>
                  <a:pt x="67818" y="317753"/>
                </a:moveTo>
                <a:lnTo>
                  <a:pt x="67818" y="76199"/>
                </a:lnTo>
                <a:lnTo>
                  <a:pt x="58674" y="76199"/>
                </a:lnTo>
                <a:lnTo>
                  <a:pt x="58674" y="317753"/>
                </a:lnTo>
                <a:lnTo>
                  <a:pt x="60198" y="320801"/>
                </a:lnTo>
                <a:lnTo>
                  <a:pt x="63246" y="322325"/>
                </a:lnTo>
                <a:lnTo>
                  <a:pt x="67056" y="320801"/>
                </a:lnTo>
                <a:lnTo>
                  <a:pt x="67818" y="317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5281" y="1370076"/>
            <a:ext cx="14503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Example</a:t>
            </a:r>
            <a:r>
              <a:rPr sz="2000" b="1" kern="0" spc="-9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(1)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5281" y="4031742"/>
            <a:ext cx="5789930" cy="16953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 defTabSz="914400">
              <a:spcBef>
                <a:spcPts val="100"/>
              </a:spcBef>
              <a:buClr>
                <a:srgbClr val="0065C9"/>
              </a:buClr>
              <a:buSzPct val="94444"/>
              <a:buFont typeface="Wingdings"/>
              <a:buChar char=""/>
              <a:tabLst>
                <a:tab pos="354965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Insert</a:t>
            </a:r>
            <a:r>
              <a:rPr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new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(4.)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/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675"/>
              </a:spcBef>
            </a:pP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01394" defTabSz="914400">
              <a:tabLst>
                <a:tab pos="1512570" algn="l"/>
                <a:tab pos="2025650" algn="l"/>
                <a:tab pos="2538095" algn="l"/>
                <a:tab pos="3050540" algn="l"/>
                <a:tab pos="3563620" algn="l"/>
                <a:tab pos="4076065" algn="l"/>
                <a:tab pos="4588510" algn="l"/>
                <a:tab pos="5101590" algn="l"/>
                <a:tab pos="5521960" algn="l"/>
              </a:tabLst>
            </a:pP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6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7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8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9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10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34950" defTabSz="914400">
              <a:spcBef>
                <a:spcPts val="925"/>
              </a:spcBef>
            </a:pPr>
            <a:r>
              <a:rPr sz="24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Q</a:t>
            </a:r>
            <a:endParaRPr sz="24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059518" y="2922588"/>
          <a:ext cx="5036816" cy="405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5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8588273" y="2983231"/>
            <a:ext cx="18719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(n</a:t>
            </a:r>
            <a:r>
              <a:rPr sz="1600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=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length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(Q)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=</a:t>
            </a:r>
            <a:r>
              <a:rPr sz="1600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10)</a:t>
            </a: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4729" y="6248401"/>
            <a:ext cx="7715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head(Q)</a:t>
            </a: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06112" y="6248401"/>
            <a:ext cx="5791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600" kern="0" spc="-10" dirty="0">
                <a:solidFill>
                  <a:srgbClr val="FF3300"/>
                </a:solidFill>
                <a:latin typeface="Arial"/>
                <a:cs typeface="Arial"/>
              </a:rPr>
              <a:t>tail(Q)</a:t>
            </a: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42533" y="5902198"/>
            <a:ext cx="127000" cy="322580"/>
          </a:xfrm>
          <a:custGeom>
            <a:avLst/>
            <a:gdLst/>
            <a:ahLst/>
            <a:cxnLst/>
            <a:rect l="l" t="t" r="r" b="b"/>
            <a:pathLst>
              <a:path w="127000" h="322579">
                <a:moveTo>
                  <a:pt x="126492" y="76199"/>
                </a:moveTo>
                <a:lnTo>
                  <a:pt x="63246" y="0"/>
                </a:lnTo>
                <a:lnTo>
                  <a:pt x="0" y="76199"/>
                </a:lnTo>
                <a:lnTo>
                  <a:pt x="58674" y="76199"/>
                </a:lnTo>
                <a:lnTo>
                  <a:pt x="58674" y="63245"/>
                </a:lnTo>
                <a:lnTo>
                  <a:pt x="60198" y="60197"/>
                </a:lnTo>
                <a:lnTo>
                  <a:pt x="63246" y="58673"/>
                </a:lnTo>
                <a:lnTo>
                  <a:pt x="66294" y="60197"/>
                </a:lnTo>
                <a:lnTo>
                  <a:pt x="67818" y="63245"/>
                </a:lnTo>
                <a:lnTo>
                  <a:pt x="67818" y="76199"/>
                </a:lnTo>
                <a:lnTo>
                  <a:pt x="126492" y="76199"/>
                </a:lnTo>
                <a:close/>
              </a:path>
              <a:path w="127000" h="322579">
                <a:moveTo>
                  <a:pt x="67818" y="76199"/>
                </a:moveTo>
                <a:lnTo>
                  <a:pt x="67818" y="63245"/>
                </a:lnTo>
                <a:lnTo>
                  <a:pt x="66294" y="60197"/>
                </a:lnTo>
                <a:lnTo>
                  <a:pt x="63246" y="58673"/>
                </a:lnTo>
                <a:lnTo>
                  <a:pt x="60198" y="60197"/>
                </a:lnTo>
                <a:lnTo>
                  <a:pt x="58674" y="63245"/>
                </a:lnTo>
                <a:lnTo>
                  <a:pt x="58674" y="76199"/>
                </a:lnTo>
                <a:lnTo>
                  <a:pt x="67818" y="76199"/>
                </a:lnTo>
                <a:close/>
              </a:path>
              <a:path w="127000" h="322579">
                <a:moveTo>
                  <a:pt x="67818" y="317753"/>
                </a:moveTo>
                <a:lnTo>
                  <a:pt x="67818" y="76199"/>
                </a:lnTo>
                <a:lnTo>
                  <a:pt x="58674" y="76199"/>
                </a:lnTo>
                <a:lnTo>
                  <a:pt x="58674" y="317753"/>
                </a:lnTo>
                <a:lnTo>
                  <a:pt x="60198" y="320801"/>
                </a:lnTo>
                <a:lnTo>
                  <a:pt x="63246" y="322325"/>
                </a:lnTo>
                <a:lnTo>
                  <a:pt x="66294" y="320801"/>
                </a:lnTo>
                <a:lnTo>
                  <a:pt x="67818" y="317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16863" y="5902198"/>
            <a:ext cx="127635" cy="322580"/>
          </a:xfrm>
          <a:custGeom>
            <a:avLst/>
            <a:gdLst/>
            <a:ahLst/>
            <a:cxnLst/>
            <a:rect l="l" t="t" r="r" b="b"/>
            <a:pathLst>
              <a:path w="127635" h="322579">
                <a:moveTo>
                  <a:pt x="127254" y="76199"/>
                </a:moveTo>
                <a:lnTo>
                  <a:pt x="64008" y="0"/>
                </a:lnTo>
                <a:lnTo>
                  <a:pt x="0" y="76199"/>
                </a:lnTo>
                <a:lnTo>
                  <a:pt x="58674" y="76199"/>
                </a:lnTo>
                <a:lnTo>
                  <a:pt x="58674" y="63245"/>
                </a:lnTo>
                <a:lnTo>
                  <a:pt x="60198" y="60197"/>
                </a:lnTo>
                <a:lnTo>
                  <a:pt x="64008" y="58673"/>
                </a:lnTo>
                <a:lnTo>
                  <a:pt x="67056" y="60197"/>
                </a:lnTo>
                <a:lnTo>
                  <a:pt x="68580" y="63245"/>
                </a:lnTo>
                <a:lnTo>
                  <a:pt x="68580" y="76199"/>
                </a:lnTo>
                <a:lnTo>
                  <a:pt x="127254" y="76199"/>
                </a:lnTo>
                <a:close/>
              </a:path>
              <a:path w="127635" h="322579">
                <a:moveTo>
                  <a:pt x="68580" y="76199"/>
                </a:moveTo>
                <a:lnTo>
                  <a:pt x="68580" y="63245"/>
                </a:lnTo>
                <a:lnTo>
                  <a:pt x="67056" y="60197"/>
                </a:lnTo>
                <a:lnTo>
                  <a:pt x="64008" y="58673"/>
                </a:lnTo>
                <a:lnTo>
                  <a:pt x="60198" y="60197"/>
                </a:lnTo>
                <a:lnTo>
                  <a:pt x="58674" y="63245"/>
                </a:lnTo>
                <a:lnTo>
                  <a:pt x="58674" y="76199"/>
                </a:lnTo>
                <a:lnTo>
                  <a:pt x="68580" y="76199"/>
                </a:lnTo>
                <a:close/>
              </a:path>
              <a:path w="127635" h="322579">
                <a:moveTo>
                  <a:pt x="68580" y="317753"/>
                </a:moveTo>
                <a:lnTo>
                  <a:pt x="68580" y="76199"/>
                </a:lnTo>
                <a:lnTo>
                  <a:pt x="58674" y="76199"/>
                </a:lnTo>
                <a:lnTo>
                  <a:pt x="58674" y="317753"/>
                </a:lnTo>
                <a:lnTo>
                  <a:pt x="60198" y="320801"/>
                </a:lnTo>
                <a:lnTo>
                  <a:pt x="64008" y="322325"/>
                </a:lnTo>
                <a:lnTo>
                  <a:pt x="67056" y="320801"/>
                </a:lnTo>
                <a:lnTo>
                  <a:pt x="68580" y="317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084665" y="5360988"/>
          <a:ext cx="5037451" cy="405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5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(148)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71864" y="2069592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4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Q</a:t>
            </a:r>
            <a:endParaRPr sz="24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7849" y="1234407"/>
            <a:ext cx="1450340" cy="86233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 defTabSz="914400">
              <a:spcBef>
                <a:spcPts val="116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Example</a:t>
            </a:r>
            <a:r>
              <a:rPr sz="2000" b="1" kern="0" spc="-9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(2)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02665" defTabSz="914400">
              <a:spcBef>
                <a:spcPts val="960"/>
              </a:spcBef>
            </a:pP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9700" y="1796796"/>
            <a:ext cx="4290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  <a:tabLst>
                <a:tab pos="525145" algn="l"/>
                <a:tab pos="1038225" algn="l"/>
                <a:tab pos="1550670" algn="l"/>
                <a:tab pos="2063750" algn="l"/>
                <a:tab pos="2576195" algn="l"/>
                <a:tab pos="3089275" algn="l"/>
                <a:tab pos="3601720" algn="l"/>
                <a:tab pos="4022725" algn="l"/>
              </a:tabLst>
            </a:pP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6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7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8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9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10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2449" y="2825496"/>
            <a:ext cx="412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indent="-342265" defTabSz="914400">
              <a:spcBef>
                <a:spcPts val="100"/>
              </a:spcBef>
              <a:buClr>
                <a:srgbClr val="0065C9"/>
              </a:buClr>
              <a:buSzPct val="94444"/>
              <a:buFont typeface="Wingdings"/>
              <a:buChar char=""/>
              <a:tabLst>
                <a:tab pos="380365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Insert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one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more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(5.)</a:t>
            </a:r>
            <a:r>
              <a:rPr kern="0" spc="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400" kern="0" spc="-15" baseline="32986" dirty="0">
                <a:solidFill>
                  <a:sysClr val="windowText" lastClr="000000"/>
                </a:solidFill>
                <a:latin typeface="Arial"/>
                <a:cs typeface="Arial"/>
              </a:rPr>
              <a:t>head(Q)</a:t>
            </a:r>
            <a:endParaRPr sz="2400" kern="0" baseline="32986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72625" y="2730247"/>
            <a:ext cx="5791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600" kern="0" spc="-10" dirty="0">
                <a:solidFill>
                  <a:srgbClr val="FF3300"/>
                </a:solidFill>
                <a:latin typeface="Arial"/>
                <a:cs typeface="Arial"/>
              </a:rPr>
              <a:t>tail(Q)</a:t>
            </a: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6626" y="2566924"/>
            <a:ext cx="127253" cy="184404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059518" y="2120964"/>
          <a:ext cx="5036816" cy="405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5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87158" y="2590546"/>
            <a:ext cx="126491" cy="1844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35676" y="4306570"/>
            <a:ext cx="127253" cy="184404"/>
          </a:xfrm>
          <a:prstGeom prst="rect">
            <a:avLst/>
          </a:prstGeom>
        </p:spPr>
      </p:pic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078568" y="3860610"/>
          <a:ext cx="5036816" cy="405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5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5.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84499" y="4330192"/>
            <a:ext cx="127254" cy="18440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147850" y="3536442"/>
            <a:ext cx="5810885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1715" defTabSz="914400">
              <a:lnSpc>
                <a:spcPts val="2155"/>
              </a:lnSpc>
              <a:spcBef>
                <a:spcPts val="100"/>
              </a:spcBef>
              <a:tabLst>
                <a:tab pos="1533525" algn="l"/>
                <a:tab pos="2045970" algn="l"/>
                <a:tab pos="2559050" algn="l"/>
                <a:tab pos="3071495" algn="l"/>
                <a:tab pos="3584575" algn="l"/>
                <a:tab pos="4097020" algn="l"/>
                <a:tab pos="4610100" algn="l"/>
                <a:tab pos="5122545" algn="l"/>
                <a:tab pos="5543550" algn="l"/>
              </a:tabLst>
            </a:pP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6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7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8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9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10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55270" defTabSz="914400">
              <a:lnSpc>
                <a:spcPts val="2875"/>
              </a:lnSpc>
            </a:pPr>
            <a:r>
              <a:rPr sz="24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Q</a:t>
            </a:r>
            <a:endParaRPr sz="24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935355" defTabSz="914400">
              <a:spcBef>
                <a:spcPts val="2320"/>
              </a:spcBef>
              <a:tabLst>
                <a:tab pos="3333115" algn="l"/>
              </a:tabLst>
            </a:pPr>
            <a:r>
              <a:rPr sz="1600" kern="0" spc="-10" dirty="0">
                <a:solidFill>
                  <a:srgbClr val="FF3300"/>
                </a:solidFill>
                <a:latin typeface="Arial"/>
                <a:cs typeface="Arial"/>
              </a:rPr>
              <a:t>tail(Q)</a:t>
            </a:r>
            <a:r>
              <a:rPr sz="1600" kern="0" dirty="0">
                <a:solidFill>
                  <a:srgbClr val="FF3300"/>
                </a:solidFill>
                <a:latin typeface="Arial"/>
                <a:cs typeface="Arial"/>
              </a:rPr>
              <a:t>	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head(Q)</a:t>
            </a: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54965" indent="-342265" defTabSz="914400">
              <a:spcBef>
                <a:spcPts val="725"/>
              </a:spcBef>
              <a:buClr>
                <a:srgbClr val="0065C9"/>
              </a:buClr>
              <a:buSzPct val="94444"/>
              <a:buFont typeface="Wingdings"/>
              <a:buChar char=""/>
              <a:tabLst>
                <a:tab pos="354965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again: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Insert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one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more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(6.)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245"/>
              </a:spcBef>
            </a:pP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21715" defTabSz="914400">
              <a:lnSpc>
                <a:spcPts val="2155"/>
              </a:lnSpc>
              <a:spcBef>
                <a:spcPts val="5"/>
              </a:spcBef>
              <a:tabLst>
                <a:tab pos="1533525" algn="l"/>
                <a:tab pos="2045970" algn="l"/>
                <a:tab pos="2559050" algn="l"/>
                <a:tab pos="3071495" algn="l"/>
                <a:tab pos="3584575" algn="l"/>
                <a:tab pos="4097020" algn="l"/>
                <a:tab pos="4610100" algn="l"/>
                <a:tab pos="5122545" algn="l"/>
                <a:tab pos="5543550" algn="l"/>
              </a:tabLst>
            </a:pP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6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7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8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9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10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255270" defTabSz="914400">
              <a:lnSpc>
                <a:spcPts val="2875"/>
              </a:lnSpc>
            </a:pPr>
            <a:r>
              <a:rPr sz="24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Q</a:t>
            </a:r>
            <a:endParaRPr sz="24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8633" y="6308599"/>
            <a:ext cx="7715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head(Q)</a:t>
            </a: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62879" y="6308599"/>
            <a:ext cx="5791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600" kern="0" spc="-10" dirty="0">
                <a:solidFill>
                  <a:srgbClr val="FF3300"/>
                </a:solidFill>
                <a:latin typeface="Arial"/>
                <a:cs typeface="Arial"/>
              </a:rPr>
              <a:t>tail(Q)</a:t>
            </a: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35676" y="6145276"/>
            <a:ext cx="127253" cy="183642"/>
          </a:xfrm>
          <a:prstGeom prst="rect">
            <a:avLst/>
          </a:prstGeom>
        </p:spPr>
      </p:pic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078568" y="5699316"/>
          <a:ext cx="5036816" cy="405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5765"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3.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4.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5.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6751" y="6168898"/>
            <a:ext cx="127254" cy="184404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(149)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318068"/>
            <a:ext cx="10820400" cy="503599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defTabSz="914400">
              <a:spcBef>
                <a:spcPts val="570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Overview</a:t>
            </a:r>
            <a:r>
              <a:rPr sz="2000" b="1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on</a:t>
            </a:r>
            <a:r>
              <a:rPr sz="2000" b="1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simple</a:t>
            </a:r>
            <a:r>
              <a:rPr sz="2000" b="1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data</a:t>
            </a:r>
            <a:r>
              <a:rPr sz="2000" b="1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structures</a:t>
            </a: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2700" defTabSz="914400">
              <a:spcBef>
                <a:spcPts val="47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for</a:t>
            </a:r>
            <a:r>
              <a:rPr sz="2000" b="1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representing</a:t>
            </a:r>
            <a:r>
              <a:rPr sz="2000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dynamic</a:t>
            </a:r>
            <a:r>
              <a:rPr sz="2000" b="1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sets</a:t>
            </a:r>
            <a:r>
              <a:rPr sz="2000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b="1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data</a:t>
            </a:r>
            <a:r>
              <a:rPr sz="2000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records</a:t>
            </a: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1050"/>
              </a:spcBef>
            </a:pP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lang="en-US"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Data structures are fundamental concepts in computer science that enable efficient organization, storage, and manipulation of data</a:t>
            </a:r>
            <a:endParaRPr lang="en-GB"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Main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operations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on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these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data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structures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are</a:t>
            </a: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475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sz="2000" b="1" kern="0" dirty="0">
                <a:solidFill>
                  <a:srgbClr val="0065CC"/>
                </a:solidFill>
                <a:latin typeface="Arial"/>
                <a:cs typeface="Arial"/>
              </a:rPr>
              <a:t>Insertion</a:t>
            </a:r>
            <a:r>
              <a:rPr sz="2000" b="1" kern="0" spc="-45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rgbClr val="0065CC"/>
                </a:solidFill>
                <a:latin typeface="Arial"/>
                <a:cs typeface="Arial"/>
              </a:rPr>
              <a:t>deletion</a:t>
            </a:r>
            <a:r>
              <a:rPr sz="2000" b="1" kern="0" spc="-40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an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470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sz="2000" b="1" kern="0" dirty="0">
                <a:solidFill>
                  <a:srgbClr val="0065CC"/>
                </a:solidFill>
                <a:latin typeface="Arial"/>
                <a:cs typeface="Arial"/>
              </a:rPr>
              <a:t>searching</a:t>
            </a:r>
            <a:r>
              <a:rPr sz="2000" b="1" kern="0" spc="-50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for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an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480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finding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rgbClr val="0065CC"/>
                </a:solidFill>
                <a:latin typeface="Arial"/>
                <a:cs typeface="Arial"/>
              </a:rPr>
              <a:t>minimum</a:t>
            </a:r>
            <a:r>
              <a:rPr sz="2000" b="1" kern="0" spc="-40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or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rgbClr val="0065CC"/>
                </a:solidFill>
                <a:latin typeface="Arial"/>
                <a:cs typeface="Arial"/>
              </a:rPr>
              <a:t>maximum</a:t>
            </a:r>
            <a:r>
              <a:rPr sz="2000" b="1" kern="0" spc="-30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475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finding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rgbClr val="0065CC"/>
                </a:solidFill>
                <a:latin typeface="Arial"/>
                <a:cs typeface="Arial"/>
              </a:rPr>
              <a:t>successor</a:t>
            </a:r>
            <a:r>
              <a:rPr sz="2000" b="1" kern="0" spc="-50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or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rgbClr val="0065CC"/>
                </a:solidFill>
                <a:latin typeface="Arial"/>
                <a:cs typeface="Arial"/>
              </a:rPr>
              <a:t>predecessor</a:t>
            </a:r>
            <a:r>
              <a:rPr sz="2000" b="1" kern="0" spc="-45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an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475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000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similar</a:t>
            </a:r>
            <a:r>
              <a:rPr sz="20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operations</a:t>
            </a:r>
            <a:r>
              <a:rPr sz="2000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…</a:t>
            </a: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0" lvl="1" defTabSz="914400">
              <a:spcBef>
                <a:spcPts val="1045"/>
              </a:spcBef>
              <a:buClr>
                <a:srgbClr val="0065C9"/>
              </a:buClr>
              <a:buFont typeface="Wingdings"/>
              <a:buChar char=""/>
            </a:pP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spcBef>
                <a:spcPts val="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These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data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structures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are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often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implemented</a:t>
            </a: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defTabSz="914400"/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using</a:t>
            </a:r>
            <a:r>
              <a:rPr sz="2000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rgbClr val="0065CC"/>
                </a:solidFill>
                <a:latin typeface="Arial"/>
                <a:cs typeface="Arial"/>
              </a:rPr>
              <a:t>dynamically</a:t>
            </a:r>
            <a:r>
              <a:rPr sz="2000" b="1" kern="0" spc="-65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rgbClr val="0065CC"/>
                </a:solidFill>
                <a:latin typeface="Arial"/>
                <a:cs typeface="Arial"/>
              </a:rPr>
              <a:t>allocated</a:t>
            </a:r>
            <a:r>
              <a:rPr sz="2000" b="1" kern="0" spc="-65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rgbClr val="0065CC"/>
                </a:solidFill>
                <a:latin typeface="Arial"/>
                <a:cs typeface="Arial"/>
              </a:rPr>
              <a:t>objects</a:t>
            </a:r>
            <a:r>
              <a:rPr sz="2000" b="1" kern="0" spc="-70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000" kern="0" spc="-7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rgbClr val="0065CC"/>
                </a:solidFill>
                <a:latin typeface="Arial"/>
                <a:cs typeface="Arial"/>
              </a:rPr>
              <a:t>pointers</a:t>
            </a: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(132)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304800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(150)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6218" y="1370076"/>
            <a:ext cx="5765800" cy="39600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b="1" kern="0" dirty="0">
                <a:solidFill>
                  <a:sysClr val="windowText" lastClr="000000"/>
                </a:solidFill>
                <a:latin typeface="Arial"/>
                <a:cs typeface="Arial"/>
              </a:rPr>
              <a:t>Typical</a:t>
            </a:r>
            <a:r>
              <a:rPr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b="1" kern="0" dirty="0">
                <a:solidFill>
                  <a:sysClr val="windowText" lastClr="000000"/>
                </a:solidFill>
                <a:latin typeface="Arial"/>
                <a:cs typeface="Arial"/>
              </a:rPr>
              <a:t>Implementation</a:t>
            </a:r>
            <a:r>
              <a:rPr b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b="1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b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b="1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b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Queue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spcBef>
                <a:spcPts val="1870"/>
              </a:spcBef>
              <a:buClr>
                <a:srgbClr val="0065C9"/>
              </a:buClr>
              <a:buSzPct val="94444"/>
              <a:buFont typeface="Wingdings"/>
              <a:buChar char=""/>
              <a:tabLst>
                <a:tab pos="393065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Number</a:t>
            </a:r>
            <a:r>
              <a:rPr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elements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queue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265" defTabSz="914400">
              <a:spcBef>
                <a:spcPts val="409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If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r>
              <a:rPr sz="1600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&gt;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head:</a:t>
            </a: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840864" defTabSz="914400">
              <a:spcBef>
                <a:spcPts val="5"/>
              </a:spcBef>
            </a:pP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NumElements(Q)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=</a:t>
            </a:r>
            <a:r>
              <a:rPr sz="1600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r>
              <a:rPr sz="1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-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head</a:t>
            </a: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390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If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r>
              <a:rPr sz="1600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&lt;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head:</a:t>
            </a: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840864" defTabSz="914400">
              <a:spcBef>
                <a:spcPts val="5"/>
              </a:spcBef>
            </a:pP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NumElements(Q)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=</a:t>
            </a:r>
            <a:r>
              <a:rPr sz="1600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–</a:t>
            </a:r>
            <a:r>
              <a:rPr sz="1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+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390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If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tail</a:t>
            </a:r>
            <a:r>
              <a:rPr sz="1600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=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head:</a:t>
            </a: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840864" defTabSz="914400">
              <a:spcBef>
                <a:spcPts val="5"/>
              </a:spcBef>
            </a:pP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NumElements(Q)</a:t>
            </a:r>
            <a:r>
              <a:rPr sz="16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=</a:t>
            </a:r>
            <a:r>
              <a:rPr sz="16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0</a:t>
            </a: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1530" lvl="1" indent="-342265" defTabSz="914400">
              <a:spcBef>
                <a:spcPts val="400"/>
              </a:spcBef>
              <a:buClr>
                <a:srgbClr val="0065C9"/>
              </a:buClr>
              <a:buFont typeface="Wingdings"/>
              <a:buChar char=""/>
              <a:tabLst>
                <a:tab pos="811530" algn="l"/>
              </a:tabLst>
            </a:pPr>
            <a:r>
              <a:rPr sz="1600" u="heavy" kern="0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Initially: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head[Q]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=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tail[Q]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=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0" lvl="1" defTabSz="914400">
              <a:spcBef>
                <a:spcPts val="1180"/>
              </a:spcBef>
              <a:buClr>
                <a:srgbClr val="0065C9"/>
              </a:buClr>
              <a:buFont typeface="Wingdings"/>
              <a:buChar char=""/>
            </a:pP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buClr>
                <a:srgbClr val="0065C9"/>
              </a:buClr>
              <a:buSzPct val="94444"/>
              <a:buFont typeface="Wingdings"/>
              <a:buChar char=""/>
              <a:tabLst>
                <a:tab pos="393065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Position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elements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queue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800" marR="5080" lvl="1" indent="-343535" defTabSz="914400">
              <a:spcBef>
                <a:spcPts val="409"/>
              </a:spcBef>
              <a:buClr>
                <a:srgbClr val="0065C9"/>
              </a:buClr>
              <a:buFont typeface="Wingdings"/>
              <a:buChar char=""/>
              <a:tabLst>
                <a:tab pos="812800" algn="l"/>
              </a:tabLst>
            </a:pP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x.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r>
              <a:rPr sz="16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16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queue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Q</a:t>
            </a:r>
            <a:r>
              <a:rPr sz="16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(1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≤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x</a:t>
            </a:r>
            <a:r>
              <a:rPr sz="16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≤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NumElements(Q)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1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mapped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1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array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position</a:t>
            </a: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69961" y="5372081"/>
            <a:ext cx="1837689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head(Q)</a:t>
            </a:r>
            <a:r>
              <a:rPr sz="16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+ (x</a:t>
            </a:r>
            <a:r>
              <a:rPr sz="16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- </a:t>
            </a:r>
            <a:r>
              <a:rPr sz="1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1)</a:t>
            </a: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2700" defTabSz="914400">
              <a:spcBef>
                <a:spcPts val="5"/>
              </a:spcBef>
            </a:pP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head(Q) +</a:t>
            </a:r>
            <a:r>
              <a:rPr sz="1600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(x - 1)</a:t>
            </a:r>
            <a:r>
              <a:rPr sz="1600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- </a:t>
            </a:r>
            <a:r>
              <a:rPr sz="16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9809" y="5372081"/>
            <a:ext cx="3194685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5080" indent="-9525" defTabSz="914400">
              <a:spcBef>
                <a:spcPts val="100"/>
              </a:spcBef>
            </a:pP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if</a:t>
            </a:r>
            <a:r>
              <a:rPr sz="1600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x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≤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r>
              <a:rPr sz="16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–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+1</a:t>
            </a:r>
            <a:r>
              <a:rPr sz="16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(no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wrap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around)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if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x</a:t>
            </a:r>
            <a:r>
              <a:rPr sz="1600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&gt;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r>
              <a:rPr sz="16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–</a:t>
            </a:r>
            <a:r>
              <a:rPr sz="16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+1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(wrap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around)</a:t>
            </a: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(151)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6219" y="1370076"/>
            <a:ext cx="5206365" cy="2123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Typical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Implementation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Queue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spcBef>
                <a:spcPts val="220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Remark: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800" marR="5080" lvl="1" indent="-342900" defTabSz="914400">
              <a:spcBef>
                <a:spcPts val="430"/>
              </a:spcBef>
              <a:buClr>
                <a:srgbClr val="0065C9"/>
              </a:buClr>
              <a:buFont typeface="Wingdings"/>
              <a:buChar char=""/>
              <a:tabLst>
                <a:tab pos="812800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queue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implemented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by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n-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array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can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hold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at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most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n-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elements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800" marR="830580" lvl="1" indent="-342900" defTabSz="914400">
              <a:spcBef>
                <a:spcPts val="445"/>
              </a:spcBef>
              <a:buClr>
                <a:srgbClr val="0065C9"/>
              </a:buClr>
              <a:buFont typeface="Wingdings"/>
              <a:buChar char=""/>
              <a:tabLst>
                <a:tab pos="812800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otherwise</a:t>
            </a:r>
            <a:r>
              <a:rPr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we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could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not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distinguish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between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an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empty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full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queue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6218" y="3650550"/>
            <a:ext cx="2724150" cy="7207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0365" marR="29209" indent="-380365" algn="r" defTabSz="914400">
              <a:spcBef>
                <a:spcPts val="58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803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queue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Q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empty: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2265" marR="5080" lvl="1" indent="-342265" algn="r" defTabSz="914400">
              <a:spcBef>
                <a:spcPts val="430"/>
              </a:spcBef>
              <a:buClr>
                <a:srgbClr val="0065C9"/>
              </a:buClr>
              <a:buFont typeface="Wingdings"/>
              <a:buChar char=""/>
              <a:tabLst>
                <a:tab pos="342265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if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head(Q)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=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tail(Q)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4268" y="3736848"/>
            <a:ext cx="2621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(</a:t>
            </a:r>
            <a:r>
              <a:rPr kern="0" spc="-10" dirty="0">
                <a:solidFill>
                  <a:sysClr val="windowText" lastClr="000000"/>
                </a:solidFill>
                <a:latin typeface="kiloji - P"/>
                <a:cs typeface="kiloji - P"/>
              </a:rPr>
              <a:t>⇔</a:t>
            </a:r>
            <a:r>
              <a:rPr kern="0" spc="-40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NumElements(Q)</a:t>
            </a:r>
            <a:r>
              <a:rPr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=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0)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6219" y="4407408"/>
            <a:ext cx="23361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065" indent="-380365" defTabSz="914400">
              <a:spcBef>
                <a:spcPts val="9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queue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Q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full: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87504" y="4372432"/>
            <a:ext cx="3039110" cy="6946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defTabSz="914400">
              <a:spcBef>
                <a:spcPts val="570"/>
              </a:spcBef>
            </a:pP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(</a:t>
            </a:r>
            <a:r>
              <a:rPr kern="0" spc="-10" dirty="0">
                <a:solidFill>
                  <a:sysClr val="windowText" lastClr="000000"/>
                </a:solidFill>
                <a:latin typeface="kiloji - P"/>
                <a:cs typeface="kiloji - P"/>
              </a:rPr>
              <a:t>⇔</a:t>
            </a:r>
            <a:r>
              <a:rPr kern="0" spc="-40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NumElements(Q)</a:t>
            </a:r>
            <a:r>
              <a:rPr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=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n-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1)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152525" defTabSz="914400">
              <a:spcBef>
                <a:spcPts val="475"/>
              </a:spcBef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(head(Q)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&gt;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tail(Q))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13419" y="4711447"/>
            <a:ext cx="6012815" cy="6851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4965" indent="-342265" defTabSz="914400">
              <a:spcBef>
                <a:spcPts val="535"/>
              </a:spcBef>
              <a:buClr>
                <a:srgbClr val="0065C9"/>
              </a:buClr>
              <a:buFont typeface="Wingdings"/>
              <a:buChar char=""/>
              <a:tabLst>
                <a:tab pos="354965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if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head(Q)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=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(tail(Q)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+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1)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54965" indent="-342265" defTabSz="914400">
              <a:spcBef>
                <a:spcPts val="439"/>
              </a:spcBef>
              <a:buClr>
                <a:srgbClr val="0065C9"/>
              </a:buClr>
              <a:buFont typeface="Wingdings"/>
              <a:buChar char=""/>
              <a:tabLst>
                <a:tab pos="354965" algn="l"/>
                <a:tab pos="4126229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if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head(Q)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=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(tail(Q)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-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+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1)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(head(Q)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&lt;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tail(Q))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  <p:sp>
        <p:nvSpPr>
          <p:cNvPr id="3" name="object 3"/>
          <p:cNvSpPr/>
          <p:nvPr/>
        </p:nvSpPr>
        <p:spPr>
          <a:xfrm>
            <a:off x="6308878" y="3463798"/>
            <a:ext cx="127635" cy="322580"/>
          </a:xfrm>
          <a:custGeom>
            <a:avLst/>
            <a:gdLst/>
            <a:ahLst/>
            <a:cxnLst/>
            <a:rect l="l" t="t" r="r" b="b"/>
            <a:pathLst>
              <a:path w="127635" h="322579">
                <a:moveTo>
                  <a:pt x="127254" y="76199"/>
                </a:moveTo>
                <a:lnTo>
                  <a:pt x="63246" y="0"/>
                </a:lnTo>
                <a:lnTo>
                  <a:pt x="0" y="76199"/>
                </a:lnTo>
                <a:lnTo>
                  <a:pt x="58674" y="76199"/>
                </a:lnTo>
                <a:lnTo>
                  <a:pt x="58674" y="63245"/>
                </a:lnTo>
                <a:lnTo>
                  <a:pt x="60198" y="60197"/>
                </a:lnTo>
                <a:lnTo>
                  <a:pt x="63246" y="58673"/>
                </a:lnTo>
                <a:lnTo>
                  <a:pt x="67056" y="60197"/>
                </a:lnTo>
                <a:lnTo>
                  <a:pt x="68580" y="63245"/>
                </a:lnTo>
                <a:lnTo>
                  <a:pt x="68580" y="76199"/>
                </a:lnTo>
                <a:lnTo>
                  <a:pt x="127254" y="76199"/>
                </a:lnTo>
                <a:close/>
              </a:path>
              <a:path w="127635" h="322579">
                <a:moveTo>
                  <a:pt x="68580" y="76199"/>
                </a:moveTo>
                <a:lnTo>
                  <a:pt x="68580" y="63245"/>
                </a:lnTo>
                <a:lnTo>
                  <a:pt x="67056" y="60197"/>
                </a:lnTo>
                <a:lnTo>
                  <a:pt x="63246" y="58673"/>
                </a:lnTo>
                <a:lnTo>
                  <a:pt x="60198" y="60197"/>
                </a:lnTo>
                <a:lnTo>
                  <a:pt x="58674" y="63245"/>
                </a:lnTo>
                <a:lnTo>
                  <a:pt x="58674" y="76199"/>
                </a:lnTo>
                <a:lnTo>
                  <a:pt x="68580" y="76199"/>
                </a:lnTo>
                <a:close/>
              </a:path>
              <a:path w="127635" h="322579">
                <a:moveTo>
                  <a:pt x="68580" y="317753"/>
                </a:moveTo>
                <a:lnTo>
                  <a:pt x="68580" y="76199"/>
                </a:lnTo>
                <a:lnTo>
                  <a:pt x="58674" y="76199"/>
                </a:lnTo>
                <a:lnTo>
                  <a:pt x="58674" y="317753"/>
                </a:lnTo>
                <a:lnTo>
                  <a:pt x="60198" y="320801"/>
                </a:lnTo>
                <a:lnTo>
                  <a:pt x="63246" y="322325"/>
                </a:lnTo>
                <a:lnTo>
                  <a:pt x="67056" y="320801"/>
                </a:lnTo>
                <a:lnTo>
                  <a:pt x="68580" y="317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84109" y="3463798"/>
            <a:ext cx="127000" cy="322580"/>
          </a:xfrm>
          <a:custGeom>
            <a:avLst/>
            <a:gdLst/>
            <a:ahLst/>
            <a:cxnLst/>
            <a:rect l="l" t="t" r="r" b="b"/>
            <a:pathLst>
              <a:path w="127000" h="322579">
                <a:moveTo>
                  <a:pt x="126492" y="76199"/>
                </a:moveTo>
                <a:lnTo>
                  <a:pt x="63246" y="0"/>
                </a:lnTo>
                <a:lnTo>
                  <a:pt x="0" y="76199"/>
                </a:lnTo>
                <a:lnTo>
                  <a:pt x="58674" y="76199"/>
                </a:lnTo>
                <a:lnTo>
                  <a:pt x="58674" y="63245"/>
                </a:lnTo>
                <a:lnTo>
                  <a:pt x="59436" y="60197"/>
                </a:lnTo>
                <a:lnTo>
                  <a:pt x="63246" y="58673"/>
                </a:lnTo>
                <a:lnTo>
                  <a:pt x="66294" y="60197"/>
                </a:lnTo>
                <a:lnTo>
                  <a:pt x="67818" y="63245"/>
                </a:lnTo>
                <a:lnTo>
                  <a:pt x="67818" y="76199"/>
                </a:lnTo>
                <a:lnTo>
                  <a:pt x="126492" y="76199"/>
                </a:lnTo>
                <a:close/>
              </a:path>
              <a:path w="127000" h="322579">
                <a:moveTo>
                  <a:pt x="67818" y="76199"/>
                </a:moveTo>
                <a:lnTo>
                  <a:pt x="67818" y="63245"/>
                </a:lnTo>
                <a:lnTo>
                  <a:pt x="66294" y="60197"/>
                </a:lnTo>
                <a:lnTo>
                  <a:pt x="63246" y="58673"/>
                </a:lnTo>
                <a:lnTo>
                  <a:pt x="59436" y="60197"/>
                </a:lnTo>
                <a:lnTo>
                  <a:pt x="58674" y="63245"/>
                </a:lnTo>
                <a:lnTo>
                  <a:pt x="58674" y="76199"/>
                </a:lnTo>
                <a:lnTo>
                  <a:pt x="67818" y="76199"/>
                </a:lnTo>
                <a:close/>
              </a:path>
              <a:path w="127000" h="322579">
                <a:moveTo>
                  <a:pt x="67818" y="317753"/>
                </a:moveTo>
                <a:lnTo>
                  <a:pt x="67818" y="76199"/>
                </a:lnTo>
                <a:lnTo>
                  <a:pt x="58674" y="76199"/>
                </a:lnTo>
                <a:lnTo>
                  <a:pt x="58674" y="317753"/>
                </a:lnTo>
                <a:lnTo>
                  <a:pt x="59436" y="320801"/>
                </a:lnTo>
                <a:lnTo>
                  <a:pt x="63246" y="322325"/>
                </a:lnTo>
                <a:lnTo>
                  <a:pt x="66294" y="320801"/>
                </a:lnTo>
                <a:lnTo>
                  <a:pt x="67818" y="317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6218" y="2391538"/>
            <a:ext cx="6328410" cy="2914901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487170" defTabSz="914400">
              <a:spcBef>
                <a:spcPts val="790"/>
              </a:spcBef>
              <a:tabLst>
                <a:tab pos="1998345" algn="l"/>
                <a:tab pos="2510790" algn="l"/>
                <a:tab pos="3023870" algn="l"/>
                <a:tab pos="3536315" algn="l"/>
                <a:tab pos="4049395" algn="l"/>
                <a:tab pos="4561840" algn="l"/>
                <a:tab pos="5074920" algn="l"/>
                <a:tab pos="5587365" algn="l"/>
                <a:tab pos="6008370" algn="l"/>
              </a:tabLst>
            </a:pP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6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7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8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9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10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20090" defTabSz="914400">
              <a:spcBef>
                <a:spcPts val="925"/>
              </a:spcBef>
            </a:pPr>
            <a:r>
              <a:rPr sz="24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Q</a:t>
            </a:r>
            <a:endParaRPr sz="24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1755"/>
              </a:spcBef>
            </a:pPr>
            <a:endParaRPr sz="24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797935" defTabSz="914400">
              <a:tabLst>
                <a:tab pos="5429250" algn="l"/>
              </a:tabLst>
            </a:pP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head(Q)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tail(Q)</a:t>
            </a: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2700" defTabSz="914400">
              <a:spcBef>
                <a:spcPts val="1215"/>
              </a:spcBef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Start</a:t>
            </a:r>
            <a:r>
              <a:rPr sz="20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with</a:t>
            </a:r>
            <a:r>
              <a:rPr sz="20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queue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given,</a:t>
            </a:r>
            <a:r>
              <a:rPr sz="20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denote</a:t>
            </a:r>
            <a:r>
              <a:rPr sz="20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changes</a:t>
            </a:r>
            <a:r>
              <a:rPr sz="20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“queue</a:t>
            </a:r>
            <a:r>
              <a:rPr sz="20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state”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54965" indent="-342265" defTabSz="914400">
              <a:spcBef>
                <a:spcPts val="47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549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Enqueue(Q,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2),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Enqueue(Q,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3),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Enqueue(Q,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7)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54965" indent="-342265" defTabSz="914400">
              <a:spcBef>
                <a:spcPts val="47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54965" algn="l"/>
              </a:tabLst>
            </a:pP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Dequeue(Q)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(152)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56219" y="1287780"/>
            <a:ext cx="37344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Example</a:t>
            </a:r>
            <a:r>
              <a:rPr sz="2000" b="1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(Queue</a:t>
            </a:r>
            <a:r>
              <a:rPr sz="2000" b="1" kern="0" spc="-8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Manipulation)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551770" y="2922588"/>
          <a:ext cx="5036816" cy="405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5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330" y="1378458"/>
            <a:ext cx="22256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Queue</a:t>
            </a:r>
            <a:r>
              <a:rPr sz="2000" b="1" kern="0" spc="-7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Operations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(153)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8329" y="1925574"/>
            <a:ext cx="30187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065" indent="-380365" defTabSz="914400">
              <a:spcBef>
                <a:spcPts val="9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Enqueue</a:t>
            </a:r>
            <a:r>
              <a:rPr sz="20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Dequeue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78772" y="2581656"/>
            <a:ext cx="33782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Enqueue(Q,x)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16865" defTabSz="914400"/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Q[tail[Q]]</a:t>
            </a:r>
            <a:r>
              <a:rPr sz="2000" b="1" kern="0" spc="-7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:=</a:t>
            </a:r>
            <a:r>
              <a:rPr sz="2000" b="1" kern="0" spc="-7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50" dirty="0">
                <a:solidFill>
                  <a:sysClr val="windowText" lastClr="000000"/>
                </a:solidFill>
                <a:latin typeface="Courier New"/>
                <a:cs typeface="Courier New"/>
              </a:rPr>
              <a:t>x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774065" marR="5080" indent="-457834" defTabSz="914400"/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if</a:t>
            </a:r>
            <a:r>
              <a:rPr sz="2000" b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tail[Q]=length[Q]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then</a:t>
            </a:r>
            <a:r>
              <a:rPr sz="2000" b="1" kern="0" spc="-5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tail[Q]</a:t>
            </a:r>
            <a:r>
              <a:rPr sz="2000" b="1" kern="0" spc="-5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:=</a:t>
            </a:r>
            <a:r>
              <a:rPr sz="2000" b="1" kern="0" spc="-5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50" dirty="0">
                <a:solidFill>
                  <a:sysClr val="windowText" lastClr="000000"/>
                </a:solidFill>
                <a:latin typeface="Courier New"/>
                <a:cs typeface="Courier New"/>
              </a:rPr>
              <a:t>1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0772" y="3800652"/>
            <a:ext cx="3835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else</a:t>
            </a:r>
            <a:r>
              <a:rPr sz="2000" b="1" kern="0" spc="-5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tail[Q]</a:t>
            </a:r>
            <a:r>
              <a:rPr sz="2000" b="1" kern="0" spc="-5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:=</a:t>
            </a:r>
            <a:r>
              <a:rPr sz="2000" b="1" kern="0" spc="-5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tail[Q]+1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8772" y="4421568"/>
            <a:ext cx="33782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Dequeue(Q)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16865" defTabSz="914400"/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x</a:t>
            </a:r>
            <a:r>
              <a:rPr sz="2000" b="1" kern="0" spc="-2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:=</a:t>
            </a:r>
            <a:r>
              <a:rPr sz="2000" b="1" kern="0" spc="-2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Q[head[Q]]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774065" marR="5080" indent="-457834" defTabSz="914400"/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if</a:t>
            </a:r>
            <a:r>
              <a:rPr sz="2000" b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head[Q]=length[Q]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then</a:t>
            </a:r>
            <a:r>
              <a:rPr sz="2000" b="1" kern="0" spc="-5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head[Q]</a:t>
            </a:r>
            <a:r>
              <a:rPr sz="2000" b="1" kern="0" spc="-5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:=</a:t>
            </a:r>
            <a:r>
              <a:rPr sz="2000" b="1" kern="0" spc="-5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50" dirty="0">
                <a:solidFill>
                  <a:sysClr val="windowText" lastClr="000000"/>
                </a:solidFill>
                <a:latin typeface="Courier New"/>
                <a:cs typeface="Courier New"/>
              </a:rPr>
              <a:t>1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3521" y="5640564"/>
            <a:ext cx="4292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572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else</a:t>
            </a:r>
            <a:r>
              <a:rPr sz="2000" b="1" kern="0" spc="-5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head[Q]</a:t>
            </a:r>
            <a:r>
              <a:rPr sz="2000" b="1" kern="0" spc="-5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:=</a:t>
            </a:r>
            <a:r>
              <a:rPr sz="2000" b="1" kern="0" spc="-5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head[Q]+1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return</a:t>
            </a:r>
            <a:r>
              <a:rPr sz="2000" b="1" kern="0" spc="-7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50" dirty="0">
                <a:solidFill>
                  <a:sysClr val="windowText" lastClr="000000"/>
                </a:solidFill>
                <a:latin typeface="Courier New"/>
                <a:cs typeface="Courier New"/>
              </a:rPr>
              <a:t>x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9246" y="2931922"/>
            <a:ext cx="3257550" cy="348172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40005" rIns="0" bIns="0" rtlCol="0">
            <a:spAutoFit/>
          </a:bodyPr>
          <a:lstStyle/>
          <a:p>
            <a:pPr marL="89535" defTabSz="914400">
              <a:spcBef>
                <a:spcPts val="315"/>
              </a:spcBef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Precondition:</a:t>
            </a:r>
            <a:r>
              <a:rPr sz="2000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queue</a:t>
            </a:r>
            <a:r>
              <a:rPr sz="2000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not</a:t>
            </a:r>
            <a:r>
              <a:rPr sz="200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full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13499" y="4564127"/>
            <a:ext cx="3623310" cy="347531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39370" rIns="0" bIns="0" rtlCol="0">
            <a:spAutoFit/>
          </a:bodyPr>
          <a:lstStyle/>
          <a:p>
            <a:pPr marL="90170" defTabSz="914400">
              <a:spcBef>
                <a:spcPts val="310"/>
              </a:spcBef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Precondition:</a:t>
            </a:r>
            <a:r>
              <a:rPr sz="2000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queue</a:t>
            </a:r>
            <a:r>
              <a:rPr sz="2000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not</a:t>
            </a:r>
            <a:r>
              <a:rPr sz="2000" kern="0" spc="-7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empty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3054" y="1343152"/>
            <a:ext cx="4166235" cy="963084"/>
          </a:xfrm>
          <a:prstGeom prst="rect">
            <a:avLst/>
          </a:prstGeom>
          <a:solidFill>
            <a:srgbClr val="FFCC99"/>
          </a:solidFill>
        </p:spPr>
        <p:txBody>
          <a:bodyPr vert="horz" wrap="square" lIns="0" tIns="39370" rIns="0" bIns="0" rtlCol="0">
            <a:spAutoFit/>
          </a:bodyPr>
          <a:lstStyle/>
          <a:p>
            <a:pPr marL="90170" marR="132080" defTabSz="914400">
              <a:spcBef>
                <a:spcPts val="310"/>
              </a:spcBef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This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pseudo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code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does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not</a:t>
            </a:r>
            <a:r>
              <a:rPr sz="2000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contain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error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handling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functionality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90170" defTabSz="914400"/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(see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stack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push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pop)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2396440" y="1378459"/>
            <a:ext cx="7821507" cy="2936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/>
              <a:t>Typical</a:t>
            </a:r>
            <a:r>
              <a:rPr spc="-70" dirty="0"/>
              <a:t> </a:t>
            </a:r>
            <a:r>
              <a:rPr dirty="0"/>
              <a:t>Examples</a:t>
            </a:r>
            <a:r>
              <a:rPr spc="-6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10" dirty="0"/>
              <a:t>Elementary</a:t>
            </a:r>
            <a:r>
              <a:rPr spc="-65" dirty="0"/>
              <a:t> </a:t>
            </a:r>
            <a:r>
              <a:rPr dirty="0"/>
              <a:t>Data</a:t>
            </a:r>
            <a:r>
              <a:rPr spc="-65" dirty="0"/>
              <a:t> </a:t>
            </a:r>
            <a:r>
              <a:rPr spc="-10" dirty="0"/>
              <a:t>Structures</a:t>
            </a:r>
          </a:p>
          <a:p>
            <a:pPr>
              <a:spcBef>
                <a:spcPts val="1050"/>
              </a:spcBef>
            </a:pPr>
            <a:endParaRPr spc="-10" dirty="0"/>
          </a:p>
          <a:p>
            <a:pPr marL="393065" indent="-380365"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b="0" spc="-10" dirty="0">
                <a:solidFill>
                  <a:srgbClr val="B2B2B2"/>
                </a:solidFill>
              </a:rPr>
              <a:t>Array</a:t>
            </a:r>
          </a:p>
          <a:p>
            <a:pPr>
              <a:spcBef>
                <a:spcPts val="1045"/>
              </a:spcBef>
              <a:buClr>
                <a:srgbClr val="0065C9"/>
              </a:buClr>
              <a:buFont typeface="Wingdings"/>
              <a:buChar char=""/>
            </a:pPr>
            <a:endParaRPr b="0" spc="-10" dirty="0">
              <a:solidFill>
                <a:srgbClr val="B2B2B2"/>
              </a:solidFill>
            </a:endParaRPr>
          </a:p>
          <a:p>
            <a:pPr marL="393065" indent="-380365">
              <a:spcBef>
                <a:spcPts val="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b="0" spc="-10" dirty="0">
                <a:solidFill>
                  <a:srgbClr val="B2B2B2"/>
                </a:solidFill>
              </a:rPr>
              <a:t>Stack</a:t>
            </a:r>
          </a:p>
          <a:p>
            <a:pPr marL="393065" indent="-380365">
              <a:spcBef>
                <a:spcPts val="47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b="0" spc="-10" dirty="0">
                <a:solidFill>
                  <a:srgbClr val="B2B2B2"/>
                </a:solidFill>
              </a:rPr>
              <a:t>Queue</a:t>
            </a:r>
          </a:p>
          <a:p>
            <a:pPr marL="393065" indent="-380365">
              <a:spcBef>
                <a:spcPts val="48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b="0" dirty="0">
                <a:latin typeface="Arial"/>
                <a:cs typeface="Arial"/>
              </a:rPr>
              <a:t>Linked</a:t>
            </a:r>
            <a:r>
              <a:rPr b="0" spc="-60" dirty="0"/>
              <a:t> </a:t>
            </a:r>
            <a:r>
              <a:rPr b="0" spc="-20" dirty="0"/>
              <a:t>List</a:t>
            </a:r>
          </a:p>
          <a:p>
            <a:pPr marL="393065" indent="-380365">
              <a:spcBef>
                <a:spcPts val="47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b="0" spc="-20" dirty="0"/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(156)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330" y="1403604"/>
            <a:ext cx="7484109" cy="46878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Linked</a:t>
            </a:r>
            <a:r>
              <a:rPr sz="2000" b="1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spcBef>
                <a:spcPts val="180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rgbClr val="0065CC"/>
                </a:solidFill>
                <a:latin typeface="Arial"/>
                <a:cs typeface="Arial"/>
              </a:rPr>
              <a:t>linked</a:t>
            </a:r>
            <a:r>
              <a:rPr sz="2000" b="1" kern="0" spc="-45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rgbClr val="0065CC"/>
                </a:solidFill>
                <a:latin typeface="Arial"/>
                <a:cs typeface="Arial"/>
              </a:rPr>
              <a:t>list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,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elements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are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arranged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linear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order,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marR="5080" defTabSz="914400">
              <a:lnSpc>
                <a:spcPct val="109800"/>
              </a:lnSpc>
              <a:spcBef>
                <a:spcPts val="5"/>
              </a:spcBef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i.e.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each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(except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first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one)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has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predecessor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and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each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(except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last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one)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has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successor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.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marR="649605" indent="-381000" defTabSz="914400">
              <a:lnSpc>
                <a:spcPct val="110000"/>
              </a:lnSpc>
              <a:spcBef>
                <a:spcPts val="47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Unlike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an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array,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elements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are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not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addressed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by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an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index,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but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by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pointer</a:t>
            </a:r>
            <a:r>
              <a:rPr sz="2000" b="1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(a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reference).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1520"/>
              </a:spcBef>
              <a:buClr>
                <a:srgbClr val="0065C9"/>
              </a:buClr>
              <a:buFont typeface="Wingdings"/>
              <a:buChar char=""/>
            </a:pP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spcBef>
                <a:spcPts val="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  <a:tab pos="1633855" algn="l"/>
                <a:tab pos="416242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There</a:t>
            </a:r>
            <a:r>
              <a:rPr sz="2000" kern="0" spc="-8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are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200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singly</a:t>
            </a:r>
            <a:r>
              <a:rPr sz="2000" i="1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linked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lists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200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doubly</a:t>
            </a:r>
            <a:r>
              <a:rPr sz="2000" i="1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linked</a:t>
            </a:r>
            <a:r>
              <a:rPr sz="2000" kern="0" spc="-7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lists.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spcBef>
                <a:spcPts val="71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may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be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sorted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or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unsorted.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spcBef>
                <a:spcPts val="71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may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be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circular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(i.e.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ring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elements).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1520"/>
              </a:spcBef>
              <a:buClr>
                <a:srgbClr val="0065C9"/>
              </a:buClr>
              <a:buFont typeface="Wingdings"/>
              <a:buChar char=""/>
            </a:pP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spcBef>
                <a:spcPts val="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Here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we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consider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mainly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unsorted,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doubly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linked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lists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(157)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3264" y="379477"/>
            <a:ext cx="369189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19788" y="4238562"/>
          <a:ext cx="2623184" cy="455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2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6412320" y="4348291"/>
            <a:ext cx="333375" cy="269875"/>
            <a:chOff x="4888319" y="4348290"/>
            <a:chExt cx="333375" cy="269875"/>
          </a:xfrm>
        </p:grpSpPr>
        <p:sp>
          <p:nvSpPr>
            <p:cNvPr id="5" name="object 5"/>
            <p:cNvSpPr/>
            <p:nvPr/>
          </p:nvSpPr>
          <p:spPr>
            <a:xfrm>
              <a:off x="4893081" y="4373626"/>
              <a:ext cx="311150" cy="196850"/>
            </a:xfrm>
            <a:custGeom>
              <a:avLst/>
              <a:gdLst/>
              <a:ahLst/>
              <a:cxnLst/>
              <a:rect l="l" t="t" r="r" b="b"/>
              <a:pathLst>
                <a:path w="311150" h="196850">
                  <a:moveTo>
                    <a:pt x="0" y="0"/>
                  </a:moveTo>
                  <a:lnTo>
                    <a:pt x="310896" y="19659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913655" y="4353052"/>
              <a:ext cx="303530" cy="260350"/>
            </a:xfrm>
            <a:custGeom>
              <a:avLst/>
              <a:gdLst/>
              <a:ahLst/>
              <a:cxnLst/>
              <a:rect l="l" t="t" r="r" b="b"/>
              <a:pathLst>
                <a:path w="303529" h="260350">
                  <a:moveTo>
                    <a:pt x="303275" y="0"/>
                  </a:moveTo>
                  <a:lnTo>
                    <a:pt x="0" y="25984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object 7"/>
          <p:cNvSpPr/>
          <p:nvPr/>
        </p:nvSpPr>
        <p:spPr>
          <a:xfrm>
            <a:off x="5451628" y="4457446"/>
            <a:ext cx="410209" cy="76200"/>
          </a:xfrm>
          <a:custGeom>
            <a:avLst/>
            <a:gdLst/>
            <a:ahLst/>
            <a:cxnLst/>
            <a:rect l="l" t="t" r="r" b="b"/>
            <a:pathLst>
              <a:path w="410210" h="76200">
                <a:moveTo>
                  <a:pt x="76200" y="33527"/>
                </a:moveTo>
                <a:lnTo>
                  <a:pt x="76200" y="0"/>
                </a:lnTo>
                <a:lnTo>
                  <a:pt x="0" y="38099"/>
                </a:lnTo>
                <a:lnTo>
                  <a:pt x="58674" y="67436"/>
                </a:lnTo>
                <a:lnTo>
                  <a:pt x="58674" y="38099"/>
                </a:lnTo>
                <a:lnTo>
                  <a:pt x="60198" y="35051"/>
                </a:lnTo>
                <a:lnTo>
                  <a:pt x="63246" y="33527"/>
                </a:lnTo>
                <a:lnTo>
                  <a:pt x="76200" y="33527"/>
                </a:lnTo>
                <a:close/>
              </a:path>
              <a:path w="410210" h="76200">
                <a:moveTo>
                  <a:pt x="409956" y="38099"/>
                </a:moveTo>
                <a:lnTo>
                  <a:pt x="408432" y="35051"/>
                </a:lnTo>
                <a:lnTo>
                  <a:pt x="404622" y="33527"/>
                </a:lnTo>
                <a:lnTo>
                  <a:pt x="63246" y="33527"/>
                </a:lnTo>
                <a:lnTo>
                  <a:pt x="60198" y="35051"/>
                </a:lnTo>
                <a:lnTo>
                  <a:pt x="58674" y="38099"/>
                </a:lnTo>
                <a:lnTo>
                  <a:pt x="60198" y="41909"/>
                </a:lnTo>
                <a:lnTo>
                  <a:pt x="63246" y="42671"/>
                </a:lnTo>
                <a:lnTo>
                  <a:pt x="404622" y="42671"/>
                </a:lnTo>
                <a:lnTo>
                  <a:pt x="408432" y="41909"/>
                </a:lnTo>
                <a:lnTo>
                  <a:pt x="409956" y="38099"/>
                </a:lnTo>
                <a:close/>
              </a:path>
              <a:path w="410210" h="76200">
                <a:moveTo>
                  <a:pt x="76200" y="76199"/>
                </a:moveTo>
                <a:lnTo>
                  <a:pt x="76200" y="42671"/>
                </a:lnTo>
                <a:lnTo>
                  <a:pt x="63246" y="42671"/>
                </a:lnTo>
                <a:lnTo>
                  <a:pt x="60198" y="41909"/>
                </a:lnTo>
                <a:lnTo>
                  <a:pt x="58674" y="38099"/>
                </a:lnTo>
                <a:lnTo>
                  <a:pt x="58674" y="67436"/>
                </a:lnTo>
                <a:lnTo>
                  <a:pt x="7620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02704" y="4400297"/>
            <a:ext cx="410209" cy="127635"/>
          </a:xfrm>
          <a:custGeom>
            <a:avLst/>
            <a:gdLst/>
            <a:ahLst/>
            <a:cxnLst/>
            <a:rect l="l" t="t" r="r" b="b"/>
            <a:pathLst>
              <a:path w="410210" h="127635">
                <a:moveTo>
                  <a:pt x="350520" y="63246"/>
                </a:moveTo>
                <a:lnTo>
                  <a:pt x="349758" y="60198"/>
                </a:lnTo>
                <a:lnTo>
                  <a:pt x="345948" y="58674"/>
                </a:lnTo>
                <a:lnTo>
                  <a:pt x="4572" y="58674"/>
                </a:lnTo>
                <a:lnTo>
                  <a:pt x="1524" y="60198"/>
                </a:lnTo>
                <a:lnTo>
                  <a:pt x="0" y="63246"/>
                </a:lnTo>
                <a:lnTo>
                  <a:pt x="1524" y="67056"/>
                </a:lnTo>
                <a:lnTo>
                  <a:pt x="4572" y="68580"/>
                </a:lnTo>
                <a:lnTo>
                  <a:pt x="345948" y="68580"/>
                </a:lnTo>
                <a:lnTo>
                  <a:pt x="349758" y="67056"/>
                </a:lnTo>
                <a:lnTo>
                  <a:pt x="350520" y="63246"/>
                </a:lnTo>
                <a:close/>
              </a:path>
              <a:path w="410210" h="127635">
                <a:moveTo>
                  <a:pt x="409956" y="63246"/>
                </a:moveTo>
                <a:lnTo>
                  <a:pt x="333756" y="0"/>
                </a:lnTo>
                <a:lnTo>
                  <a:pt x="333756" y="58674"/>
                </a:lnTo>
                <a:lnTo>
                  <a:pt x="345948" y="58674"/>
                </a:lnTo>
                <a:lnTo>
                  <a:pt x="349758" y="60198"/>
                </a:lnTo>
                <a:lnTo>
                  <a:pt x="350520" y="63246"/>
                </a:lnTo>
                <a:lnTo>
                  <a:pt x="350520" y="113172"/>
                </a:lnTo>
                <a:lnTo>
                  <a:pt x="409956" y="63246"/>
                </a:lnTo>
                <a:close/>
              </a:path>
              <a:path w="410210" h="127635">
                <a:moveTo>
                  <a:pt x="350520" y="113172"/>
                </a:moveTo>
                <a:lnTo>
                  <a:pt x="350520" y="63246"/>
                </a:lnTo>
                <a:lnTo>
                  <a:pt x="349758" y="67056"/>
                </a:lnTo>
                <a:lnTo>
                  <a:pt x="345948" y="68580"/>
                </a:lnTo>
                <a:lnTo>
                  <a:pt x="333756" y="68580"/>
                </a:lnTo>
                <a:lnTo>
                  <a:pt x="333756" y="127254"/>
                </a:lnTo>
                <a:lnTo>
                  <a:pt x="350520" y="113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8329" y="1403604"/>
            <a:ext cx="7608570" cy="50571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Linked</a:t>
            </a:r>
            <a:r>
              <a:rPr sz="2000" b="1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spcBef>
                <a:spcPts val="180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Each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x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(doubly)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linked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has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three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fields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650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pointer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b="1" kern="0" dirty="0">
                <a:solidFill>
                  <a:sysClr val="windowText" lastClr="000000"/>
                </a:solidFill>
                <a:latin typeface="Arial"/>
                <a:cs typeface="Arial"/>
              </a:rPr>
              <a:t>prev</a:t>
            </a:r>
            <a:r>
              <a:rPr b="1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previous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800" lvl="1" indent="-342900" defTabSz="914400">
              <a:spcBef>
                <a:spcPts val="655"/>
              </a:spcBef>
              <a:buClr>
                <a:srgbClr val="0065C9"/>
              </a:buClr>
              <a:buFont typeface="Wingdings"/>
              <a:buChar char=""/>
              <a:tabLst>
                <a:tab pos="812800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pointer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b="1" kern="0" dirty="0">
                <a:solidFill>
                  <a:sysClr val="windowText" lastClr="000000"/>
                </a:solidFill>
                <a:latin typeface="Arial"/>
                <a:cs typeface="Arial"/>
              </a:rPr>
              <a:t>next</a:t>
            </a:r>
            <a:r>
              <a:rPr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next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800" lvl="1" indent="-342900" defTabSz="914400">
              <a:spcBef>
                <a:spcPts val="650"/>
              </a:spcBef>
              <a:buClr>
                <a:srgbClr val="0065C9"/>
              </a:buClr>
              <a:buFont typeface="Wingdings"/>
              <a:buChar char=""/>
              <a:tabLst>
                <a:tab pos="812800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field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that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contains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b="1" kern="0" dirty="0">
                <a:solidFill>
                  <a:sysClr val="windowText" lastClr="000000"/>
                </a:solidFill>
                <a:latin typeface="Arial"/>
                <a:cs typeface="Arial"/>
              </a:rPr>
              <a:t>key</a:t>
            </a:r>
            <a:r>
              <a:rPr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(value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certain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type)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800" lvl="1" indent="-342900" defTabSz="914400">
              <a:spcBef>
                <a:spcPts val="650"/>
              </a:spcBef>
              <a:buClr>
                <a:srgbClr val="0065C9"/>
              </a:buClr>
              <a:buFont typeface="Wingdings"/>
              <a:buChar char=""/>
              <a:tabLst>
                <a:tab pos="812800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Possibly</a:t>
            </a:r>
            <a:r>
              <a:rPr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field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that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contains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satellite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data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(ignored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following)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172460" defTabSz="914400">
              <a:lnSpc>
                <a:spcPts val="2610"/>
              </a:lnSpc>
              <a:spcBef>
                <a:spcPts val="1090"/>
              </a:spcBef>
              <a:tabLst>
                <a:tab pos="4124960" algn="l"/>
                <a:tab pos="4966335" algn="l"/>
              </a:tabLst>
            </a:pPr>
            <a:r>
              <a:rPr sz="24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prev</a:t>
            </a:r>
            <a:r>
              <a:rPr sz="2400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24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key</a:t>
            </a:r>
            <a:r>
              <a:rPr sz="2400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24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next</a:t>
            </a:r>
            <a:endParaRPr sz="24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08025" defTabSz="914400">
              <a:lnSpc>
                <a:spcPts val="2610"/>
              </a:lnSpc>
            </a:pPr>
            <a:r>
              <a:rPr sz="2400" b="1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One</a:t>
            </a:r>
            <a:r>
              <a:rPr sz="2400" b="1" kern="0" spc="-3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400" b="1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element</a:t>
            </a:r>
            <a:r>
              <a:rPr sz="2400" b="1" kern="0" spc="-2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400" b="1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x</a:t>
            </a:r>
            <a:r>
              <a:rPr sz="2400" b="1" kern="0" spc="-1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400" b="1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endParaRPr sz="24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807720" defTabSz="914400">
              <a:spcBef>
                <a:spcPts val="5"/>
              </a:spcBef>
            </a:pPr>
            <a:r>
              <a:rPr sz="16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(consist</a:t>
            </a:r>
            <a:r>
              <a:rPr sz="1600" kern="0" spc="-1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of</a:t>
            </a:r>
            <a:r>
              <a:rPr sz="1600" kern="0" spc="-2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3</a:t>
            </a:r>
            <a:r>
              <a:rPr sz="1600" kern="0" spc="-2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fields)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93065" marR="13335" indent="-381000" defTabSz="914400">
              <a:lnSpc>
                <a:spcPct val="110000"/>
              </a:lnSpc>
              <a:spcBef>
                <a:spcPts val="158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Pointer</a:t>
            </a:r>
            <a:r>
              <a:rPr sz="20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fields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that</a:t>
            </a:r>
            <a:r>
              <a:rPr sz="20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contain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no</a:t>
            </a:r>
            <a:r>
              <a:rPr sz="20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pointer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pointing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another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element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contain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special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pointer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NIL</a:t>
            </a:r>
            <a:r>
              <a:rPr sz="2000" b="1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(</a:t>
            </a:r>
            <a:r>
              <a:rPr sz="2000" kern="0" spc="-25" dirty="0">
                <a:solidFill>
                  <a:sysClr val="windowText" lastClr="000000"/>
                </a:solidFill>
                <a:latin typeface="kiloji - P"/>
                <a:cs typeface="kiloji - P"/>
              </a:rPr>
              <a:t>∖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)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spcBef>
                <a:spcPts val="71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pointer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[L]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points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first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linked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spcBef>
                <a:spcPts val="71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If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head[L]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=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NIL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an</a:t>
            </a:r>
            <a:r>
              <a:rPr sz="2000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empty</a:t>
            </a:r>
            <a:r>
              <a:rPr sz="2000" b="1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(158)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329" y="1378458"/>
            <a:ext cx="7640320" cy="28334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Linked</a:t>
            </a:r>
            <a:r>
              <a:rPr sz="2000" b="1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marR="975994" indent="-381000" defTabSz="914400">
              <a:spcBef>
                <a:spcPts val="162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linked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list,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insert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operation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called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rgbClr val="0065CC"/>
                </a:solidFill>
                <a:latin typeface="Arial"/>
                <a:cs typeface="Arial"/>
              </a:rPr>
              <a:t>List_Insert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,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0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delete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operation</a:t>
            </a:r>
            <a:r>
              <a:rPr sz="20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called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rgbClr val="0065CC"/>
                </a:solidFill>
                <a:latin typeface="Arial"/>
                <a:cs typeface="Arial"/>
              </a:rPr>
              <a:t>List_Delete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.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marR="5080" indent="-381000" defTabSz="914400">
              <a:spcBef>
                <a:spcPts val="48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linked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we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may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search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for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an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with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certain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key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k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by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calling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rgbClr val="0065CC"/>
                </a:solidFill>
                <a:latin typeface="Arial"/>
                <a:cs typeface="Arial"/>
              </a:rPr>
              <a:t>List_Search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.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/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735"/>
              </a:spcBef>
            </a:pP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2230" defTabSz="914400"/>
            <a:r>
              <a:rPr sz="2000" u="sng" kern="0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Linked</a:t>
            </a:r>
            <a:r>
              <a:rPr sz="2000" u="sng" kern="0" spc="-20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kern="0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List</a:t>
            </a:r>
            <a:r>
              <a:rPr sz="2000" u="sng" kern="0" spc="-20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kern="0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Example</a:t>
            </a:r>
            <a:r>
              <a:rPr sz="2000" b="1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2000" b="1" kern="0" spc="45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dynamic</a:t>
            </a:r>
            <a:r>
              <a:rPr sz="20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set</a:t>
            </a:r>
            <a:r>
              <a:rPr sz="20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{11,</a:t>
            </a:r>
            <a:r>
              <a:rPr sz="20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r>
              <a:rPr sz="20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,7</a:t>
            </a:r>
            <a:r>
              <a:rPr sz="20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,</a:t>
            </a:r>
            <a:r>
              <a:rPr sz="20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13}</a:t>
            </a:r>
            <a:endParaRPr sz="20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994177" y="5120958"/>
            <a:ext cx="7205980" cy="352425"/>
            <a:chOff x="1470177" y="5120957"/>
            <a:chExt cx="7205980" cy="352425"/>
          </a:xfrm>
        </p:grpSpPr>
        <p:sp>
          <p:nvSpPr>
            <p:cNvPr id="5" name="object 5"/>
            <p:cNvSpPr/>
            <p:nvPr/>
          </p:nvSpPr>
          <p:spPr>
            <a:xfrm>
              <a:off x="1836699" y="5127244"/>
              <a:ext cx="5066030" cy="341630"/>
            </a:xfrm>
            <a:custGeom>
              <a:avLst/>
              <a:gdLst/>
              <a:ahLst/>
              <a:cxnLst/>
              <a:rect l="l" t="t" r="r" b="b"/>
              <a:pathLst>
                <a:path w="5066030" h="341629">
                  <a:moveTo>
                    <a:pt x="1878330" y="22098"/>
                  </a:moveTo>
                  <a:lnTo>
                    <a:pt x="1878330" y="341376"/>
                  </a:lnTo>
                  <a:lnTo>
                    <a:pt x="2330958" y="341376"/>
                  </a:lnTo>
                  <a:lnTo>
                    <a:pt x="2330958" y="22098"/>
                  </a:lnTo>
                  <a:lnTo>
                    <a:pt x="1878330" y="22098"/>
                  </a:lnTo>
                  <a:close/>
                </a:path>
                <a:path w="5066030" h="341629">
                  <a:moveTo>
                    <a:pt x="2335530" y="22098"/>
                  </a:moveTo>
                  <a:lnTo>
                    <a:pt x="2335530" y="341376"/>
                  </a:lnTo>
                  <a:lnTo>
                    <a:pt x="2788158" y="341376"/>
                  </a:lnTo>
                  <a:lnTo>
                    <a:pt x="2788158" y="22098"/>
                  </a:lnTo>
                  <a:lnTo>
                    <a:pt x="2335530" y="22098"/>
                  </a:lnTo>
                  <a:close/>
                </a:path>
                <a:path w="5066030" h="341629">
                  <a:moveTo>
                    <a:pt x="2794253" y="22098"/>
                  </a:moveTo>
                  <a:lnTo>
                    <a:pt x="2794253" y="341376"/>
                  </a:lnTo>
                  <a:lnTo>
                    <a:pt x="3246881" y="341376"/>
                  </a:lnTo>
                  <a:lnTo>
                    <a:pt x="3246881" y="22098"/>
                  </a:lnTo>
                  <a:lnTo>
                    <a:pt x="2794253" y="22098"/>
                  </a:lnTo>
                  <a:close/>
                </a:path>
                <a:path w="5066030" h="341629">
                  <a:moveTo>
                    <a:pt x="0" y="11430"/>
                  </a:moveTo>
                  <a:lnTo>
                    <a:pt x="0" y="330708"/>
                  </a:lnTo>
                  <a:lnTo>
                    <a:pt x="452627" y="330708"/>
                  </a:lnTo>
                  <a:lnTo>
                    <a:pt x="452627" y="11430"/>
                  </a:lnTo>
                  <a:lnTo>
                    <a:pt x="0" y="11430"/>
                  </a:lnTo>
                  <a:close/>
                </a:path>
                <a:path w="5066030" h="341629">
                  <a:moveTo>
                    <a:pt x="457200" y="11430"/>
                  </a:moveTo>
                  <a:lnTo>
                    <a:pt x="457200" y="330708"/>
                  </a:lnTo>
                  <a:lnTo>
                    <a:pt x="909827" y="330708"/>
                  </a:lnTo>
                  <a:lnTo>
                    <a:pt x="909827" y="11430"/>
                  </a:lnTo>
                  <a:lnTo>
                    <a:pt x="457200" y="11430"/>
                  </a:lnTo>
                  <a:close/>
                </a:path>
                <a:path w="5066030" h="341629">
                  <a:moveTo>
                    <a:pt x="915923" y="11430"/>
                  </a:moveTo>
                  <a:lnTo>
                    <a:pt x="915923" y="330708"/>
                  </a:lnTo>
                  <a:lnTo>
                    <a:pt x="1368551" y="330708"/>
                  </a:lnTo>
                  <a:lnTo>
                    <a:pt x="1368551" y="11430"/>
                  </a:lnTo>
                  <a:lnTo>
                    <a:pt x="915923" y="11430"/>
                  </a:lnTo>
                  <a:close/>
                </a:path>
                <a:path w="5066030" h="341629">
                  <a:moveTo>
                    <a:pt x="3697211" y="0"/>
                  </a:moveTo>
                  <a:lnTo>
                    <a:pt x="3697211" y="319277"/>
                  </a:lnTo>
                  <a:lnTo>
                    <a:pt x="4149839" y="319277"/>
                  </a:lnTo>
                  <a:lnTo>
                    <a:pt x="4149839" y="0"/>
                  </a:lnTo>
                  <a:lnTo>
                    <a:pt x="3697211" y="0"/>
                  </a:lnTo>
                  <a:close/>
                </a:path>
                <a:path w="5066030" h="341629">
                  <a:moveTo>
                    <a:pt x="4154411" y="0"/>
                  </a:moveTo>
                  <a:lnTo>
                    <a:pt x="4154411" y="319277"/>
                  </a:lnTo>
                  <a:lnTo>
                    <a:pt x="4607039" y="319277"/>
                  </a:lnTo>
                  <a:lnTo>
                    <a:pt x="4607039" y="0"/>
                  </a:lnTo>
                  <a:lnTo>
                    <a:pt x="4154411" y="0"/>
                  </a:lnTo>
                  <a:close/>
                </a:path>
                <a:path w="5066030" h="341629">
                  <a:moveTo>
                    <a:pt x="4613909" y="0"/>
                  </a:moveTo>
                  <a:lnTo>
                    <a:pt x="4613909" y="319277"/>
                  </a:lnTo>
                  <a:lnTo>
                    <a:pt x="5065776" y="319277"/>
                  </a:lnTo>
                  <a:lnTo>
                    <a:pt x="5065776" y="0"/>
                  </a:lnTo>
                  <a:lnTo>
                    <a:pt x="461390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470177" y="5243068"/>
              <a:ext cx="359410" cy="127635"/>
            </a:xfrm>
            <a:custGeom>
              <a:avLst/>
              <a:gdLst/>
              <a:ahLst/>
              <a:cxnLst/>
              <a:rect l="l" t="t" r="r" b="b"/>
              <a:pathLst>
                <a:path w="359410" h="127635">
                  <a:moveTo>
                    <a:pt x="300228" y="64008"/>
                  </a:moveTo>
                  <a:lnTo>
                    <a:pt x="298704" y="60198"/>
                  </a:lnTo>
                  <a:lnTo>
                    <a:pt x="295656" y="58674"/>
                  </a:lnTo>
                  <a:lnTo>
                    <a:pt x="4571" y="58674"/>
                  </a:lnTo>
                  <a:lnTo>
                    <a:pt x="1523" y="60198"/>
                  </a:lnTo>
                  <a:lnTo>
                    <a:pt x="0" y="64008"/>
                  </a:lnTo>
                  <a:lnTo>
                    <a:pt x="1523" y="67056"/>
                  </a:lnTo>
                  <a:lnTo>
                    <a:pt x="4571" y="68580"/>
                  </a:lnTo>
                  <a:lnTo>
                    <a:pt x="295656" y="68580"/>
                  </a:lnTo>
                  <a:lnTo>
                    <a:pt x="298704" y="67056"/>
                  </a:lnTo>
                  <a:lnTo>
                    <a:pt x="300228" y="64008"/>
                  </a:lnTo>
                  <a:close/>
                </a:path>
                <a:path w="359410" h="127635">
                  <a:moveTo>
                    <a:pt x="358902" y="64008"/>
                  </a:moveTo>
                  <a:lnTo>
                    <a:pt x="282702" y="0"/>
                  </a:lnTo>
                  <a:lnTo>
                    <a:pt x="282702" y="58674"/>
                  </a:lnTo>
                  <a:lnTo>
                    <a:pt x="295656" y="58674"/>
                  </a:lnTo>
                  <a:lnTo>
                    <a:pt x="298704" y="60198"/>
                  </a:lnTo>
                  <a:lnTo>
                    <a:pt x="300228" y="64008"/>
                  </a:lnTo>
                  <a:lnTo>
                    <a:pt x="300228" y="112707"/>
                  </a:lnTo>
                  <a:lnTo>
                    <a:pt x="358902" y="64008"/>
                  </a:lnTo>
                  <a:close/>
                </a:path>
                <a:path w="359410" h="127635">
                  <a:moveTo>
                    <a:pt x="300228" y="112707"/>
                  </a:moveTo>
                  <a:lnTo>
                    <a:pt x="300228" y="64008"/>
                  </a:lnTo>
                  <a:lnTo>
                    <a:pt x="298704" y="67056"/>
                  </a:lnTo>
                  <a:lnTo>
                    <a:pt x="295656" y="68580"/>
                  </a:lnTo>
                  <a:lnTo>
                    <a:pt x="282702" y="68580"/>
                  </a:lnTo>
                  <a:lnTo>
                    <a:pt x="282702" y="127254"/>
                  </a:lnTo>
                  <a:lnTo>
                    <a:pt x="300228" y="1127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995957" y="5213350"/>
              <a:ext cx="165100" cy="167005"/>
            </a:xfrm>
            <a:custGeom>
              <a:avLst/>
              <a:gdLst/>
              <a:ahLst/>
              <a:cxnLst/>
              <a:rect l="l" t="t" r="r" b="b"/>
              <a:pathLst>
                <a:path w="165100" h="167004">
                  <a:moveTo>
                    <a:pt x="0" y="166877"/>
                  </a:moveTo>
                  <a:lnTo>
                    <a:pt x="16459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302512" y="5125720"/>
              <a:ext cx="1369060" cy="319405"/>
            </a:xfrm>
            <a:custGeom>
              <a:avLst/>
              <a:gdLst/>
              <a:ahLst/>
              <a:cxnLst/>
              <a:rect l="l" t="t" r="r" b="b"/>
              <a:pathLst>
                <a:path w="1369059" h="319404">
                  <a:moveTo>
                    <a:pt x="0" y="0"/>
                  </a:moveTo>
                  <a:lnTo>
                    <a:pt x="0" y="319277"/>
                  </a:lnTo>
                  <a:lnTo>
                    <a:pt x="452627" y="319277"/>
                  </a:lnTo>
                  <a:lnTo>
                    <a:pt x="452627" y="0"/>
                  </a:lnTo>
                  <a:lnTo>
                    <a:pt x="0" y="0"/>
                  </a:lnTo>
                  <a:close/>
                </a:path>
                <a:path w="1369059" h="319404">
                  <a:moveTo>
                    <a:pt x="457200" y="0"/>
                  </a:moveTo>
                  <a:lnTo>
                    <a:pt x="457200" y="319277"/>
                  </a:lnTo>
                  <a:lnTo>
                    <a:pt x="909827" y="319277"/>
                  </a:lnTo>
                  <a:lnTo>
                    <a:pt x="909827" y="0"/>
                  </a:lnTo>
                  <a:lnTo>
                    <a:pt x="457200" y="0"/>
                  </a:lnTo>
                  <a:close/>
                </a:path>
                <a:path w="1369059" h="319404">
                  <a:moveTo>
                    <a:pt x="915924" y="0"/>
                  </a:moveTo>
                  <a:lnTo>
                    <a:pt x="915924" y="319277"/>
                  </a:lnTo>
                  <a:lnTo>
                    <a:pt x="1368552" y="319277"/>
                  </a:lnTo>
                  <a:lnTo>
                    <a:pt x="1368552" y="0"/>
                  </a:lnTo>
                  <a:lnTo>
                    <a:pt x="91592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108477" y="5157736"/>
              <a:ext cx="4390390" cy="238125"/>
            </a:xfrm>
            <a:custGeom>
              <a:avLst/>
              <a:gdLst/>
              <a:ahLst/>
              <a:cxnLst/>
              <a:rect l="l" t="t" r="r" b="b"/>
              <a:pathLst>
                <a:path w="4390390" h="238125">
                  <a:moveTo>
                    <a:pt x="701802" y="199644"/>
                  </a:moveTo>
                  <a:lnTo>
                    <a:pt x="700278" y="196596"/>
                  </a:lnTo>
                  <a:lnTo>
                    <a:pt x="697230" y="195072"/>
                  </a:lnTo>
                  <a:lnTo>
                    <a:pt x="76200" y="195072"/>
                  </a:lnTo>
                  <a:lnTo>
                    <a:pt x="76200" y="161544"/>
                  </a:lnTo>
                  <a:lnTo>
                    <a:pt x="0" y="199644"/>
                  </a:lnTo>
                  <a:lnTo>
                    <a:pt x="58674" y="228981"/>
                  </a:lnTo>
                  <a:lnTo>
                    <a:pt x="76200" y="237744"/>
                  </a:lnTo>
                  <a:lnTo>
                    <a:pt x="76200" y="204978"/>
                  </a:lnTo>
                  <a:lnTo>
                    <a:pt x="697230" y="204978"/>
                  </a:lnTo>
                  <a:lnTo>
                    <a:pt x="700278" y="203454"/>
                  </a:lnTo>
                  <a:lnTo>
                    <a:pt x="701802" y="199644"/>
                  </a:lnTo>
                  <a:close/>
                </a:path>
                <a:path w="4390390" h="238125">
                  <a:moveTo>
                    <a:pt x="716280" y="85344"/>
                  </a:moveTo>
                  <a:lnTo>
                    <a:pt x="640080" y="22098"/>
                  </a:lnTo>
                  <a:lnTo>
                    <a:pt x="640080" y="80772"/>
                  </a:lnTo>
                  <a:lnTo>
                    <a:pt x="19050" y="80772"/>
                  </a:lnTo>
                  <a:lnTo>
                    <a:pt x="16002" y="82296"/>
                  </a:lnTo>
                  <a:lnTo>
                    <a:pt x="14478" y="85344"/>
                  </a:lnTo>
                  <a:lnTo>
                    <a:pt x="16002" y="89154"/>
                  </a:lnTo>
                  <a:lnTo>
                    <a:pt x="19050" y="90678"/>
                  </a:lnTo>
                  <a:lnTo>
                    <a:pt x="640080" y="90678"/>
                  </a:lnTo>
                  <a:lnTo>
                    <a:pt x="640080" y="149352"/>
                  </a:lnTo>
                  <a:lnTo>
                    <a:pt x="657606" y="134620"/>
                  </a:lnTo>
                  <a:lnTo>
                    <a:pt x="716280" y="85344"/>
                  </a:lnTo>
                  <a:close/>
                </a:path>
                <a:path w="4390390" h="238125">
                  <a:moveTo>
                    <a:pt x="2583180" y="199644"/>
                  </a:moveTo>
                  <a:lnTo>
                    <a:pt x="2581656" y="196596"/>
                  </a:lnTo>
                  <a:lnTo>
                    <a:pt x="2577846" y="195072"/>
                  </a:lnTo>
                  <a:lnTo>
                    <a:pt x="1957578" y="195072"/>
                  </a:lnTo>
                  <a:lnTo>
                    <a:pt x="1957578" y="161544"/>
                  </a:lnTo>
                  <a:lnTo>
                    <a:pt x="1881378" y="199644"/>
                  </a:lnTo>
                  <a:lnTo>
                    <a:pt x="1940052" y="228981"/>
                  </a:lnTo>
                  <a:lnTo>
                    <a:pt x="1957578" y="237744"/>
                  </a:lnTo>
                  <a:lnTo>
                    <a:pt x="1957578" y="204978"/>
                  </a:lnTo>
                  <a:lnTo>
                    <a:pt x="2577846" y="204978"/>
                  </a:lnTo>
                  <a:lnTo>
                    <a:pt x="2581656" y="203454"/>
                  </a:lnTo>
                  <a:lnTo>
                    <a:pt x="2583180" y="199644"/>
                  </a:lnTo>
                  <a:close/>
                </a:path>
                <a:path w="4390390" h="238125">
                  <a:moveTo>
                    <a:pt x="2586228" y="74676"/>
                  </a:moveTo>
                  <a:lnTo>
                    <a:pt x="2510028" y="10668"/>
                  </a:lnTo>
                  <a:lnTo>
                    <a:pt x="2510028" y="70104"/>
                  </a:lnTo>
                  <a:lnTo>
                    <a:pt x="1888998" y="70104"/>
                  </a:lnTo>
                  <a:lnTo>
                    <a:pt x="1885950" y="70866"/>
                  </a:lnTo>
                  <a:lnTo>
                    <a:pt x="1884426" y="74676"/>
                  </a:lnTo>
                  <a:lnTo>
                    <a:pt x="1885950" y="77724"/>
                  </a:lnTo>
                  <a:lnTo>
                    <a:pt x="1888998" y="79248"/>
                  </a:lnTo>
                  <a:lnTo>
                    <a:pt x="2510028" y="79248"/>
                  </a:lnTo>
                  <a:lnTo>
                    <a:pt x="2510028" y="137922"/>
                  </a:lnTo>
                  <a:lnTo>
                    <a:pt x="2527554" y="123367"/>
                  </a:lnTo>
                  <a:lnTo>
                    <a:pt x="2586228" y="74676"/>
                  </a:lnTo>
                  <a:close/>
                </a:path>
                <a:path w="4390390" h="238125">
                  <a:moveTo>
                    <a:pt x="4383024" y="63246"/>
                  </a:moveTo>
                  <a:lnTo>
                    <a:pt x="4306824" y="0"/>
                  </a:lnTo>
                  <a:lnTo>
                    <a:pt x="4306824" y="58674"/>
                  </a:lnTo>
                  <a:lnTo>
                    <a:pt x="3686556" y="58674"/>
                  </a:lnTo>
                  <a:lnTo>
                    <a:pt x="3682746" y="60198"/>
                  </a:lnTo>
                  <a:lnTo>
                    <a:pt x="3681222" y="63246"/>
                  </a:lnTo>
                  <a:lnTo>
                    <a:pt x="3682746" y="67056"/>
                  </a:lnTo>
                  <a:lnTo>
                    <a:pt x="3686556" y="67818"/>
                  </a:lnTo>
                  <a:lnTo>
                    <a:pt x="4306824" y="67818"/>
                  </a:lnTo>
                  <a:lnTo>
                    <a:pt x="4306824" y="127254"/>
                  </a:lnTo>
                  <a:lnTo>
                    <a:pt x="4324350" y="112522"/>
                  </a:lnTo>
                  <a:lnTo>
                    <a:pt x="4383024" y="63246"/>
                  </a:lnTo>
                  <a:close/>
                </a:path>
                <a:path w="4390390" h="238125">
                  <a:moveTo>
                    <a:pt x="4389869" y="190500"/>
                  </a:moveTo>
                  <a:lnTo>
                    <a:pt x="4388345" y="186690"/>
                  </a:lnTo>
                  <a:lnTo>
                    <a:pt x="4384535" y="185928"/>
                  </a:lnTo>
                  <a:lnTo>
                    <a:pt x="3764267" y="185928"/>
                  </a:lnTo>
                  <a:lnTo>
                    <a:pt x="3764267" y="152400"/>
                  </a:lnTo>
                  <a:lnTo>
                    <a:pt x="3688067" y="190500"/>
                  </a:lnTo>
                  <a:lnTo>
                    <a:pt x="3746741" y="219837"/>
                  </a:lnTo>
                  <a:lnTo>
                    <a:pt x="3764267" y="228600"/>
                  </a:lnTo>
                  <a:lnTo>
                    <a:pt x="3764267" y="195072"/>
                  </a:lnTo>
                  <a:lnTo>
                    <a:pt x="4384535" y="195072"/>
                  </a:lnTo>
                  <a:lnTo>
                    <a:pt x="4388345" y="193548"/>
                  </a:lnTo>
                  <a:lnTo>
                    <a:pt x="4389869" y="190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364741" y="5201920"/>
              <a:ext cx="165735" cy="167005"/>
            </a:xfrm>
            <a:custGeom>
              <a:avLst/>
              <a:gdLst/>
              <a:ahLst/>
              <a:cxnLst/>
              <a:rect l="l" t="t" r="r" b="b"/>
              <a:pathLst>
                <a:path w="165734" h="167004">
                  <a:moveTo>
                    <a:pt x="0" y="166877"/>
                  </a:moveTo>
                  <a:lnTo>
                    <a:pt x="16535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83485" y="5136643"/>
            <a:ext cx="6705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6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head[L]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88474" y="5136643"/>
            <a:ext cx="44323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defTabSz="914400">
              <a:spcBef>
                <a:spcPts val="100"/>
              </a:spcBef>
            </a:pPr>
            <a:r>
              <a:rPr sz="16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11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22661" y="5145798"/>
            <a:ext cx="44323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 algn="ctr" defTabSz="914400">
              <a:spcBef>
                <a:spcPts val="100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7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0991" y="5166347"/>
            <a:ext cx="44323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 defTabSz="914400">
              <a:spcBef>
                <a:spcPts val="100"/>
              </a:spcBef>
            </a:pPr>
            <a:r>
              <a:rPr sz="16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13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19873" y="5145798"/>
            <a:ext cx="44323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ctr" defTabSz="914400">
              <a:spcBef>
                <a:spcPts val="100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79219" y="4635943"/>
            <a:ext cx="3886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600" kern="0" spc="-2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prev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58960" y="4647539"/>
            <a:ext cx="101917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  <a:tabLst>
                <a:tab pos="654685" algn="l"/>
              </a:tabLst>
            </a:pPr>
            <a:r>
              <a:rPr sz="16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key</a:t>
            </a:r>
            <a:r>
              <a:rPr sz="16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1600" kern="0" spc="-2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next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91417" y="4911598"/>
            <a:ext cx="1340485" cy="213360"/>
            <a:chOff x="3767416" y="4911598"/>
            <a:chExt cx="1340485" cy="213360"/>
          </a:xfrm>
        </p:grpSpPr>
        <p:sp>
          <p:nvSpPr>
            <p:cNvPr id="19" name="object 19"/>
            <p:cNvSpPr/>
            <p:nvPr/>
          </p:nvSpPr>
          <p:spPr>
            <a:xfrm>
              <a:off x="4396257" y="4911598"/>
              <a:ext cx="0" cy="176530"/>
            </a:xfrm>
            <a:custGeom>
              <a:avLst/>
              <a:gdLst/>
              <a:ahLst/>
              <a:cxnLst/>
              <a:rect l="l" t="t" r="r" b="b"/>
              <a:pathLst>
                <a:path h="176529">
                  <a:moveTo>
                    <a:pt x="0" y="176022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772179" y="4932172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176022" y="176022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862601" y="4943602"/>
              <a:ext cx="240029" cy="176530"/>
            </a:xfrm>
            <a:custGeom>
              <a:avLst/>
              <a:gdLst/>
              <a:ahLst/>
              <a:cxnLst/>
              <a:rect l="l" t="t" r="r" b="b"/>
              <a:pathLst>
                <a:path w="240029" h="176529">
                  <a:moveTo>
                    <a:pt x="0" y="176022"/>
                  </a:moveTo>
                  <a:lnTo>
                    <a:pt x="24002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300249" y="5640324"/>
            <a:ext cx="3991610" cy="84074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defTabSz="914400">
              <a:spcBef>
                <a:spcPts val="1150"/>
              </a:spcBef>
            </a:pPr>
            <a:r>
              <a:rPr b="1" u="sng" kern="0" spc="-10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Notice:</a:t>
            </a:r>
            <a:endParaRPr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>
              <a:spcBef>
                <a:spcPts val="1050"/>
              </a:spcBef>
              <a:tabLst>
                <a:tab pos="1912620" algn="l"/>
                <a:tab pos="2529205" algn="l"/>
              </a:tabLst>
            </a:pPr>
            <a:r>
              <a:rPr i="1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prev</a:t>
            </a:r>
            <a:r>
              <a:rPr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[head]</a:t>
            </a:r>
            <a:r>
              <a:rPr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=</a:t>
            </a:r>
            <a:r>
              <a:rPr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NIL</a:t>
            </a:r>
            <a:r>
              <a:rPr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and</a:t>
            </a:r>
            <a:r>
              <a:rPr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i="1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next</a:t>
            </a:r>
            <a:r>
              <a:rPr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[tail]</a:t>
            </a:r>
            <a:r>
              <a:rPr kern="0" spc="-2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=</a:t>
            </a:r>
            <a:r>
              <a:rPr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NIL</a:t>
            </a:r>
            <a:endParaRPr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(159)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329" y="1378458"/>
            <a:ext cx="7727950" cy="2241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Some</a:t>
            </a:r>
            <a:r>
              <a:rPr sz="2000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Examples</a:t>
            </a:r>
            <a:r>
              <a:rPr sz="2000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for</a:t>
            </a:r>
            <a:r>
              <a:rPr sz="2000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Use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Linked</a:t>
            </a:r>
            <a:r>
              <a:rPr sz="2000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Lists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spcBef>
                <a:spcPts val="162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Lists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passengers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plane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or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hotel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marR="5080" indent="-381000" defTabSz="914400">
              <a:spcBef>
                <a:spcPts val="59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spc="90" dirty="0">
                <a:solidFill>
                  <a:sysClr val="windowText" lastClr="000000"/>
                </a:solidFill>
                <a:latin typeface="kiloji - P"/>
                <a:cs typeface="kiloji - P"/>
              </a:rPr>
              <a:t>Card</a:t>
            </a:r>
            <a:r>
              <a:rPr sz="2000" kern="0" spc="-31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135" dirty="0">
                <a:solidFill>
                  <a:sysClr val="windowText" lastClr="000000"/>
                </a:solidFill>
                <a:latin typeface="kiloji - P"/>
                <a:cs typeface="kiloji - P"/>
              </a:rPr>
              <a:t>games</a:t>
            </a:r>
            <a:r>
              <a:rPr sz="2000" kern="0" spc="-31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(sorting</a:t>
            </a:r>
            <a:r>
              <a:rPr sz="2000" kern="0" spc="-31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cards</a:t>
            </a:r>
            <a:r>
              <a:rPr sz="2000" kern="0" spc="-31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corresponding</a:t>
            </a:r>
            <a:r>
              <a:rPr sz="2000" kern="0" spc="-31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90" dirty="0">
                <a:solidFill>
                  <a:sysClr val="windowText" lastClr="000000"/>
                </a:solidFill>
                <a:latin typeface="kiloji - P"/>
                <a:cs typeface="kiloji - P"/>
              </a:rPr>
              <a:t>to</a:t>
            </a:r>
            <a:r>
              <a:rPr sz="2000" kern="0" spc="-31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70" dirty="0">
                <a:solidFill>
                  <a:sysClr val="windowText" lastClr="000000"/>
                </a:solidFill>
                <a:latin typeface="kiloji - P"/>
                <a:cs typeface="kiloji - P"/>
              </a:rPr>
              <a:t>a</a:t>
            </a:r>
            <a:r>
              <a:rPr sz="2000" kern="0" spc="-31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certain</a:t>
            </a:r>
            <a:r>
              <a:rPr sz="2000" kern="0" spc="-31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30" dirty="0">
                <a:solidFill>
                  <a:sysClr val="windowText" lastClr="000000"/>
                </a:solidFill>
                <a:latin typeface="kiloji - P"/>
                <a:cs typeface="kiloji - P"/>
              </a:rPr>
              <a:t>order,</a:t>
            </a:r>
            <a:r>
              <a:rPr sz="2000" kern="0" spc="-31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kiloji - P"/>
                <a:cs typeface="kiloji - P"/>
              </a:rPr>
              <a:t>inserting </a:t>
            </a:r>
            <a:r>
              <a:rPr sz="2000" kern="0" spc="105" dirty="0">
                <a:solidFill>
                  <a:sysClr val="windowText" lastClr="000000"/>
                </a:solidFill>
                <a:latin typeface="kiloji - P"/>
                <a:cs typeface="kiloji - P"/>
              </a:rPr>
              <a:t>new</a:t>
            </a:r>
            <a:r>
              <a:rPr sz="2000" kern="0" spc="-35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cards</a:t>
            </a:r>
            <a:r>
              <a:rPr sz="2000" kern="0" spc="-35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25" dirty="0">
                <a:solidFill>
                  <a:sysClr val="windowText" lastClr="000000"/>
                </a:solidFill>
                <a:latin typeface="kiloji - P"/>
                <a:cs typeface="kiloji - P"/>
              </a:rPr>
              <a:t>into</a:t>
            </a:r>
            <a:r>
              <a:rPr sz="2000" kern="0" spc="-34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25" dirty="0">
                <a:solidFill>
                  <a:sysClr val="windowText" lastClr="000000"/>
                </a:solidFill>
                <a:latin typeface="kiloji - P"/>
                <a:cs typeface="kiloji - P"/>
              </a:rPr>
              <a:t>or</a:t>
            </a:r>
            <a:r>
              <a:rPr sz="2000" kern="0" spc="-35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75" dirty="0">
                <a:solidFill>
                  <a:sysClr val="windowText" lastClr="000000"/>
                </a:solidFill>
                <a:latin typeface="kiloji - P"/>
                <a:cs typeface="kiloji - P"/>
              </a:rPr>
              <a:t>removing</a:t>
            </a:r>
            <a:r>
              <a:rPr sz="2000" kern="0" spc="-34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cards</a:t>
            </a:r>
            <a:r>
              <a:rPr sz="2000" kern="0" spc="-35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35" dirty="0">
                <a:solidFill>
                  <a:sysClr val="windowText" lastClr="000000"/>
                </a:solidFill>
                <a:latin typeface="kiloji - P"/>
                <a:cs typeface="kiloji - P"/>
              </a:rPr>
              <a:t>out</a:t>
            </a:r>
            <a:r>
              <a:rPr sz="2000" kern="0" spc="-34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160" dirty="0">
                <a:solidFill>
                  <a:sysClr val="windowText" lastClr="000000"/>
                </a:solidFill>
                <a:latin typeface="kiloji - P"/>
                <a:cs typeface="kiloji - P"/>
              </a:rPr>
              <a:t>of</a:t>
            </a:r>
            <a:r>
              <a:rPr sz="2000" kern="0" spc="-35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kiloji - P"/>
                <a:cs typeface="kiloji - P"/>
              </a:rPr>
              <a:t>the</a:t>
            </a:r>
            <a:r>
              <a:rPr sz="2000" kern="0" spc="-34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50" dirty="0">
                <a:solidFill>
                  <a:sysClr val="windowText" lastClr="000000"/>
                </a:solidFill>
                <a:latin typeface="kiloji - P"/>
                <a:cs typeface="kiloji - P"/>
              </a:rPr>
              <a:t>sequence)</a:t>
            </a:r>
            <a:endParaRPr sz="2000" kern="0">
              <a:solidFill>
                <a:sysClr val="windowText" lastClr="000000"/>
              </a:solidFill>
              <a:latin typeface="kiloji - P"/>
              <a:cs typeface="kiloji - P"/>
            </a:endParaRPr>
          </a:p>
          <a:p>
            <a:pPr marL="393065" indent="-380365" defTabSz="914400">
              <a:spcBef>
                <a:spcPts val="47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To-</a:t>
            </a:r>
            <a:r>
              <a:rPr sz="2000" kern="0" spc="50" dirty="0">
                <a:solidFill>
                  <a:sysClr val="windowText" lastClr="000000"/>
                </a:solidFill>
                <a:latin typeface="kiloji - P"/>
                <a:cs typeface="kiloji - P"/>
              </a:rPr>
              <a:t>do</a:t>
            </a:r>
            <a:r>
              <a:rPr sz="2000" kern="0" spc="-26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lists</a:t>
            </a:r>
            <a:r>
              <a:rPr sz="2000" kern="0" spc="-26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(containing</a:t>
            </a:r>
            <a:r>
              <a:rPr sz="2000" kern="0" spc="-26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entries</a:t>
            </a:r>
            <a:r>
              <a:rPr sz="2000" kern="0" spc="-26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130" dirty="0">
                <a:solidFill>
                  <a:sysClr val="windowText" lastClr="000000"/>
                </a:solidFill>
                <a:latin typeface="kiloji - P"/>
                <a:cs typeface="kiloji - P"/>
              </a:rPr>
              <a:t>for</a:t>
            </a:r>
            <a:r>
              <a:rPr sz="2000" kern="0" spc="-26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actions</a:t>
            </a:r>
            <a:r>
              <a:rPr sz="2000" kern="0" spc="-26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90" dirty="0">
                <a:solidFill>
                  <a:sysClr val="windowText" lastClr="000000"/>
                </a:solidFill>
                <a:latin typeface="kiloji - P"/>
                <a:cs typeface="kiloji - P"/>
              </a:rPr>
              <a:t>to</a:t>
            </a:r>
            <a:r>
              <a:rPr sz="2000" kern="0" spc="-26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be</a:t>
            </a:r>
            <a:r>
              <a:rPr sz="2000" kern="0" spc="-26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kiloji - P"/>
                <a:cs typeface="kiloji - P"/>
              </a:rPr>
              <a:t>done)</a:t>
            </a:r>
            <a:endParaRPr sz="2000" kern="0">
              <a:solidFill>
                <a:sysClr val="windowText" lastClr="000000"/>
              </a:solidFill>
              <a:latin typeface="kiloji - P"/>
              <a:cs typeface="kiloji - P"/>
            </a:endParaRPr>
          </a:p>
          <a:p>
            <a:pPr marL="393065" indent="-380365" defTabSz="914400">
              <a:spcBef>
                <a:spcPts val="36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Hash</a:t>
            </a:r>
            <a:r>
              <a:rPr sz="2000" kern="0" spc="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Lists</a:t>
            </a:r>
            <a:r>
              <a:rPr sz="2000" kern="0" spc="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(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⇨</a:t>
            </a:r>
            <a:r>
              <a:rPr sz="2000" kern="0" spc="-37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90" dirty="0">
                <a:solidFill>
                  <a:sysClr val="windowText" lastClr="000000"/>
                </a:solidFill>
                <a:latin typeface="kiloji - P"/>
                <a:cs typeface="kiloji - P"/>
              </a:rPr>
              <a:t>Hashing,</a:t>
            </a:r>
            <a:r>
              <a:rPr sz="2000" kern="0" spc="-38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25" dirty="0">
                <a:solidFill>
                  <a:sysClr val="windowText" lastClr="000000"/>
                </a:solidFill>
                <a:latin typeface="kiloji - P"/>
                <a:cs typeface="kiloji - P"/>
              </a:rPr>
              <a:t>dealt</a:t>
            </a:r>
            <a:r>
              <a:rPr sz="2000" kern="0" spc="-37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25" dirty="0">
                <a:solidFill>
                  <a:sysClr val="windowText" lastClr="000000"/>
                </a:solidFill>
                <a:latin typeface="kiloji - P"/>
                <a:cs typeface="kiloji - P"/>
              </a:rPr>
              <a:t>later</a:t>
            </a:r>
            <a:r>
              <a:rPr sz="2000" kern="0" spc="-38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50" dirty="0">
                <a:solidFill>
                  <a:sysClr val="windowText" lastClr="000000"/>
                </a:solidFill>
                <a:latin typeface="kiloji - P"/>
                <a:cs typeface="kiloji - P"/>
              </a:rPr>
              <a:t>in</a:t>
            </a:r>
            <a:r>
              <a:rPr sz="2000" kern="0" spc="-37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this</a:t>
            </a:r>
            <a:r>
              <a:rPr sz="2000" kern="0" spc="-37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kiloji - P"/>
                <a:cs typeface="kiloji - P"/>
              </a:rPr>
              <a:t>lecture)</a:t>
            </a:r>
            <a:endParaRPr sz="2000" kern="0">
              <a:solidFill>
                <a:sysClr val="windowText" lastClr="000000"/>
              </a:solidFill>
              <a:latin typeface="kiloji - P"/>
              <a:cs typeface="kiloji - P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(160)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330" y="1378459"/>
            <a:ext cx="6933565" cy="47747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Searching</a:t>
            </a:r>
            <a:r>
              <a:rPr sz="2000" b="1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Linked</a:t>
            </a:r>
            <a:r>
              <a:rPr sz="2000" b="1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marR="329565" indent="-381000" defTabSz="914400">
              <a:spcBef>
                <a:spcPts val="191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procedure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List_search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(L,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k)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finds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first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element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with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key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k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returns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pointer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that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element.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marR="5080" indent="-381000" defTabSz="914400">
              <a:spcBef>
                <a:spcPts val="47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If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no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with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key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k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found,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special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pointer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NIL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is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returned.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900"/>
              </a:spcBef>
              <a:buClr>
                <a:srgbClr val="0065C9"/>
              </a:buClr>
              <a:buFont typeface="Wingdings"/>
              <a:buChar char=""/>
            </a:pP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206500" marR="3585210" indent="-304800" defTabSz="914400">
              <a:spcBef>
                <a:spcPts val="5"/>
              </a:spcBef>
            </a:pP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List_Search(L,k)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x</a:t>
            </a:r>
            <a:r>
              <a:rPr sz="2000" b="1" kern="0" spc="-2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:=</a:t>
            </a:r>
            <a:r>
              <a:rPr sz="2000" b="1" kern="0" spc="-2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head[L]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511300" marR="1299210" indent="-304800" defTabSz="914400"/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while</a:t>
            </a:r>
            <a:r>
              <a:rPr sz="2000" b="1" kern="0" spc="-7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x!=NIL</a:t>
            </a:r>
            <a:r>
              <a:rPr sz="2000" b="1" kern="0" spc="-7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and</a:t>
            </a:r>
            <a:r>
              <a:rPr sz="2000" b="1" kern="0" spc="-7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key[x]!=k</a:t>
            </a:r>
            <a:r>
              <a:rPr sz="2000" b="1" kern="0" spc="-7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do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x</a:t>
            </a:r>
            <a:r>
              <a:rPr sz="2000" b="1" kern="0" spc="-2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:=</a:t>
            </a:r>
            <a:r>
              <a:rPr sz="2000" b="1" kern="0" spc="-2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next[x]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206500" defTabSz="914400"/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return</a:t>
            </a:r>
            <a:r>
              <a:rPr sz="2000" b="1" kern="0" spc="-7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50" dirty="0">
                <a:solidFill>
                  <a:sysClr val="windowText" lastClr="000000"/>
                </a:solidFill>
                <a:latin typeface="Courier New"/>
                <a:cs typeface="Courier New"/>
              </a:rPr>
              <a:t>x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defTabSz="914400">
              <a:spcBef>
                <a:spcPts val="145"/>
              </a:spcBef>
            </a:pP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93065" marR="694690" indent="-381000" defTabSz="914400">
              <a:lnSpc>
                <a:spcPct val="104700"/>
              </a:lnSpc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It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takes</a:t>
            </a:r>
            <a:r>
              <a:rPr sz="20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at</a:t>
            </a:r>
            <a:r>
              <a:rPr sz="20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most</a:t>
            </a:r>
            <a:r>
              <a:rPr sz="2000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Θ(n)</a:t>
            </a:r>
            <a:r>
              <a:rPr sz="2000" kern="0" spc="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80" dirty="0">
                <a:solidFill>
                  <a:sysClr val="windowText" lastClr="000000"/>
                </a:solidFill>
                <a:latin typeface="kiloji - P"/>
                <a:cs typeface="kiloji - P"/>
              </a:rPr>
              <a:t>time</a:t>
            </a:r>
            <a:r>
              <a:rPr sz="2000" kern="0" spc="-39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90" dirty="0">
                <a:solidFill>
                  <a:sysClr val="windowText" lastClr="000000"/>
                </a:solidFill>
                <a:latin typeface="kiloji - P"/>
                <a:cs typeface="kiloji - P"/>
              </a:rPr>
              <a:t>to</a:t>
            </a:r>
            <a:r>
              <a:rPr sz="2000" kern="0" spc="-39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60" dirty="0">
                <a:solidFill>
                  <a:sysClr val="windowText" lastClr="000000"/>
                </a:solidFill>
                <a:latin typeface="kiloji - P"/>
                <a:cs typeface="kiloji - P"/>
              </a:rPr>
              <a:t>search</a:t>
            </a:r>
            <a:r>
              <a:rPr sz="2000" kern="0" spc="-39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70" dirty="0">
                <a:solidFill>
                  <a:sysClr val="windowText" lastClr="000000"/>
                </a:solidFill>
                <a:latin typeface="kiloji - P"/>
                <a:cs typeface="kiloji - P"/>
              </a:rPr>
              <a:t>a</a:t>
            </a:r>
            <a:r>
              <a:rPr sz="2000" kern="0" spc="-39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kiloji - P"/>
                <a:cs typeface="kiloji - P"/>
              </a:rPr>
              <a:t>list</a:t>
            </a:r>
            <a:r>
              <a:rPr sz="2000" kern="0" spc="-39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160" dirty="0">
                <a:solidFill>
                  <a:sysClr val="windowText" lastClr="000000"/>
                </a:solidFill>
                <a:latin typeface="kiloji - P"/>
                <a:cs typeface="kiloji - P"/>
              </a:rPr>
              <a:t>of</a:t>
            </a:r>
            <a:r>
              <a:rPr sz="2000" kern="0" spc="-39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55" dirty="0">
                <a:solidFill>
                  <a:sysClr val="windowText" lastClr="000000"/>
                </a:solidFill>
                <a:latin typeface="kiloji - P"/>
                <a:cs typeface="kiloji - P"/>
              </a:rPr>
              <a:t>n</a:t>
            </a:r>
            <a:r>
              <a:rPr sz="2000" kern="0" spc="-39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kiloji - P"/>
                <a:cs typeface="kiloji - P"/>
              </a:rPr>
              <a:t>objects 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(linear</a:t>
            </a:r>
            <a:r>
              <a:rPr sz="2000" kern="0" spc="-10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55" dirty="0">
                <a:solidFill>
                  <a:sysClr val="windowText" lastClr="000000"/>
                </a:solidFill>
                <a:latin typeface="kiloji - P"/>
                <a:cs typeface="kiloji - P"/>
              </a:rPr>
              <a:t>search)</a:t>
            </a:r>
            <a:endParaRPr sz="2000" kern="0">
              <a:solidFill>
                <a:sysClr val="windowText" lastClr="000000"/>
              </a:solidFill>
              <a:latin typeface="kiloji - P"/>
              <a:cs typeface="kiloji - P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(161)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2396440" y="1378459"/>
            <a:ext cx="7821507" cy="25000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/>
              <a:t>Typical</a:t>
            </a:r>
            <a:r>
              <a:rPr spc="-70" dirty="0"/>
              <a:t> </a:t>
            </a:r>
            <a:r>
              <a:rPr dirty="0"/>
              <a:t>Examples</a:t>
            </a:r>
            <a:r>
              <a:rPr spc="-6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10" dirty="0"/>
              <a:t>Elementary</a:t>
            </a:r>
            <a:r>
              <a:rPr spc="-65" dirty="0"/>
              <a:t> </a:t>
            </a:r>
            <a:r>
              <a:rPr dirty="0"/>
              <a:t>Data</a:t>
            </a:r>
            <a:r>
              <a:rPr spc="-65" dirty="0"/>
              <a:t> </a:t>
            </a:r>
            <a:r>
              <a:rPr spc="-10" dirty="0"/>
              <a:t>Structures</a:t>
            </a:r>
          </a:p>
          <a:p>
            <a:pPr>
              <a:spcBef>
                <a:spcPts val="1050"/>
              </a:spcBef>
            </a:pPr>
            <a:endParaRPr spc="-10" dirty="0"/>
          </a:p>
          <a:p>
            <a:pPr marL="393065" indent="-380365"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b="0" spc="-10" dirty="0"/>
              <a:t>Array</a:t>
            </a:r>
          </a:p>
          <a:p>
            <a:pPr marL="393065" indent="-380365">
              <a:spcBef>
                <a:spcPts val="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b="0" spc="-10" dirty="0"/>
              <a:t>Stack</a:t>
            </a:r>
          </a:p>
          <a:p>
            <a:pPr marL="393065" indent="-380365">
              <a:spcBef>
                <a:spcPts val="47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b="0" spc="-10" dirty="0"/>
              <a:t>Queue</a:t>
            </a:r>
          </a:p>
          <a:p>
            <a:pPr marL="393065" indent="-380365">
              <a:spcBef>
                <a:spcPts val="48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b="0" dirty="0">
                <a:latin typeface="Arial"/>
                <a:cs typeface="Arial"/>
              </a:rPr>
              <a:t>Linked</a:t>
            </a:r>
            <a:r>
              <a:rPr b="0" spc="-60" dirty="0"/>
              <a:t> </a:t>
            </a:r>
            <a:r>
              <a:rPr b="0" spc="-20" dirty="0"/>
              <a:t>List</a:t>
            </a:r>
          </a:p>
          <a:p>
            <a:pPr marL="393065" indent="-380365">
              <a:spcBef>
                <a:spcPts val="47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b="0" spc="-20" dirty="0"/>
              <a:t>Tree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(133)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330" y="1378459"/>
            <a:ext cx="6525895" cy="314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Inserting</a:t>
            </a:r>
            <a:r>
              <a:rPr sz="2000" b="1" kern="0" spc="-8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into</a:t>
            </a:r>
            <a:r>
              <a:rPr sz="2000" b="1" kern="0" spc="-7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b="1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Linked</a:t>
            </a:r>
            <a:r>
              <a:rPr sz="2000" b="1" kern="0" spc="-7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marR="5080" indent="-381000" defTabSz="914400">
              <a:spcBef>
                <a:spcPts val="162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8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procedure</a:t>
            </a:r>
            <a:r>
              <a:rPr sz="2000" kern="0" spc="-8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List_insert(L,x)</a:t>
            </a:r>
            <a:r>
              <a:rPr sz="200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inserts</a:t>
            </a:r>
            <a:r>
              <a:rPr sz="2000" kern="0" spc="-8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new</a:t>
            </a:r>
            <a:r>
              <a:rPr sz="2000" kern="0" spc="-8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r>
              <a:rPr sz="2000" kern="0" spc="-8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x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as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new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head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L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465"/>
              </a:spcBef>
            </a:pP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428750" marR="2358390" indent="-273685" defTabSz="914400"/>
            <a:r>
              <a:rPr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List_Insert(L,x) </a:t>
            </a:r>
            <a:r>
              <a:rPr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next[x]</a:t>
            </a:r>
            <a:r>
              <a:rPr b="1" kern="0" spc="-6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:=</a:t>
            </a:r>
            <a:r>
              <a:rPr b="1" kern="0" spc="-5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head[L] </a:t>
            </a:r>
            <a:r>
              <a:rPr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if</a:t>
            </a:r>
            <a:r>
              <a:rPr b="1" kern="0" spc="-7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head[L]!=NIL</a:t>
            </a:r>
            <a:r>
              <a:rPr b="1" kern="0" spc="-7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b="1" kern="0" spc="-20" dirty="0">
                <a:solidFill>
                  <a:sysClr val="windowText" lastClr="000000"/>
                </a:solidFill>
                <a:latin typeface="Courier New"/>
                <a:cs typeface="Courier New"/>
              </a:rPr>
              <a:t>then</a:t>
            </a:r>
            <a:endParaRPr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428750" marR="2220595" indent="408940" defTabSz="914400">
              <a:spcBef>
                <a:spcPts val="10"/>
              </a:spcBef>
            </a:pPr>
            <a:r>
              <a:rPr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prev[head[L]]</a:t>
            </a:r>
            <a:r>
              <a:rPr b="1" kern="0" spc="-4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:=</a:t>
            </a:r>
            <a:r>
              <a:rPr b="1" kern="0" spc="-4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b="1" kern="0" spc="-50" dirty="0">
                <a:solidFill>
                  <a:sysClr val="windowText" lastClr="000000"/>
                </a:solidFill>
                <a:latin typeface="Courier New"/>
                <a:cs typeface="Courier New"/>
              </a:rPr>
              <a:t>x </a:t>
            </a:r>
            <a:r>
              <a:rPr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head[L]</a:t>
            </a:r>
            <a:r>
              <a:rPr b="1" kern="0" spc="-4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:=</a:t>
            </a:r>
            <a:r>
              <a:rPr b="1" kern="0" spc="-3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b="1" kern="0" spc="-50" dirty="0">
                <a:solidFill>
                  <a:sysClr val="windowText" lastClr="000000"/>
                </a:solidFill>
                <a:latin typeface="Courier New"/>
                <a:cs typeface="Courier New"/>
              </a:rPr>
              <a:t>x</a:t>
            </a:r>
            <a:endParaRPr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428750" defTabSz="914400"/>
            <a:r>
              <a:rPr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prev[x]</a:t>
            </a:r>
            <a:r>
              <a:rPr b="1" kern="0" spc="-5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:=</a:t>
            </a:r>
            <a:r>
              <a:rPr b="1" kern="0" spc="-5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b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NIL</a:t>
            </a:r>
            <a:endParaRPr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  <p:sp>
        <p:nvSpPr>
          <p:cNvPr id="4" name="object 4"/>
          <p:cNvSpPr/>
          <p:nvPr/>
        </p:nvSpPr>
        <p:spPr>
          <a:xfrm>
            <a:off x="3779800" y="5384801"/>
            <a:ext cx="4407535" cy="319405"/>
          </a:xfrm>
          <a:custGeom>
            <a:avLst/>
            <a:gdLst/>
            <a:ahLst/>
            <a:cxnLst/>
            <a:rect l="l" t="t" r="r" b="b"/>
            <a:pathLst>
              <a:path w="4407534" h="319404">
                <a:moveTo>
                  <a:pt x="0" y="0"/>
                </a:moveTo>
                <a:lnTo>
                  <a:pt x="0" y="319278"/>
                </a:lnTo>
                <a:lnTo>
                  <a:pt x="452628" y="319278"/>
                </a:lnTo>
                <a:lnTo>
                  <a:pt x="452627" y="0"/>
                </a:lnTo>
                <a:lnTo>
                  <a:pt x="0" y="0"/>
                </a:lnTo>
                <a:close/>
              </a:path>
              <a:path w="4407534" h="319404">
                <a:moveTo>
                  <a:pt x="457199" y="0"/>
                </a:moveTo>
                <a:lnTo>
                  <a:pt x="457200" y="319278"/>
                </a:lnTo>
                <a:lnTo>
                  <a:pt x="909828" y="319278"/>
                </a:lnTo>
                <a:lnTo>
                  <a:pt x="909827" y="0"/>
                </a:lnTo>
                <a:lnTo>
                  <a:pt x="457199" y="0"/>
                </a:lnTo>
                <a:close/>
              </a:path>
              <a:path w="4407534" h="319404">
                <a:moveTo>
                  <a:pt x="915923" y="0"/>
                </a:moveTo>
                <a:lnTo>
                  <a:pt x="915924" y="319278"/>
                </a:lnTo>
                <a:lnTo>
                  <a:pt x="1368552" y="319278"/>
                </a:lnTo>
                <a:lnTo>
                  <a:pt x="1368551" y="0"/>
                </a:lnTo>
                <a:lnTo>
                  <a:pt x="915923" y="0"/>
                </a:lnTo>
                <a:close/>
              </a:path>
              <a:path w="4407534" h="319404">
                <a:moveTo>
                  <a:pt x="1519427" y="0"/>
                </a:moveTo>
                <a:lnTo>
                  <a:pt x="1519428" y="319278"/>
                </a:lnTo>
                <a:lnTo>
                  <a:pt x="1972056" y="319278"/>
                </a:lnTo>
                <a:lnTo>
                  <a:pt x="1972055" y="0"/>
                </a:lnTo>
                <a:lnTo>
                  <a:pt x="1519427" y="0"/>
                </a:lnTo>
                <a:close/>
              </a:path>
              <a:path w="4407534" h="319404">
                <a:moveTo>
                  <a:pt x="1976627" y="0"/>
                </a:moveTo>
                <a:lnTo>
                  <a:pt x="1976628" y="319278"/>
                </a:lnTo>
                <a:lnTo>
                  <a:pt x="2429256" y="319278"/>
                </a:lnTo>
                <a:lnTo>
                  <a:pt x="2429255" y="0"/>
                </a:lnTo>
                <a:lnTo>
                  <a:pt x="1976627" y="0"/>
                </a:lnTo>
                <a:close/>
              </a:path>
              <a:path w="4407534" h="319404">
                <a:moveTo>
                  <a:pt x="2435351" y="0"/>
                </a:moveTo>
                <a:lnTo>
                  <a:pt x="2435352" y="319278"/>
                </a:lnTo>
                <a:lnTo>
                  <a:pt x="2887980" y="319277"/>
                </a:lnTo>
                <a:lnTo>
                  <a:pt x="2887979" y="0"/>
                </a:lnTo>
                <a:lnTo>
                  <a:pt x="2435351" y="0"/>
                </a:lnTo>
                <a:close/>
              </a:path>
              <a:path w="4407534" h="319404">
                <a:moveTo>
                  <a:pt x="3038856" y="0"/>
                </a:moveTo>
                <a:lnTo>
                  <a:pt x="3038856" y="319277"/>
                </a:lnTo>
                <a:lnTo>
                  <a:pt x="3491484" y="319277"/>
                </a:lnTo>
                <a:lnTo>
                  <a:pt x="3491484" y="0"/>
                </a:lnTo>
                <a:lnTo>
                  <a:pt x="3038856" y="0"/>
                </a:lnTo>
                <a:close/>
              </a:path>
              <a:path w="4407534" h="319404">
                <a:moveTo>
                  <a:pt x="3496055" y="0"/>
                </a:moveTo>
                <a:lnTo>
                  <a:pt x="3496055" y="319277"/>
                </a:lnTo>
                <a:lnTo>
                  <a:pt x="3948683" y="319277"/>
                </a:lnTo>
                <a:lnTo>
                  <a:pt x="3948683" y="0"/>
                </a:lnTo>
                <a:lnTo>
                  <a:pt x="3496055" y="0"/>
                </a:lnTo>
                <a:close/>
              </a:path>
              <a:path w="4407534" h="319404">
                <a:moveTo>
                  <a:pt x="3954767" y="0"/>
                </a:moveTo>
                <a:lnTo>
                  <a:pt x="3954767" y="319277"/>
                </a:lnTo>
                <a:lnTo>
                  <a:pt x="4407395" y="319277"/>
                </a:lnTo>
                <a:lnTo>
                  <a:pt x="4407395" y="0"/>
                </a:lnTo>
                <a:lnTo>
                  <a:pt x="3954767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8330" y="5368291"/>
            <a:ext cx="7592695" cy="964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770" defTabSz="914400">
              <a:spcBef>
                <a:spcPts val="100"/>
              </a:spcBef>
            </a:pP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head[L]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675"/>
              </a:spcBef>
            </a:pP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runtime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for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List_Insert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on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length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constant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(O(1))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8903" y="5492242"/>
            <a:ext cx="249174" cy="12725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573868" y="4817681"/>
            <a:ext cx="1549400" cy="563880"/>
            <a:chOff x="2049868" y="4817681"/>
            <a:chExt cx="1549400" cy="563880"/>
          </a:xfrm>
        </p:grpSpPr>
        <p:sp>
          <p:nvSpPr>
            <p:cNvPr id="8" name="object 8"/>
            <p:cNvSpPr/>
            <p:nvPr/>
          </p:nvSpPr>
          <p:spPr>
            <a:xfrm>
              <a:off x="2054631" y="4822444"/>
              <a:ext cx="1369060" cy="319405"/>
            </a:xfrm>
            <a:custGeom>
              <a:avLst/>
              <a:gdLst/>
              <a:ahLst/>
              <a:cxnLst/>
              <a:rect l="l" t="t" r="r" b="b"/>
              <a:pathLst>
                <a:path w="1369060" h="319404">
                  <a:moveTo>
                    <a:pt x="0" y="0"/>
                  </a:moveTo>
                  <a:lnTo>
                    <a:pt x="0" y="319277"/>
                  </a:lnTo>
                  <a:lnTo>
                    <a:pt x="452627" y="319277"/>
                  </a:lnTo>
                  <a:lnTo>
                    <a:pt x="452627" y="0"/>
                  </a:lnTo>
                  <a:lnTo>
                    <a:pt x="0" y="0"/>
                  </a:lnTo>
                  <a:close/>
                </a:path>
                <a:path w="1369060" h="319404">
                  <a:moveTo>
                    <a:pt x="457200" y="0"/>
                  </a:moveTo>
                  <a:lnTo>
                    <a:pt x="457200" y="319277"/>
                  </a:lnTo>
                  <a:lnTo>
                    <a:pt x="909827" y="319277"/>
                  </a:lnTo>
                  <a:lnTo>
                    <a:pt x="909827" y="0"/>
                  </a:lnTo>
                  <a:lnTo>
                    <a:pt x="457200" y="0"/>
                  </a:lnTo>
                  <a:close/>
                </a:path>
                <a:path w="1369060" h="319404">
                  <a:moveTo>
                    <a:pt x="915924" y="0"/>
                  </a:moveTo>
                  <a:lnTo>
                    <a:pt x="915924" y="319277"/>
                  </a:lnTo>
                  <a:lnTo>
                    <a:pt x="1368552" y="319277"/>
                  </a:lnTo>
                  <a:lnTo>
                    <a:pt x="1368552" y="0"/>
                  </a:lnTo>
                  <a:lnTo>
                    <a:pt x="91592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081301" y="4932172"/>
              <a:ext cx="1517650" cy="448945"/>
            </a:xfrm>
            <a:custGeom>
              <a:avLst/>
              <a:gdLst/>
              <a:ahLst/>
              <a:cxnLst/>
              <a:rect l="l" t="t" r="r" b="b"/>
              <a:pathLst>
                <a:path w="1517650" h="448945">
                  <a:moveTo>
                    <a:pt x="70865" y="445221"/>
                  </a:moveTo>
                  <a:lnTo>
                    <a:pt x="70865" y="388619"/>
                  </a:lnTo>
                  <a:lnTo>
                    <a:pt x="50291" y="408431"/>
                  </a:lnTo>
                  <a:lnTo>
                    <a:pt x="40385" y="398525"/>
                  </a:lnTo>
                  <a:lnTo>
                    <a:pt x="0" y="438911"/>
                  </a:lnTo>
                  <a:lnTo>
                    <a:pt x="70865" y="445221"/>
                  </a:lnTo>
                  <a:close/>
                </a:path>
                <a:path w="1517650" h="448945">
                  <a:moveTo>
                    <a:pt x="1489594" y="281678"/>
                  </a:moveTo>
                  <a:lnTo>
                    <a:pt x="1489594" y="220561"/>
                  </a:lnTo>
                  <a:lnTo>
                    <a:pt x="1484119" y="243004"/>
                  </a:lnTo>
                  <a:lnTo>
                    <a:pt x="1471250" y="261395"/>
                  </a:lnTo>
                  <a:lnTo>
                    <a:pt x="1427225" y="287611"/>
                  </a:lnTo>
                  <a:lnTo>
                    <a:pt x="1365308" y="302397"/>
                  </a:lnTo>
                  <a:lnTo>
                    <a:pt x="1293286" y="308939"/>
                  </a:lnTo>
                  <a:lnTo>
                    <a:pt x="1218949" y="310422"/>
                  </a:lnTo>
                  <a:lnTo>
                    <a:pt x="1183346" y="310263"/>
                  </a:lnTo>
                  <a:lnTo>
                    <a:pt x="1171955" y="310184"/>
                  </a:lnTo>
                  <a:lnTo>
                    <a:pt x="1119377" y="310120"/>
                  </a:lnTo>
                  <a:lnTo>
                    <a:pt x="1076705" y="309359"/>
                  </a:lnTo>
                  <a:lnTo>
                    <a:pt x="1031747" y="308584"/>
                  </a:lnTo>
                  <a:lnTo>
                    <a:pt x="986027" y="307061"/>
                  </a:lnTo>
                  <a:lnTo>
                    <a:pt x="939545" y="305561"/>
                  </a:lnTo>
                  <a:lnTo>
                    <a:pt x="888599" y="303579"/>
                  </a:lnTo>
                  <a:lnTo>
                    <a:pt x="837628" y="301436"/>
                  </a:lnTo>
                  <a:lnTo>
                    <a:pt x="786638" y="299175"/>
                  </a:lnTo>
                  <a:lnTo>
                    <a:pt x="735634" y="296838"/>
                  </a:lnTo>
                  <a:lnTo>
                    <a:pt x="633602" y="292103"/>
                  </a:lnTo>
                  <a:lnTo>
                    <a:pt x="582584" y="289788"/>
                  </a:lnTo>
                  <a:lnTo>
                    <a:pt x="531571" y="287564"/>
                  </a:lnTo>
                  <a:lnTo>
                    <a:pt x="480567" y="285473"/>
                  </a:lnTo>
                  <a:lnTo>
                    <a:pt x="429577" y="283557"/>
                  </a:lnTo>
                  <a:lnTo>
                    <a:pt x="378606" y="281857"/>
                  </a:lnTo>
                  <a:lnTo>
                    <a:pt x="326897" y="280386"/>
                  </a:lnTo>
                  <a:lnTo>
                    <a:pt x="288797" y="278891"/>
                  </a:lnTo>
                  <a:lnTo>
                    <a:pt x="251459" y="278891"/>
                  </a:lnTo>
                  <a:lnTo>
                    <a:pt x="211327" y="278737"/>
                  </a:lnTo>
                  <a:lnTo>
                    <a:pt x="170968" y="279225"/>
                  </a:lnTo>
                  <a:lnTo>
                    <a:pt x="130660" y="281070"/>
                  </a:lnTo>
                  <a:lnTo>
                    <a:pt x="90677" y="284987"/>
                  </a:lnTo>
                  <a:lnTo>
                    <a:pt x="29331" y="302297"/>
                  </a:lnTo>
                  <a:lnTo>
                    <a:pt x="4682" y="350405"/>
                  </a:lnTo>
                  <a:lnTo>
                    <a:pt x="26669" y="384809"/>
                  </a:lnTo>
                  <a:lnTo>
                    <a:pt x="32003" y="390143"/>
                  </a:lnTo>
                  <a:lnTo>
                    <a:pt x="32003" y="336041"/>
                  </a:lnTo>
                  <a:lnTo>
                    <a:pt x="34289" y="333755"/>
                  </a:lnTo>
                  <a:lnTo>
                    <a:pt x="72389" y="317753"/>
                  </a:lnTo>
                  <a:lnTo>
                    <a:pt x="158628" y="307958"/>
                  </a:lnTo>
                  <a:lnTo>
                    <a:pt x="215241" y="306890"/>
                  </a:lnTo>
                  <a:lnTo>
                    <a:pt x="271865" y="307635"/>
                  </a:lnTo>
                  <a:lnTo>
                    <a:pt x="326897" y="308609"/>
                  </a:lnTo>
                  <a:lnTo>
                    <a:pt x="367283" y="310133"/>
                  </a:lnTo>
                  <a:lnTo>
                    <a:pt x="462319" y="313527"/>
                  </a:lnTo>
                  <a:lnTo>
                    <a:pt x="514678" y="315620"/>
                  </a:lnTo>
                  <a:lnTo>
                    <a:pt x="567034" y="317880"/>
                  </a:lnTo>
                  <a:lnTo>
                    <a:pt x="619389" y="320252"/>
                  </a:lnTo>
                  <a:lnTo>
                    <a:pt x="724105" y="325107"/>
                  </a:lnTo>
                  <a:lnTo>
                    <a:pt x="776471" y="327478"/>
                  </a:lnTo>
                  <a:lnTo>
                    <a:pt x="828843" y="329737"/>
                  </a:lnTo>
                  <a:lnTo>
                    <a:pt x="881226" y="331828"/>
                  </a:lnTo>
                  <a:lnTo>
                    <a:pt x="933620" y="333694"/>
                  </a:lnTo>
                  <a:lnTo>
                    <a:pt x="986789" y="335305"/>
                  </a:lnTo>
                  <a:lnTo>
                    <a:pt x="1076705" y="338327"/>
                  </a:lnTo>
                  <a:lnTo>
                    <a:pt x="1119377" y="339076"/>
                  </a:lnTo>
                  <a:lnTo>
                    <a:pt x="1200911" y="339089"/>
                  </a:lnTo>
                  <a:lnTo>
                    <a:pt x="1246196" y="338337"/>
                  </a:lnTo>
                  <a:lnTo>
                    <a:pt x="1299797" y="336945"/>
                  </a:lnTo>
                  <a:lnTo>
                    <a:pt x="1356750" y="332417"/>
                  </a:lnTo>
                  <a:lnTo>
                    <a:pt x="1412093" y="322261"/>
                  </a:lnTo>
                  <a:lnTo>
                    <a:pt x="1460861" y="303980"/>
                  </a:lnTo>
                  <a:lnTo>
                    <a:pt x="1489594" y="281678"/>
                  </a:lnTo>
                  <a:close/>
                </a:path>
                <a:path w="1517650" h="448945">
                  <a:moveTo>
                    <a:pt x="60910" y="378001"/>
                  </a:moveTo>
                  <a:lnTo>
                    <a:pt x="59435" y="376427"/>
                  </a:lnTo>
                  <a:lnTo>
                    <a:pt x="53339" y="371093"/>
                  </a:lnTo>
                  <a:lnTo>
                    <a:pt x="48005" y="365759"/>
                  </a:lnTo>
                  <a:lnTo>
                    <a:pt x="32003" y="336041"/>
                  </a:lnTo>
                  <a:lnTo>
                    <a:pt x="32003" y="390143"/>
                  </a:lnTo>
                  <a:lnTo>
                    <a:pt x="40385" y="398525"/>
                  </a:lnTo>
                  <a:lnTo>
                    <a:pt x="60910" y="378001"/>
                  </a:lnTo>
                  <a:close/>
                </a:path>
                <a:path w="1517650" h="448945">
                  <a:moveTo>
                    <a:pt x="70865" y="388619"/>
                  </a:moveTo>
                  <a:lnTo>
                    <a:pt x="60910" y="378001"/>
                  </a:lnTo>
                  <a:lnTo>
                    <a:pt x="40385" y="398525"/>
                  </a:lnTo>
                  <a:lnTo>
                    <a:pt x="50291" y="408431"/>
                  </a:lnTo>
                  <a:lnTo>
                    <a:pt x="70865" y="388619"/>
                  </a:lnTo>
                  <a:close/>
                </a:path>
                <a:path w="1517650" h="448945">
                  <a:moveTo>
                    <a:pt x="111251" y="448817"/>
                  </a:moveTo>
                  <a:lnTo>
                    <a:pt x="101345" y="337565"/>
                  </a:lnTo>
                  <a:lnTo>
                    <a:pt x="60910" y="378001"/>
                  </a:lnTo>
                  <a:lnTo>
                    <a:pt x="70865" y="388619"/>
                  </a:lnTo>
                  <a:lnTo>
                    <a:pt x="70865" y="445221"/>
                  </a:lnTo>
                  <a:lnTo>
                    <a:pt x="111251" y="448817"/>
                  </a:lnTo>
                  <a:close/>
                </a:path>
                <a:path w="1517650" h="448945">
                  <a:moveTo>
                    <a:pt x="1159158" y="28955"/>
                  </a:moveTo>
                  <a:lnTo>
                    <a:pt x="1158704" y="26681"/>
                  </a:lnTo>
                  <a:lnTo>
                    <a:pt x="1149572" y="12858"/>
                  </a:lnTo>
                  <a:lnTo>
                    <a:pt x="1136011" y="3464"/>
                  </a:lnTo>
                  <a:lnTo>
                    <a:pt x="1119377" y="0"/>
                  </a:lnTo>
                  <a:lnTo>
                    <a:pt x="1102744" y="3345"/>
                  </a:lnTo>
                  <a:lnTo>
                    <a:pt x="1089183" y="12477"/>
                  </a:lnTo>
                  <a:lnTo>
                    <a:pt x="1080051" y="26038"/>
                  </a:lnTo>
                  <a:lnTo>
                    <a:pt x="1076705" y="42671"/>
                  </a:lnTo>
                  <a:lnTo>
                    <a:pt x="1080051" y="59316"/>
                  </a:lnTo>
                  <a:lnTo>
                    <a:pt x="1089183" y="72961"/>
                  </a:lnTo>
                  <a:lnTo>
                    <a:pt x="1102744" y="82319"/>
                  </a:lnTo>
                  <a:lnTo>
                    <a:pt x="1119377" y="86105"/>
                  </a:lnTo>
                  <a:lnTo>
                    <a:pt x="1119377" y="28955"/>
                  </a:lnTo>
                  <a:lnTo>
                    <a:pt x="1159158" y="28955"/>
                  </a:lnTo>
                  <a:close/>
                </a:path>
                <a:path w="1517650" h="448945">
                  <a:moveTo>
                    <a:pt x="1162049" y="43433"/>
                  </a:moveTo>
                  <a:lnTo>
                    <a:pt x="1159158" y="28955"/>
                  </a:lnTo>
                  <a:lnTo>
                    <a:pt x="1119377" y="28955"/>
                  </a:lnTo>
                  <a:lnTo>
                    <a:pt x="1119377" y="57149"/>
                  </a:lnTo>
                  <a:lnTo>
                    <a:pt x="1159291" y="57149"/>
                  </a:lnTo>
                  <a:lnTo>
                    <a:pt x="1162049" y="43433"/>
                  </a:lnTo>
                  <a:close/>
                </a:path>
                <a:path w="1517650" h="448945">
                  <a:moveTo>
                    <a:pt x="1159291" y="57149"/>
                  </a:moveTo>
                  <a:lnTo>
                    <a:pt x="1119377" y="57149"/>
                  </a:lnTo>
                  <a:lnTo>
                    <a:pt x="1119377" y="86105"/>
                  </a:lnTo>
                  <a:lnTo>
                    <a:pt x="1136011" y="82760"/>
                  </a:lnTo>
                  <a:lnTo>
                    <a:pt x="1149572" y="73628"/>
                  </a:lnTo>
                  <a:lnTo>
                    <a:pt x="1158704" y="60067"/>
                  </a:lnTo>
                  <a:lnTo>
                    <a:pt x="1159291" y="57149"/>
                  </a:lnTo>
                  <a:close/>
                </a:path>
                <a:path w="1517650" h="448945">
                  <a:moveTo>
                    <a:pt x="1517651" y="224821"/>
                  </a:moveTo>
                  <a:lnTo>
                    <a:pt x="1512571" y="182060"/>
                  </a:lnTo>
                  <a:lnTo>
                    <a:pt x="1495045" y="139817"/>
                  </a:lnTo>
                  <a:lnTo>
                    <a:pt x="1470406" y="101015"/>
                  </a:lnTo>
                  <a:lnTo>
                    <a:pt x="1443989" y="68579"/>
                  </a:lnTo>
                  <a:lnTo>
                    <a:pt x="1427225" y="52577"/>
                  </a:lnTo>
                  <a:lnTo>
                    <a:pt x="1420367" y="48005"/>
                  </a:lnTo>
                  <a:lnTo>
                    <a:pt x="1378501" y="34066"/>
                  </a:lnTo>
                  <a:lnTo>
                    <a:pt x="1326694" y="27646"/>
                  </a:lnTo>
                  <a:lnTo>
                    <a:pt x="1270978" y="26290"/>
                  </a:lnTo>
                  <a:lnTo>
                    <a:pt x="1218949" y="27508"/>
                  </a:lnTo>
                  <a:lnTo>
                    <a:pt x="1171955" y="28955"/>
                  </a:lnTo>
                  <a:lnTo>
                    <a:pt x="1159158" y="28955"/>
                  </a:lnTo>
                  <a:lnTo>
                    <a:pt x="1162049" y="43433"/>
                  </a:lnTo>
                  <a:lnTo>
                    <a:pt x="1162049" y="57149"/>
                  </a:lnTo>
                  <a:lnTo>
                    <a:pt x="1171955" y="57149"/>
                  </a:lnTo>
                  <a:lnTo>
                    <a:pt x="1218949" y="55955"/>
                  </a:lnTo>
                  <a:lnTo>
                    <a:pt x="1265758" y="54821"/>
                  </a:lnTo>
                  <a:lnTo>
                    <a:pt x="1317936" y="55756"/>
                  </a:lnTo>
                  <a:lnTo>
                    <a:pt x="1366849" y="61111"/>
                  </a:lnTo>
                  <a:lnTo>
                    <a:pt x="1407414" y="73151"/>
                  </a:lnTo>
                  <a:lnTo>
                    <a:pt x="1410461" y="75183"/>
                  </a:lnTo>
                  <a:lnTo>
                    <a:pt x="1410461" y="74675"/>
                  </a:lnTo>
                  <a:lnTo>
                    <a:pt x="1451961" y="125002"/>
                  </a:lnTo>
                  <a:lnTo>
                    <a:pt x="1474467" y="161923"/>
                  </a:lnTo>
                  <a:lnTo>
                    <a:pt x="1489594" y="220561"/>
                  </a:lnTo>
                  <a:lnTo>
                    <a:pt x="1489594" y="281678"/>
                  </a:lnTo>
                  <a:lnTo>
                    <a:pt x="1498091" y="275081"/>
                  </a:lnTo>
                  <a:lnTo>
                    <a:pt x="1501139" y="269747"/>
                  </a:lnTo>
                  <a:lnTo>
                    <a:pt x="1504949" y="265175"/>
                  </a:lnTo>
                  <a:lnTo>
                    <a:pt x="1517651" y="224821"/>
                  </a:lnTo>
                  <a:close/>
                </a:path>
                <a:path w="1517650" h="448945">
                  <a:moveTo>
                    <a:pt x="1162049" y="57149"/>
                  </a:moveTo>
                  <a:lnTo>
                    <a:pt x="1162049" y="43433"/>
                  </a:lnTo>
                  <a:lnTo>
                    <a:pt x="1159291" y="57149"/>
                  </a:lnTo>
                  <a:lnTo>
                    <a:pt x="1162049" y="57149"/>
                  </a:lnTo>
                  <a:close/>
                </a:path>
                <a:path w="1517650" h="448945">
                  <a:moveTo>
                    <a:pt x="1411985" y="76199"/>
                  </a:moveTo>
                  <a:lnTo>
                    <a:pt x="1410461" y="74675"/>
                  </a:lnTo>
                  <a:lnTo>
                    <a:pt x="1410461" y="75183"/>
                  </a:lnTo>
                  <a:lnTo>
                    <a:pt x="1411985" y="76199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10420" y="480212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x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8779" y="4926838"/>
            <a:ext cx="249174" cy="12725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048264" y="4875276"/>
            <a:ext cx="4394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2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key(x)</a:t>
            </a:r>
            <a:endParaRPr sz="12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72508" y="5402326"/>
            <a:ext cx="3190875" cy="279400"/>
            <a:chOff x="3348507" y="5402326"/>
            <a:chExt cx="3190875" cy="279400"/>
          </a:xfrm>
        </p:grpSpPr>
        <p:sp>
          <p:nvSpPr>
            <p:cNvPr id="14" name="object 14"/>
            <p:cNvSpPr/>
            <p:nvPr/>
          </p:nvSpPr>
          <p:spPr>
            <a:xfrm>
              <a:off x="3348507" y="5402338"/>
              <a:ext cx="2217420" cy="279400"/>
            </a:xfrm>
            <a:custGeom>
              <a:avLst/>
              <a:gdLst/>
              <a:ahLst/>
              <a:cxnLst/>
              <a:rect l="l" t="t" r="r" b="b"/>
              <a:pathLst>
                <a:path w="2217420" h="279400">
                  <a:moveTo>
                    <a:pt x="419100" y="63246"/>
                  </a:moveTo>
                  <a:lnTo>
                    <a:pt x="342900" y="0"/>
                  </a:lnTo>
                  <a:lnTo>
                    <a:pt x="342900" y="54102"/>
                  </a:lnTo>
                  <a:lnTo>
                    <a:pt x="74320" y="54102"/>
                  </a:lnTo>
                  <a:lnTo>
                    <a:pt x="73139" y="48285"/>
                  </a:lnTo>
                  <a:lnTo>
                    <a:pt x="64858" y="36195"/>
                  </a:lnTo>
                  <a:lnTo>
                    <a:pt x="52730" y="28092"/>
                  </a:lnTo>
                  <a:lnTo>
                    <a:pt x="38100" y="25146"/>
                  </a:lnTo>
                  <a:lnTo>
                    <a:pt x="23139" y="28092"/>
                  </a:lnTo>
                  <a:lnTo>
                    <a:pt x="11049" y="36195"/>
                  </a:lnTo>
                  <a:lnTo>
                    <a:pt x="2946" y="48285"/>
                  </a:lnTo>
                  <a:lnTo>
                    <a:pt x="0" y="63246"/>
                  </a:lnTo>
                  <a:lnTo>
                    <a:pt x="2946" y="78193"/>
                  </a:lnTo>
                  <a:lnTo>
                    <a:pt x="11049" y="90297"/>
                  </a:lnTo>
                  <a:lnTo>
                    <a:pt x="23139" y="98386"/>
                  </a:lnTo>
                  <a:lnTo>
                    <a:pt x="38100" y="101346"/>
                  </a:lnTo>
                  <a:lnTo>
                    <a:pt x="52730" y="98386"/>
                  </a:lnTo>
                  <a:lnTo>
                    <a:pt x="64858" y="90297"/>
                  </a:lnTo>
                  <a:lnTo>
                    <a:pt x="73139" y="78193"/>
                  </a:lnTo>
                  <a:lnTo>
                    <a:pt x="74168" y="73152"/>
                  </a:lnTo>
                  <a:lnTo>
                    <a:pt x="76200" y="73152"/>
                  </a:lnTo>
                  <a:lnTo>
                    <a:pt x="342900" y="73152"/>
                  </a:lnTo>
                  <a:lnTo>
                    <a:pt x="342900" y="126492"/>
                  </a:lnTo>
                  <a:lnTo>
                    <a:pt x="355092" y="116370"/>
                  </a:lnTo>
                  <a:lnTo>
                    <a:pt x="419100" y="63246"/>
                  </a:lnTo>
                  <a:close/>
                </a:path>
                <a:path w="2217420" h="279400">
                  <a:moveTo>
                    <a:pt x="704850" y="215646"/>
                  </a:moveTo>
                  <a:lnTo>
                    <a:pt x="701789" y="200685"/>
                  </a:lnTo>
                  <a:lnTo>
                    <a:pt x="693508" y="188595"/>
                  </a:lnTo>
                  <a:lnTo>
                    <a:pt x="681380" y="180492"/>
                  </a:lnTo>
                  <a:lnTo>
                    <a:pt x="666750" y="177546"/>
                  </a:lnTo>
                  <a:lnTo>
                    <a:pt x="651789" y="180492"/>
                  </a:lnTo>
                  <a:lnTo>
                    <a:pt x="639699" y="188595"/>
                  </a:lnTo>
                  <a:lnTo>
                    <a:pt x="631596" y="200685"/>
                  </a:lnTo>
                  <a:lnTo>
                    <a:pt x="630453" y="206502"/>
                  </a:lnTo>
                  <a:lnTo>
                    <a:pt x="361950" y="206502"/>
                  </a:lnTo>
                  <a:lnTo>
                    <a:pt x="361950" y="152400"/>
                  </a:lnTo>
                  <a:lnTo>
                    <a:pt x="285750" y="215646"/>
                  </a:lnTo>
                  <a:lnTo>
                    <a:pt x="348996" y="268135"/>
                  </a:lnTo>
                  <a:lnTo>
                    <a:pt x="361950" y="278892"/>
                  </a:lnTo>
                  <a:lnTo>
                    <a:pt x="361950" y="225552"/>
                  </a:lnTo>
                  <a:lnTo>
                    <a:pt x="628650" y="225552"/>
                  </a:lnTo>
                  <a:lnTo>
                    <a:pt x="630605" y="225552"/>
                  </a:lnTo>
                  <a:lnTo>
                    <a:pt x="631596" y="230593"/>
                  </a:lnTo>
                  <a:lnTo>
                    <a:pt x="639699" y="242697"/>
                  </a:lnTo>
                  <a:lnTo>
                    <a:pt x="651789" y="250786"/>
                  </a:lnTo>
                  <a:lnTo>
                    <a:pt x="666750" y="253746"/>
                  </a:lnTo>
                  <a:lnTo>
                    <a:pt x="681380" y="250786"/>
                  </a:lnTo>
                  <a:lnTo>
                    <a:pt x="693508" y="242697"/>
                  </a:lnTo>
                  <a:lnTo>
                    <a:pt x="701789" y="230593"/>
                  </a:lnTo>
                  <a:lnTo>
                    <a:pt x="704850" y="215646"/>
                  </a:lnTo>
                  <a:close/>
                </a:path>
                <a:path w="2217420" h="279400">
                  <a:moveTo>
                    <a:pt x="1952244" y="63246"/>
                  </a:moveTo>
                  <a:lnTo>
                    <a:pt x="1876044" y="0"/>
                  </a:lnTo>
                  <a:lnTo>
                    <a:pt x="1876044" y="54102"/>
                  </a:lnTo>
                  <a:lnTo>
                    <a:pt x="1607527" y="54102"/>
                  </a:lnTo>
                  <a:lnTo>
                    <a:pt x="1606384" y="48285"/>
                  </a:lnTo>
                  <a:lnTo>
                    <a:pt x="1598295" y="36195"/>
                  </a:lnTo>
                  <a:lnTo>
                    <a:pt x="1586191" y="28092"/>
                  </a:lnTo>
                  <a:lnTo>
                    <a:pt x="1571244" y="25146"/>
                  </a:lnTo>
                  <a:lnTo>
                    <a:pt x="1556600" y="28092"/>
                  </a:lnTo>
                  <a:lnTo>
                    <a:pt x="1544472" y="36195"/>
                  </a:lnTo>
                  <a:lnTo>
                    <a:pt x="1536192" y="48285"/>
                  </a:lnTo>
                  <a:lnTo>
                    <a:pt x="1533144" y="63246"/>
                  </a:lnTo>
                  <a:lnTo>
                    <a:pt x="1536192" y="78193"/>
                  </a:lnTo>
                  <a:lnTo>
                    <a:pt x="1544472" y="90297"/>
                  </a:lnTo>
                  <a:lnTo>
                    <a:pt x="1556600" y="98386"/>
                  </a:lnTo>
                  <a:lnTo>
                    <a:pt x="1571244" y="101346"/>
                  </a:lnTo>
                  <a:lnTo>
                    <a:pt x="1586191" y="98386"/>
                  </a:lnTo>
                  <a:lnTo>
                    <a:pt x="1598295" y="90297"/>
                  </a:lnTo>
                  <a:lnTo>
                    <a:pt x="1606384" y="78193"/>
                  </a:lnTo>
                  <a:lnTo>
                    <a:pt x="1607375" y="73152"/>
                  </a:lnTo>
                  <a:lnTo>
                    <a:pt x="1609344" y="73152"/>
                  </a:lnTo>
                  <a:lnTo>
                    <a:pt x="1876044" y="73152"/>
                  </a:lnTo>
                  <a:lnTo>
                    <a:pt x="1876044" y="126492"/>
                  </a:lnTo>
                  <a:lnTo>
                    <a:pt x="1888998" y="115735"/>
                  </a:lnTo>
                  <a:lnTo>
                    <a:pt x="1952244" y="63246"/>
                  </a:lnTo>
                  <a:close/>
                </a:path>
                <a:path w="2217420" h="279400">
                  <a:moveTo>
                    <a:pt x="2217407" y="208026"/>
                  </a:moveTo>
                  <a:lnTo>
                    <a:pt x="2214448" y="193065"/>
                  </a:lnTo>
                  <a:lnTo>
                    <a:pt x="2206358" y="180975"/>
                  </a:lnTo>
                  <a:lnTo>
                    <a:pt x="2194255" y="172872"/>
                  </a:lnTo>
                  <a:lnTo>
                    <a:pt x="2179307" y="169926"/>
                  </a:lnTo>
                  <a:lnTo>
                    <a:pt x="2164664" y="172872"/>
                  </a:lnTo>
                  <a:lnTo>
                    <a:pt x="2152535" y="180975"/>
                  </a:lnTo>
                  <a:lnTo>
                    <a:pt x="2144255" y="193065"/>
                  </a:lnTo>
                  <a:lnTo>
                    <a:pt x="2143226" y="198120"/>
                  </a:lnTo>
                  <a:lnTo>
                    <a:pt x="1874507" y="198120"/>
                  </a:lnTo>
                  <a:lnTo>
                    <a:pt x="1874507" y="144018"/>
                  </a:lnTo>
                  <a:lnTo>
                    <a:pt x="1798307" y="208026"/>
                  </a:lnTo>
                  <a:lnTo>
                    <a:pt x="1861553" y="260515"/>
                  </a:lnTo>
                  <a:lnTo>
                    <a:pt x="1874507" y="271272"/>
                  </a:lnTo>
                  <a:lnTo>
                    <a:pt x="1874507" y="217170"/>
                  </a:lnTo>
                  <a:lnTo>
                    <a:pt x="2141207" y="217170"/>
                  </a:lnTo>
                  <a:lnTo>
                    <a:pt x="2143112" y="217170"/>
                  </a:lnTo>
                  <a:lnTo>
                    <a:pt x="2144255" y="222656"/>
                  </a:lnTo>
                  <a:lnTo>
                    <a:pt x="2152535" y="234784"/>
                  </a:lnTo>
                  <a:lnTo>
                    <a:pt x="2164664" y="243065"/>
                  </a:lnTo>
                  <a:lnTo>
                    <a:pt x="2179307" y="246126"/>
                  </a:lnTo>
                  <a:lnTo>
                    <a:pt x="2194255" y="243065"/>
                  </a:lnTo>
                  <a:lnTo>
                    <a:pt x="2206358" y="234784"/>
                  </a:lnTo>
                  <a:lnTo>
                    <a:pt x="2214448" y="222656"/>
                  </a:lnTo>
                  <a:lnTo>
                    <a:pt x="2217407" y="2080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292875" y="5448046"/>
              <a:ext cx="237490" cy="187960"/>
            </a:xfrm>
            <a:custGeom>
              <a:avLst/>
              <a:gdLst/>
              <a:ahLst/>
              <a:cxnLst/>
              <a:rect l="l" t="t" r="r" b="b"/>
              <a:pathLst>
                <a:path w="237490" h="187960">
                  <a:moveTo>
                    <a:pt x="236982" y="0"/>
                  </a:moveTo>
                  <a:lnTo>
                    <a:pt x="0" y="18745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863529" y="4782911"/>
            <a:ext cx="1296670" cy="933450"/>
            <a:chOff x="1339529" y="4782911"/>
            <a:chExt cx="1296670" cy="933450"/>
          </a:xfrm>
        </p:grpSpPr>
        <p:sp>
          <p:nvSpPr>
            <p:cNvPr id="17" name="object 17"/>
            <p:cNvSpPr/>
            <p:nvPr/>
          </p:nvSpPr>
          <p:spPr>
            <a:xfrm>
              <a:off x="1339519" y="4782921"/>
              <a:ext cx="1124585" cy="861694"/>
            </a:xfrm>
            <a:custGeom>
              <a:avLst/>
              <a:gdLst/>
              <a:ahLst/>
              <a:cxnLst/>
              <a:rect l="l" t="t" r="r" b="b"/>
              <a:pathLst>
                <a:path w="1124585" h="861695">
                  <a:moveTo>
                    <a:pt x="658723" y="694855"/>
                  </a:moveTo>
                  <a:lnTo>
                    <a:pt x="612724" y="625398"/>
                  </a:lnTo>
                  <a:lnTo>
                    <a:pt x="575056" y="592696"/>
                  </a:lnTo>
                  <a:lnTo>
                    <a:pt x="537387" y="564095"/>
                  </a:lnTo>
                  <a:lnTo>
                    <a:pt x="507085" y="541693"/>
                  </a:lnTo>
                  <a:lnTo>
                    <a:pt x="491083" y="529501"/>
                  </a:lnTo>
                  <a:lnTo>
                    <a:pt x="456031" y="505117"/>
                  </a:lnTo>
                  <a:lnTo>
                    <a:pt x="325335" y="411543"/>
                  </a:lnTo>
                  <a:lnTo>
                    <a:pt x="281990" y="380098"/>
                  </a:lnTo>
                  <a:lnTo>
                    <a:pt x="238861" y="348145"/>
                  </a:lnTo>
                  <a:lnTo>
                    <a:pt x="222859" y="335191"/>
                  </a:lnTo>
                  <a:lnTo>
                    <a:pt x="207619" y="322999"/>
                  </a:lnTo>
                  <a:lnTo>
                    <a:pt x="184683" y="304330"/>
                  </a:lnTo>
                  <a:lnTo>
                    <a:pt x="161353" y="283730"/>
                  </a:lnTo>
                  <a:lnTo>
                    <a:pt x="139255" y="261810"/>
                  </a:lnTo>
                  <a:lnTo>
                    <a:pt x="119989" y="239179"/>
                  </a:lnTo>
                  <a:lnTo>
                    <a:pt x="103225" y="220129"/>
                  </a:lnTo>
                  <a:lnTo>
                    <a:pt x="96367" y="210985"/>
                  </a:lnTo>
                  <a:lnTo>
                    <a:pt x="88747" y="201079"/>
                  </a:lnTo>
                  <a:lnTo>
                    <a:pt x="81889" y="191935"/>
                  </a:lnTo>
                  <a:lnTo>
                    <a:pt x="75031" y="182029"/>
                  </a:lnTo>
                  <a:lnTo>
                    <a:pt x="55206" y="151053"/>
                  </a:lnTo>
                  <a:lnTo>
                    <a:pt x="34759" y="107950"/>
                  </a:lnTo>
                  <a:lnTo>
                    <a:pt x="28155" y="65874"/>
                  </a:lnTo>
                  <a:lnTo>
                    <a:pt x="49885" y="38011"/>
                  </a:lnTo>
                  <a:lnTo>
                    <a:pt x="55219" y="35725"/>
                  </a:lnTo>
                  <a:lnTo>
                    <a:pt x="62077" y="33439"/>
                  </a:lnTo>
                  <a:lnTo>
                    <a:pt x="108585" y="29159"/>
                  </a:lnTo>
                  <a:lnTo>
                    <a:pt x="160134" y="30594"/>
                  </a:lnTo>
                  <a:lnTo>
                    <a:pt x="214706" y="36347"/>
                  </a:lnTo>
                  <a:lnTo>
                    <a:pt x="270256" y="45021"/>
                  </a:lnTo>
                  <a:lnTo>
                    <a:pt x="325335" y="55333"/>
                  </a:lnTo>
                  <a:lnTo>
                    <a:pt x="376186" y="65544"/>
                  </a:lnTo>
                  <a:lnTo>
                    <a:pt x="422503" y="74587"/>
                  </a:lnTo>
                  <a:lnTo>
                    <a:pt x="465175" y="83731"/>
                  </a:lnTo>
                  <a:lnTo>
                    <a:pt x="508609" y="92875"/>
                  </a:lnTo>
                  <a:lnTo>
                    <a:pt x="512521" y="93726"/>
                  </a:lnTo>
                  <a:lnTo>
                    <a:pt x="500227" y="150025"/>
                  </a:lnTo>
                  <a:lnTo>
                    <a:pt x="532231" y="133273"/>
                  </a:lnTo>
                  <a:lnTo>
                    <a:pt x="599287" y="98209"/>
                  </a:lnTo>
                  <a:lnTo>
                    <a:pt x="530707" y="10579"/>
                  </a:lnTo>
                  <a:lnTo>
                    <a:pt x="518528" y="66268"/>
                  </a:lnTo>
                  <a:lnTo>
                    <a:pt x="514705" y="65443"/>
                  </a:lnTo>
                  <a:lnTo>
                    <a:pt x="471271" y="55537"/>
                  </a:lnTo>
                  <a:lnTo>
                    <a:pt x="427837" y="46393"/>
                  </a:lnTo>
                  <a:lnTo>
                    <a:pt x="386689" y="38011"/>
                  </a:lnTo>
                  <a:lnTo>
                    <a:pt x="340029" y="28587"/>
                  </a:lnTo>
                  <a:lnTo>
                    <a:pt x="292912" y="20027"/>
                  </a:lnTo>
                  <a:lnTo>
                    <a:pt x="245630" y="12458"/>
                  </a:lnTo>
                  <a:lnTo>
                    <a:pt x="181711" y="3721"/>
                  </a:lnTo>
                  <a:lnTo>
                    <a:pt x="138201" y="711"/>
                  </a:lnTo>
                  <a:lnTo>
                    <a:pt x="108585" y="0"/>
                  </a:lnTo>
                  <a:lnTo>
                    <a:pt x="81584" y="1244"/>
                  </a:lnTo>
                  <a:lnTo>
                    <a:pt x="36169" y="12865"/>
                  </a:lnTo>
                  <a:lnTo>
                    <a:pt x="3289" y="48120"/>
                  </a:lnTo>
                  <a:lnTo>
                    <a:pt x="0" y="86385"/>
                  </a:lnTo>
                  <a:lnTo>
                    <a:pt x="11633" y="127127"/>
                  </a:lnTo>
                  <a:lnTo>
                    <a:pt x="28155" y="160108"/>
                  </a:lnTo>
                  <a:lnTo>
                    <a:pt x="31127" y="166039"/>
                  </a:lnTo>
                  <a:lnTo>
                    <a:pt x="51409" y="198793"/>
                  </a:lnTo>
                  <a:lnTo>
                    <a:pt x="59029" y="208699"/>
                  </a:lnTo>
                  <a:lnTo>
                    <a:pt x="65887" y="218605"/>
                  </a:lnTo>
                  <a:lnTo>
                    <a:pt x="115112" y="276402"/>
                  </a:lnTo>
                  <a:lnTo>
                    <a:pt x="150825" y="311797"/>
                  </a:lnTo>
                  <a:lnTo>
                    <a:pt x="188569" y="345020"/>
                  </a:lnTo>
                  <a:lnTo>
                    <a:pt x="227939" y="376504"/>
                  </a:lnTo>
                  <a:lnTo>
                    <a:pt x="268503" y="406692"/>
                  </a:lnTo>
                  <a:lnTo>
                    <a:pt x="309829" y="435991"/>
                  </a:lnTo>
                  <a:lnTo>
                    <a:pt x="393090" y="493712"/>
                  </a:lnTo>
                  <a:lnTo>
                    <a:pt x="434174" y="522986"/>
                  </a:lnTo>
                  <a:lnTo>
                    <a:pt x="474319" y="553123"/>
                  </a:lnTo>
                  <a:lnTo>
                    <a:pt x="506323" y="575983"/>
                  </a:lnTo>
                  <a:lnTo>
                    <a:pt x="538797" y="600849"/>
                  </a:lnTo>
                  <a:lnTo>
                    <a:pt x="575183" y="629843"/>
                  </a:lnTo>
                  <a:lnTo>
                    <a:pt x="608190" y="662000"/>
                  </a:lnTo>
                  <a:lnTo>
                    <a:pt x="630529" y="696379"/>
                  </a:lnTo>
                  <a:lnTo>
                    <a:pt x="630529" y="700189"/>
                  </a:lnTo>
                  <a:lnTo>
                    <a:pt x="593788" y="715848"/>
                  </a:lnTo>
                  <a:lnTo>
                    <a:pt x="571855" y="719239"/>
                  </a:lnTo>
                  <a:lnTo>
                    <a:pt x="575665" y="747433"/>
                  </a:lnTo>
                  <a:lnTo>
                    <a:pt x="585571" y="745909"/>
                  </a:lnTo>
                  <a:lnTo>
                    <a:pt x="601433" y="743597"/>
                  </a:lnTo>
                  <a:lnTo>
                    <a:pt x="616851" y="740359"/>
                  </a:lnTo>
                  <a:lnTo>
                    <a:pt x="630529" y="735711"/>
                  </a:lnTo>
                  <a:lnTo>
                    <a:pt x="631672" y="735317"/>
                  </a:lnTo>
                  <a:lnTo>
                    <a:pt x="645769" y="727621"/>
                  </a:lnTo>
                  <a:lnTo>
                    <a:pt x="650341" y="723049"/>
                  </a:lnTo>
                  <a:lnTo>
                    <a:pt x="650341" y="722287"/>
                  </a:lnTo>
                  <a:lnTo>
                    <a:pt x="652627" y="720001"/>
                  </a:lnTo>
                  <a:lnTo>
                    <a:pt x="654913" y="716191"/>
                  </a:lnTo>
                  <a:lnTo>
                    <a:pt x="655675" y="715429"/>
                  </a:lnTo>
                  <a:lnTo>
                    <a:pt x="655675" y="714667"/>
                  </a:lnTo>
                  <a:lnTo>
                    <a:pt x="656437" y="713905"/>
                  </a:lnTo>
                  <a:lnTo>
                    <a:pt x="657199" y="710857"/>
                  </a:lnTo>
                  <a:lnTo>
                    <a:pt x="657199" y="710095"/>
                  </a:lnTo>
                  <a:lnTo>
                    <a:pt x="657961" y="709333"/>
                  </a:lnTo>
                  <a:lnTo>
                    <a:pt x="657961" y="708571"/>
                  </a:lnTo>
                  <a:lnTo>
                    <a:pt x="658723" y="705523"/>
                  </a:lnTo>
                  <a:lnTo>
                    <a:pt x="658723" y="694855"/>
                  </a:lnTo>
                  <a:close/>
                </a:path>
                <a:path w="1124585" h="861695">
                  <a:moveTo>
                    <a:pt x="1123975" y="825665"/>
                  </a:moveTo>
                  <a:lnTo>
                    <a:pt x="1123251" y="809053"/>
                  </a:lnTo>
                  <a:lnTo>
                    <a:pt x="1116380" y="794016"/>
                  </a:lnTo>
                  <a:lnTo>
                    <a:pt x="1103731" y="782485"/>
                  </a:lnTo>
                  <a:lnTo>
                    <a:pt x="1087920" y="776706"/>
                  </a:lnTo>
                  <a:lnTo>
                    <a:pt x="1071537" y="777430"/>
                  </a:lnTo>
                  <a:lnTo>
                    <a:pt x="1056576" y="784301"/>
                  </a:lnTo>
                  <a:lnTo>
                    <a:pt x="1054912" y="786130"/>
                  </a:lnTo>
                  <a:lnTo>
                    <a:pt x="1048867" y="782485"/>
                  </a:lnTo>
                  <a:lnTo>
                    <a:pt x="1040485" y="777151"/>
                  </a:lnTo>
                  <a:lnTo>
                    <a:pt x="910196" y="700074"/>
                  </a:lnTo>
                  <a:lnTo>
                    <a:pt x="823493" y="648411"/>
                  </a:lnTo>
                  <a:lnTo>
                    <a:pt x="780275" y="622363"/>
                  </a:lnTo>
                  <a:lnTo>
                    <a:pt x="737171" y="596125"/>
                  </a:lnTo>
                  <a:lnTo>
                    <a:pt x="694220" y="569645"/>
                  </a:lnTo>
                  <a:lnTo>
                    <a:pt x="651433" y="542886"/>
                  </a:lnTo>
                  <a:lnTo>
                    <a:pt x="608863" y="515797"/>
                  </a:lnTo>
                  <a:lnTo>
                    <a:pt x="566521" y="488353"/>
                  </a:lnTo>
                  <a:lnTo>
                    <a:pt x="555853" y="481495"/>
                  </a:lnTo>
                  <a:lnTo>
                    <a:pt x="545185" y="473875"/>
                  </a:lnTo>
                  <a:lnTo>
                    <a:pt x="516801" y="454571"/>
                  </a:lnTo>
                  <a:lnTo>
                    <a:pt x="475602" y="425196"/>
                  </a:lnTo>
                  <a:lnTo>
                    <a:pt x="437756" y="393484"/>
                  </a:lnTo>
                  <a:lnTo>
                    <a:pt x="419455" y="367195"/>
                  </a:lnTo>
                  <a:lnTo>
                    <a:pt x="419455" y="365671"/>
                  </a:lnTo>
                  <a:lnTo>
                    <a:pt x="419455" y="364147"/>
                  </a:lnTo>
                  <a:lnTo>
                    <a:pt x="420217" y="363385"/>
                  </a:lnTo>
                  <a:lnTo>
                    <a:pt x="419455" y="365671"/>
                  </a:lnTo>
                  <a:lnTo>
                    <a:pt x="420217" y="364147"/>
                  </a:lnTo>
                  <a:lnTo>
                    <a:pt x="420979" y="362623"/>
                  </a:lnTo>
                  <a:lnTo>
                    <a:pt x="420979" y="361861"/>
                  </a:lnTo>
                  <a:lnTo>
                    <a:pt x="422503" y="361099"/>
                  </a:lnTo>
                  <a:lnTo>
                    <a:pt x="423265" y="359575"/>
                  </a:lnTo>
                  <a:lnTo>
                    <a:pt x="430326" y="355663"/>
                  </a:lnTo>
                  <a:lnTo>
                    <a:pt x="436448" y="353174"/>
                  </a:lnTo>
                  <a:lnTo>
                    <a:pt x="442633" y="351015"/>
                  </a:lnTo>
                  <a:lnTo>
                    <a:pt x="449935" y="348145"/>
                  </a:lnTo>
                  <a:lnTo>
                    <a:pt x="459079" y="346621"/>
                  </a:lnTo>
                  <a:lnTo>
                    <a:pt x="468223" y="344335"/>
                  </a:lnTo>
                  <a:lnTo>
                    <a:pt x="484352" y="341287"/>
                  </a:lnTo>
                  <a:lnTo>
                    <a:pt x="501573" y="339331"/>
                  </a:lnTo>
                  <a:lnTo>
                    <a:pt x="519074" y="337743"/>
                  </a:lnTo>
                  <a:lnTo>
                    <a:pt x="535279" y="335953"/>
                  </a:lnTo>
                  <a:lnTo>
                    <a:pt x="558901" y="334429"/>
                  </a:lnTo>
                  <a:lnTo>
                    <a:pt x="562838" y="333933"/>
                  </a:lnTo>
                  <a:lnTo>
                    <a:pt x="569569" y="390817"/>
                  </a:lnTo>
                  <a:lnTo>
                    <a:pt x="577189" y="382739"/>
                  </a:lnTo>
                  <a:lnTo>
                    <a:pt x="646531" y="309283"/>
                  </a:lnTo>
                  <a:lnTo>
                    <a:pt x="552805" y="249085"/>
                  </a:lnTo>
                  <a:lnTo>
                    <a:pt x="559435" y="305219"/>
                  </a:lnTo>
                  <a:lnTo>
                    <a:pt x="518883" y="308864"/>
                  </a:lnTo>
                  <a:lnTo>
                    <a:pt x="470331" y="314820"/>
                  </a:lnTo>
                  <a:lnTo>
                    <a:pt x="424345" y="327164"/>
                  </a:lnTo>
                  <a:lnTo>
                    <a:pt x="395071" y="349669"/>
                  </a:lnTo>
                  <a:lnTo>
                    <a:pt x="394309" y="351955"/>
                  </a:lnTo>
                  <a:lnTo>
                    <a:pt x="393547" y="352717"/>
                  </a:lnTo>
                  <a:lnTo>
                    <a:pt x="393547" y="354241"/>
                  </a:lnTo>
                  <a:lnTo>
                    <a:pt x="392023" y="358051"/>
                  </a:lnTo>
                  <a:lnTo>
                    <a:pt x="391261" y="360337"/>
                  </a:lnTo>
                  <a:lnTo>
                    <a:pt x="391261" y="362623"/>
                  </a:lnTo>
                  <a:lnTo>
                    <a:pt x="390499" y="367957"/>
                  </a:lnTo>
                  <a:lnTo>
                    <a:pt x="391261" y="372529"/>
                  </a:lnTo>
                  <a:lnTo>
                    <a:pt x="409816" y="405561"/>
                  </a:lnTo>
                  <a:lnTo>
                    <a:pt x="419455" y="414223"/>
                  </a:lnTo>
                  <a:lnTo>
                    <a:pt x="450367" y="442023"/>
                  </a:lnTo>
                  <a:lnTo>
                    <a:pt x="495833" y="474967"/>
                  </a:lnTo>
                  <a:lnTo>
                    <a:pt x="529183" y="497497"/>
                  </a:lnTo>
                  <a:lnTo>
                    <a:pt x="539851" y="505117"/>
                  </a:lnTo>
                  <a:lnTo>
                    <a:pt x="593572" y="540080"/>
                  </a:lnTo>
                  <a:lnTo>
                    <a:pt x="636143" y="567131"/>
                  </a:lnTo>
                  <a:lnTo>
                    <a:pt x="678967" y="593928"/>
                  </a:lnTo>
                  <a:lnTo>
                    <a:pt x="722007" y="620471"/>
                  </a:lnTo>
                  <a:lnTo>
                    <a:pt x="765213" y="646811"/>
                  </a:lnTo>
                  <a:lnTo>
                    <a:pt x="808558" y="672947"/>
                  </a:lnTo>
                  <a:lnTo>
                    <a:pt x="852004" y="698919"/>
                  </a:lnTo>
                  <a:lnTo>
                    <a:pt x="939038" y="750430"/>
                  </a:lnTo>
                  <a:lnTo>
                    <a:pt x="1026007" y="801535"/>
                  </a:lnTo>
                  <a:lnTo>
                    <a:pt x="1033627" y="806869"/>
                  </a:lnTo>
                  <a:lnTo>
                    <a:pt x="1040028" y="810729"/>
                  </a:lnTo>
                  <a:lnTo>
                    <a:pt x="1039279" y="812774"/>
                  </a:lnTo>
                  <a:lnTo>
                    <a:pt x="1040003" y="829157"/>
                  </a:lnTo>
                  <a:lnTo>
                    <a:pt x="1046873" y="844105"/>
                  </a:lnTo>
                  <a:lnTo>
                    <a:pt x="1059535" y="855637"/>
                  </a:lnTo>
                  <a:lnTo>
                    <a:pt x="1075347" y="861415"/>
                  </a:lnTo>
                  <a:lnTo>
                    <a:pt x="1089253" y="860869"/>
                  </a:lnTo>
                  <a:lnTo>
                    <a:pt x="1091730" y="860780"/>
                  </a:lnTo>
                  <a:lnTo>
                    <a:pt x="1106678" y="854125"/>
                  </a:lnTo>
                  <a:lnTo>
                    <a:pt x="1118209" y="841921"/>
                  </a:lnTo>
                  <a:lnTo>
                    <a:pt x="1123975" y="825665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108733" y="4881118"/>
              <a:ext cx="236220" cy="187960"/>
            </a:xfrm>
            <a:custGeom>
              <a:avLst/>
              <a:gdLst/>
              <a:ahLst/>
              <a:cxnLst/>
              <a:rect l="l" t="t" r="r" b="b"/>
              <a:pathLst>
                <a:path w="236219" h="187960">
                  <a:moveTo>
                    <a:pt x="236219" y="0"/>
                  </a:moveTo>
                  <a:lnTo>
                    <a:pt x="0" y="187452"/>
                  </a:lnTo>
                </a:path>
              </a:pathLst>
            </a:custGeom>
            <a:ln w="28575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024151" y="5418328"/>
              <a:ext cx="33655" cy="279400"/>
            </a:xfrm>
            <a:custGeom>
              <a:avLst/>
              <a:gdLst/>
              <a:ahLst/>
              <a:cxnLst/>
              <a:rect l="l" t="t" r="r" b="b"/>
              <a:pathLst>
                <a:path w="33655" h="279400">
                  <a:moveTo>
                    <a:pt x="33527" y="0"/>
                  </a:moveTo>
                  <a:lnTo>
                    <a:pt x="0" y="278892"/>
                  </a:lnTo>
                </a:path>
              </a:pathLst>
            </a:custGeom>
            <a:ln w="38100">
              <a:solidFill>
                <a:srgbClr val="0066C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389149" y="5457952"/>
              <a:ext cx="237490" cy="186690"/>
            </a:xfrm>
            <a:custGeom>
              <a:avLst/>
              <a:gdLst/>
              <a:ahLst/>
              <a:cxnLst/>
              <a:rect l="l" t="t" r="r" b="b"/>
              <a:pathLst>
                <a:path w="237489" h="186689">
                  <a:moveTo>
                    <a:pt x="236981" y="0"/>
                  </a:moveTo>
                  <a:lnTo>
                    <a:pt x="0" y="18669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(162)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329" y="1378458"/>
            <a:ext cx="7780020" cy="185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Deleting</a:t>
            </a:r>
            <a:r>
              <a:rPr sz="2000" b="1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from</a:t>
            </a:r>
            <a:r>
              <a:rPr sz="2000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b="1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Linked</a:t>
            </a:r>
            <a:r>
              <a:rPr sz="2000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marR="175260" indent="-381000" defTabSz="914400">
              <a:spcBef>
                <a:spcPts val="191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procedure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List_Delete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(L,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x)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removes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an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x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from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linked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L,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where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given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by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pointer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x.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marR="5080" indent="-381000" defTabSz="914400">
              <a:spcBef>
                <a:spcPts val="47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If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you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want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delete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an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given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by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its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key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k,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you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have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to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compute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pointer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this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(e.g.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by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using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List_search(L,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k))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(163)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21316" y="3886200"/>
            <a:ext cx="2616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 marR="5080" indent="-304800" defTabSz="914400">
              <a:spcBef>
                <a:spcPts val="95"/>
              </a:spcBef>
            </a:pP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List_Delete(L,x)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if</a:t>
            </a:r>
            <a:r>
              <a:rPr sz="2000" b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prev[x]!=NIL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83315" y="4495698"/>
            <a:ext cx="444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then</a:t>
            </a:r>
            <a:r>
              <a:rPr sz="2000" b="1" kern="0" spc="-8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next[prev[x]]</a:t>
            </a:r>
            <a:r>
              <a:rPr sz="2000" b="1" kern="0" spc="-7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:=</a:t>
            </a:r>
            <a:r>
              <a:rPr sz="2000" b="1" kern="0" spc="-7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next[x]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else</a:t>
            </a:r>
            <a:r>
              <a:rPr sz="2000" b="1" kern="0" spc="-5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head[L]</a:t>
            </a:r>
            <a:r>
              <a:rPr sz="2000" b="1" kern="0" spc="-5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:=</a:t>
            </a:r>
            <a:r>
              <a:rPr sz="2000" b="1" kern="0" spc="-5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next[x]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6065" y="5105196"/>
            <a:ext cx="2311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if</a:t>
            </a:r>
            <a:r>
              <a:rPr sz="2000" b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next[x]!=NIL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3315" y="5409944"/>
            <a:ext cx="4445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then</a:t>
            </a:r>
            <a:r>
              <a:rPr sz="2000" b="1" kern="0" spc="-8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prev[next[x]]</a:t>
            </a:r>
            <a:r>
              <a:rPr sz="2000" b="1" kern="0" spc="-7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:=</a:t>
            </a:r>
            <a:r>
              <a:rPr sz="2000" b="1" kern="0" spc="-7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prev[x]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23697" y="4213098"/>
            <a:ext cx="2395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indent="-184785" defTabSz="914400">
              <a:spcBef>
                <a:spcPts val="100"/>
              </a:spcBef>
              <a:buFont typeface="kiloji - P"/>
              <a:buChar char="⇨"/>
              <a:tabLst>
                <a:tab pos="197485" algn="l"/>
              </a:tabLst>
            </a:pPr>
            <a:r>
              <a:rPr kern="0" dirty="0">
                <a:solidFill>
                  <a:srgbClr val="0065CC"/>
                </a:solidFill>
                <a:latin typeface="Arial"/>
                <a:cs typeface="Arial"/>
              </a:rPr>
              <a:t>x</a:t>
            </a:r>
            <a:r>
              <a:rPr kern="0" spc="-15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rgbClr val="0065CC"/>
                </a:solidFill>
                <a:latin typeface="Arial"/>
                <a:cs typeface="Arial"/>
              </a:rPr>
              <a:t>not</a:t>
            </a:r>
            <a:r>
              <a:rPr kern="0" spc="-10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rgbClr val="0065CC"/>
                </a:solidFill>
                <a:latin typeface="Arial"/>
                <a:cs typeface="Arial"/>
              </a:rPr>
              <a:t>the</a:t>
            </a:r>
            <a:r>
              <a:rPr kern="0" spc="-15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rgbClr val="0065CC"/>
                </a:solidFill>
                <a:latin typeface="Arial"/>
                <a:cs typeface="Arial"/>
              </a:rPr>
              <a:t>first</a:t>
            </a:r>
            <a:r>
              <a:rPr kern="0" spc="-15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rgbClr val="0065CC"/>
                </a:solidFill>
                <a:latin typeface="Arial"/>
                <a:cs typeface="Arial"/>
              </a:rPr>
              <a:t>element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23696" y="5098466"/>
            <a:ext cx="2383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7485" indent="-184785" defTabSz="914400">
              <a:spcBef>
                <a:spcPts val="100"/>
              </a:spcBef>
              <a:buFont typeface="kiloji - P"/>
              <a:buChar char="⇨"/>
              <a:tabLst>
                <a:tab pos="197485" algn="l"/>
              </a:tabLst>
            </a:pPr>
            <a:r>
              <a:rPr kern="0" dirty="0">
                <a:solidFill>
                  <a:srgbClr val="0065CC"/>
                </a:solidFill>
                <a:latin typeface="Arial"/>
                <a:cs typeface="Arial"/>
              </a:rPr>
              <a:t>x</a:t>
            </a:r>
            <a:r>
              <a:rPr kern="0" spc="-10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rgbClr val="0065CC"/>
                </a:solidFill>
                <a:latin typeface="Arial"/>
                <a:cs typeface="Arial"/>
              </a:rPr>
              <a:t>not</a:t>
            </a:r>
            <a:r>
              <a:rPr kern="0" spc="-5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rgbClr val="0065CC"/>
                </a:solidFill>
                <a:latin typeface="Arial"/>
                <a:cs typeface="Arial"/>
              </a:rPr>
              <a:t>the</a:t>
            </a:r>
            <a:r>
              <a:rPr kern="0" spc="-10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rgbClr val="0065CC"/>
                </a:solidFill>
                <a:latin typeface="Arial"/>
                <a:cs typeface="Arial"/>
              </a:rPr>
              <a:t>last</a:t>
            </a:r>
            <a:r>
              <a:rPr kern="0" spc="-5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rgbClr val="0065CC"/>
                </a:solidFill>
                <a:latin typeface="Arial"/>
                <a:cs typeface="Arial"/>
              </a:rPr>
              <a:t>element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329" y="1230325"/>
            <a:ext cx="3606800" cy="93091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 defTabSz="914400">
              <a:spcBef>
                <a:spcPts val="126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Deleting</a:t>
            </a:r>
            <a:r>
              <a:rPr sz="2000" b="1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from</a:t>
            </a:r>
            <a:r>
              <a:rPr sz="2000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b="1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Linked</a:t>
            </a:r>
            <a:r>
              <a:rPr sz="2000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155065" defTabSz="914400">
              <a:spcBef>
                <a:spcPts val="1160"/>
              </a:spcBef>
            </a:pP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List_Delete(L,x)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  <p:sp>
        <p:nvSpPr>
          <p:cNvPr id="4" name="object 4"/>
          <p:cNvSpPr/>
          <p:nvPr/>
        </p:nvSpPr>
        <p:spPr>
          <a:xfrm>
            <a:off x="3910101" y="4285997"/>
            <a:ext cx="4855210" cy="319405"/>
          </a:xfrm>
          <a:custGeom>
            <a:avLst/>
            <a:gdLst/>
            <a:ahLst/>
            <a:cxnLst/>
            <a:rect l="l" t="t" r="r" b="b"/>
            <a:pathLst>
              <a:path w="4855209" h="319404">
                <a:moveTo>
                  <a:pt x="0" y="0"/>
                </a:moveTo>
                <a:lnTo>
                  <a:pt x="0" y="319278"/>
                </a:lnTo>
                <a:lnTo>
                  <a:pt x="452627" y="319278"/>
                </a:lnTo>
                <a:lnTo>
                  <a:pt x="452627" y="0"/>
                </a:lnTo>
                <a:lnTo>
                  <a:pt x="0" y="0"/>
                </a:lnTo>
                <a:close/>
              </a:path>
              <a:path w="4855209" h="319404">
                <a:moveTo>
                  <a:pt x="457199" y="0"/>
                </a:moveTo>
                <a:lnTo>
                  <a:pt x="457199" y="319278"/>
                </a:lnTo>
                <a:lnTo>
                  <a:pt x="909827" y="319278"/>
                </a:lnTo>
                <a:lnTo>
                  <a:pt x="909827" y="0"/>
                </a:lnTo>
                <a:lnTo>
                  <a:pt x="457199" y="0"/>
                </a:lnTo>
                <a:close/>
              </a:path>
              <a:path w="4855209" h="319404">
                <a:moveTo>
                  <a:pt x="915923" y="0"/>
                </a:moveTo>
                <a:lnTo>
                  <a:pt x="915923" y="319278"/>
                </a:lnTo>
                <a:lnTo>
                  <a:pt x="1368551" y="319278"/>
                </a:lnTo>
                <a:lnTo>
                  <a:pt x="1368551" y="0"/>
                </a:lnTo>
                <a:lnTo>
                  <a:pt x="915923" y="0"/>
                </a:lnTo>
                <a:close/>
              </a:path>
              <a:path w="4855209" h="319404">
                <a:moveTo>
                  <a:pt x="1743455" y="0"/>
                </a:moveTo>
                <a:lnTo>
                  <a:pt x="1743455" y="319278"/>
                </a:lnTo>
                <a:lnTo>
                  <a:pt x="2195321" y="319278"/>
                </a:lnTo>
                <a:lnTo>
                  <a:pt x="2195321" y="0"/>
                </a:lnTo>
                <a:lnTo>
                  <a:pt x="1743455" y="0"/>
                </a:lnTo>
                <a:close/>
              </a:path>
              <a:path w="4855209" h="319404">
                <a:moveTo>
                  <a:pt x="2200655" y="0"/>
                </a:moveTo>
                <a:lnTo>
                  <a:pt x="2200655" y="319278"/>
                </a:lnTo>
                <a:lnTo>
                  <a:pt x="2652521" y="319278"/>
                </a:lnTo>
                <a:lnTo>
                  <a:pt x="2652521" y="0"/>
                </a:lnTo>
                <a:lnTo>
                  <a:pt x="2200655" y="0"/>
                </a:lnTo>
                <a:close/>
              </a:path>
              <a:path w="4855209" h="319404">
                <a:moveTo>
                  <a:pt x="2659379" y="0"/>
                </a:moveTo>
                <a:lnTo>
                  <a:pt x="2659379" y="319278"/>
                </a:lnTo>
                <a:lnTo>
                  <a:pt x="3112007" y="319277"/>
                </a:lnTo>
                <a:lnTo>
                  <a:pt x="3112007" y="0"/>
                </a:lnTo>
                <a:lnTo>
                  <a:pt x="2659379" y="0"/>
                </a:lnTo>
                <a:close/>
              </a:path>
              <a:path w="4855209" h="319404">
                <a:moveTo>
                  <a:pt x="3486137" y="0"/>
                </a:moveTo>
                <a:lnTo>
                  <a:pt x="3486137" y="319277"/>
                </a:lnTo>
                <a:lnTo>
                  <a:pt x="3938765" y="319277"/>
                </a:lnTo>
                <a:lnTo>
                  <a:pt x="3938765" y="0"/>
                </a:lnTo>
                <a:lnTo>
                  <a:pt x="3486137" y="0"/>
                </a:lnTo>
                <a:close/>
              </a:path>
              <a:path w="4855209" h="319404">
                <a:moveTo>
                  <a:pt x="3943337" y="0"/>
                </a:moveTo>
                <a:lnTo>
                  <a:pt x="3943337" y="319277"/>
                </a:lnTo>
                <a:lnTo>
                  <a:pt x="4395965" y="319277"/>
                </a:lnTo>
                <a:lnTo>
                  <a:pt x="4395965" y="0"/>
                </a:lnTo>
                <a:lnTo>
                  <a:pt x="3943337" y="0"/>
                </a:lnTo>
                <a:close/>
              </a:path>
              <a:path w="4855209" h="319404">
                <a:moveTo>
                  <a:pt x="4402061" y="0"/>
                </a:moveTo>
                <a:lnTo>
                  <a:pt x="4402061" y="319277"/>
                </a:lnTo>
                <a:lnTo>
                  <a:pt x="4854689" y="319277"/>
                </a:lnTo>
                <a:lnTo>
                  <a:pt x="4854689" y="0"/>
                </a:lnTo>
                <a:lnTo>
                  <a:pt x="4402061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64295" y="4267200"/>
            <a:ext cx="789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head[L]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78988" y="3751072"/>
            <a:ext cx="5273675" cy="1066800"/>
            <a:chOff x="1854987" y="3751072"/>
            <a:chExt cx="5273675" cy="1066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7303" y="4391152"/>
              <a:ext cx="249174" cy="1264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473475" y="4287532"/>
              <a:ext cx="2667000" cy="287655"/>
            </a:xfrm>
            <a:custGeom>
              <a:avLst/>
              <a:gdLst/>
              <a:ahLst/>
              <a:cxnLst/>
              <a:rect l="l" t="t" r="r" b="b"/>
              <a:pathLst>
                <a:path w="2667000" h="287654">
                  <a:moveTo>
                    <a:pt x="609600" y="84582"/>
                  </a:moveTo>
                  <a:lnTo>
                    <a:pt x="533400" y="20574"/>
                  </a:lnTo>
                  <a:lnTo>
                    <a:pt x="533400" y="74676"/>
                  </a:lnTo>
                  <a:lnTo>
                    <a:pt x="74231" y="74676"/>
                  </a:lnTo>
                  <a:lnTo>
                    <a:pt x="73240" y="69621"/>
                  </a:lnTo>
                  <a:lnTo>
                    <a:pt x="65151" y="57531"/>
                  </a:lnTo>
                  <a:lnTo>
                    <a:pt x="53047" y="49428"/>
                  </a:lnTo>
                  <a:lnTo>
                    <a:pt x="38100" y="46482"/>
                  </a:lnTo>
                  <a:lnTo>
                    <a:pt x="23456" y="49428"/>
                  </a:lnTo>
                  <a:lnTo>
                    <a:pt x="11328" y="57531"/>
                  </a:lnTo>
                  <a:lnTo>
                    <a:pt x="3048" y="69621"/>
                  </a:lnTo>
                  <a:lnTo>
                    <a:pt x="0" y="84582"/>
                  </a:lnTo>
                  <a:lnTo>
                    <a:pt x="3048" y="99212"/>
                  </a:lnTo>
                  <a:lnTo>
                    <a:pt x="11328" y="111340"/>
                  </a:lnTo>
                  <a:lnTo>
                    <a:pt x="23456" y="119621"/>
                  </a:lnTo>
                  <a:lnTo>
                    <a:pt x="38100" y="122682"/>
                  </a:lnTo>
                  <a:lnTo>
                    <a:pt x="53047" y="119621"/>
                  </a:lnTo>
                  <a:lnTo>
                    <a:pt x="65151" y="111340"/>
                  </a:lnTo>
                  <a:lnTo>
                    <a:pt x="73240" y="99212"/>
                  </a:lnTo>
                  <a:lnTo>
                    <a:pt x="74345" y="93726"/>
                  </a:lnTo>
                  <a:lnTo>
                    <a:pt x="76200" y="93726"/>
                  </a:lnTo>
                  <a:lnTo>
                    <a:pt x="533400" y="93726"/>
                  </a:lnTo>
                  <a:lnTo>
                    <a:pt x="533400" y="147828"/>
                  </a:lnTo>
                  <a:lnTo>
                    <a:pt x="546354" y="137071"/>
                  </a:lnTo>
                  <a:lnTo>
                    <a:pt x="609600" y="84582"/>
                  </a:lnTo>
                  <a:close/>
                </a:path>
                <a:path w="2667000" h="287654">
                  <a:moveTo>
                    <a:pt x="933450" y="224028"/>
                  </a:moveTo>
                  <a:lnTo>
                    <a:pt x="930490" y="209067"/>
                  </a:lnTo>
                  <a:lnTo>
                    <a:pt x="922401" y="196977"/>
                  </a:lnTo>
                  <a:lnTo>
                    <a:pt x="910297" y="188874"/>
                  </a:lnTo>
                  <a:lnTo>
                    <a:pt x="895350" y="185928"/>
                  </a:lnTo>
                  <a:lnTo>
                    <a:pt x="880706" y="188874"/>
                  </a:lnTo>
                  <a:lnTo>
                    <a:pt x="868578" y="196977"/>
                  </a:lnTo>
                  <a:lnTo>
                    <a:pt x="860298" y="209067"/>
                  </a:lnTo>
                  <a:lnTo>
                    <a:pt x="859269" y="214122"/>
                  </a:lnTo>
                  <a:lnTo>
                    <a:pt x="400050" y="214122"/>
                  </a:lnTo>
                  <a:lnTo>
                    <a:pt x="400050" y="160782"/>
                  </a:lnTo>
                  <a:lnTo>
                    <a:pt x="323850" y="224028"/>
                  </a:lnTo>
                  <a:lnTo>
                    <a:pt x="387858" y="277152"/>
                  </a:lnTo>
                  <a:lnTo>
                    <a:pt x="400050" y="287274"/>
                  </a:lnTo>
                  <a:lnTo>
                    <a:pt x="400050" y="233172"/>
                  </a:lnTo>
                  <a:lnTo>
                    <a:pt x="857250" y="233172"/>
                  </a:lnTo>
                  <a:lnTo>
                    <a:pt x="859116" y="233172"/>
                  </a:lnTo>
                  <a:lnTo>
                    <a:pt x="860298" y="238975"/>
                  </a:lnTo>
                  <a:lnTo>
                    <a:pt x="868578" y="251079"/>
                  </a:lnTo>
                  <a:lnTo>
                    <a:pt x="880706" y="259168"/>
                  </a:lnTo>
                  <a:lnTo>
                    <a:pt x="895350" y="262128"/>
                  </a:lnTo>
                  <a:lnTo>
                    <a:pt x="910297" y="259168"/>
                  </a:lnTo>
                  <a:lnTo>
                    <a:pt x="922401" y="251079"/>
                  </a:lnTo>
                  <a:lnTo>
                    <a:pt x="930490" y="238975"/>
                  </a:lnTo>
                  <a:lnTo>
                    <a:pt x="933450" y="224028"/>
                  </a:lnTo>
                  <a:close/>
                </a:path>
                <a:path w="2667000" h="287654">
                  <a:moveTo>
                    <a:pt x="2365235" y="64008"/>
                  </a:moveTo>
                  <a:lnTo>
                    <a:pt x="2289035" y="0"/>
                  </a:lnTo>
                  <a:lnTo>
                    <a:pt x="2289035" y="54102"/>
                  </a:lnTo>
                  <a:lnTo>
                    <a:pt x="1829879" y="54102"/>
                  </a:lnTo>
                  <a:lnTo>
                    <a:pt x="1828888" y="49047"/>
                  </a:lnTo>
                  <a:lnTo>
                    <a:pt x="1820799" y="36957"/>
                  </a:lnTo>
                  <a:lnTo>
                    <a:pt x="1808695" y="28854"/>
                  </a:lnTo>
                  <a:lnTo>
                    <a:pt x="1793748" y="25908"/>
                  </a:lnTo>
                  <a:lnTo>
                    <a:pt x="1779104" y="28854"/>
                  </a:lnTo>
                  <a:lnTo>
                    <a:pt x="1766976" y="36957"/>
                  </a:lnTo>
                  <a:lnTo>
                    <a:pt x="1758696" y="49047"/>
                  </a:lnTo>
                  <a:lnTo>
                    <a:pt x="1755648" y="64008"/>
                  </a:lnTo>
                  <a:lnTo>
                    <a:pt x="1758696" y="78638"/>
                  </a:lnTo>
                  <a:lnTo>
                    <a:pt x="1766976" y="90766"/>
                  </a:lnTo>
                  <a:lnTo>
                    <a:pt x="1779104" y="99047"/>
                  </a:lnTo>
                  <a:lnTo>
                    <a:pt x="1793748" y="102108"/>
                  </a:lnTo>
                  <a:lnTo>
                    <a:pt x="1808695" y="99047"/>
                  </a:lnTo>
                  <a:lnTo>
                    <a:pt x="1820799" y="90766"/>
                  </a:lnTo>
                  <a:lnTo>
                    <a:pt x="1828888" y="78638"/>
                  </a:lnTo>
                  <a:lnTo>
                    <a:pt x="1829993" y="73152"/>
                  </a:lnTo>
                  <a:lnTo>
                    <a:pt x="1831848" y="73152"/>
                  </a:lnTo>
                  <a:lnTo>
                    <a:pt x="2289035" y="73152"/>
                  </a:lnTo>
                  <a:lnTo>
                    <a:pt x="2289035" y="127254"/>
                  </a:lnTo>
                  <a:lnTo>
                    <a:pt x="2302002" y="116484"/>
                  </a:lnTo>
                  <a:lnTo>
                    <a:pt x="2365235" y="64008"/>
                  </a:lnTo>
                  <a:close/>
                </a:path>
                <a:path w="2667000" h="287654">
                  <a:moveTo>
                    <a:pt x="2666987" y="224028"/>
                  </a:moveTo>
                  <a:lnTo>
                    <a:pt x="2664028" y="209067"/>
                  </a:lnTo>
                  <a:lnTo>
                    <a:pt x="2655938" y="196977"/>
                  </a:lnTo>
                  <a:lnTo>
                    <a:pt x="2643835" y="188874"/>
                  </a:lnTo>
                  <a:lnTo>
                    <a:pt x="2628887" y="185928"/>
                  </a:lnTo>
                  <a:lnTo>
                    <a:pt x="2614244" y="188874"/>
                  </a:lnTo>
                  <a:lnTo>
                    <a:pt x="2602115" y="196977"/>
                  </a:lnTo>
                  <a:lnTo>
                    <a:pt x="2593835" y="209067"/>
                  </a:lnTo>
                  <a:lnTo>
                    <a:pt x="2592806" y="214122"/>
                  </a:lnTo>
                  <a:lnTo>
                    <a:pt x="2133600" y="214122"/>
                  </a:lnTo>
                  <a:lnTo>
                    <a:pt x="2133600" y="160782"/>
                  </a:lnTo>
                  <a:lnTo>
                    <a:pt x="2057400" y="224028"/>
                  </a:lnTo>
                  <a:lnTo>
                    <a:pt x="2121395" y="277139"/>
                  </a:lnTo>
                  <a:lnTo>
                    <a:pt x="2133600" y="287274"/>
                  </a:lnTo>
                  <a:lnTo>
                    <a:pt x="2133600" y="233172"/>
                  </a:lnTo>
                  <a:lnTo>
                    <a:pt x="2590787" y="233172"/>
                  </a:lnTo>
                  <a:lnTo>
                    <a:pt x="2592654" y="233172"/>
                  </a:lnTo>
                  <a:lnTo>
                    <a:pt x="2593835" y="238975"/>
                  </a:lnTo>
                  <a:lnTo>
                    <a:pt x="2602115" y="251079"/>
                  </a:lnTo>
                  <a:lnTo>
                    <a:pt x="2614244" y="259168"/>
                  </a:lnTo>
                  <a:lnTo>
                    <a:pt x="2628887" y="262128"/>
                  </a:lnTo>
                  <a:lnTo>
                    <a:pt x="2643835" y="259168"/>
                  </a:lnTo>
                  <a:lnTo>
                    <a:pt x="2655938" y="251079"/>
                  </a:lnTo>
                  <a:lnTo>
                    <a:pt x="2664028" y="238975"/>
                  </a:lnTo>
                  <a:lnTo>
                    <a:pt x="2666987" y="224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881901" y="4363720"/>
              <a:ext cx="237490" cy="187960"/>
            </a:xfrm>
            <a:custGeom>
              <a:avLst/>
              <a:gdLst/>
              <a:ahLst/>
              <a:cxnLst/>
              <a:rect l="l" t="t" r="r" b="b"/>
              <a:pathLst>
                <a:path w="237490" h="187960">
                  <a:moveTo>
                    <a:pt x="236981" y="0"/>
                  </a:moveTo>
                  <a:lnTo>
                    <a:pt x="0" y="18745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854987" y="3751084"/>
              <a:ext cx="4597400" cy="1066800"/>
            </a:xfrm>
            <a:custGeom>
              <a:avLst/>
              <a:gdLst/>
              <a:ahLst/>
              <a:cxnLst/>
              <a:rect l="l" t="t" r="r" b="b"/>
              <a:pathLst>
                <a:path w="4597400" h="1066800">
                  <a:moveTo>
                    <a:pt x="4056126" y="390144"/>
                  </a:moveTo>
                  <a:lnTo>
                    <a:pt x="4002659" y="397916"/>
                  </a:lnTo>
                  <a:lnTo>
                    <a:pt x="4002024" y="393192"/>
                  </a:lnTo>
                  <a:lnTo>
                    <a:pt x="3998976" y="377952"/>
                  </a:lnTo>
                  <a:lnTo>
                    <a:pt x="3980459" y="313613"/>
                  </a:lnTo>
                  <a:lnTo>
                    <a:pt x="3960711" y="271145"/>
                  </a:lnTo>
                  <a:lnTo>
                    <a:pt x="3936263" y="234010"/>
                  </a:lnTo>
                  <a:lnTo>
                    <a:pt x="3907421" y="201714"/>
                  </a:lnTo>
                  <a:lnTo>
                    <a:pt x="3874503" y="173723"/>
                  </a:lnTo>
                  <a:lnTo>
                    <a:pt x="3837851" y="149529"/>
                  </a:lnTo>
                  <a:lnTo>
                    <a:pt x="3797782" y="128600"/>
                  </a:lnTo>
                  <a:lnTo>
                    <a:pt x="3754602" y="110426"/>
                  </a:lnTo>
                  <a:lnTo>
                    <a:pt x="3708654" y="94488"/>
                  </a:lnTo>
                  <a:lnTo>
                    <a:pt x="3615131" y="70954"/>
                  </a:lnTo>
                  <a:lnTo>
                    <a:pt x="3566731" y="61734"/>
                  </a:lnTo>
                  <a:lnTo>
                    <a:pt x="3517938" y="54203"/>
                  </a:lnTo>
                  <a:lnTo>
                    <a:pt x="3468928" y="47917"/>
                  </a:lnTo>
                  <a:lnTo>
                    <a:pt x="3419919" y="42443"/>
                  </a:lnTo>
                  <a:lnTo>
                    <a:pt x="3371088" y="37338"/>
                  </a:lnTo>
                  <a:lnTo>
                    <a:pt x="3343656" y="35052"/>
                  </a:lnTo>
                  <a:lnTo>
                    <a:pt x="3314700" y="32004"/>
                  </a:lnTo>
                  <a:lnTo>
                    <a:pt x="3263900" y="28155"/>
                  </a:lnTo>
                  <a:lnTo>
                    <a:pt x="3213023" y="24587"/>
                  </a:lnTo>
                  <a:lnTo>
                    <a:pt x="3162084" y="21272"/>
                  </a:lnTo>
                  <a:lnTo>
                    <a:pt x="3111081" y="18224"/>
                  </a:lnTo>
                  <a:lnTo>
                    <a:pt x="3060039" y="15430"/>
                  </a:lnTo>
                  <a:lnTo>
                    <a:pt x="3008947" y="12877"/>
                  </a:lnTo>
                  <a:lnTo>
                    <a:pt x="2957817" y="10579"/>
                  </a:lnTo>
                  <a:lnTo>
                    <a:pt x="2906661" y="8509"/>
                  </a:lnTo>
                  <a:lnTo>
                    <a:pt x="2855493" y="6680"/>
                  </a:lnTo>
                  <a:lnTo>
                    <a:pt x="2804325" y="5080"/>
                  </a:lnTo>
                  <a:lnTo>
                    <a:pt x="2753156" y="3708"/>
                  </a:lnTo>
                  <a:lnTo>
                    <a:pt x="2701988" y="2552"/>
                  </a:lnTo>
                  <a:lnTo>
                    <a:pt x="2650845" y="1612"/>
                  </a:lnTo>
                  <a:lnTo>
                    <a:pt x="2599728" y="889"/>
                  </a:lnTo>
                  <a:lnTo>
                    <a:pt x="2548648" y="368"/>
                  </a:lnTo>
                  <a:lnTo>
                    <a:pt x="2497620" y="50"/>
                  </a:lnTo>
                  <a:lnTo>
                    <a:pt x="2395728" y="0"/>
                  </a:lnTo>
                  <a:lnTo>
                    <a:pt x="2249424" y="1524"/>
                  </a:lnTo>
                  <a:lnTo>
                    <a:pt x="2178558" y="3048"/>
                  </a:lnTo>
                  <a:lnTo>
                    <a:pt x="2109216" y="5334"/>
                  </a:lnTo>
                  <a:lnTo>
                    <a:pt x="2041398" y="8382"/>
                  </a:lnTo>
                  <a:lnTo>
                    <a:pt x="1976628" y="11430"/>
                  </a:lnTo>
                  <a:lnTo>
                    <a:pt x="1928380" y="14592"/>
                  </a:lnTo>
                  <a:lnTo>
                    <a:pt x="1882635" y="17818"/>
                  </a:lnTo>
                  <a:lnTo>
                    <a:pt x="1834540" y="21666"/>
                  </a:lnTo>
                  <a:lnTo>
                    <a:pt x="1786204" y="26263"/>
                  </a:lnTo>
                  <a:lnTo>
                    <a:pt x="1737995" y="31813"/>
                  </a:lnTo>
                  <a:lnTo>
                    <a:pt x="1690293" y="38531"/>
                  </a:lnTo>
                  <a:lnTo>
                    <a:pt x="1643481" y="46647"/>
                  </a:lnTo>
                  <a:lnTo>
                    <a:pt x="1597914" y="56388"/>
                  </a:lnTo>
                  <a:lnTo>
                    <a:pt x="1525714" y="78981"/>
                  </a:lnTo>
                  <a:lnTo>
                    <a:pt x="1487919" y="95694"/>
                  </a:lnTo>
                  <a:lnTo>
                    <a:pt x="1452537" y="116751"/>
                  </a:lnTo>
                  <a:lnTo>
                    <a:pt x="1420368" y="143256"/>
                  </a:lnTo>
                  <a:lnTo>
                    <a:pt x="1379448" y="206171"/>
                  </a:lnTo>
                  <a:lnTo>
                    <a:pt x="1370190" y="249123"/>
                  </a:lnTo>
                  <a:lnTo>
                    <a:pt x="1370888" y="293992"/>
                  </a:lnTo>
                  <a:lnTo>
                    <a:pt x="1379639" y="339775"/>
                  </a:lnTo>
                  <a:lnTo>
                    <a:pt x="1389456" y="369811"/>
                  </a:lnTo>
                  <a:lnTo>
                    <a:pt x="1394574" y="385483"/>
                  </a:lnTo>
                  <a:lnTo>
                    <a:pt x="1413789" y="430149"/>
                  </a:lnTo>
                  <a:lnTo>
                    <a:pt x="1435404" y="472744"/>
                  </a:lnTo>
                  <a:lnTo>
                    <a:pt x="1457528" y="512318"/>
                  </a:lnTo>
                  <a:lnTo>
                    <a:pt x="1478280" y="547878"/>
                  </a:lnTo>
                  <a:lnTo>
                    <a:pt x="1505712" y="591312"/>
                  </a:lnTo>
                  <a:lnTo>
                    <a:pt x="1513992" y="604647"/>
                  </a:lnTo>
                  <a:lnTo>
                    <a:pt x="1509712" y="608634"/>
                  </a:lnTo>
                  <a:lnTo>
                    <a:pt x="1503705" y="621880"/>
                  </a:lnTo>
                  <a:lnTo>
                    <a:pt x="1503260" y="636422"/>
                  </a:lnTo>
                  <a:lnTo>
                    <a:pt x="1508760" y="650748"/>
                  </a:lnTo>
                  <a:lnTo>
                    <a:pt x="1519224" y="661530"/>
                  </a:lnTo>
                  <a:lnTo>
                    <a:pt x="1532470" y="667321"/>
                  </a:lnTo>
                  <a:lnTo>
                    <a:pt x="1547012" y="667677"/>
                  </a:lnTo>
                  <a:lnTo>
                    <a:pt x="1549146" y="666851"/>
                  </a:lnTo>
                  <a:lnTo>
                    <a:pt x="1561338" y="662178"/>
                  </a:lnTo>
                  <a:lnTo>
                    <a:pt x="1572133" y="652043"/>
                  </a:lnTo>
                  <a:lnTo>
                    <a:pt x="1578000" y="638835"/>
                  </a:lnTo>
                  <a:lnTo>
                    <a:pt x="1578584" y="624344"/>
                  </a:lnTo>
                  <a:lnTo>
                    <a:pt x="1573530" y="610362"/>
                  </a:lnTo>
                  <a:lnTo>
                    <a:pt x="1562950" y="599122"/>
                  </a:lnTo>
                  <a:lnTo>
                    <a:pt x="1549527" y="593115"/>
                  </a:lnTo>
                  <a:lnTo>
                    <a:pt x="1534947" y="592670"/>
                  </a:lnTo>
                  <a:lnTo>
                    <a:pt x="1530045" y="594601"/>
                  </a:lnTo>
                  <a:lnTo>
                    <a:pt x="1521714" y="581406"/>
                  </a:lnTo>
                  <a:lnTo>
                    <a:pt x="1475130" y="504304"/>
                  </a:lnTo>
                  <a:lnTo>
                    <a:pt x="1453489" y="466178"/>
                  </a:lnTo>
                  <a:lnTo>
                    <a:pt x="1432128" y="424726"/>
                  </a:lnTo>
                  <a:lnTo>
                    <a:pt x="1413027" y="381076"/>
                  </a:lnTo>
                  <a:lnTo>
                    <a:pt x="1398219" y="336384"/>
                  </a:lnTo>
                  <a:lnTo>
                    <a:pt x="1389684" y="291795"/>
                  </a:lnTo>
                  <a:lnTo>
                    <a:pt x="1389456" y="248412"/>
                  </a:lnTo>
                  <a:lnTo>
                    <a:pt x="1399514" y="207416"/>
                  </a:lnTo>
                  <a:lnTo>
                    <a:pt x="1421892" y="169926"/>
                  </a:lnTo>
                  <a:lnTo>
                    <a:pt x="1465707" y="130860"/>
                  </a:lnTo>
                  <a:lnTo>
                    <a:pt x="1504086" y="109385"/>
                  </a:lnTo>
                  <a:lnTo>
                    <a:pt x="1548155" y="91427"/>
                  </a:lnTo>
                  <a:lnTo>
                    <a:pt x="1596885" y="76619"/>
                  </a:lnTo>
                  <a:lnTo>
                    <a:pt x="1649222" y="64630"/>
                  </a:lnTo>
                  <a:lnTo>
                    <a:pt x="1704111" y="55079"/>
                  </a:lnTo>
                  <a:lnTo>
                    <a:pt x="1760524" y="47625"/>
                  </a:lnTo>
                  <a:lnTo>
                    <a:pt x="1817408" y="41910"/>
                  </a:lnTo>
                  <a:lnTo>
                    <a:pt x="1873707" y="37592"/>
                  </a:lnTo>
                  <a:lnTo>
                    <a:pt x="1928380" y="34302"/>
                  </a:lnTo>
                  <a:lnTo>
                    <a:pt x="1980399" y="31686"/>
                  </a:lnTo>
                  <a:lnTo>
                    <a:pt x="2028698" y="29400"/>
                  </a:lnTo>
                  <a:lnTo>
                    <a:pt x="2072233" y="27076"/>
                  </a:lnTo>
                  <a:lnTo>
                    <a:pt x="2109978" y="24384"/>
                  </a:lnTo>
                  <a:lnTo>
                    <a:pt x="2179320" y="22098"/>
                  </a:lnTo>
                  <a:lnTo>
                    <a:pt x="2250186" y="20574"/>
                  </a:lnTo>
                  <a:lnTo>
                    <a:pt x="2395728" y="19050"/>
                  </a:lnTo>
                  <a:lnTo>
                    <a:pt x="2470404" y="19050"/>
                  </a:lnTo>
                  <a:lnTo>
                    <a:pt x="2520073" y="19342"/>
                  </a:lnTo>
                  <a:lnTo>
                    <a:pt x="2569870" y="19799"/>
                  </a:lnTo>
                  <a:lnTo>
                    <a:pt x="2619768" y="20408"/>
                  </a:lnTo>
                  <a:lnTo>
                    <a:pt x="2669743" y="21183"/>
                  </a:lnTo>
                  <a:lnTo>
                    <a:pt x="2719794" y="22148"/>
                  </a:lnTo>
                  <a:lnTo>
                    <a:pt x="2769895" y="23304"/>
                  </a:lnTo>
                  <a:lnTo>
                    <a:pt x="2820022" y="24650"/>
                  </a:lnTo>
                  <a:lnTo>
                    <a:pt x="2870187" y="26225"/>
                  </a:lnTo>
                  <a:lnTo>
                    <a:pt x="2920339" y="28028"/>
                  </a:lnTo>
                  <a:lnTo>
                    <a:pt x="2970504" y="30073"/>
                  </a:lnTo>
                  <a:lnTo>
                    <a:pt x="3020631" y="32359"/>
                  </a:lnTo>
                  <a:lnTo>
                    <a:pt x="3070720" y="34912"/>
                  </a:lnTo>
                  <a:lnTo>
                    <a:pt x="3120758" y="37744"/>
                  </a:lnTo>
                  <a:lnTo>
                    <a:pt x="3170720" y="40855"/>
                  </a:lnTo>
                  <a:lnTo>
                    <a:pt x="3220593" y="44259"/>
                  </a:lnTo>
                  <a:lnTo>
                    <a:pt x="3270377" y="47980"/>
                  </a:lnTo>
                  <a:lnTo>
                    <a:pt x="3320034" y="52019"/>
                  </a:lnTo>
                  <a:lnTo>
                    <a:pt x="3369564" y="56388"/>
                  </a:lnTo>
                  <a:lnTo>
                    <a:pt x="3396234" y="58674"/>
                  </a:lnTo>
                  <a:lnTo>
                    <a:pt x="3422142" y="61722"/>
                  </a:lnTo>
                  <a:lnTo>
                    <a:pt x="3473132" y="67475"/>
                  </a:lnTo>
                  <a:lnTo>
                    <a:pt x="3523615" y="74256"/>
                  </a:lnTo>
                  <a:lnTo>
                    <a:pt x="3573754" y="82435"/>
                  </a:lnTo>
                  <a:lnTo>
                    <a:pt x="3623691" y="92367"/>
                  </a:lnTo>
                  <a:lnTo>
                    <a:pt x="3673602" y="104394"/>
                  </a:lnTo>
                  <a:lnTo>
                    <a:pt x="3688842" y="108966"/>
                  </a:lnTo>
                  <a:lnTo>
                    <a:pt x="3702558" y="112776"/>
                  </a:lnTo>
                  <a:lnTo>
                    <a:pt x="3763695" y="134366"/>
                  </a:lnTo>
                  <a:lnTo>
                    <a:pt x="3807231" y="154355"/>
                  </a:lnTo>
                  <a:lnTo>
                    <a:pt x="3847173" y="177850"/>
                  </a:lnTo>
                  <a:lnTo>
                    <a:pt x="3883063" y="205384"/>
                  </a:lnTo>
                  <a:lnTo>
                    <a:pt x="3914432" y="237477"/>
                  </a:lnTo>
                  <a:lnTo>
                    <a:pt x="3940835" y="274675"/>
                  </a:lnTo>
                  <a:lnTo>
                    <a:pt x="3961790" y="317512"/>
                  </a:lnTo>
                  <a:lnTo>
                    <a:pt x="3976878" y="366522"/>
                  </a:lnTo>
                  <a:lnTo>
                    <a:pt x="3984244" y="400596"/>
                  </a:lnTo>
                  <a:lnTo>
                    <a:pt x="3930396" y="408432"/>
                  </a:lnTo>
                  <a:lnTo>
                    <a:pt x="4004310" y="474726"/>
                  </a:lnTo>
                  <a:lnTo>
                    <a:pt x="4056126" y="390144"/>
                  </a:lnTo>
                  <a:close/>
                </a:path>
                <a:path w="4597400" h="1066800">
                  <a:moveTo>
                    <a:pt x="4597400" y="880872"/>
                  </a:moveTo>
                  <a:lnTo>
                    <a:pt x="4572000" y="851649"/>
                  </a:lnTo>
                  <a:lnTo>
                    <a:pt x="4533900" y="824128"/>
                  </a:lnTo>
                  <a:lnTo>
                    <a:pt x="4483100" y="799617"/>
                  </a:lnTo>
                  <a:lnTo>
                    <a:pt x="4445000" y="779475"/>
                  </a:lnTo>
                  <a:lnTo>
                    <a:pt x="4406900" y="765048"/>
                  </a:lnTo>
                  <a:lnTo>
                    <a:pt x="4401210" y="762317"/>
                  </a:lnTo>
                  <a:lnTo>
                    <a:pt x="4406900" y="755777"/>
                  </a:lnTo>
                  <a:lnTo>
                    <a:pt x="4394200" y="741616"/>
                  </a:lnTo>
                  <a:lnTo>
                    <a:pt x="4394200" y="729437"/>
                  </a:lnTo>
                  <a:lnTo>
                    <a:pt x="4381500" y="720852"/>
                  </a:lnTo>
                  <a:lnTo>
                    <a:pt x="4368800" y="717727"/>
                  </a:lnTo>
                  <a:lnTo>
                    <a:pt x="4343400" y="720471"/>
                  </a:lnTo>
                  <a:lnTo>
                    <a:pt x="4343400" y="728345"/>
                  </a:lnTo>
                  <a:lnTo>
                    <a:pt x="4330700" y="740664"/>
                  </a:lnTo>
                  <a:lnTo>
                    <a:pt x="4330700" y="782231"/>
                  </a:lnTo>
                  <a:lnTo>
                    <a:pt x="4343400" y="790956"/>
                  </a:lnTo>
                  <a:lnTo>
                    <a:pt x="4356100" y="792505"/>
                  </a:lnTo>
                  <a:lnTo>
                    <a:pt x="4368800" y="794054"/>
                  </a:lnTo>
                  <a:lnTo>
                    <a:pt x="4381500" y="791235"/>
                  </a:lnTo>
                  <a:lnTo>
                    <a:pt x="4394200" y="783132"/>
                  </a:lnTo>
                  <a:lnTo>
                    <a:pt x="4394200" y="778002"/>
                  </a:lnTo>
                  <a:lnTo>
                    <a:pt x="4406900" y="782574"/>
                  </a:lnTo>
                  <a:lnTo>
                    <a:pt x="4445000" y="799795"/>
                  </a:lnTo>
                  <a:lnTo>
                    <a:pt x="4495800" y="825652"/>
                  </a:lnTo>
                  <a:lnTo>
                    <a:pt x="4546600" y="856437"/>
                  </a:lnTo>
                  <a:lnTo>
                    <a:pt x="4584700" y="888492"/>
                  </a:lnTo>
                  <a:lnTo>
                    <a:pt x="4584700" y="893826"/>
                  </a:lnTo>
                  <a:lnTo>
                    <a:pt x="4572000" y="897636"/>
                  </a:lnTo>
                  <a:lnTo>
                    <a:pt x="4584700" y="896874"/>
                  </a:lnTo>
                  <a:lnTo>
                    <a:pt x="4572000" y="900684"/>
                  </a:lnTo>
                  <a:lnTo>
                    <a:pt x="4572000" y="911352"/>
                  </a:lnTo>
                  <a:lnTo>
                    <a:pt x="4533900" y="926312"/>
                  </a:lnTo>
                  <a:lnTo>
                    <a:pt x="4495800" y="938022"/>
                  </a:lnTo>
                  <a:lnTo>
                    <a:pt x="4457700" y="946861"/>
                  </a:lnTo>
                  <a:lnTo>
                    <a:pt x="4432300" y="953262"/>
                  </a:lnTo>
                  <a:lnTo>
                    <a:pt x="4406900" y="955548"/>
                  </a:lnTo>
                  <a:lnTo>
                    <a:pt x="4394200" y="958596"/>
                  </a:lnTo>
                  <a:lnTo>
                    <a:pt x="4356100" y="963993"/>
                  </a:lnTo>
                  <a:lnTo>
                    <a:pt x="4318000" y="968502"/>
                  </a:lnTo>
                  <a:lnTo>
                    <a:pt x="4279900" y="972439"/>
                  </a:lnTo>
                  <a:lnTo>
                    <a:pt x="4241800" y="976122"/>
                  </a:lnTo>
                  <a:lnTo>
                    <a:pt x="4229100" y="977646"/>
                  </a:lnTo>
                  <a:lnTo>
                    <a:pt x="4216400" y="978408"/>
                  </a:lnTo>
                  <a:lnTo>
                    <a:pt x="4203700" y="979932"/>
                  </a:lnTo>
                  <a:lnTo>
                    <a:pt x="4152900" y="983272"/>
                  </a:lnTo>
                  <a:lnTo>
                    <a:pt x="4102100" y="986434"/>
                  </a:lnTo>
                  <a:lnTo>
                    <a:pt x="4051300" y="989431"/>
                  </a:lnTo>
                  <a:lnTo>
                    <a:pt x="4000500" y="992263"/>
                  </a:lnTo>
                  <a:lnTo>
                    <a:pt x="3949700" y="994930"/>
                  </a:lnTo>
                  <a:lnTo>
                    <a:pt x="3898900" y="997458"/>
                  </a:lnTo>
                  <a:lnTo>
                    <a:pt x="3848100" y="999845"/>
                  </a:lnTo>
                  <a:lnTo>
                    <a:pt x="3797300" y="1002093"/>
                  </a:lnTo>
                  <a:lnTo>
                    <a:pt x="3746500" y="1004214"/>
                  </a:lnTo>
                  <a:lnTo>
                    <a:pt x="3695700" y="1006221"/>
                  </a:lnTo>
                  <a:lnTo>
                    <a:pt x="3644900" y="1008100"/>
                  </a:lnTo>
                  <a:lnTo>
                    <a:pt x="3594100" y="1009891"/>
                  </a:lnTo>
                  <a:lnTo>
                    <a:pt x="3543300" y="1011567"/>
                  </a:lnTo>
                  <a:lnTo>
                    <a:pt x="3492500" y="1013155"/>
                  </a:lnTo>
                  <a:lnTo>
                    <a:pt x="3441700" y="1014653"/>
                  </a:lnTo>
                  <a:lnTo>
                    <a:pt x="3390900" y="1016088"/>
                  </a:lnTo>
                  <a:lnTo>
                    <a:pt x="3340100" y="1017435"/>
                  </a:lnTo>
                  <a:lnTo>
                    <a:pt x="3289300" y="1018730"/>
                  </a:lnTo>
                  <a:lnTo>
                    <a:pt x="3238500" y="1019962"/>
                  </a:lnTo>
                  <a:lnTo>
                    <a:pt x="3187700" y="1021143"/>
                  </a:lnTo>
                  <a:lnTo>
                    <a:pt x="3136900" y="1022273"/>
                  </a:lnTo>
                  <a:lnTo>
                    <a:pt x="3073400" y="1023378"/>
                  </a:lnTo>
                  <a:lnTo>
                    <a:pt x="3022600" y="1024458"/>
                  </a:lnTo>
                  <a:lnTo>
                    <a:pt x="2717800" y="1030668"/>
                  </a:lnTo>
                  <a:lnTo>
                    <a:pt x="2527300" y="1034796"/>
                  </a:lnTo>
                  <a:lnTo>
                    <a:pt x="2235200" y="1039368"/>
                  </a:lnTo>
                  <a:lnTo>
                    <a:pt x="2082800" y="1040892"/>
                  </a:lnTo>
                  <a:lnTo>
                    <a:pt x="2032000" y="1041247"/>
                  </a:lnTo>
                  <a:lnTo>
                    <a:pt x="1981200" y="1041641"/>
                  </a:lnTo>
                  <a:lnTo>
                    <a:pt x="1879600" y="1042504"/>
                  </a:lnTo>
                  <a:lnTo>
                    <a:pt x="1587500" y="1045222"/>
                  </a:lnTo>
                  <a:lnTo>
                    <a:pt x="1485900" y="1046035"/>
                  </a:lnTo>
                  <a:lnTo>
                    <a:pt x="1435100" y="1046391"/>
                  </a:lnTo>
                  <a:lnTo>
                    <a:pt x="1384300" y="1046721"/>
                  </a:lnTo>
                  <a:lnTo>
                    <a:pt x="1333500" y="1047013"/>
                  </a:lnTo>
                  <a:lnTo>
                    <a:pt x="1282700" y="1047242"/>
                  </a:lnTo>
                  <a:lnTo>
                    <a:pt x="1231900" y="1047432"/>
                  </a:lnTo>
                  <a:lnTo>
                    <a:pt x="1028700" y="1047546"/>
                  </a:lnTo>
                  <a:lnTo>
                    <a:pt x="977900" y="1047381"/>
                  </a:lnTo>
                  <a:lnTo>
                    <a:pt x="927100" y="1047140"/>
                  </a:lnTo>
                  <a:lnTo>
                    <a:pt x="876300" y="1046810"/>
                  </a:lnTo>
                  <a:lnTo>
                    <a:pt x="825500" y="1046378"/>
                  </a:lnTo>
                  <a:lnTo>
                    <a:pt x="774700" y="1045845"/>
                  </a:lnTo>
                  <a:lnTo>
                    <a:pt x="723900" y="1045197"/>
                  </a:lnTo>
                  <a:lnTo>
                    <a:pt x="673100" y="1044448"/>
                  </a:lnTo>
                  <a:lnTo>
                    <a:pt x="622300" y="1043571"/>
                  </a:lnTo>
                  <a:lnTo>
                    <a:pt x="571500" y="1042581"/>
                  </a:lnTo>
                  <a:lnTo>
                    <a:pt x="520700" y="1041450"/>
                  </a:lnTo>
                  <a:lnTo>
                    <a:pt x="469900" y="1040193"/>
                  </a:lnTo>
                  <a:lnTo>
                    <a:pt x="419100" y="1038796"/>
                  </a:lnTo>
                  <a:lnTo>
                    <a:pt x="368300" y="1037247"/>
                  </a:lnTo>
                  <a:lnTo>
                    <a:pt x="317500" y="1035558"/>
                  </a:lnTo>
                  <a:lnTo>
                    <a:pt x="279400" y="1033272"/>
                  </a:lnTo>
                  <a:lnTo>
                    <a:pt x="254000" y="1030490"/>
                  </a:lnTo>
                  <a:lnTo>
                    <a:pt x="215900" y="1027912"/>
                  </a:lnTo>
                  <a:lnTo>
                    <a:pt x="177800" y="1024775"/>
                  </a:lnTo>
                  <a:lnTo>
                    <a:pt x="139700" y="1020318"/>
                  </a:lnTo>
                  <a:lnTo>
                    <a:pt x="139700" y="1019556"/>
                  </a:lnTo>
                  <a:lnTo>
                    <a:pt x="127000" y="1018794"/>
                  </a:lnTo>
                  <a:lnTo>
                    <a:pt x="101600" y="1014476"/>
                  </a:lnTo>
                  <a:lnTo>
                    <a:pt x="76200" y="1009891"/>
                  </a:lnTo>
                  <a:lnTo>
                    <a:pt x="50800" y="1003846"/>
                  </a:lnTo>
                  <a:lnTo>
                    <a:pt x="25400" y="995172"/>
                  </a:lnTo>
                  <a:lnTo>
                    <a:pt x="25400" y="989838"/>
                  </a:lnTo>
                  <a:lnTo>
                    <a:pt x="12700" y="984504"/>
                  </a:lnTo>
                  <a:lnTo>
                    <a:pt x="12700" y="971550"/>
                  </a:lnTo>
                  <a:lnTo>
                    <a:pt x="25400" y="969264"/>
                  </a:lnTo>
                  <a:lnTo>
                    <a:pt x="38100" y="956919"/>
                  </a:lnTo>
                  <a:lnTo>
                    <a:pt x="50800" y="944880"/>
                  </a:lnTo>
                  <a:lnTo>
                    <a:pt x="76200" y="934364"/>
                  </a:lnTo>
                  <a:lnTo>
                    <a:pt x="101600" y="926592"/>
                  </a:lnTo>
                  <a:lnTo>
                    <a:pt x="114300" y="922020"/>
                  </a:lnTo>
                  <a:lnTo>
                    <a:pt x="114300" y="918210"/>
                  </a:lnTo>
                  <a:lnTo>
                    <a:pt x="165100" y="903528"/>
                  </a:lnTo>
                  <a:lnTo>
                    <a:pt x="203200" y="889787"/>
                  </a:lnTo>
                  <a:lnTo>
                    <a:pt x="241300" y="876731"/>
                  </a:lnTo>
                  <a:lnTo>
                    <a:pt x="279400" y="864108"/>
                  </a:lnTo>
                  <a:lnTo>
                    <a:pt x="317500" y="854202"/>
                  </a:lnTo>
                  <a:lnTo>
                    <a:pt x="332181" y="848474"/>
                  </a:lnTo>
                  <a:lnTo>
                    <a:pt x="342900" y="899922"/>
                  </a:lnTo>
                  <a:lnTo>
                    <a:pt x="406400" y="817626"/>
                  </a:lnTo>
                  <a:lnTo>
                    <a:pt x="317500" y="778002"/>
                  </a:lnTo>
                  <a:lnTo>
                    <a:pt x="328345" y="830072"/>
                  </a:lnTo>
                  <a:lnTo>
                    <a:pt x="304800" y="836676"/>
                  </a:lnTo>
                  <a:lnTo>
                    <a:pt x="279400" y="845820"/>
                  </a:lnTo>
                  <a:lnTo>
                    <a:pt x="228600" y="859294"/>
                  </a:lnTo>
                  <a:lnTo>
                    <a:pt x="190500" y="873480"/>
                  </a:lnTo>
                  <a:lnTo>
                    <a:pt x="139700" y="888504"/>
                  </a:lnTo>
                  <a:lnTo>
                    <a:pt x="101600" y="904494"/>
                  </a:lnTo>
                  <a:lnTo>
                    <a:pt x="76200" y="913638"/>
                  </a:lnTo>
                  <a:lnTo>
                    <a:pt x="63500" y="921804"/>
                  </a:lnTo>
                  <a:lnTo>
                    <a:pt x="38100" y="931633"/>
                  </a:lnTo>
                  <a:lnTo>
                    <a:pt x="25400" y="943140"/>
                  </a:lnTo>
                  <a:lnTo>
                    <a:pt x="0" y="956310"/>
                  </a:lnTo>
                  <a:lnTo>
                    <a:pt x="0" y="1002030"/>
                  </a:lnTo>
                  <a:lnTo>
                    <a:pt x="12700" y="1005840"/>
                  </a:lnTo>
                  <a:lnTo>
                    <a:pt x="12700" y="1008888"/>
                  </a:lnTo>
                  <a:lnTo>
                    <a:pt x="63500" y="1024420"/>
                  </a:lnTo>
                  <a:lnTo>
                    <a:pt x="101600" y="1034783"/>
                  </a:lnTo>
                  <a:lnTo>
                    <a:pt x="152400" y="1041400"/>
                  </a:lnTo>
                  <a:lnTo>
                    <a:pt x="203200" y="1045705"/>
                  </a:lnTo>
                  <a:lnTo>
                    <a:pt x="254000" y="1049121"/>
                  </a:lnTo>
                  <a:lnTo>
                    <a:pt x="292100" y="1053084"/>
                  </a:lnTo>
                  <a:lnTo>
                    <a:pt x="368300" y="1056297"/>
                  </a:lnTo>
                  <a:lnTo>
                    <a:pt x="419100" y="1057846"/>
                  </a:lnTo>
                  <a:lnTo>
                    <a:pt x="469900" y="1059243"/>
                  </a:lnTo>
                  <a:lnTo>
                    <a:pt x="520700" y="1060500"/>
                  </a:lnTo>
                  <a:lnTo>
                    <a:pt x="571500" y="1061631"/>
                  </a:lnTo>
                  <a:lnTo>
                    <a:pt x="622300" y="1062621"/>
                  </a:lnTo>
                  <a:lnTo>
                    <a:pt x="673100" y="1063498"/>
                  </a:lnTo>
                  <a:lnTo>
                    <a:pt x="723900" y="1064247"/>
                  </a:lnTo>
                  <a:lnTo>
                    <a:pt x="774700" y="1064882"/>
                  </a:lnTo>
                  <a:lnTo>
                    <a:pt x="825500" y="1065415"/>
                  </a:lnTo>
                  <a:lnTo>
                    <a:pt x="876300" y="1065847"/>
                  </a:lnTo>
                  <a:lnTo>
                    <a:pt x="927100" y="1066190"/>
                  </a:lnTo>
                  <a:lnTo>
                    <a:pt x="977900" y="1066431"/>
                  </a:lnTo>
                  <a:lnTo>
                    <a:pt x="1028700" y="1066584"/>
                  </a:lnTo>
                  <a:lnTo>
                    <a:pt x="1181100" y="1066609"/>
                  </a:lnTo>
                  <a:lnTo>
                    <a:pt x="1231900" y="1066482"/>
                  </a:lnTo>
                  <a:lnTo>
                    <a:pt x="1282700" y="1066292"/>
                  </a:lnTo>
                  <a:lnTo>
                    <a:pt x="1333500" y="1066050"/>
                  </a:lnTo>
                  <a:lnTo>
                    <a:pt x="1384300" y="1065771"/>
                  </a:lnTo>
                  <a:lnTo>
                    <a:pt x="1435100" y="1065441"/>
                  </a:lnTo>
                  <a:lnTo>
                    <a:pt x="1485900" y="1065085"/>
                  </a:lnTo>
                  <a:lnTo>
                    <a:pt x="1536700" y="1064691"/>
                  </a:lnTo>
                  <a:lnTo>
                    <a:pt x="1638300" y="1063828"/>
                  </a:lnTo>
                  <a:lnTo>
                    <a:pt x="1930400" y="1061110"/>
                  </a:lnTo>
                  <a:lnTo>
                    <a:pt x="2032000" y="1060297"/>
                  </a:lnTo>
                  <a:lnTo>
                    <a:pt x="2082800" y="1059942"/>
                  </a:lnTo>
                  <a:lnTo>
                    <a:pt x="2235200" y="1058418"/>
                  </a:lnTo>
                  <a:lnTo>
                    <a:pt x="2527300" y="1053846"/>
                  </a:lnTo>
                  <a:lnTo>
                    <a:pt x="2768600" y="1048677"/>
                  </a:lnTo>
                  <a:lnTo>
                    <a:pt x="2984500" y="1044549"/>
                  </a:lnTo>
                  <a:lnTo>
                    <a:pt x="3086100" y="1042416"/>
                  </a:lnTo>
                  <a:lnTo>
                    <a:pt x="3136900" y="1041311"/>
                  </a:lnTo>
                  <a:lnTo>
                    <a:pt x="3187700" y="1040168"/>
                  </a:lnTo>
                  <a:lnTo>
                    <a:pt x="3238500" y="1038987"/>
                  </a:lnTo>
                  <a:lnTo>
                    <a:pt x="3289300" y="1037755"/>
                  </a:lnTo>
                  <a:lnTo>
                    <a:pt x="3340100" y="1036459"/>
                  </a:lnTo>
                  <a:lnTo>
                    <a:pt x="3390900" y="1035113"/>
                  </a:lnTo>
                  <a:lnTo>
                    <a:pt x="3441700" y="1033691"/>
                  </a:lnTo>
                  <a:lnTo>
                    <a:pt x="3492500" y="1032179"/>
                  </a:lnTo>
                  <a:lnTo>
                    <a:pt x="3543300" y="1030592"/>
                  </a:lnTo>
                  <a:lnTo>
                    <a:pt x="3594100" y="1028915"/>
                  </a:lnTo>
                  <a:lnTo>
                    <a:pt x="3644900" y="1027125"/>
                  </a:lnTo>
                  <a:lnTo>
                    <a:pt x="3695700" y="1025245"/>
                  </a:lnTo>
                  <a:lnTo>
                    <a:pt x="3746500" y="1023239"/>
                  </a:lnTo>
                  <a:lnTo>
                    <a:pt x="3797300" y="1021118"/>
                  </a:lnTo>
                  <a:lnTo>
                    <a:pt x="3848100" y="1018870"/>
                  </a:lnTo>
                  <a:lnTo>
                    <a:pt x="3898900" y="1016495"/>
                  </a:lnTo>
                  <a:lnTo>
                    <a:pt x="3949700" y="1013968"/>
                  </a:lnTo>
                  <a:lnTo>
                    <a:pt x="4000500" y="1011288"/>
                  </a:lnTo>
                  <a:lnTo>
                    <a:pt x="4051300" y="1008468"/>
                  </a:lnTo>
                  <a:lnTo>
                    <a:pt x="4102100" y="1005471"/>
                  </a:lnTo>
                  <a:lnTo>
                    <a:pt x="4152900" y="1002309"/>
                  </a:lnTo>
                  <a:lnTo>
                    <a:pt x="4203700" y="998982"/>
                  </a:lnTo>
                  <a:lnTo>
                    <a:pt x="4229100" y="995934"/>
                  </a:lnTo>
                  <a:lnTo>
                    <a:pt x="4279900" y="990904"/>
                  </a:lnTo>
                  <a:lnTo>
                    <a:pt x="4330700" y="985799"/>
                  </a:lnTo>
                  <a:lnTo>
                    <a:pt x="4381500" y="979551"/>
                  </a:lnTo>
                  <a:lnTo>
                    <a:pt x="4445000" y="971118"/>
                  </a:lnTo>
                  <a:lnTo>
                    <a:pt x="4495800" y="959421"/>
                  </a:lnTo>
                  <a:lnTo>
                    <a:pt x="4546600" y="943406"/>
                  </a:lnTo>
                  <a:lnTo>
                    <a:pt x="4584700" y="922020"/>
                  </a:lnTo>
                  <a:lnTo>
                    <a:pt x="4584700" y="917448"/>
                  </a:lnTo>
                  <a:lnTo>
                    <a:pt x="4597400" y="912876"/>
                  </a:lnTo>
                  <a:lnTo>
                    <a:pt x="4597400" y="880872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657879" y="4193794"/>
              <a:ext cx="2324100" cy="443865"/>
            </a:xfrm>
            <a:custGeom>
              <a:avLst/>
              <a:gdLst/>
              <a:ahLst/>
              <a:cxnLst/>
              <a:rect l="l" t="t" r="r" b="b"/>
              <a:pathLst>
                <a:path w="2324100" h="443864">
                  <a:moveTo>
                    <a:pt x="187451" y="0"/>
                  </a:moveTo>
                  <a:lnTo>
                    <a:pt x="0" y="260604"/>
                  </a:lnTo>
                </a:path>
                <a:path w="2324100" h="443864">
                  <a:moveTo>
                    <a:pt x="2324087" y="182879"/>
                  </a:moveTo>
                  <a:lnTo>
                    <a:pt x="2136635" y="443483"/>
                  </a:lnTo>
                </a:path>
              </a:pathLst>
            </a:custGeom>
            <a:ln w="38100">
              <a:solidFill>
                <a:srgbClr val="0066C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492781" y="4351528"/>
              <a:ext cx="236220" cy="186690"/>
            </a:xfrm>
            <a:custGeom>
              <a:avLst/>
              <a:gdLst/>
              <a:ahLst/>
              <a:cxnLst/>
              <a:rect l="l" t="t" r="r" b="b"/>
              <a:pathLst>
                <a:path w="236219" h="186689">
                  <a:moveTo>
                    <a:pt x="236219" y="0"/>
                  </a:moveTo>
                  <a:lnTo>
                    <a:pt x="0" y="18669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object 13"/>
          <p:cNvSpPr/>
          <p:nvPr/>
        </p:nvSpPr>
        <p:spPr>
          <a:xfrm>
            <a:off x="3910102" y="5716271"/>
            <a:ext cx="3112135" cy="319405"/>
          </a:xfrm>
          <a:custGeom>
            <a:avLst/>
            <a:gdLst/>
            <a:ahLst/>
            <a:cxnLst/>
            <a:rect l="l" t="t" r="r" b="b"/>
            <a:pathLst>
              <a:path w="3112135" h="319404">
                <a:moveTo>
                  <a:pt x="0" y="0"/>
                </a:moveTo>
                <a:lnTo>
                  <a:pt x="0" y="319278"/>
                </a:lnTo>
                <a:lnTo>
                  <a:pt x="452628" y="319278"/>
                </a:lnTo>
                <a:lnTo>
                  <a:pt x="452628" y="0"/>
                </a:lnTo>
                <a:lnTo>
                  <a:pt x="0" y="0"/>
                </a:lnTo>
                <a:close/>
              </a:path>
              <a:path w="3112135" h="319404">
                <a:moveTo>
                  <a:pt x="457200" y="0"/>
                </a:moveTo>
                <a:lnTo>
                  <a:pt x="457200" y="319278"/>
                </a:lnTo>
                <a:lnTo>
                  <a:pt x="909827" y="319278"/>
                </a:lnTo>
                <a:lnTo>
                  <a:pt x="909827" y="0"/>
                </a:lnTo>
                <a:lnTo>
                  <a:pt x="457200" y="0"/>
                </a:lnTo>
                <a:close/>
              </a:path>
              <a:path w="3112135" h="319404">
                <a:moveTo>
                  <a:pt x="915924" y="0"/>
                </a:moveTo>
                <a:lnTo>
                  <a:pt x="915924" y="319278"/>
                </a:lnTo>
                <a:lnTo>
                  <a:pt x="1368552" y="319278"/>
                </a:lnTo>
                <a:lnTo>
                  <a:pt x="1368552" y="0"/>
                </a:lnTo>
                <a:lnTo>
                  <a:pt x="915924" y="0"/>
                </a:lnTo>
                <a:close/>
              </a:path>
              <a:path w="3112135" h="319404">
                <a:moveTo>
                  <a:pt x="1743456" y="0"/>
                </a:moveTo>
                <a:lnTo>
                  <a:pt x="1743456" y="319278"/>
                </a:lnTo>
                <a:lnTo>
                  <a:pt x="2195322" y="319278"/>
                </a:lnTo>
                <a:lnTo>
                  <a:pt x="2195322" y="0"/>
                </a:lnTo>
                <a:lnTo>
                  <a:pt x="1743456" y="0"/>
                </a:lnTo>
                <a:close/>
              </a:path>
              <a:path w="3112135" h="319404">
                <a:moveTo>
                  <a:pt x="2200656" y="0"/>
                </a:moveTo>
                <a:lnTo>
                  <a:pt x="2200656" y="319278"/>
                </a:lnTo>
                <a:lnTo>
                  <a:pt x="2652522" y="319278"/>
                </a:lnTo>
                <a:lnTo>
                  <a:pt x="2652522" y="0"/>
                </a:lnTo>
                <a:lnTo>
                  <a:pt x="2200656" y="0"/>
                </a:lnTo>
                <a:close/>
              </a:path>
              <a:path w="3112135" h="319404">
                <a:moveTo>
                  <a:pt x="2659380" y="0"/>
                </a:moveTo>
                <a:lnTo>
                  <a:pt x="2659380" y="319278"/>
                </a:lnTo>
                <a:lnTo>
                  <a:pt x="3112008" y="319277"/>
                </a:lnTo>
                <a:lnTo>
                  <a:pt x="3112008" y="0"/>
                </a:lnTo>
                <a:lnTo>
                  <a:pt x="265938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64295" y="5697474"/>
            <a:ext cx="789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head[L]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503956" y="5739893"/>
            <a:ext cx="3427095" cy="427355"/>
            <a:chOff x="1979955" y="5739892"/>
            <a:chExt cx="3427095" cy="42735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7303" y="5821426"/>
              <a:ext cx="249174" cy="12649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161305" y="5770372"/>
              <a:ext cx="236220" cy="187960"/>
            </a:xfrm>
            <a:custGeom>
              <a:avLst/>
              <a:gdLst/>
              <a:ahLst/>
              <a:cxnLst/>
              <a:rect l="l" t="t" r="r" b="b"/>
              <a:pathLst>
                <a:path w="236220" h="187960">
                  <a:moveTo>
                    <a:pt x="236220" y="0"/>
                  </a:moveTo>
                  <a:lnTo>
                    <a:pt x="0" y="18745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471951" y="5739904"/>
              <a:ext cx="933450" cy="266700"/>
            </a:xfrm>
            <a:custGeom>
              <a:avLst/>
              <a:gdLst/>
              <a:ahLst/>
              <a:cxnLst/>
              <a:rect l="l" t="t" r="r" b="b"/>
              <a:pathLst>
                <a:path w="933450" h="266700">
                  <a:moveTo>
                    <a:pt x="609600" y="64008"/>
                  </a:moveTo>
                  <a:lnTo>
                    <a:pt x="533400" y="0"/>
                  </a:lnTo>
                  <a:lnTo>
                    <a:pt x="533400" y="54102"/>
                  </a:lnTo>
                  <a:lnTo>
                    <a:pt x="74231" y="54102"/>
                  </a:lnTo>
                  <a:lnTo>
                    <a:pt x="73240" y="49047"/>
                  </a:lnTo>
                  <a:lnTo>
                    <a:pt x="65151" y="36957"/>
                  </a:lnTo>
                  <a:lnTo>
                    <a:pt x="53047" y="28854"/>
                  </a:lnTo>
                  <a:lnTo>
                    <a:pt x="38100" y="25908"/>
                  </a:lnTo>
                  <a:lnTo>
                    <a:pt x="23456" y="28854"/>
                  </a:lnTo>
                  <a:lnTo>
                    <a:pt x="11328" y="36957"/>
                  </a:lnTo>
                  <a:lnTo>
                    <a:pt x="3048" y="49047"/>
                  </a:lnTo>
                  <a:lnTo>
                    <a:pt x="0" y="64008"/>
                  </a:lnTo>
                  <a:lnTo>
                    <a:pt x="3048" y="78638"/>
                  </a:lnTo>
                  <a:lnTo>
                    <a:pt x="11328" y="90766"/>
                  </a:lnTo>
                  <a:lnTo>
                    <a:pt x="23456" y="99047"/>
                  </a:lnTo>
                  <a:lnTo>
                    <a:pt x="38100" y="102108"/>
                  </a:lnTo>
                  <a:lnTo>
                    <a:pt x="53047" y="99047"/>
                  </a:lnTo>
                  <a:lnTo>
                    <a:pt x="65151" y="90766"/>
                  </a:lnTo>
                  <a:lnTo>
                    <a:pt x="73240" y="78638"/>
                  </a:lnTo>
                  <a:lnTo>
                    <a:pt x="74345" y="73152"/>
                  </a:lnTo>
                  <a:lnTo>
                    <a:pt x="76200" y="73152"/>
                  </a:lnTo>
                  <a:lnTo>
                    <a:pt x="533400" y="73152"/>
                  </a:lnTo>
                  <a:lnTo>
                    <a:pt x="533400" y="127254"/>
                  </a:lnTo>
                  <a:lnTo>
                    <a:pt x="546354" y="116497"/>
                  </a:lnTo>
                  <a:lnTo>
                    <a:pt x="609600" y="64008"/>
                  </a:lnTo>
                  <a:close/>
                </a:path>
                <a:path w="933450" h="266700">
                  <a:moveTo>
                    <a:pt x="933450" y="203454"/>
                  </a:moveTo>
                  <a:lnTo>
                    <a:pt x="930490" y="188810"/>
                  </a:lnTo>
                  <a:lnTo>
                    <a:pt x="922401" y="176682"/>
                  </a:lnTo>
                  <a:lnTo>
                    <a:pt x="910297" y="168402"/>
                  </a:lnTo>
                  <a:lnTo>
                    <a:pt x="895350" y="165354"/>
                  </a:lnTo>
                  <a:lnTo>
                    <a:pt x="880706" y="168402"/>
                  </a:lnTo>
                  <a:lnTo>
                    <a:pt x="868578" y="176682"/>
                  </a:lnTo>
                  <a:lnTo>
                    <a:pt x="860298" y="188810"/>
                  </a:lnTo>
                  <a:lnTo>
                    <a:pt x="859155" y="194310"/>
                  </a:lnTo>
                  <a:lnTo>
                    <a:pt x="400050" y="194310"/>
                  </a:lnTo>
                  <a:lnTo>
                    <a:pt x="400050" y="140208"/>
                  </a:lnTo>
                  <a:lnTo>
                    <a:pt x="323850" y="203454"/>
                  </a:lnTo>
                  <a:lnTo>
                    <a:pt x="387858" y="256578"/>
                  </a:lnTo>
                  <a:lnTo>
                    <a:pt x="400050" y="266700"/>
                  </a:lnTo>
                  <a:lnTo>
                    <a:pt x="400050" y="213360"/>
                  </a:lnTo>
                  <a:lnTo>
                    <a:pt x="857250" y="213360"/>
                  </a:lnTo>
                  <a:lnTo>
                    <a:pt x="859269" y="213360"/>
                  </a:lnTo>
                  <a:lnTo>
                    <a:pt x="860298" y="218401"/>
                  </a:lnTo>
                  <a:lnTo>
                    <a:pt x="868578" y="230505"/>
                  </a:lnTo>
                  <a:lnTo>
                    <a:pt x="880706" y="238594"/>
                  </a:lnTo>
                  <a:lnTo>
                    <a:pt x="895350" y="241554"/>
                  </a:lnTo>
                  <a:lnTo>
                    <a:pt x="910297" y="238594"/>
                  </a:lnTo>
                  <a:lnTo>
                    <a:pt x="922401" y="230505"/>
                  </a:lnTo>
                  <a:lnTo>
                    <a:pt x="930490" y="218401"/>
                  </a:lnTo>
                  <a:lnTo>
                    <a:pt x="933450" y="2034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979955" y="6025642"/>
              <a:ext cx="2228850" cy="141605"/>
            </a:xfrm>
            <a:custGeom>
              <a:avLst/>
              <a:gdLst/>
              <a:ahLst/>
              <a:cxnLst/>
              <a:rect l="l" t="t" r="r" b="b"/>
              <a:pathLst>
                <a:path w="2228850" h="141604">
                  <a:moveTo>
                    <a:pt x="2164514" y="71410"/>
                  </a:moveTo>
                  <a:lnTo>
                    <a:pt x="2156140" y="54550"/>
                  </a:lnTo>
                  <a:lnTo>
                    <a:pt x="2152650" y="56387"/>
                  </a:lnTo>
                  <a:lnTo>
                    <a:pt x="2146554" y="59435"/>
                  </a:lnTo>
                  <a:lnTo>
                    <a:pt x="2088212" y="83017"/>
                  </a:lnTo>
                  <a:lnTo>
                    <a:pt x="2033758" y="95792"/>
                  </a:lnTo>
                  <a:lnTo>
                    <a:pt x="1978172" y="103915"/>
                  </a:lnTo>
                  <a:lnTo>
                    <a:pt x="1923288" y="109727"/>
                  </a:lnTo>
                  <a:lnTo>
                    <a:pt x="1847870" y="113571"/>
                  </a:lnTo>
                  <a:lnTo>
                    <a:pt x="1798215" y="115567"/>
                  </a:lnTo>
                  <a:lnTo>
                    <a:pt x="1748430" y="117260"/>
                  </a:lnTo>
                  <a:lnTo>
                    <a:pt x="1698530" y="118670"/>
                  </a:lnTo>
                  <a:lnTo>
                    <a:pt x="1648531" y="119818"/>
                  </a:lnTo>
                  <a:lnTo>
                    <a:pt x="1598447" y="120723"/>
                  </a:lnTo>
                  <a:lnTo>
                    <a:pt x="1548293" y="121406"/>
                  </a:lnTo>
                  <a:lnTo>
                    <a:pt x="1498085" y="121886"/>
                  </a:lnTo>
                  <a:lnTo>
                    <a:pt x="1459966" y="122112"/>
                  </a:lnTo>
                  <a:lnTo>
                    <a:pt x="1308390" y="122215"/>
                  </a:lnTo>
                  <a:lnTo>
                    <a:pt x="1297015" y="122187"/>
                  </a:lnTo>
                  <a:lnTo>
                    <a:pt x="1246763" y="121957"/>
                  </a:lnTo>
                  <a:lnTo>
                    <a:pt x="1196548" y="121646"/>
                  </a:lnTo>
                  <a:lnTo>
                    <a:pt x="1146385" y="121273"/>
                  </a:lnTo>
                  <a:lnTo>
                    <a:pt x="1096289" y="120859"/>
                  </a:lnTo>
                  <a:lnTo>
                    <a:pt x="946554" y="119569"/>
                  </a:lnTo>
                  <a:lnTo>
                    <a:pt x="896877" y="119191"/>
                  </a:lnTo>
                  <a:lnTo>
                    <a:pt x="847344" y="118871"/>
                  </a:lnTo>
                  <a:lnTo>
                    <a:pt x="788670" y="118109"/>
                  </a:lnTo>
                  <a:lnTo>
                    <a:pt x="674370" y="116564"/>
                  </a:lnTo>
                  <a:lnTo>
                    <a:pt x="620268" y="115061"/>
                  </a:lnTo>
                  <a:lnTo>
                    <a:pt x="571209" y="113318"/>
                  </a:lnTo>
                  <a:lnTo>
                    <a:pt x="520880" y="112042"/>
                  </a:lnTo>
                  <a:lnTo>
                    <a:pt x="417698" y="109882"/>
                  </a:lnTo>
                  <a:lnTo>
                    <a:pt x="365493" y="108494"/>
                  </a:lnTo>
                  <a:lnTo>
                    <a:pt x="313309" y="106565"/>
                  </a:lnTo>
                  <a:lnTo>
                    <a:pt x="261470" y="103842"/>
                  </a:lnTo>
                  <a:lnTo>
                    <a:pt x="210298" y="100074"/>
                  </a:lnTo>
                  <a:lnTo>
                    <a:pt x="160118" y="95008"/>
                  </a:lnTo>
                  <a:lnTo>
                    <a:pt x="111251" y="88391"/>
                  </a:lnTo>
                  <a:lnTo>
                    <a:pt x="72023" y="79318"/>
                  </a:lnTo>
                  <a:lnTo>
                    <a:pt x="26019" y="54124"/>
                  </a:lnTo>
                  <a:lnTo>
                    <a:pt x="22097" y="14478"/>
                  </a:lnTo>
                  <a:lnTo>
                    <a:pt x="21335" y="13716"/>
                  </a:lnTo>
                  <a:lnTo>
                    <a:pt x="20573" y="10668"/>
                  </a:lnTo>
                  <a:lnTo>
                    <a:pt x="19811" y="10668"/>
                  </a:lnTo>
                  <a:lnTo>
                    <a:pt x="19811" y="9906"/>
                  </a:lnTo>
                  <a:lnTo>
                    <a:pt x="19049" y="9144"/>
                  </a:lnTo>
                  <a:lnTo>
                    <a:pt x="17525" y="6858"/>
                  </a:lnTo>
                  <a:lnTo>
                    <a:pt x="17525" y="6095"/>
                  </a:lnTo>
                  <a:lnTo>
                    <a:pt x="16763" y="5333"/>
                  </a:lnTo>
                  <a:lnTo>
                    <a:pt x="16001" y="5333"/>
                  </a:lnTo>
                  <a:lnTo>
                    <a:pt x="14477" y="3047"/>
                  </a:lnTo>
                  <a:lnTo>
                    <a:pt x="13715" y="2285"/>
                  </a:lnTo>
                  <a:lnTo>
                    <a:pt x="12953" y="2285"/>
                  </a:lnTo>
                  <a:lnTo>
                    <a:pt x="12191" y="1523"/>
                  </a:lnTo>
                  <a:lnTo>
                    <a:pt x="9143" y="0"/>
                  </a:lnTo>
                  <a:lnTo>
                    <a:pt x="0" y="16764"/>
                  </a:lnTo>
                  <a:lnTo>
                    <a:pt x="1523" y="17526"/>
                  </a:lnTo>
                  <a:lnTo>
                    <a:pt x="1523" y="16764"/>
                  </a:lnTo>
                  <a:lnTo>
                    <a:pt x="3809" y="19050"/>
                  </a:lnTo>
                  <a:lnTo>
                    <a:pt x="8880" y="62517"/>
                  </a:lnTo>
                  <a:lnTo>
                    <a:pt x="66450" y="97590"/>
                  </a:lnTo>
                  <a:lnTo>
                    <a:pt x="116586" y="108966"/>
                  </a:lnTo>
                  <a:lnTo>
                    <a:pt x="165915" y="114854"/>
                  </a:lnTo>
                  <a:lnTo>
                    <a:pt x="216038" y="119495"/>
                  </a:lnTo>
                  <a:lnTo>
                    <a:pt x="266782" y="123073"/>
                  </a:lnTo>
                  <a:lnTo>
                    <a:pt x="317974" y="125773"/>
                  </a:lnTo>
                  <a:lnTo>
                    <a:pt x="369442" y="127780"/>
                  </a:lnTo>
                  <a:lnTo>
                    <a:pt x="421013" y="129280"/>
                  </a:lnTo>
                  <a:lnTo>
                    <a:pt x="472514" y="130457"/>
                  </a:lnTo>
                  <a:lnTo>
                    <a:pt x="523772" y="131496"/>
                  </a:lnTo>
                  <a:lnTo>
                    <a:pt x="574616" y="132582"/>
                  </a:lnTo>
                  <a:lnTo>
                    <a:pt x="624873" y="133900"/>
                  </a:lnTo>
                  <a:lnTo>
                    <a:pt x="674370" y="135635"/>
                  </a:lnTo>
                  <a:lnTo>
                    <a:pt x="730758" y="136397"/>
                  </a:lnTo>
                  <a:lnTo>
                    <a:pt x="906780" y="138683"/>
                  </a:lnTo>
                  <a:lnTo>
                    <a:pt x="956580" y="138908"/>
                  </a:lnTo>
                  <a:lnTo>
                    <a:pt x="1006528" y="139205"/>
                  </a:lnTo>
                  <a:lnTo>
                    <a:pt x="1207467" y="140630"/>
                  </a:lnTo>
                  <a:lnTo>
                    <a:pt x="1257905" y="140926"/>
                  </a:lnTo>
                  <a:lnTo>
                    <a:pt x="1308390" y="141151"/>
                  </a:lnTo>
                  <a:lnTo>
                    <a:pt x="1347288" y="141250"/>
                  </a:lnTo>
                  <a:lnTo>
                    <a:pt x="1459966" y="141154"/>
                  </a:lnTo>
                  <a:lnTo>
                    <a:pt x="1510476" y="140852"/>
                  </a:lnTo>
                  <a:lnTo>
                    <a:pt x="1560949" y="140359"/>
                  </a:lnTo>
                  <a:lnTo>
                    <a:pt x="1611370" y="139651"/>
                  </a:lnTo>
                  <a:lnTo>
                    <a:pt x="1661722" y="138703"/>
                  </a:lnTo>
                  <a:lnTo>
                    <a:pt x="1711988" y="137492"/>
                  </a:lnTo>
                  <a:lnTo>
                    <a:pt x="1762151" y="135994"/>
                  </a:lnTo>
                  <a:lnTo>
                    <a:pt x="1812195" y="134186"/>
                  </a:lnTo>
                  <a:lnTo>
                    <a:pt x="1862103" y="132042"/>
                  </a:lnTo>
                  <a:lnTo>
                    <a:pt x="1911858" y="129539"/>
                  </a:lnTo>
                  <a:lnTo>
                    <a:pt x="1937766" y="127253"/>
                  </a:lnTo>
                  <a:lnTo>
                    <a:pt x="1990397" y="121684"/>
                  </a:lnTo>
                  <a:lnTo>
                    <a:pt x="2045379" y="112999"/>
                  </a:lnTo>
                  <a:lnTo>
                    <a:pt x="2099132" y="99630"/>
                  </a:lnTo>
                  <a:lnTo>
                    <a:pt x="2148078" y="80009"/>
                  </a:lnTo>
                  <a:lnTo>
                    <a:pt x="2162556" y="72389"/>
                  </a:lnTo>
                  <a:lnTo>
                    <a:pt x="2164514" y="71410"/>
                  </a:lnTo>
                  <a:close/>
                </a:path>
                <a:path w="2228850" h="141604">
                  <a:moveTo>
                    <a:pt x="2666" y="18097"/>
                  </a:moveTo>
                  <a:lnTo>
                    <a:pt x="2285" y="17526"/>
                  </a:lnTo>
                  <a:lnTo>
                    <a:pt x="1523" y="16764"/>
                  </a:lnTo>
                  <a:lnTo>
                    <a:pt x="1523" y="17526"/>
                  </a:lnTo>
                  <a:lnTo>
                    <a:pt x="2666" y="18097"/>
                  </a:lnTo>
                  <a:close/>
                </a:path>
                <a:path w="2228850" h="141604">
                  <a:moveTo>
                    <a:pt x="3047" y="18288"/>
                  </a:moveTo>
                  <a:lnTo>
                    <a:pt x="2285" y="17526"/>
                  </a:lnTo>
                  <a:lnTo>
                    <a:pt x="2666" y="18097"/>
                  </a:lnTo>
                  <a:lnTo>
                    <a:pt x="3047" y="18288"/>
                  </a:lnTo>
                  <a:close/>
                </a:path>
                <a:path w="2228850" h="141604">
                  <a:moveTo>
                    <a:pt x="3505" y="20116"/>
                  </a:moveTo>
                  <a:lnTo>
                    <a:pt x="3301" y="19304"/>
                  </a:lnTo>
                  <a:lnTo>
                    <a:pt x="2285" y="18288"/>
                  </a:lnTo>
                  <a:lnTo>
                    <a:pt x="3505" y="20116"/>
                  </a:lnTo>
                  <a:close/>
                </a:path>
                <a:path w="2228850" h="141604">
                  <a:moveTo>
                    <a:pt x="3200" y="18897"/>
                  </a:moveTo>
                  <a:lnTo>
                    <a:pt x="3047" y="18288"/>
                  </a:lnTo>
                  <a:lnTo>
                    <a:pt x="2666" y="18097"/>
                  </a:lnTo>
                  <a:lnTo>
                    <a:pt x="3200" y="18897"/>
                  </a:lnTo>
                  <a:close/>
                </a:path>
                <a:path w="2228850" h="141604">
                  <a:moveTo>
                    <a:pt x="3809" y="19812"/>
                  </a:moveTo>
                  <a:lnTo>
                    <a:pt x="3809" y="19050"/>
                  </a:lnTo>
                  <a:lnTo>
                    <a:pt x="3047" y="18288"/>
                  </a:lnTo>
                  <a:lnTo>
                    <a:pt x="3301" y="19050"/>
                  </a:lnTo>
                  <a:lnTo>
                    <a:pt x="3809" y="19812"/>
                  </a:lnTo>
                  <a:close/>
                </a:path>
                <a:path w="2228850" h="141604">
                  <a:moveTo>
                    <a:pt x="3301" y="19050"/>
                  </a:moveTo>
                  <a:lnTo>
                    <a:pt x="3047" y="18287"/>
                  </a:lnTo>
                  <a:lnTo>
                    <a:pt x="3200" y="18897"/>
                  </a:lnTo>
                  <a:lnTo>
                    <a:pt x="3301" y="19050"/>
                  </a:lnTo>
                  <a:close/>
                </a:path>
                <a:path w="2228850" h="141604">
                  <a:moveTo>
                    <a:pt x="3809" y="32678"/>
                  </a:moveTo>
                  <a:lnTo>
                    <a:pt x="3809" y="23622"/>
                  </a:lnTo>
                  <a:lnTo>
                    <a:pt x="3047" y="28194"/>
                  </a:lnTo>
                  <a:lnTo>
                    <a:pt x="3809" y="32678"/>
                  </a:lnTo>
                  <a:close/>
                </a:path>
                <a:path w="2228850" h="141604">
                  <a:moveTo>
                    <a:pt x="3428" y="19431"/>
                  </a:moveTo>
                  <a:lnTo>
                    <a:pt x="3301" y="19050"/>
                  </a:lnTo>
                  <a:lnTo>
                    <a:pt x="3200" y="18897"/>
                  </a:lnTo>
                  <a:lnTo>
                    <a:pt x="3301" y="19304"/>
                  </a:lnTo>
                  <a:lnTo>
                    <a:pt x="3428" y="19431"/>
                  </a:lnTo>
                  <a:close/>
                </a:path>
                <a:path w="2228850" h="141604">
                  <a:moveTo>
                    <a:pt x="3809" y="20574"/>
                  </a:moveTo>
                  <a:lnTo>
                    <a:pt x="3428" y="19431"/>
                  </a:lnTo>
                  <a:lnTo>
                    <a:pt x="3301" y="19304"/>
                  </a:lnTo>
                  <a:lnTo>
                    <a:pt x="3505" y="20116"/>
                  </a:lnTo>
                  <a:lnTo>
                    <a:pt x="3809" y="20574"/>
                  </a:lnTo>
                  <a:close/>
                </a:path>
                <a:path w="2228850" h="141604">
                  <a:moveTo>
                    <a:pt x="3809" y="20574"/>
                  </a:moveTo>
                  <a:lnTo>
                    <a:pt x="3809" y="19812"/>
                  </a:lnTo>
                  <a:lnTo>
                    <a:pt x="3428" y="19431"/>
                  </a:lnTo>
                  <a:lnTo>
                    <a:pt x="3809" y="20574"/>
                  </a:lnTo>
                  <a:close/>
                </a:path>
                <a:path w="2228850" h="141604">
                  <a:moveTo>
                    <a:pt x="3809" y="21336"/>
                  </a:moveTo>
                  <a:lnTo>
                    <a:pt x="3809" y="20574"/>
                  </a:lnTo>
                  <a:lnTo>
                    <a:pt x="3505" y="20116"/>
                  </a:lnTo>
                  <a:lnTo>
                    <a:pt x="3809" y="21336"/>
                  </a:lnTo>
                  <a:close/>
                </a:path>
                <a:path w="2228850" h="141604">
                  <a:moveTo>
                    <a:pt x="22859" y="22098"/>
                  </a:moveTo>
                  <a:lnTo>
                    <a:pt x="22097" y="18288"/>
                  </a:lnTo>
                  <a:lnTo>
                    <a:pt x="22097" y="29718"/>
                  </a:lnTo>
                  <a:lnTo>
                    <a:pt x="22859" y="22098"/>
                  </a:lnTo>
                  <a:close/>
                </a:path>
                <a:path w="2228850" h="141604">
                  <a:moveTo>
                    <a:pt x="2228850" y="28955"/>
                  </a:moveTo>
                  <a:lnTo>
                    <a:pt x="2132076" y="6095"/>
                  </a:lnTo>
                  <a:lnTo>
                    <a:pt x="2156140" y="54550"/>
                  </a:lnTo>
                  <a:lnTo>
                    <a:pt x="2167128" y="48767"/>
                  </a:lnTo>
                  <a:lnTo>
                    <a:pt x="2176272" y="65531"/>
                  </a:lnTo>
                  <a:lnTo>
                    <a:pt x="2176272" y="95085"/>
                  </a:lnTo>
                  <a:lnTo>
                    <a:pt x="2188464" y="119633"/>
                  </a:lnTo>
                  <a:lnTo>
                    <a:pt x="2228850" y="28955"/>
                  </a:lnTo>
                  <a:close/>
                </a:path>
                <a:path w="2228850" h="141604">
                  <a:moveTo>
                    <a:pt x="2176272" y="65531"/>
                  </a:moveTo>
                  <a:lnTo>
                    <a:pt x="2167128" y="48767"/>
                  </a:lnTo>
                  <a:lnTo>
                    <a:pt x="2156140" y="54550"/>
                  </a:lnTo>
                  <a:lnTo>
                    <a:pt x="2164514" y="71410"/>
                  </a:lnTo>
                  <a:lnTo>
                    <a:pt x="2176272" y="65531"/>
                  </a:lnTo>
                  <a:close/>
                </a:path>
                <a:path w="2228850" h="141604">
                  <a:moveTo>
                    <a:pt x="2176272" y="95085"/>
                  </a:moveTo>
                  <a:lnTo>
                    <a:pt x="2176272" y="65531"/>
                  </a:lnTo>
                  <a:lnTo>
                    <a:pt x="2164514" y="71410"/>
                  </a:lnTo>
                  <a:lnTo>
                    <a:pt x="2176272" y="95085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492781" y="5773420"/>
              <a:ext cx="236220" cy="187960"/>
            </a:xfrm>
            <a:custGeom>
              <a:avLst/>
              <a:gdLst/>
              <a:ahLst/>
              <a:cxnLst/>
              <a:rect l="l" t="t" r="r" b="b"/>
              <a:pathLst>
                <a:path w="236219" h="187960">
                  <a:moveTo>
                    <a:pt x="236219" y="0"/>
                  </a:moveTo>
                  <a:lnTo>
                    <a:pt x="0" y="18745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221759" y="5792470"/>
              <a:ext cx="236220" cy="187960"/>
            </a:xfrm>
            <a:custGeom>
              <a:avLst/>
              <a:gdLst/>
              <a:ahLst/>
              <a:cxnLst/>
              <a:rect l="l" t="t" r="r" b="b"/>
              <a:pathLst>
                <a:path w="236220" h="187960">
                  <a:moveTo>
                    <a:pt x="236220" y="0"/>
                  </a:moveTo>
                  <a:lnTo>
                    <a:pt x="0" y="187452"/>
                  </a:lnTo>
                </a:path>
              </a:pathLst>
            </a:custGeom>
            <a:ln w="19050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945153" y="5758942"/>
              <a:ext cx="187960" cy="260985"/>
            </a:xfrm>
            <a:custGeom>
              <a:avLst/>
              <a:gdLst/>
              <a:ahLst/>
              <a:cxnLst/>
              <a:rect l="l" t="t" r="r" b="b"/>
              <a:pathLst>
                <a:path w="187960" h="260985">
                  <a:moveTo>
                    <a:pt x="187451" y="0"/>
                  </a:moveTo>
                  <a:lnTo>
                    <a:pt x="0" y="260604"/>
                  </a:lnTo>
                </a:path>
              </a:pathLst>
            </a:custGeom>
            <a:ln w="38100">
              <a:solidFill>
                <a:srgbClr val="0066C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121180" y="4274058"/>
            <a:ext cx="2508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a)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(164)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121180" y="5610538"/>
            <a:ext cx="2508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b)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19756" y="2154174"/>
            <a:ext cx="2508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a)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00665" y="2135836"/>
            <a:ext cx="4953000" cy="2130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if</a:t>
            </a:r>
            <a:r>
              <a:rPr sz="2000" b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prev[x]!=NIL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495300" marR="30480" defTabSz="914400"/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then</a:t>
            </a:r>
            <a:r>
              <a:rPr sz="2000" b="1" kern="0" spc="-8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next[prev[x]]</a:t>
            </a:r>
            <a:r>
              <a:rPr sz="2000" b="1" kern="0" spc="-7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:=</a:t>
            </a:r>
            <a:r>
              <a:rPr sz="2000" b="1" kern="0" spc="-7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next[x]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else</a:t>
            </a:r>
            <a:r>
              <a:rPr sz="2000" b="1" kern="0" spc="-5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head[L]</a:t>
            </a:r>
            <a:r>
              <a:rPr sz="2000" b="1" kern="0" spc="-5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:=</a:t>
            </a:r>
            <a:r>
              <a:rPr sz="2000" b="1" kern="0" spc="-5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next[x]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38100" defTabSz="914400"/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if</a:t>
            </a:r>
            <a:r>
              <a:rPr sz="2000" b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next[x]!=NIL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495300" defTabSz="914400"/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then</a:t>
            </a:r>
            <a:r>
              <a:rPr sz="2000" b="1" kern="0" spc="-8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prev[next[x]]</a:t>
            </a:r>
            <a:r>
              <a:rPr sz="2000" b="1" kern="0" spc="-7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:=</a:t>
            </a:r>
            <a:r>
              <a:rPr sz="2000" b="1" kern="0" spc="-7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prev[x]</a:t>
            </a:r>
            <a:endParaRPr sz="2000" kern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58165" algn="ctr" defTabSz="914400">
              <a:spcBef>
                <a:spcPts val="860"/>
              </a:spcBef>
            </a:pPr>
            <a:r>
              <a:rPr sz="31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–</a:t>
            </a:r>
            <a:r>
              <a:rPr sz="2325" i="1" kern="0" spc="-52" baseline="340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x</a:t>
            </a:r>
            <a:r>
              <a:rPr sz="2325" i="1" kern="0" spc="127" baseline="340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3100" kern="0" spc="700" dirty="0">
                <a:solidFill>
                  <a:sysClr val="windowText" lastClr="000000"/>
                </a:solidFill>
                <a:latin typeface="Arial"/>
                <a:cs typeface="Arial"/>
              </a:rPr>
              <a:t>–</a:t>
            </a:r>
            <a:endParaRPr sz="31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24323" y="2724087"/>
            <a:ext cx="2508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b)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19439" y="5170147"/>
            <a:ext cx="1622425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defTabSz="914400">
              <a:spcBef>
                <a:spcPts val="100"/>
              </a:spcBef>
            </a:pPr>
            <a:r>
              <a:rPr sz="31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–</a:t>
            </a:r>
            <a:r>
              <a:rPr sz="2325" i="1" kern="0" spc="-52" baseline="340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x</a:t>
            </a:r>
            <a:r>
              <a:rPr sz="2325" i="1" kern="0" spc="127" baseline="340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3100" kern="0" spc="-730" dirty="0">
                <a:solidFill>
                  <a:sysClr val="windowText" lastClr="000000"/>
                </a:solidFill>
                <a:latin typeface="Arial"/>
                <a:cs typeface="Arial"/>
              </a:rPr>
              <a:t>–</a:t>
            </a:r>
            <a:endParaRPr sz="31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329" y="1378459"/>
            <a:ext cx="7781290" cy="2277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Deleting</a:t>
            </a:r>
            <a:r>
              <a:rPr sz="2000" b="1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from</a:t>
            </a:r>
            <a:r>
              <a:rPr sz="2000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b="1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Linked</a:t>
            </a:r>
            <a:r>
              <a:rPr sz="2000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spcBef>
                <a:spcPts val="191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runtime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for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List_Delete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on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list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length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constant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(O(1))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819"/>
              </a:spcBef>
              <a:buClr>
                <a:srgbClr val="0065C9"/>
              </a:buClr>
              <a:buFont typeface="Wingdings"/>
              <a:buChar char=""/>
            </a:pP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63220" marR="5080" indent="-351155" defTabSz="914400">
              <a:lnSpc>
                <a:spcPct val="109800"/>
              </a:lnSpc>
              <a:buFont typeface="Wingdings"/>
              <a:buChar char=""/>
              <a:tabLst>
                <a:tab pos="363220" algn="l"/>
                <a:tab pos="393065" algn="l"/>
              </a:tabLst>
            </a:pPr>
            <a:r>
              <a:rPr sz="1900" kern="0" dirty="0">
                <a:solidFill>
                  <a:srgbClr val="0065C9"/>
                </a:solidFill>
                <a:latin typeface="Times New Roman"/>
                <a:cs typeface="Times New Roman"/>
              </a:rPr>
              <a:t>	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If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you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want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delete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an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with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certain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key,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you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must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first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find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that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by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executing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List_Search,</a:t>
            </a:r>
            <a:r>
              <a:rPr sz="2000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which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takes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Θ(n)</a:t>
            </a:r>
            <a:r>
              <a:rPr sz="20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time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worst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case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(165)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7745" y="2358391"/>
            <a:ext cx="3270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 defTabSz="914400">
              <a:spcBef>
                <a:spcPts val="100"/>
              </a:spcBef>
            </a:pPr>
            <a:r>
              <a:rPr sz="16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11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4139" y="2358391"/>
            <a:ext cx="3276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 defTabSz="914400">
              <a:spcBef>
                <a:spcPts val="100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27884" y="2335085"/>
            <a:ext cx="5655945" cy="328930"/>
            <a:chOff x="1403883" y="2335085"/>
            <a:chExt cx="5655945" cy="328930"/>
          </a:xfrm>
        </p:grpSpPr>
        <p:sp>
          <p:nvSpPr>
            <p:cNvPr id="6" name="object 6"/>
            <p:cNvSpPr/>
            <p:nvPr/>
          </p:nvSpPr>
          <p:spPr>
            <a:xfrm>
              <a:off x="1770405" y="2339848"/>
              <a:ext cx="1014730" cy="319405"/>
            </a:xfrm>
            <a:custGeom>
              <a:avLst/>
              <a:gdLst/>
              <a:ahLst/>
              <a:cxnLst/>
              <a:rect l="l" t="t" r="r" b="b"/>
              <a:pathLst>
                <a:path w="1014730" h="319405">
                  <a:moveTo>
                    <a:pt x="0" y="0"/>
                  </a:moveTo>
                  <a:lnTo>
                    <a:pt x="0" y="319278"/>
                  </a:lnTo>
                  <a:lnTo>
                    <a:pt x="334518" y="319278"/>
                  </a:lnTo>
                  <a:lnTo>
                    <a:pt x="334518" y="0"/>
                  </a:lnTo>
                  <a:lnTo>
                    <a:pt x="0" y="0"/>
                  </a:lnTo>
                  <a:close/>
                </a:path>
                <a:path w="1014730" h="319405">
                  <a:moveTo>
                    <a:pt x="338328" y="0"/>
                  </a:moveTo>
                  <a:lnTo>
                    <a:pt x="338328" y="319278"/>
                  </a:lnTo>
                  <a:lnTo>
                    <a:pt x="674370" y="319278"/>
                  </a:lnTo>
                  <a:lnTo>
                    <a:pt x="674370" y="0"/>
                  </a:lnTo>
                  <a:lnTo>
                    <a:pt x="338328" y="0"/>
                  </a:lnTo>
                  <a:close/>
                </a:path>
                <a:path w="1014730" h="319405">
                  <a:moveTo>
                    <a:pt x="679704" y="0"/>
                  </a:moveTo>
                  <a:lnTo>
                    <a:pt x="679704" y="319278"/>
                  </a:lnTo>
                  <a:lnTo>
                    <a:pt x="1014221" y="319278"/>
                  </a:lnTo>
                  <a:lnTo>
                    <a:pt x="1014221" y="0"/>
                  </a:lnTo>
                  <a:lnTo>
                    <a:pt x="679704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403883" y="2444242"/>
              <a:ext cx="358140" cy="127635"/>
            </a:xfrm>
            <a:custGeom>
              <a:avLst/>
              <a:gdLst/>
              <a:ahLst/>
              <a:cxnLst/>
              <a:rect l="l" t="t" r="r" b="b"/>
              <a:pathLst>
                <a:path w="358139" h="127635">
                  <a:moveTo>
                    <a:pt x="299466" y="64008"/>
                  </a:moveTo>
                  <a:lnTo>
                    <a:pt x="298704" y="60198"/>
                  </a:lnTo>
                  <a:lnTo>
                    <a:pt x="294894" y="59436"/>
                  </a:lnTo>
                  <a:lnTo>
                    <a:pt x="4571" y="59436"/>
                  </a:lnTo>
                  <a:lnTo>
                    <a:pt x="761" y="60198"/>
                  </a:lnTo>
                  <a:lnTo>
                    <a:pt x="0" y="64008"/>
                  </a:lnTo>
                  <a:lnTo>
                    <a:pt x="761" y="67056"/>
                  </a:lnTo>
                  <a:lnTo>
                    <a:pt x="4571" y="68580"/>
                  </a:lnTo>
                  <a:lnTo>
                    <a:pt x="294894" y="68580"/>
                  </a:lnTo>
                  <a:lnTo>
                    <a:pt x="298704" y="67056"/>
                  </a:lnTo>
                  <a:lnTo>
                    <a:pt x="299466" y="64008"/>
                  </a:lnTo>
                  <a:close/>
                </a:path>
                <a:path w="358139" h="127635">
                  <a:moveTo>
                    <a:pt x="358140" y="64008"/>
                  </a:moveTo>
                  <a:lnTo>
                    <a:pt x="281939" y="0"/>
                  </a:lnTo>
                  <a:lnTo>
                    <a:pt x="281939" y="59436"/>
                  </a:lnTo>
                  <a:lnTo>
                    <a:pt x="294894" y="59436"/>
                  </a:lnTo>
                  <a:lnTo>
                    <a:pt x="298704" y="60198"/>
                  </a:lnTo>
                  <a:lnTo>
                    <a:pt x="299466" y="64008"/>
                  </a:lnTo>
                  <a:lnTo>
                    <a:pt x="299466" y="112707"/>
                  </a:lnTo>
                  <a:lnTo>
                    <a:pt x="358140" y="64008"/>
                  </a:lnTo>
                  <a:close/>
                </a:path>
                <a:path w="358139" h="127635">
                  <a:moveTo>
                    <a:pt x="299466" y="112707"/>
                  </a:moveTo>
                  <a:lnTo>
                    <a:pt x="299466" y="64008"/>
                  </a:lnTo>
                  <a:lnTo>
                    <a:pt x="298704" y="67056"/>
                  </a:lnTo>
                  <a:lnTo>
                    <a:pt x="294894" y="68580"/>
                  </a:lnTo>
                  <a:lnTo>
                    <a:pt x="281939" y="68580"/>
                  </a:lnTo>
                  <a:lnTo>
                    <a:pt x="281939" y="127254"/>
                  </a:lnTo>
                  <a:lnTo>
                    <a:pt x="299466" y="1127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867179" y="2401570"/>
              <a:ext cx="165735" cy="167005"/>
            </a:xfrm>
            <a:custGeom>
              <a:avLst/>
              <a:gdLst/>
              <a:ahLst/>
              <a:cxnLst/>
              <a:rect l="l" t="t" r="r" b="b"/>
              <a:pathLst>
                <a:path w="165735" h="167005">
                  <a:moveTo>
                    <a:pt x="0" y="166877"/>
                  </a:moveTo>
                  <a:lnTo>
                    <a:pt x="16535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203727" y="2339848"/>
              <a:ext cx="3851275" cy="319405"/>
            </a:xfrm>
            <a:custGeom>
              <a:avLst/>
              <a:gdLst/>
              <a:ahLst/>
              <a:cxnLst/>
              <a:rect l="l" t="t" r="r" b="b"/>
              <a:pathLst>
                <a:path w="3851275" h="319405">
                  <a:moveTo>
                    <a:pt x="0" y="0"/>
                  </a:moveTo>
                  <a:lnTo>
                    <a:pt x="0" y="319278"/>
                  </a:lnTo>
                  <a:lnTo>
                    <a:pt x="335279" y="319278"/>
                  </a:lnTo>
                  <a:lnTo>
                    <a:pt x="335279" y="0"/>
                  </a:lnTo>
                  <a:lnTo>
                    <a:pt x="0" y="0"/>
                  </a:lnTo>
                  <a:close/>
                </a:path>
                <a:path w="3851275" h="319405">
                  <a:moveTo>
                    <a:pt x="338328" y="0"/>
                  </a:moveTo>
                  <a:lnTo>
                    <a:pt x="338328" y="319278"/>
                  </a:lnTo>
                  <a:lnTo>
                    <a:pt x="675132" y="319278"/>
                  </a:lnTo>
                  <a:lnTo>
                    <a:pt x="675132" y="0"/>
                  </a:lnTo>
                  <a:lnTo>
                    <a:pt x="338328" y="0"/>
                  </a:lnTo>
                  <a:close/>
                </a:path>
                <a:path w="3851275" h="319405">
                  <a:moveTo>
                    <a:pt x="679704" y="0"/>
                  </a:moveTo>
                  <a:lnTo>
                    <a:pt x="679704" y="319278"/>
                  </a:lnTo>
                  <a:lnTo>
                    <a:pt x="1014222" y="319278"/>
                  </a:lnTo>
                  <a:lnTo>
                    <a:pt x="1014222" y="0"/>
                  </a:lnTo>
                  <a:lnTo>
                    <a:pt x="679704" y="0"/>
                  </a:lnTo>
                  <a:close/>
                </a:path>
                <a:path w="3851275" h="319405">
                  <a:moveTo>
                    <a:pt x="1433322" y="0"/>
                  </a:moveTo>
                  <a:lnTo>
                    <a:pt x="1433322" y="319278"/>
                  </a:lnTo>
                  <a:lnTo>
                    <a:pt x="1768602" y="319278"/>
                  </a:lnTo>
                  <a:lnTo>
                    <a:pt x="1768602" y="0"/>
                  </a:lnTo>
                  <a:lnTo>
                    <a:pt x="1433322" y="0"/>
                  </a:lnTo>
                  <a:close/>
                </a:path>
                <a:path w="3851275" h="319405">
                  <a:moveTo>
                    <a:pt x="1771650" y="0"/>
                  </a:moveTo>
                  <a:lnTo>
                    <a:pt x="1771650" y="319278"/>
                  </a:lnTo>
                  <a:lnTo>
                    <a:pt x="2108454" y="319278"/>
                  </a:lnTo>
                  <a:lnTo>
                    <a:pt x="2108454" y="0"/>
                  </a:lnTo>
                  <a:lnTo>
                    <a:pt x="1771650" y="0"/>
                  </a:lnTo>
                  <a:close/>
                </a:path>
                <a:path w="3851275" h="319405">
                  <a:moveTo>
                    <a:pt x="2113026" y="0"/>
                  </a:moveTo>
                  <a:lnTo>
                    <a:pt x="2113026" y="319278"/>
                  </a:lnTo>
                  <a:lnTo>
                    <a:pt x="2448305" y="319278"/>
                  </a:lnTo>
                  <a:lnTo>
                    <a:pt x="2448305" y="0"/>
                  </a:lnTo>
                  <a:lnTo>
                    <a:pt x="2113026" y="0"/>
                  </a:lnTo>
                  <a:close/>
                </a:path>
                <a:path w="3851275" h="319405">
                  <a:moveTo>
                    <a:pt x="2836913" y="0"/>
                  </a:moveTo>
                  <a:lnTo>
                    <a:pt x="2836913" y="319278"/>
                  </a:lnTo>
                  <a:lnTo>
                    <a:pt x="3172193" y="319278"/>
                  </a:lnTo>
                  <a:lnTo>
                    <a:pt x="3172193" y="0"/>
                  </a:lnTo>
                  <a:lnTo>
                    <a:pt x="2836913" y="0"/>
                  </a:lnTo>
                  <a:close/>
                </a:path>
                <a:path w="3851275" h="319405">
                  <a:moveTo>
                    <a:pt x="3175254" y="0"/>
                  </a:moveTo>
                  <a:lnTo>
                    <a:pt x="3175254" y="319278"/>
                  </a:lnTo>
                  <a:lnTo>
                    <a:pt x="3511296" y="319278"/>
                  </a:lnTo>
                  <a:lnTo>
                    <a:pt x="3511296" y="0"/>
                  </a:lnTo>
                  <a:lnTo>
                    <a:pt x="3175254" y="0"/>
                  </a:lnTo>
                  <a:close/>
                </a:path>
                <a:path w="3851275" h="319405">
                  <a:moveTo>
                    <a:pt x="3516629" y="0"/>
                  </a:moveTo>
                  <a:lnTo>
                    <a:pt x="3516629" y="319278"/>
                  </a:lnTo>
                  <a:lnTo>
                    <a:pt x="3851148" y="319278"/>
                  </a:lnTo>
                  <a:lnTo>
                    <a:pt x="3851148" y="0"/>
                  </a:lnTo>
                  <a:lnTo>
                    <a:pt x="351662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814083" y="2413000"/>
              <a:ext cx="165100" cy="167005"/>
            </a:xfrm>
            <a:custGeom>
              <a:avLst/>
              <a:gdLst/>
              <a:ahLst/>
              <a:cxnLst/>
              <a:rect l="l" t="t" r="r" b="b"/>
              <a:pathLst>
                <a:path w="165100" h="167005">
                  <a:moveTo>
                    <a:pt x="0" y="166877"/>
                  </a:moveTo>
                  <a:lnTo>
                    <a:pt x="16459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686329" y="2368816"/>
              <a:ext cx="3470275" cy="242570"/>
            </a:xfrm>
            <a:custGeom>
              <a:avLst/>
              <a:gdLst/>
              <a:ahLst/>
              <a:cxnLst/>
              <a:rect l="l" t="t" r="r" b="b"/>
              <a:pathLst>
                <a:path w="3470275" h="242569">
                  <a:moveTo>
                    <a:pt x="486918" y="48768"/>
                  </a:moveTo>
                  <a:lnTo>
                    <a:pt x="403860" y="0"/>
                  </a:lnTo>
                  <a:lnTo>
                    <a:pt x="400050" y="0"/>
                  </a:lnTo>
                  <a:lnTo>
                    <a:pt x="397764" y="2286"/>
                  </a:lnTo>
                  <a:lnTo>
                    <a:pt x="397002" y="5334"/>
                  </a:lnTo>
                  <a:lnTo>
                    <a:pt x="399288" y="8382"/>
                  </a:lnTo>
                  <a:lnTo>
                    <a:pt x="461035" y="44196"/>
                  </a:lnTo>
                  <a:lnTo>
                    <a:pt x="4572" y="44196"/>
                  </a:lnTo>
                  <a:lnTo>
                    <a:pt x="1524" y="45720"/>
                  </a:lnTo>
                  <a:lnTo>
                    <a:pt x="0" y="48768"/>
                  </a:lnTo>
                  <a:lnTo>
                    <a:pt x="1524" y="52578"/>
                  </a:lnTo>
                  <a:lnTo>
                    <a:pt x="4572" y="53340"/>
                  </a:lnTo>
                  <a:lnTo>
                    <a:pt x="461035" y="53340"/>
                  </a:lnTo>
                  <a:lnTo>
                    <a:pt x="399288" y="89154"/>
                  </a:lnTo>
                  <a:lnTo>
                    <a:pt x="397002" y="92202"/>
                  </a:lnTo>
                  <a:lnTo>
                    <a:pt x="397764" y="96012"/>
                  </a:lnTo>
                  <a:lnTo>
                    <a:pt x="400050" y="98298"/>
                  </a:lnTo>
                  <a:lnTo>
                    <a:pt x="403860" y="97536"/>
                  </a:lnTo>
                  <a:lnTo>
                    <a:pt x="479831" y="52920"/>
                  </a:lnTo>
                  <a:lnTo>
                    <a:pt x="481584" y="52578"/>
                  </a:lnTo>
                  <a:lnTo>
                    <a:pt x="481736" y="51803"/>
                  </a:lnTo>
                  <a:lnTo>
                    <a:pt x="482346" y="51447"/>
                  </a:lnTo>
                  <a:lnTo>
                    <a:pt x="486918" y="48768"/>
                  </a:lnTo>
                  <a:close/>
                </a:path>
                <a:path w="3470275" h="242569">
                  <a:moveTo>
                    <a:pt x="611124" y="192024"/>
                  </a:moveTo>
                  <a:lnTo>
                    <a:pt x="609600" y="188214"/>
                  </a:lnTo>
                  <a:lnTo>
                    <a:pt x="606552" y="186690"/>
                  </a:lnTo>
                  <a:lnTo>
                    <a:pt x="151396" y="186690"/>
                  </a:lnTo>
                  <a:lnTo>
                    <a:pt x="211836" y="151638"/>
                  </a:lnTo>
                  <a:lnTo>
                    <a:pt x="214122" y="148590"/>
                  </a:lnTo>
                  <a:lnTo>
                    <a:pt x="213360" y="144780"/>
                  </a:lnTo>
                  <a:lnTo>
                    <a:pt x="211074" y="142494"/>
                  </a:lnTo>
                  <a:lnTo>
                    <a:pt x="207264" y="143256"/>
                  </a:lnTo>
                  <a:lnTo>
                    <a:pt x="132943" y="186880"/>
                  </a:lnTo>
                  <a:lnTo>
                    <a:pt x="130302" y="188214"/>
                  </a:lnTo>
                  <a:lnTo>
                    <a:pt x="130175" y="188506"/>
                  </a:lnTo>
                  <a:lnTo>
                    <a:pt x="124206" y="192024"/>
                  </a:lnTo>
                  <a:lnTo>
                    <a:pt x="128778" y="194665"/>
                  </a:lnTo>
                  <a:lnTo>
                    <a:pt x="207264" y="240030"/>
                  </a:lnTo>
                  <a:lnTo>
                    <a:pt x="211074" y="240792"/>
                  </a:lnTo>
                  <a:lnTo>
                    <a:pt x="213360" y="238506"/>
                  </a:lnTo>
                  <a:lnTo>
                    <a:pt x="214122" y="234696"/>
                  </a:lnTo>
                  <a:lnTo>
                    <a:pt x="211836" y="232410"/>
                  </a:lnTo>
                  <a:lnTo>
                    <a:pt x="151130" y="196596"/>
                  </a:lnTo>
                  <a:lnTo>
                    <a:pt x="606552" y="196596"/>
                  </a:lnTo>
                  <a:lnTo>
                    <a:pt x="609600" y="195072"/>
                  </a:lnTo>
                  <a:lnTo>
                    <a:pt x="611124" y="192024"/>
                  </a:lnTo>
                  <a:close/>
                </a:path>
                <a:path w="3470275" h="242569">
                  <a:moveTo>
                    <a:pt x="1941576" y="48768"/>
                  </a:moveTo>
                  <a:lnTo>
                    <a:pt x="1858518" y="0"/>
                  </a:lnTo>
                  <a:lnTo>
                    <a:pt x="1854708" y="0"/>
                  </a:lnTo>
                  <a:lnTo>
                    <a:pt x="1851660" y="2286"/>
                  </a:lnTo>
                  <a:lnTo>
                    <a:pt x="1850898" y="5334"/>
                  </a:lnTo>
                  <a:lnTo>
                    <a:pt x="1853184" y="8382"/>
                  </a:lnTo>
                  <a:lnTo>
                    <a:pt x="1914931" y="44196"/>
                  </a:lnTo>
                  <a:lnTo>
                    <a:pt x="1459230" y="44196"/>
                  </a:lnTo>
                  <a:lnTo>
                    <a:pt x="1455420" y="45720"/>
                  </a:lnTo>
                  <a:lnTo>
                    <a:pt x="1453896" y="48768"/>
                  </a:lnTo>
                  <a:lnTo>
                    <a:pt x="1455420" y="52578"/>
                  </a:lnTo>
                  <a:lnTo>
                    <a:pt x="1459230" y="53340"/>
                  </a:lnTo>
                  <a:lnTo>
                    <a:pt x="1914931" y="53340"/>
                  </a:lnTo>
                  <a:lnTo>
                    <a:pt x="1853184" y="89154"/>
                  </a:lnTo>
                  <a:lnTo>
                    <a:pt x="1850898" y="92202"/>
                  </a:lnTo>
                  <a:lnTo>
                    <a:pt x="1851660" y="96012"/>
                  </a:lnTo>
                  <a:lnTo>
                    <a:pt x="1854708" y="98298"/>
                  </a:lnTo>
                  <a:lnTo>
                    <a:pt x="1858518" y="97536"/>
                  </a:lnTo>
                  <a:lnTo>
                    <a:pt x="1934883" y="52692"/>
                  </a:lnTo>
                  <a:lnTo>
                    <a:pt x="1935480" y="52578"/>
                  </a:lnTo>
                  <a:lnTo>
                    <a:pt x="1935594" y="52273"/>
                  </a:lnTo>
                  <a:lnTo>
                    <a:pt x="1937004" y="51447"/>
                  </a:lnTo>
                  <a:lnTo>
                    <a:pt x="1941576" y="48768"/>
                  </a:lnTo>
                  <a:close/>
                </a:path>
                <a:path w="3470275" h="242569">
                  <a:moveTo>
                    <a:pt x="2036826" y="182118"/>
                  </a:moveTo>
                  <a:lnTo>
                    <a:pt x="2035302" y="179070"/>
                  </a:lnTo>
                  <a:lnTo>
                    <a:pt x="2032254" y="177546"/>
                  </a:lnTo>
                  <a:lnTo>
                    <a:pt x="1575777" y="177546"/>
                  </a:lnTo>
                  <a:lnTo>
                    <a:pt x="1637538" y="141732"/>
                  </a:lnTo>
                  <a:lnTo>
                    <a:pt x="1639824" y="138684"/>
                  </a:lnTo>
                  <a:lnTo>
                    <a:pt x="1639062" y="135636"/>
                  </a:lnTo>
                  <a:lnTo>
                    <a:pt x="1636014" y="133350"/>
                  </a:lnTo>
                  <a:lnTo>
                    <a:pt x="1632966" y="133350"/>
                  </a:lnTo>
                  <a:lnTo>
                    <a:pt x="1549146" y="182118"/>
                  </a:lnTo>
                  <a:lnTo>
                    <a:pt x="1554480" y="185216"/>
                  </a:lnTo>
                  <a:lnTo>
                    <a:pt x="1555178" y="185623"/>
                  </a:lnTo>
                  <a:lnTo>
                    <a:pt x="1555242" y="185928"/>
                  </a:lnTo>
                  <a:lnTo>
                    <a:pt x="1555927" y="186055"/>
                  </a:lnTo>
                  <a:lnTo>
                    <a:pt x="1632966" y="230886"/>
                  </a:lnTo>
                  <a:lnTo>
                    <a:pt x="1636014" y="231648"/>
                  </a:lnTo>
                  <a:lnTo>
                    <a:pt x="1639062" y="229362"/>
                  </a:lnTo>
                  <a:lnTo>
                    <a:pt x="1639824" y="225552"/>
                  </a:lnTo>
                  <a:lnTo>
                    <a:pt x="1637538" y="222504"/>
                  </a:lnTo>
                  <a:lnTo>
                    <a:pt x="1575777" y="186690"/>
                  </a:lnTo>
                  <a:lnTo>
                    <a:pt x="2032254" y="186690"/>
                  </a:lnTo>
                  <a:lnTo>
                    <a:pt x="2035302" y="185928"/>
                  </a:lnTo>
                  <a:lnTo>
                    <a:pt x="2036826" y="182118"/>
                  </a:lnTo>
                  <a:close/>
                </a:path>
                <a:path w="3470275" h="242569">
                  <a:moveTo>
                    <a:pt x="3354324" y="58674"/>
                  </a:moveTo>
                  <a:lnTo>
                    <a:pt x="3348342" y="55156"/>
                  </a:lnTo>
                  <a:lnTo>
                    <a:pt x="3348228" y="54864"/>
                  </a:lnTo>
                  <a:lnTo>
                    <a:pt x="3345573" y="53530"/>
                  </a:lnTo>
                  <a:lnTo>
                    <a:pt x="3271266" y="9906"/>
                  </a:lnTo>
                  <a:lnTo>
                    <a:pt x="3267456" y="9144"/>
                  </a:lnTo>
                  <a:lnTo>
                    <a:pt x="3264408" y="11430"/>
                  </a:lnTo>
                  <a:lnTo>
                    <a:pt x="3263646" y="15240"/>
                  </a:lnTo>
                  <a:lnTo>
                    <a:pt x="3265932" y="18288"/>
                  </a:lnTo>
                  <a:lnTo>
                    <a:pt x="3326358" y="53340"/>
                  </a:lnTo>
                  <a:lnTo>
                    <a:pt x="2871978" y="53340"/>
                  </a:lnTo>
                  <a:lnTo>
                    <a:pt x="2868168" y="54864"/>
                  </a:lnTo>
                  <a:lnTo>
                    <a:pt x="2866644" y="58674"/>
                  </a:lnTo>
                  <a:lnTo>
                    <a:pt x="2868168" y="61722"/>
                  </a:lnTo>
                  <a:lnTo>
                    <a:pt x="2871978" y="63246"/>
                  </a:lnTo>
                  <a:lnTo>
                    <a:pt x="3326625" y="63246"/>
                  </a:lnTo>
                  <a:lnTo>
                    <a:pt x="3265932" y="99060"/>
                  </a:lnTo>
                  <a:lnTo>
                    <a:pt x="3263646" y="101346"/>
                  </a:lnTo>
                  <a:lnTo>
                    <a:pt x="3264408" y="105156"/>
                  </a:lnTo>
                  <a:lnTo>
                    <a:pt x="3267456" y="107442"/>
                  </a:lnTo>
                  <a:lnTo>
                    <a:pt x="3271266" y="106680"/>
                  </a:lnTo>
                  <a:lnTo>
                    <a:pt x="3349752" y="61315"/>
                  </a:lnTo>
                  <a:lnTo>
                    <a:pt x="3354324" y="58674"/>
                  </a:lnTo>
                  <a:close/>
                </a:path>
                <a:path w="3470275" h="242569">
                  <a:moveTo>
                    <a:pt x="3470135" y="193548"/>
                  </a:moveTo>
                  <a:lnTo>
                    <a:pt x="3468611" y="189738"/>
                  </a:lnTo>
                  <a:lnTo>
                    <a:pt x="3465563" y="188214"/>
                  </a:lnTo>
                  <a:lnTo>
                    <a:pt x="3010408" y="188214"/>
                  </a:lnTo>
                  <a:lnTo>
                    <a:pt x="3070847" y="153162"/>
                  </a:lnTo>
                  <a:lnTo>
                    <a:pt x="3073133" y="150114"/>
                  </a:lnTo>
                  <a:lnTo>
                    <a:pt x="3072371" y="146304"/>
                  </a:lnTo>
                  <a:lnTo>
                    <a:pt x="3070085" y="144018"/>
                  </a:lnTo>
                  <a:lnTo>
                    <a:pt x="3066275" y="144780"/>
                  </a:lnTo>
                  <a:lnTo>
                    <a:pt x="2991955" y="188404"/>
                  </a:lnTo>
                  <a:lnTo>
                    <a:pt x="2989313" y="189738"/>
                  </a:lnTo>
                  <a:lnTo>
                    <a:pt x="2989186" y="190030"/>
                  </a:lnTo>
                  <a:lnTo>
                    <a:pt x="2983217" y="193548"/>
                  </a:lnTo>
                  <a:lnTo>
                    <a:pt x="2987789" y="196189"/>
                  </a:lnTo>
                  <a:lnTo>
                    <a:pt x="3066275" y="241554"/>
                  </a:lnTo>
                  <a:lnTo>
                    <a:pt x="3070085" y="242316"/>
                  </a:lnTo>
                  <a:lnTo>
                    <a:pt x="3072371" y="240030"/>
                  </a:lnTo>
                  <a:lnTo>
                    <a:pt x="3073133" y="236220"/>
                  </a:lnTo>
                  <a:lnTo>
                    <a:pt x="3070847" y="233934"/>
                  </a:lnTo>
                  <a:lnTo>
                    <a:pt x="3010141" y="198120"/>
                  </a:lnTo>
                  <a:lnTo>
                    <a:pt x="3465563" y="198120"/>
                  </a:lnTo>
                  <a:lnTo>
                    <a:pt x="3468611" y="196596"/>
                  </a:lnTo>
                  <a:lnTo>
                    <a:pt x="3470135" y="1935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67228" y="2348420"/>
            <a:ext cx="3170555" cy="872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4825" defTabSz="914400">
              <a:spcBef>
                <a:spcPts val="100"/>
              </a:spcBef>
              <a:tabLst>
                <a:tab pos="1835150" algn="l"/>
              </a:tabLst>
            </a:pPr>
            <a:r>
              <a:rPr sz="2400" kern="0" spc="-75" baseline="347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7</a:t>
            </a:r>
            <a:r>
              <a:rPr sz="2400" kern="0" baseline="347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16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13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914400">
              <a:spcBef>
                <a:spcPts val="655"/>
              </a:spcBef>
            </a:pP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defTabSz="914400"/>
            <a:r>
              <a:rPr kern="0" dirty="0">
                <a:solidFill>
                  <a:srgbClr val="3333CC"/>
                </a:solidFill>
                <a:latin typeface="Times New Roman"/>
                <a:cs typeface="Times New Roman"/>
              </a:rPr>
              <a:t>List_insert</a:t>
            </a:r>
            <a:r>
              <a:rPr kern="0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kern="0" dirty="0">
                <a:solidFill>
                  <a:srgbClr val="3333CC"/>
                </a:solidFill>
                <a:latin typeface="Times New Roman"/>
                <a:cs typeface="Times New Roman"/>
              </a:rPr>
              <a:t>(L,x)</a:t>
            </a:r>
            <a:r>
              <a:rPr kern="0" spc="3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with</a:t>
            </a:r>
            <a:r>
              <a:rPr kern="0" spc="-3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key[x]</a:t>
            </a:r>
            <a:r>
              <a:rPr kern="0" spc="-4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=</a:t>
            </a:r>
            <a:r>
              <a:rPr kern="0" spc="-4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25</a:t>
            </a:r>
            <a:endParaRPr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3757" y="2337817"/>
            <a:ext cx="6705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6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head[L]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724739" y="3046031"/>
            <a:ext cx="235585" cy="344170"/>
            <a:chOff x="5200738" y="3046031"/>
            <a:chExt cx="235585" cy="344170"/>
          </a:xfrm>
        </p:grpSpPr>
        <p:sp>
          <p:nvSpPr>
            <p:cNvPr id="15" name="object 15"/>
            <p:cNvSpPr/>
            <p:nvPr/>
          </p:nvSpPr>
          <p:spPr>
            <a:xfrm>
              <a:off x="5205501" y="3050794"/>
              <a:ext cx="226060" cy="334645"/>
            </a:xfrm>
            <a:custGeom>
              <a:avLst/>
              <a:gdLst/>
              <a:ahLst/>
              <a:cxnLst/>
              <a:rect l="l" t="t" r="r" b="b"/>
              <a:pathLst>
                <a:path w="226060" h="334645">
                  <a:moveTo>
                    <a:pt x="0" y="0"/>
                  </a:moveTo>
                  <a:lnTo>
                    <a:pt x="60099" y="4258"/>
                  </a:lnTo>
                  <a:lnTo>
                    <a:pt x="114017" y="16284"/>
                  </a:lnTo>
                  <a:lnTo>
                    <a:pt x="159639" y="34956"/>
                  </a:lnTo>
                  <a:lnTo>
                    <a:pt x="194846" y="59153"/>
                  </a:lnTo>
                  <a:lnTo>
                    <a:pt x="225552" y="119633"/>
                  </a:lnTo>
                  <a:lnTo>
                    <a:pt x="225552" y="188213"/>
                  </a:lnTo>
                  <a:lnTo>
                    <a:pt x="214741" y="224575"/>
                  </a:lnTo>
                  <a:lnTo>
                    <a:pt x="184213" y="256794"/>
                  </a:lnTo>
                  <a:lnTo>
                    <a:pt x="136826" y="282725"/>
                  </a:lnTo>
                  <a:lnTo>
                    <a:pt x="75438" y="300228"/>
                  </a:lnTo>
                  <a:lnTo>
                    <a:pt x="75438" y="334518"/>
                  </a:lnTo>
                  <a:lnTo>
                    <a:pt x="0" y="273558"/>
                  </a:lnTo>
                  <a:lnTo>
                    <a:pt x="75438" y="198120"/>
                  </a:lnTo>
                  <a:lnTo>
                    <a:pt x="75438" y="232410"/>
                  </a:lnTo>
                  <a:lnTo>
                    <a:pt x="123182" y="219825"/>
                  </a:lnTo>
                  <a:lnTo>
                    <a:pt x="163639" y="202025"/>
                  </a:lnTo>
                  <a:lnTo>
                    <a:pt x="195238" y="179796"/>
                  </a:lnTo>
                  <a:lnTo>
                    <a:pt x="216408" y="153923"/>
                  </a:lnTo>
                  <a:lnTo>
                    <a:pt x="192365" y="125443"/>
                  </a:lnTo>
                  <a:lnTo>
                    <a:pt x="156472" y="101827"/>
                  </a:lnTo>
                  <a:lnTo>
                    <a:pt x="110959" y="83917"/>
                  </a:lnTo>
                  <a:lnTo>
                    <a:pt x="58058" y="72554"/>
                  </a:lnTo>
                  <a:lnTo>
                    <a:pt x="0" y="6858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421909" y="3204718"/>
              <a:ext cx="9525" cy="34290"/>
            </a:xfrm>
            <a:custGeom>
              <a:avLst/>
              <a:gdLst/>
              <a:ahLst/>
              <a:cxnLst/>
              <a:rect l="l" t="t" r="r" b="b"/>
              <a:pathLst>
                <a:path w="9525" h="34289">
                  <a:moveTo>
                    <a:pt x="9144" y="34289"/>
                  </a:moveTo>
                  <a:lnTo>
                    <a:pt x="8572" y="25288"/>
                  </a:lnTo>
                  <a:lnTo>
                    <a:pt x="6858" y="16573"/>
                  </a:lnTo>
                  <a:lnTo>
                    <a:pt x="4000" y="8143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423348" y="3876295"/>
            <a:ext cx="3276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" defTabSz="914400">
              <a:spcBef>
                <a:spcPts val="100"/>
              </a:spcBef>
            </a:pPr>
            <a:r>
              <a:rPr sz="16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11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18268" y="3886874"/>
            <a:ext cx="3276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 defTabSz="914400">
              <a:spcBef>
                <a:spcPts val="100"/>
              </a:spcBef>
            </a:pPr>
            <a:r>
              <a:rPr sz="16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25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51589" y="3898268"/>
            <a:ext cx="3276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" defTabSz="914400">
              <a:spcBef>
                <a:spcPts val="100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7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84912" y="3907423"/>
            <a:ext cx="3276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 defTabSz="914400">
              <a:spcBef>
                <a:spcPts val="100"/>
              </a:spcBef>
            </a:pPr>
            <a:r>
              <a:rPr sz="16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13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008655" y="3884231"/>
            <a:ext cx="7091680" cy="328930"/>
            <a:chOff x="1484655" y="3884231"/>
            <a:chExt cx="7091680" cy="328930"/>
          </a:xfrm>
        </p:grpSpPr>
        <p:sp>
          <p:nvSpPr>
            <p:cNvPr id="22" name="object 22"/>
            <p:cNvSpPr/>
            <p:nvPr/>
          </p:nvSpPr>
          <p:spPr>
            <a:xfrm>
              <a:off x="1851177" y="3888994"/>
              <a:ext cx="1014730" cy="319405"/>
            </a:xfrm>
            <a:custGeom>
              <a:avLst/>
              <a:gdLst/>
              <a:ahLst/>
              <a:cxnLst/>
              <a:rect l="l" t="t" r="r" b="b"/>
              <a:pathLst>
                <a:path w="1014730" h="319404">
                  <a:moveTo>
                    <a:pt x="0" y="0"/>
                  </a:moveTo>
                  <a:lnTo>
                    <a:pt x="0" y="319277"/>
                  </a:lnTo>
                  <a:lnTo>
                    <a:pt x="335280" y="319277"/>
                  </a:lnTo>
                  <a:lnTo>
                    <a:pt x="335280" y="0"/>
                  </a:lnTo>
                  <a:lnTo>
                    <a:pt x="0" y="0"/>
                  </a:lnTo>
                  <a:close/>
                </a:path>
                <a:path w="1014730" h="319404">
                  <a:moveTo>
                    <a:pt x="338327" y="0"/>
                  </a:moveTo>
                  <a:lnTo>
                    <a:pt x="338327" y="319277"/>
                  </a:lnTo>
                  <a:lnTo>
                    <a:pt x="675131" y="319277"/>
                  </a:lnTo>
                  <a:lnTo>
                    <a:pt x="675131" y="0"/>
                  </a:lnTo>
                  <a:lnTo>
                    <a:pt x="338327" y="0"/>
                  </a:lnTo>
                  <a:close/>
                </a:path>
                <a:path w="1014730" h="319404">
                  <a:moveTo>
                    <a:pt x="679703" y="0"/>
                  </a:moveTo>
                  <a:lnTo>
                    <a:pt x="679703" y="319277"/>
                  </a:lnTo>
                  <a:lnTo>
                    <a:pt x="1014221" y="319277"/>
                  </a:lnTo>
                  <a:lnTo>
                    <a:pt x="1014221" y="0"/>
                  </a:lnTo>
                  <a:lnTo>
                    <a:pt x="67970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484655" y="3994912"/>
              <a:ext cx="359410" cy="127635"/>
            </a:xfrm>
            <a:custGeom>
              <a:avLst/>
              <a:gdLst/>
              <a:ahLst/>
              <a:cxnLst/>
              <a:rect l="l" t="t" r="r" b="b"/>
              <a:pathLst>
                <a:path w="359410" h="127635">
                  <a:moveTo>
                    <a:pt x="282346" y="59370"/>
                  </a:moveTo>
                  <a:lnTo>
                    <a:pt x="4571" y="57912"/>
                  </a:lnTo>
                  <a:lnTo>
                    <a:pt x="1523" y="59436"/>
                  </a:lnTo>
                  <a:lnTo>
                    <a:pt x="0" y="62484"/>
                  </a:lnTo>
                  <a:lnTo>
                    <a:pt x="1523" y="66294"/>
                  </a:lnTo>
                  <a:lnTo>
                    <a:pt x="4571" y="67056"/>
                  </a:lnTo>
                  <a:lnTo>
                    <a:pt x="282291" y="68513"/>
                  </a:lnTo>
                  <a:lnTo>
                    <a:pt x="282346" y="59370"/>
                  </a:lnTo>
                  <a:close/>
                </a:path>
                <a:path w="359410" h="127635">
                  <a:moveTo>
                    <a:pt x="300228" y="112225"/>
                  </a:moveTo>
                  <a:lnTo>
                    <a:pt x="300228" y="64008"/>
                  </a:lnTo>
                  <a:lnTo>
                    <a:pt x="298704" y="67056"/>
                  </a:lnTo>
                  <a:lnTo>
                    <a:pt x="294894" y="68580"/>
                  </a:lnTo>
                  <a:lnTo>
                    <a:pt x="282291" y="68513"/>
                  </a:lnTo>
                  <a:lnTo>
                    <a:pt x="281940" y="127254"/>
                  </a:lnTo>
                  <a:lnTo>
                    <a:pt x="300228" y="112225"/>
                  </a:lnTo>
                  <a:close/>
                </a:path>
                <a:path w="359410" h="127635">
                  <a:moveTo>
                    <a:pt x="300228" y="64008"/>
                  </a:moveTo>
                  <a:lnTo>
                    <a:pt x="298704" y="60198"/>
                  </a:lnTo>
                  <a:lnTo>
                    <a:pt x="294894" y="59436"/>
                  </a:lnTo>
                  <a:lnTo>
                    <a:pt x="282346" y="59370"/>
                  </a:lnTo>
                  <a:lnTo>
                    <a:pt x="282291" y="68513"/>
                  </a:lnTo>
                  <a:lnTo>
                    <a:pt x="294894" y="68580"/>
                  </a:lnTo>
                  <a:lnTo>
                    <a:pt x="298704" y="67056"/>
                  </a:lnTo>
                  <a:lnTo>
                    <a:pt x="300228" y="64008"/>
                  </a:lnTo>
                  <a:close/>
                </a:path>
                <a:path w="359410" h="127635">
                  <a:moveTo>
                    <a:pt x="358902" y="64008"/>
                  </a:moveTo>
                  <a:lnTo>
                    <a:pt x="282702" y="0"/>
                  </a:lnTo>
                  <a:lnTo>
                    <a:pt x="282346" y="59370"/>
                  </a:lnTo>
                  <a:lnTo>
                    <a:pt x="294894" y="59436"/>
                  </a:lnTo>
                  <a:lnTo>
                    <a:pt x="298704" y="60198"/>
                  </a:lnTo>
                  <a:lnTo>
                    <a:pt x="300228" y="64008"/>
                  </a:lnTo>
                  <a:lnTo>
                    <a:pt x="300228" y="112225"/>
                  </a:lnTo>
                  <a:lnTo>
                    <a:pt x="358902" y="64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947951" y="3951478"/>
              <a:ext cx="165735" cy="166370"/>
            </a:xfrm>
            <a:custGeom>
              <a:avLst/>
              <a:gdLst/>
              <a:ahLst/>
              <a:cxnLst/>
              <a:rect l="l" t="t" r="r" b="b"/>
              <a:pathLst>
                <a:path w="165735" h="166370">
                  <a:moveTo>
                    <a:pt x="0" y="166115"/>
                  </a:moveTo>
                  <a:lnTo>
                    <a:pt x="16535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284499" y="3888994"/>
              <a:ext cx="3851910" cy="319405"/>
            </a:xfrm>
            <a:custGeom>
              <a:avLst/>
              <a:gdLst/>
              <a:ahLst/>
              <a:cxnLst/>
              <a:rect l="l" t="t" r="r" b="b"/>
              <a:pathLst>
                <a:path w="3851909" h="319404">
                  <a:moveTo>
                    <a:pt x="0" y="0"/>
                  </a:moveTo>
                  <a:lnTo>
                    <a:pt x="0" y="319278"/>
                  </a:lnTo>
                  <a:lnTo>
                    <a:pt x="335279" y="319278"/>
                  </a:lnTo>
                  <a:lnTo>
                    <a:pt x="335279" y="0"/>
                  </a:lnTo>
                  <a:lnTo>
                    <a:pt x="0" y="0"/>
                  </a:lnTo>
                  <a:close/>
                </a:path>
                <a:path w="3851909" h="319404">
                  <a:moveTo>
                    <a:pt x="338327" y="0"/>
                  </a:moveTo>
                  <a:lnTo>
                    <a:pt x="338327" y="319278"/>
                  </a:lnTo>
                  <a:lnTo>
                    <a:pt x="675131" y="319278"/>
                  </a:lnTo>
                  <a:lnTo>
                    <a:pt x="675131" y="0"/>
                  </a:lnTo>
                  <a:lnTo>
                    <a:pt x="338327" y="0"/>
                  </a:lnTo>
                  <a:close/>
                </a:path>
                <a:path w="3851909" h="319404">
                  <a:moveTo>
                    <a:pt x="679703" y="0"/>
                  </a:moveTo>
                  <a:lnTo>
                    <a:pt x="679703" y="319278"/>
                  </a:lnTo>
                  <a:lnTo>
                    <a:pt x="1014983" y="319278"/>
                  </a:lnTo>
                  <a:lnTo>
                    <a:pt x="1014983" y="0"/>
                  </a:lnTo>
                  <a:lnTo>
                    <a:pt x="679703" y="0"/>
                  </a:lnTo>
                  <a:close/>
                </a:path>
                <a:path w="3851909" h="319404">
                  <a:moveTo>
                    <a:pt x="1434084" y="0"/>
                  </a:moveTo>
                  <a:lnTo>
                    <a:pt x="1434084" y="319278"/>
                  </a:lnTo>
                  <a:lnTo>
                    <a:pt x="1768602" y="319278"/>
                  </a:lnTo>
                  <a:lnTo>
                    <a:pt x="1768602" y="0"/>
                  </a:lnTo>
                  <a:lnTo>
                    <a:pt x="1434084" y="0"/>
                  </a:lnTo>
                  <a:close/>
                </a:path>
                <a:path w="3851909" h="319404">
                  <a:moveTo>
                    <a:pt x="1771650" y="0"/>
                  </a:moveTo>
                  <a:lnTo>
                    <a:pt x="1771650" y="319278"/>
                  </a:lnTo>
                  <a:lnTo>
                    <a:pt x="2108454" y="319277"/>
                  </a:lnTo>
                  <a:lnTo>
                    <a:pt x="2108454" y="0"/>
                  </a:lnTo>
                  <a:lnTo>
                    <a:pt x="1771650" y="0"/>
                  </a:lnTo>
                  <a:close/>
                </a:path>
                <a:path w="3851909" h="319404">
                  <a:moveTo>
                    <a:pt x="2113026" y="0"/>
                  </a:moveTo>
                  <a:lnTo>
                    <a:pt x="2113026" y="319277"/>
                  </a:lnTo>
                  <a:lnTo>
                    <a:pt x="2448305" y="319277"/>
                  </a:lnTo>
                  <a:lnTo>
                    <a:pt x="2448305" y="0"/>
                  </a:lnTo>
                  <a:lnTo>
                    <a:pt x="2113026" y="0"/>
                  </a:lnTo>
                  <a:close/>
                </a:path>
                <a:path w="3851909" h="319404">
                  <a:moveTo>
                    <a:pt x="2836913" y="0"/>
                  </a:moveTo>
                  <a:lnTo>
                    <a:pt x="2836913" y="319277"/>
                  </a:lnTo>
                  <a:lnTo>
                    <a:pt x="3172193" y="319277"/>
                  </a:lnTo>
                  <a:lnTo>
                    <a:pt x="3172193" y="0"/>
                  </a:lnTo>
                  <a:lnTo>
                    <a:pt x="2836913" y="0"/>
                  </a:lnTo>
                  <a:close/>
                </a:path>
                <a:path w="3851909" h="319404">
                  <a:moveTo>
                    <a:pt x="3175241" y="0"/>
                  </a:moveTo>
                  <a:lnTo>
                    <a:pt x="3175241" y="319277"/>
                  </a:lnTo>
                  <a:lnTo>
                    <a:pt x="3512045" y="319277"/>
                  </a:lnTo>
                  <a:lnTo>
                    <a:pt x="3512045" y="0"/>
                  </a:lnTo>
                  <a:lnTo>
                    <a:pt x="3175241" y="0"/>
                  </a:lnTo>
                  <a:close/>
                </a:path>
                <a:path w="3851909" h="319404">
                  <a:moveTo>
                    <a:pt x="3516617" y="0"/>
                  </a:moveTo>
                  <a:lnTo>
                    <a:pt x="3516617" y="319277"/>
                  </a:lnTo>
                  <a:lnTo>
                    <a:pt x="3851897" y="319277"/>
                  </a:lnTo>
                  <a:lnTo>
                    <a:pt x="3851897" y="0"/>
                  </a:lnTo>
                  <a:lnTo>
                    <a:pt x="3516617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767101" y="3919486"/>
              <a:ext cx="3470275" cy="241935"/>
            </a:xfrm>
            <a:custGeom>
              <a:avLst/>
              <a:gdLst/>
              <a:ahLst/>
              <a:cxnLst/>
              <a:rect l="l" t="t" r="r" b="b"/>
              <a:pathLst>
                <a:path w="3470275" h="241935">
                  <a:moveTo>
                    <a:pt x="487680" y="48768"/>
                  </a:moveTo>
                  <a:lnTo>
                    <a:pt x="404622" y="0"/>
                  </a:lnTo>
                  <a:lnTo>
                    <a:pt x="400812" y="0"/>
                  </a:lnTo>
                  <a:lnTo>
                    <a:pt x="397764" y="2286"/>
                  </a:lnTo>
                  <a:lnTo>
                    <a:pt x="397002" y="5334"/>
                  </a:lnTo>
                  <a:lnTo>
                    <a:pt x="399288" y="8382"/>
                  </a:lnTo>
                  <a:lnTo>
                    <a:pt x="459816" y="44094"/>
                  </a:lnTo>
                  <a:lnTo>
                    <a:pt x="477774" y="44196"/>
                  </a:lnTo>
                  <a:lnTo>
                    <a:pt x="459879" y="44132"/>
                  </a:lnTo>
                  <a:lnTo>
                    <a:pt x="5334" y="42672"/>
                  </a:lnTo>
                  <a:lnTo>
                    <a:pt x="1524" y="44196"/>
                  </a:lnTo>
                  <a:lnTo>
                    <a:pt x="0" y="47244"/>
                  </a:lnTo>
                  <a:lnTo>
                    <a:pt x="1524" y="51054"/>
                  </a:lnTo>
                  <a:lnTo>
                    <a:pt x="4572" y="52578"/>
                  </a:lnTo>
                  <a:lnTo>
                    <a:pt x="459816" y="54038"/>
                  </a:lnTo>
                  <a:lnTo>
                    <a:pt x="475488" y="54089"/>
                  </a:lnTo>
                  <a:lnTo>
                    <a:pt x="477774" y="54102"/>
                  </a:lnTo>
                  <a:lnTo>
                    <a:pt x="459816" y="54038"/>
                  </a:lnTo>
                  <a:lnTo>
                    <a:pt x="399288" y="89154"/>
                  </a:lnTo>
                  <a:lnTo>
                    <a:pt x="397002" y="92202"/>
                  </a:lnTo>
                  <a:lnTo>
                    <a:pt x="397764" y="96012"/>
                  </a:lnTo>
                  <a:lnTo>
                    <a:pt x="400812" y="98298"/>
                  </a:lnTo>
                  <a:lnTo>
                    <a:pt x="403860" y="97536"/>
                  </a:lnTo>
                  <a:lnTo>
                    <a:pt x="480136" y="53149"/>
                  </a:lnTo>
                  <a:lnTo>
                    <a:pt x="481584" y="52578"/>
                  </a:lnTo>
                  <a:lnTo>
                    <a:pt x="481711" y="52222"/>
                  </a:lnTo>
                  <a:lnTo>
                    <a:pt x="483108" y="51422"/>
                  </a:lnTo>
                  <a:lnTo>
                    <a:pt x="487680" y="48768"/>
                  </a:lnTo>
                  <a:close/>
                </a:path>
                <a:path w="3470275" h="241935">
                  <a:moveTo>
                    <a:pt x="611124" y="192024"/>
                  </a:moveTo>
                  <a:lnTo>
                    <a:pt x="610362" y="188976"/>
                  </a:lnTo>
                  <a:lnTo>
                    <a:pt x="606552" y="187452"/>
                  </a:lnTo>
                  <a:lnTo>
                    <a:pt x="150126" y="185978"/>
                  </a:lnTo>
                  <a:lnTo>
                    <a:pt x="133350" y="185928"/>
                  </a:lnTo>
                  <a:lnTo>
                    <a:pt x="150177" y="185953"/>
                  </a:lnTo>
                  <a:lnTo>
                    <a:pt x="212598" y="150114"/>
                  </a:lnTo>
                  <a:lnTo>
                    <a:pt x="214884" y="147828"/>
                  </a:lnTo>
                  <a:lnTo>
                    <a:pt x="214122" y="144018"/>
                  </a:lnTo>
                  <a:lnTo>
                    <a:pt x="211074" y="141732"/>
                  </a:lnTo>
                  <a:lnTo>
                    <a:pt x="207264" y="142494"/>
                  </a:lnTo>
                  <a:lnTo>
                    <a:pt x="124206" y="190500"/>
                  </a:lnTo>
                  <a:lnTo>
                    <a:pt x="128778" y="193179"/>
                  </a:lnTo>
                  <a:lnTo>
                    <a:pt x="207264" y="239268"/>
                  </a:lnTo>
                  <a:lnTo>
                    <a:pt x="211074" y="240030"/>
                  </a:lnTo>
                  <a:lnTo>
                    <a:pt x="213360" y="237744"/>
                  </a:lnTo>
                  <a:lnTo>
                    <a:pt x="214122" y="233934"/>
                  </a:lnTo>
                  <a:lnTo>
                    <a:pt x="211836" y="230886"/>
                  </a:lnTo>
                  <a:lnTo>
                    <a:pt x="150177" y="195122"/>
                  </a:lnTo>
                  <a:lnTo>
                    <a:pt x="133350" y="195072"/>
                  </a:lnTo>
                  <a:lnTo>
                    <a:pt x="135636" y="195072"/>
                  </a:lnTo>
                  <a:lnTo>
                    <a:pt x="150177" y="195122"/>
                  </a:lnTo>
                  <a:lnTo>
                    <a:pt x="606552" y="196596"/>
                  </a:lnTo>
                  <a:lnTo>
                    <a:pt x="610362" y="195072"/>
                  </a:lnTo>
                  <a:lnTo>
                    <a:pt x="611124" y="192024"/>
                  </a:lnTo>
                  <a:close/>
                </a:path>
                <a:path w="3470275" h="241935">
                  <a:moveTo>
                    <a:pt x="1941576" y="48768"/>
                  </a:moveTo>
                  <a:lnTo>
                    <a:pt x="1858518" y="0"/>
                  </a:lnTo>
                  <a:lnTo>
                    <a:pt x="1854708" y="0"/>
                  </a:lnTo>
                  <a:lnTo>
                    <a:pt x="1851660" y="2286"/>
                  </a:lnTo>
                  <a:lnTo>
                    <a:pt x="1851660" y="5334"/>
                  </a:lnTo>
                  <a:lnTo>
                    <a:pt x="1853946" y="8382"/>
                  </a:lnTo>
                  <a:lnTo>
                    <a:pt x="1913928" y="44132"/>
                  </a:lnTo>
                  <a:lnTo>
                    <a:pt x="1459230" y="42672"/>
                  </a:lnTo>
                  <a:lnTo>
                    <a:pt x="1455420" y="44196"/>
                  </a:lnTo>
                  <a:lnTo>
                    <a:pt x="1454658" y="47244"/>
                  </a:lnTo>
                  <a:lnTo>
                    <a:pt x="1455420" y="51054"/>
                  </a:lnTo>
                  <a:lnTo>
                    <a:pt x="1459230" y="52578"/>
                  </a:lnTo>
                  <a:lnTo>
                    <a:pt x="1914321" y="54038"/>
                  </a:lnTo>
                  <a:lnTo>
                    <a:pt x="1930146" y="54089"/>
                  </a:lnTo>
                  <a:lnTo>
                    <a:pt x="1932432" y="54102"/>
                  </a:lnTo>
                  <a:lnTo>
                    <a:pt x="1914321" y="54038"/>
                  </a:lnTo>
                  <a:lnTo>
                    <a:pt x="1853184" y="89154"/>
                  </a:lnTo>
                  <a:lnTo>
                    <a:pt x="1850898" y="92202"/>
                  </a:lnTo>
                  <a:lnTo>
                    <a:pt x="1851660" y="96012"/>
                  </a:lnTo>
                  <a:lnTo>
                    <a:pt x="1854708" y="98298"/>
                  </a:lnTo>
                  <a:lnTo>
                    <a:pt x="1858518" y="97536"/>
                  </a:lnTo>
                  <a:lnTo>
                    <a:pt x="1932825" y="53898"/>
                  </a:lnTo>
                  <a:lnTo>
                    <a:pt x="1935480" y="52578"/>
                  </a:lnTo>
                  <a:lnTo>
                    <a:pt x="1935594" y="52273"/>
                  </a:lnTo>
                  <a:lnTo>
                    <a:pt x="1937004" y="51447"/>
                  </a:lnTo>
                  <a:lnTo>
                    <a:pt x="1941576" y="48768"/>
                  </a:lnTo>
                  <a:close/>
                </a:path>
                <a:path w="3470275" h="241935">
                  <a:moveTo>
                    <a:pt x="2036826" y="182880"/>
                  </a:moveTo>
                  <a:lnTo>
                    <a:pt x="2035302" y="179070"/>
                  </a:lnTo>
                  <a:lnTo>
                    <a:pt x="2032254" y="177546"/>
                  </a:lnTo>
                  <a:lnTo>
                    <a:pt x="1576997" y="176072"/>
                  </a:lnTo>
                  <a:lnTo>
                    <a:pt x="1637538" y="140970"/>
                  </a:lnTo>
                  <a:lnTo>
                    <a:pt x="1639824" y="137922"/>
                  </a:lnTo>
                  <a:lnTo>
                    <a:pt x="1639824" y="134112"/>
                  </a:lnTo>
                  <a:lnTo>
                    <a:pt x="1636776" y="131826"/>
                  </a:lnTo>
                  <a:lnTo>
                    <a:pt x="1632966" y="132588"/>
                  </a:lnTo>
                  <a:lnTo>
                    <a:pt x="1549908" y="180594"/>
                  </a:lnTo>
                  <a:lnTo>
                    <a:pt x="1554480" y="183311"/>
                  </a:lnTo>
                  <a:lnTo>
                    <a:pt x="1555902" y="184162"/>
                  </a:lnTo>
                  <a:lnTo>
                    <a:pt x="1556004" y="184404"/>
                  </a:lnTo>
                  <a:lnTo>
                    <a:pt x="1557807" y="185305"/>
                  </a:lnTo>
                  <a:lnTo>
                    <a:pt x="1632966" y="230124"/>
                  </a:lnTo>
                  <a:lnTo>
                    <a:pt x="1636014" y="230124"/>
                  </a:lnTo>
                  <a:lnTo>
                    <a:pt x="1639062" y="227838"/>
                  </a:lnTo>
                  <a:lnTo>
                    <a:pt x="1639824" y="224790"/>
                  </a:lnTo>
                  <a:lnTo>
                    <a:pt x="1637538" y="221742"/>
                  </a:lnTo>
                  <a:lnTo>
                    <a:pt x="1576997" y="186016"/>
                  </a:lnTo>
                  <a:lnTo>
                    <a:pt x="1559052" y="185928"/>
                  </a:lnTo>
                  <a:lnTo>
                    <a:pt x="1561338" y="185928"/>
                  </a:lnTo>
                  <a:lnTo>
                    <a:pt x="1576933" y="185978"/>
                  </a:lnTo>
                  <a:lnTo>
                    <a:pt x="2032254" y="187452"/>
                  </a:lnTo>
                  <a:lnTo>
                    <a:pt x="2035302" y="185928"/>
                  </a:lnTo>
                  <a:lnTo>
                    <a:pt x="2036826" y="182880"/>
                  </a:lnTo>
                  <a:close/>
                </a:path>
                <a:path w="3470275" h="241935">
                  <a:moveTo>
                    <a:pt x="3354311" y="58674"/>
                  </a:moveTo>
                  <a:lnTo>
                    <a:pt x="3348329" y="55156"/>
                  </a:lnTo>
                  <a:lnTo>
                    <a:pt x="3348215" y="54864"/>
                  </a:lnTo>
                  <a:lnTo>
                    <a:pt x="3347529" y="54686"/>
                  </a:lnTo>
                  <a:lnTo>
                    <a:pt x="3271253" y="9906"/>
                  </a:lnTo>
                  <a:lnTo>
                    <a:pt x="3267443" y="9144"/>
                  </a:lnTo>
                  <a:lnTo>
                    <a:pt x="3265157" y="11430"/>
                  </a:lnTo>
                  <a:lnTo>
                    <a:pt x="3264395" y="15240"/>
                  </a:lnTo>
                  <a:lnTo>
                    <a:pt x="3266681" y="18288"/>
                  </a:lnTo>
                  <a:lnTo>
                    <a:pt x="3328327" y="54038"/>
                  </a:lnTo>
                  <a:lnTo>
                    <a:pt x="2871965" y="52578"/>
                  </a:lnTo>
                  <a:lnTo>
                    <a:pt x="2868917" y="53340"/>
                  </a:lnTo>
                  <a:lnTo>
                    <a:pt x="2867393" y="57150"/>
                  </a:lnTo>
                  <a:lnTo>
                    <a:pt x="2868917" y="60198"/>
                  </a:lnTo>
                  <a:lnTo>
                    <a:pt x="2871965" y="61722"/>
                  </a:lnTo>
                  <a:lnTo>
                    <a:pt x="3327209" y="63182"/>
                  </a:lnTo>
                  <a:lnTo>
                    <a:pt x="3342881" y="63233"/>
                  </a:lnTo>
                  <a:lnTo>
                    <a:pt x="3345167" y="63246"/>
                  </a:lnTo>
                  <a:lnTo>
                    <a:pt x="3327209" y="63182"/>
                  </a:lnTo>
                  <a:lnTo>
                    <a:pt x="3266681" y="98298"/>
                  </a:lnTo>
                  <a:lnTo>
                    <a:pt x="3264395" y="101346"/>
                  </a:lnTo>
                  <a:lnTo>
                    <a:pt x="3264395" y="105156"/>
                  </a:lnTo>
                  <a:lnTo>
                    <a:pt x="3267443" y="107442"/>
                  </a:lnTo>
                  <a:lnTo>
                    <a:pt x="3271253" y="106680"/>
                  </a:lnTo>
                  <a:lnTo>
                    <a:pt x="3349739" y="61315"/>
                  </a:lnTo>
                  <a:lnTo>
                    <a:pt x="3354311" y="58674"/>
                  </a:lnTo>
                  <a:close/>
                </a:path>
                <a:path w="3470275" h="241935">
                  <a:moveTo>
                    <a:pt x="3470135" y="193548"/>
                  </a:moveTo>
                  <a:lnTo>
                    <a:pt x="3469373" y="190500"/>
                  </a:lnTo>
                  <a:lnTo>
                    <a:pt x="3465563" y="188976"/>
                  </a:lnTo>
                  <a:lnTo>
                    <a:pt x="3010192" y="187502"/>
                  </a:lnTo>
                  <a:lnTo>
                    <a:pt x="3071609" y="151638"/>
                  </a:lnTo>
                  <a:lnTo>
                    <a:pt x="3073895" y="149352"/>
                  </a:lnTo>
                  <a:lnTo>
                    <a:pt x="3073133" y="145542"/>
                  </a:lnTo>
                  <a:lnTo>
                    <a:pt x="3070085" y="143256"/>
                  </a:lnTo>
                  <a:lnTo>
                    <a:pt x="3066275" y="144018"/>
                  </a:lnTo>
                  <a:lnTo>
                    <a:pt x="2983217" y="192024"/>
                  </a:lnTo>
                  <a:lnTo>
                    <a:pt x="2987789" y="194703"/>
                  </a:lnTo>
                  <a:lnTo>
                    <a:pt x="2989186" y="195529"/>
                  </a:lnTo>
                  <a:lnTo>
                    <a:pt x="2989313" y="195834"/>
                  </a:lnTo>
                  <a:lnTo>
                    <a:pt x="2989986" y="195999"/>
                  </a:lnTo>
                  <a:lnTo>
                    <a:pt x="3066275" y="240792"/>
                  </a:lnTo>
                  <a:lnTo>
                    <a:pt x="3070085" y="241554"/>
                  </a:lnTo>
                  <a:lnTo>
                    <a:pt x="3073133" y="239268"/>
                  </a:lnTo>
                  <a:lnTo>
                    <a:pt x="3073133" y="235458"/>
                  </a:lnTo>
                  <a:lnTo>
                    <a:pt x="3070847" y="232410"/>
                  </a:lnTo>
                  <a:lnTo>
                    <a:pt x="3009188" y="196646"/>
                  </a:lnTo>
                  <a:lnTo>
                    <a:pt x="2992361" y="196596"/>
                  </a:lnTo>
                  <a:lnTo>
                    <a:pt x="2994647" y="196596"/>
                  </a:lnTo>
                  <a:lnTo>
                    <a:pt x="3009188" y="196646"/>
                  </a:lnTo>
                  <a:lnTo>
                    <a:pt x="3465563" y="198120"/>
                  </a:lnTo>
                  <a:lnTo>
                    <a:pt x="3469373" y="197358"/>
                  </a:lnTo>
                  <a:lnTo>
                    <a:pt x="3470135" y="1935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557033" y="3888994"/>
              <a:ext cx="1014730" cy="319405"/>
            </a:xfrm>
            <a:custGeom>
              <a:avLst/>
              <a:gdLst/>
              <a:ahLst/>
              <a:cxnLst/>
              <a:rect l="l" t="t" r="r" b="b"/>
              <a:pathLst>
                <a:path w="1014729" h="319404">
                  <a:moveTo>
                    <a:pt x="0" y="0"/>
                  </a:moveTo>
                  <a:lnTo>
                    <a:pt x="0" y="319277"/>
                  </a:lnTo>
                  <a:lnTo>
                    <a:pt x="334518" y="319277"/>
                  </a:lnTo>
                  <a:lnTo>
                    <a:pt x="334518" y="0"/>
                  </a:lnTo>
                  <a:lnTo>
                    <a:pt x="0" y="0"/>
                  </a:lnTo>
                  <a:close/>
                </a:path>
                <a:path w="1014729" h="319404">
                  <a:moveTo>
                    <a:pt x="337553" y="0"/>
                  </a:moveTo>
                  <a:lnTo>
                    <a:pt x="337553" y="319277"/>
                  </a:lnTo>
                  <a:lnTo>
                    <a:pt x="674357" y="319277"/>
                  </a:lnTo>
                  <a:lnTo>
                    <a:pt x="674357" y="0"/>
                  </a:lnTo>
                  <a:lnTo>
                    <a:pt x="337553" y="0"/>
                  </a:lnTo>
                  <a:close/>
                </a:path>
                <a:path w="1014729" h="319404">
                  <a:moveTo>
                    <a:pt x="678929" y="0"/>
                  </a:moveTo>
                  <a:lnTo>
                    <a:pt x="678929" y="319277"/>
                  </a:lnTo>
                  <a:lnTo>
                    <a:pt x="1014209" y="319277"/>
                  </a:lnTo>
                  <a:lnTo>
                    <a:pt x="1014209" y="0"/>
                  </a:lnTo>
                  <a:lnTo>
                    <a:pt x="67892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298459" y="3962146"/>
              <a:ext cx="165100" cy="167005"/>
            </a:xfrm>
            <a:custGeom>
              <a:avLst/>
              <a:gdLst/>
              <a:ahLst/>
              <a:cxnLst/>
              <a:rect l="l" t="t" r="r" b="b"/>
              <a:pathLst>
                <a:path w="165100" h="167004">
                  <a:moveTo>
                    <a:pt x="0" y="166877"/>
                  </a:moveTo>
                  <a:lnTo>
                    <a:pt x="16459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224811" y="3918967"/>
            <a:ext cx="6705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6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head[L]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80896" y="5612893"/>
            <a:ext cx="3270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 defTabSz="914400">
              <a:spcBef>
                <a:spcPts val="100"/>
              </a:spcBef>
            </a:pPr>
            <a:r>
              <a:rPr sz="16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11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000273" y="5589587"/>
            <a:ext cx="5656580" cy="328930"/>
            <a:chOff x="1476273" y="5589587"/>
            <a:chExt cx="5656580" cy="328930"/>
          </a:xfrm>
        </p:grpSpPr>
        <p:sp>
          <p:nvSpPr>
            <p:cNvPr id="32" name="object 32"/>
            <p:cNvSpPr/>
            <p:nvPr/>
          </p:nvSpPr>
          <p:spPr>
            <a:xfrm>
              <a:off x="1843557" y="5594350"/>
              <a:ext cx="1014730" cy="319405"/>
            </a:xfrm>
            <a:custGeom>
              <a:avLst/>
              <a:gdLst/>
              <a:ahLst/>
              <a:cxnLst/>
              <a:rect l="l" t="t" r="r" b="b"/>
              <a:pathLst>
                <a:path w="1014730" h="319404">
                  <a:moveTo>
                    <a:pt x="0" y="0"/>
                  </a:moveTo>
                  <a:lnTo>
                    <a:pt x="0" y="319277"/>
                  </a:lnTo>
                  <a:lnTo>
                    <a:pt x="334518" y="319277"/>
                  </a:lnTo>
                  <a:lnTo>
                    <a:pt x="334518" y="0"/>
                  </a:lnTo>
                  <a:lnTo>
                    <a:pt x="0" y="0"/>
                  </a:lnTo>
                  <a:close/>
                </a:path>
                <a:path w="1014730" h="319404">
                  <a:moveTo>
                    <a:pt x="337565" y="0"/>
                  </a:moveTo>
                  <a:lnTo>
                    <a:pt x="337565" y="319277"/>
                  </a:lnTo>
                  <a:lnTo>
                    <a:pt x="674369" y="319277"/>
                  </a:lnTo>
                  <a:lnTo>
                    <a:pt x="674369" y="0"/>
                  </a:lnTo>
                  <a:lnTo>
                    <a:pt x="337565" y="0"/>
                  </a:lnTo>
                  <a:close/>
                </a:path>
                <a:path w="1014730" h="319404">
                  <a:moveTo>
                    <a:pt x="678942" y="0"/>
                  </a:moveTo>
                  <a:lnTo>
                    <a:pt x="678942" y="319277"/>
                  </a:lnTo>
                  <a:lnTo>
                    <a:pt x="1014221" y="319277"/>
                  </a:lnTo>
                  <a:lnTo>
                    <a:pt x="1014221" y="0"/>
                  </a:lnTo>
                  <a:lnTo>
                    <a:pt x="678942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476273" y="5700268"/>
              <a:ext cx="359410" cy="127635"/>
            </a:xfrm>
            <a:custGeom>
              <a:avLst/>
              <a:gdLst/>
              <a:ahLst/>
              <a:cxnLst/>
              <a:rect l="l" t="t" r="r" b="b"/>
              <a:pathLst>
                <a:path w="359410" h="127635">
                  <a:moveTo>
                    <a:pt x="283113" y="58608"/>
                  </a:moveTo>
                  <a:lnTo>
                    <a:pt x="5334" y="57150"/>
                  </a:lnTo>
                  <a:lnTo>
                    <a:pt x="1524" y="58674"/>
                  </a:lnTo>
                  <a:lnTo>
                    <a:pt x="0" y="62484"/>
                  </a:lnTo>
                  <a:lnTo>
                    <a:pt x="1524" y="65532"/>
                  </a:lnTo>
                  <a:lnTo>
                    <a:pt x="5334" y="67056"/>
                  </a:lnTo>
                  <a:lnTo>
                    <a:pt x="283053" y="68513"/>
                  </a:lnTo>
                  <a:lnTo>
                    <a:pt x="283113" y="58608"/>
                  </a:lnTo>
                  <a:close/>
                </a:path>
                <a:path w="359410" h="127635">
                  <a:moveTo>
                    <a:pt x="300228" y="112707"/>
                  </a:moveTo>
                  <a:lnTo>
                    <a:pt x="300228" y="63245"/>
                  </a:lnTo>
                  <a:lnTo>
                    <a:pt x="298704" y="67055"/>
                  </a:lnTo>
                  <a:lnTo>
                    <a:pt x="295656" y="68579"/>
                  </a:lnTo>
                  <a:lnTo>
                    <a:pt x="283053" y="68513"/>
                  </a:lnTo>
                  <a:lnTo>
                    <a:pt x="282702" y="127253"/>
                  </a:lnTo>
                  <a:lnTo>
                    <a:pt x="300228" y="112707"/>
                  </a:lnTo>
                  <a:close/>
                </a:path>
                <a:path w="359410" h="127635">
                  <a:moveTo>
                    <a:pt x="300228" y="63245"/>
                  </a:moveTo>
                  <a:lnTo>
                    <a:pt x="298704" y="60197"/>
                  </a:lnTo>
                  <a:lnTo>
                    <a:pt x="295656" y="58673"/>
                  </a:lnTo>
                  <a:lnTo>
                    <a:pt x="283113" y="58608"/>
                  </a:lnTo>
                  <a:lnTo>
                    <a:pt x="283053" y="68513"/>
                  </a:lnTo>
                  <a:lnTo>
                    <a:pt x="295656" y="68579"/>
                  </a:lnTo>
                  <a:lnTo>
                    <a:pt x="298704" y="67055"/>
                  </a:lnTo>
                  <a:lnTo>
                    <a:pt x="300228" y="63245"/>
                  </a:lnTo>
                  <a:close/>
                </a:path>
                <a:path w="359410" h="127635">
                  <a:moveTo>
                    <a:pt x="358902" y="64007"/>
                  </a:moveTo>
                  <a:lnTo>
                    <a:pt x="283464" y="0"/>
                  </a:lnTo>
                  <a:lnTo>
                    <a:pt x="283113" y="58608"/>
                  </a:lnTo>
                  <a:lnTo>
                    <a:pt x="295656" y="58673"/>
                  </a:lnTo>
                  <a:lnTo>
                    <a:pt x="298704" y="60197"/>
                  </a:lnTo>
                  <a:lnTo>
                    <a:pt x="300228" y="63245"/>
                  </a:lnTo>
                  <a:lnTo>
                    <a:pt x="300228" y="112707"/>
                  </a:lnTo>
                  <a:lnTo>
                    <a:pt x="358902" y="64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940331" y="5656072"/>
              <a:ext cx="165100" cy="167005"/>
            </a:xfrm>
            <a:custGeom>
              <a:avLst/>
              <a:gdLst/>
              <a:ahLst/>
              <a:cxnLst/>
              <a:rect l="l" t="t" r="r" b="b"/>
              <a:pathLst>
                <a:path w="165100" h="167004">
                  <a:moveTo>
                    <a:pt x="0" y="166877"/>
                  </a:moveTo>
                  <a:lnTo>
                    <a:pt x="164592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3276879" y="5594350"/>
              <a:ext cx="3851275" cy="319405"/>
            </a:xfrm>
            <a:custGeom>
              <a:avLst/>
              <a:gdLst/>
              <a:ahLst/>
              <a:cxnLst/>
              <a:rect l="l" t="t" r="r" b="b"/>
              <a:pathLst>
                <a:path w="3851275" h="319404">
                  <a:moveTo>
                    <a:pt x="0" y="0"/>
                  </a:moveTo>
                  <a:lnTo>
                    <a:pt x="0" y="319278"/>
                  </a:lnTo>
                  <a:lnTo>
                    <a:pt x="335279" y="319278"/>
                  </a:lnTo>
                  <a:lnTo>
                    <a:pt x="335279" y="0"/>
                  </a:lnTo>
                  <a:lnTo>
                    <a:pt x="0" y="0"/>
                  </a:lnTo>
                  <a:close/>
                </a:path>
                <a:path w="3851275" h="319404">
                  <a:moveTo>
                    <a:pt x="338327" y="0"/>
                  </a:moveTo>
                  <a:lnTo>
                    <a:pt x="338327" y="319278"/>
                  </a:lnTo>
                  <a:lnTo>
                    <a:pt x="674369" y="319278"/>
                  </a:lnTo>
                  <a:lnTo>
                    <a:pt x="674369" y="0"/>
                  </a:lnTo>
                  <a:lnTo>
                    <a:pt x="338327" y="0"/>
                  </a:lnTo>
                  <a:close/>
                </a:path>
                <a:path w="3851275" h="319404">
                  <a:moveTo>
                    <a:pt x="679703" y="0"/>
                  </a:moveTo>
                  <a:lnTo>
                    <a:pt x="679703" y="319278"/>
                  </a:lnTo>
                  <a:lnTo>
                    <a:pt x="1014221" y="319278"/>
                  </a:lnTo>
                  <a:lnTo>
                    <a:pt x="1014221" y="0"/>
                  </a:lnTo>
                  <a:lnTo>
                    <a:pt x="679703" y="0"/>
                  </a:lnTo>
                  <a:close/>
                </a:path>
                <a:path w="3851275" h="319404">
                  <a:moveTo>
                    <a:pt x="1433321" y="0"/>
                  </a:moveTo>
                  <a:lnTo>
                    <a:pt x="1433321" y="319278"/>
                  </a:lnTo>
                  <a:lnTo>
                    <a:pt x="1768601" y="319278"/>
                  </a:lnTo>
                  <a:lnTo>
                    <a:pt x="1768601" y="0"/>
                  </a:lnTo>
                  <a:lnTo>
                    <a:pt x="1433321" y="0"/>
                  </a:lnTo>
                  <a:close/>
                </a:path>
                <a:path w="3851275" h="319404">
                  <a:moveTo>
                    <a:pt x="1771650" y="0"/>
                  </a:moveTo>
                  <a:lnTo>
                    <a:pt x="1771650" y="319278"/>
                  </a:lnTo>
                  <a:lnTo>
                    <a:pt x="2108454" y="319277"/>
                  </a:lnTo>
                  <a:lnTo>
                    <a:pt x="2108454" y="0"/>
                  </a:lnTo>
                  <a:lnTo>
                    <a:pt x="1771650" y="0"/>
                  </a:lnTo>
                  <a:close/>
                </a:path>
                <a:path w="3851275" h="319404">
                  <a:moveTo>
                    <a:pt x="2113026" y="0"/>
                  </a:moveTo>
                  <a:lnTo>
                    <a:pt x="2113026" y="319277"/>
                  </a:lnTo>
                  <a:lnTo>
                    <a:pt x="2447543" y="319277"/>
                  </a:lnTo>
                  <a:lnTo>
                    <a:pt x="2447543" y="0"/>
                  </a:lnTo>
                  <a:lnTo>
                    <a:pt x="2113026" y="0"/>
                  </a:lnTo>
                  <a:close/>
                </a:path>
                <a:path w="3851275" h="319404">
                  <a:moveTo>
                    <a:pt x="2836925" y="0"/>
                  </a:moveTo>
                  <a:lnTo>
                    <a:pt x="2836925" y="319277"/>
                  </a:lnTo>
                  <a:lnTo>
                    <a:pt x="3171443" y="319277"/>
                  </a:lnTo>
                  <a:lnTo>
                    <a:pt x="3171443" y="0"/>
                  </a:lnTo>
                  <a:lnTo>
                    <a:pt x="2836925" y="0"/>
                  </a:lnTo>
                  <a:close/>
                </a:path>
                <a:path w="3851275" h="319404">
                  <a:moveTo>
                    <a:pt x="3175253" y="0"/>
                  </a:moveTo>
                  <a:lnTo>
                    <a:pt x="3175253" y="319277"/>
                  </a:lnTo>
                  <a:lnTo>
                    <a:pt x="3511295" y="319277"/>
                  </a:lnTo>
                  <a:lnTo>
                    <a:pt x="3511295" y="0"/>
                  </a:lnTo>
                  <a:lnTo>
                    <a:pt x="3175253" y="0"/>
                  </a:lnTo>
                  <a:close/>
                </a:path>
                <a:path w="3851275" h="319404">
                  <a:moveTo>
                    <a:pt x="3516629" y="0"/>
                  </a:moveTo>
                  <a:lnTo>
                    <a:pt x="3516629" y="319277"/>
                  </a:lnTo>
                  <a:lnTo>
                    <a:pt x="3851147" y="319277"/>
                  </a:lnTo>
                  <a:lnTo>
                    <a:pt x="3851147" y="0"/>
                  </a:lnTo>
                  <a:lnTo>
                    <a:pt x="351662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6886460" y="5667502"/>
              <a:ext cx="165735" cy="166370"/>
            </a:xfrm>
            <a:custGeom>
              <a:avLst/>
              <a:gdLst/>
              <a:ahLst/>
              <a:cxnLst/>
              <a:rect l="l" t="t" r="r" b="b"/>
              <a:pathLst>
                <a:path w="165734" h="166370">
                  <a:moveTo>
                    <a:pt x="0" y="166115"/>
                  </a:moveTo>
                  <a:lnTo>
                    <a:pt x="165354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759481" y="5624080"/>
              <a:ext cx="3470275" cy="241935"/>
            </a:xfrm>
            <a:custGeom>
              <a:avLst/>
              <a:gdLst/>
              <a:ahLst/>
              <a:cxnLst/>
              <a:rect l="l" t="t" r="r" b="b"/>
              <a:pathLst>
                <a:path w="3470275" h="241935">
                  <a:moveTo>
                    <a:pt x="486918" y="49530"/>
                  </a:moveTo>
                  <a:lnTo>
                    <a:pt x="480936" y="46012"/>
                  </a:lnTo>
                  <a:lnTo>
                    <a:pt x="480822" y="45720"/>
                  </a:lnTo>
                  <a:lnTo>
                    <a:pt x="480136" y="45542"/>
                  </a:lnTo>
                  <a:lnTo>
                    <a:pt x="403860" y="762"/>
                  </a:lnTo>
                  <a:lnTo>
                    <a:pt x="400812" y="0"/>
                  </a:lnTo>
                  <a:lnTo>
                    <a:pt x="397764" y="2286"/>
                  </a:lnTo>
                  <a:lnTo>
                    <a:pt x="397002" y="6096"/>
                  </a:lnTo>
                  <a:lnTo>
                    <a:pt x="399288" y="9144"/>
                  </a:lnTo>
                  <a:lnTo>
                    <a:pt x="460933" y="44894"/>
                  </a:lnTo>
                  <a:lnTo>
                    <a:pt x="4572" y="43434"/>
                  </a:lnTo>
                  <a:lnTo>
                    <a:pt x="1524" y="44196"/>
                  </a:lnTo>
                  <a:lnTo>
                    <a:pt x="0" y="48006"/>
                  </a:lnTo>
                  <a:lnTo>
                    <a:pt x="1524" y="51054"/>
                  </a:lnTo>
                  <a:lnTo>
                    <a:pt x="4572" y="52578"/>
                  </a:lnTo>
                  <a:lnTo>
                    <a:pt x="459816" y="54038"/>
                  </a:lnTo>
                  <a:lnTo>
                    <a:pt x="475488" y="54089"/>
                  </a:lnTo>
                  <a:lnTo>
                    <a:pt x="477774" y="54102"/>
                  </a:lnTo>
                  <a:lnTo>
                    <a:pt x="459816" y="54038"/>
                  </a:lnTo>
                  <a:lnTo>
                    <a:pt x="399288" y="89154"/>
                  </a:lnTo>
                  <a:lnTo>
                    <a:pt x="397002" y="92202"/>
                  </a:lnTo>
                  <a:lnTo>
                    <a:pt x="397002" y="96012"/>
                  </a:lnTo>
                  <a:lnTo>
                    <a:pt x="400050" y="98298"/>
                  </a:lnTo>
                  <a:lnTo>
                    <a:pt x="403860" y="97536"/>
                  </a:lnTo>
                  <a:lnTo>
                    <a:pt x="482346" y="52171"/>
                  </a:lnTo>
                  <a:lnTo>
                    <a:pt x="486918" y="49530"/>
                  </a:lnTo>
                  <a:close/>
                </a:path>
                <a:path w="3470275" h="241935">
                  <a:moveTo>
                    <a:pt x="611124" y="192786"/>
                  </a:moveTo>
                  <a:lnTo>
                    <a:pt x="609600" y="188976"/>
                  </a:lnTo>
                  <a:lnTo>
                    <a:pt x="606552" y="187452"/>
                  </a:lnTo>
                  <a:lnTo>
                    <a:pt x="151295" y="185978"/>
                  </a:lnTo>
                  <a:lnTo>
                    <a:pt x="211836" y="150876"/>
                  </a:lnTo>
                  <a:lnTo>
                    <a:pt x="214122" y="147828"/>
                  </a:lnTo>
                  <a:lnTo>
                    <a:pt x="213360" y="144018"/>
                  </a:lnTo>
                  <a:lnTo>
                    <a:pt x="211074" y="141732"/>
                  </a:lnTo>
                  <a:lnTo>
                    <a:pt x="207264" y="142494"/>
                  </a:lnTo>
                  <a:lnTo>
                    <a:pt x="123444" y="190500"/>
                  </a:lnTo>
                  <a:lnTo>
                    <a:pt x="128778" y="193675"/>
                  </a:lnTo>
                  <a:lnTo>
                    <a:pt x="129489" y="194106"/>
                  </a:lnTo>
                  <a:lnTo>
                    <a:pt x="129540" y="194310"/>
                  </a:lnTo>
                  <a:lnTo>
                    <a:pt x="130429" y="194665"/>
                  </a:lnTo>
                  <a:lnTo>
                    <a:pt x="206502" y="240030"/>
                  </a:lnTo>
                  <a:lnTo>
                    <a:pt x="210312" y="240030"/>
                  </a:lnTo>
                  <a:lnTo>
                    <a:pt x="213360" y="237744"/>
                  </a:lnTo>
                  <a:lnTo>
                    <a:pt x="214122" y="234696"/>
                  </a:lnTo>
                  <a:lnTo>
                    <a:pt x="211836" y="231648"/>
                  </a:lnTo>
                  <a:lnTo>
                    <a:pt x="151295" y="195922"/>
                  </a:lnTo>
                  <a:lnTo>
                    <a:pt x="133350" y="195834"/>
                  </a:lnTo>
                  <a:lnTo>
                    <a:pt x="135636" y="195834"/>
                  </a:lnTo>
                  <a:lnTo>
                    <a:pt x="151231" y="195884"/>
                  </a:lnTo>
                  <a:lnTo>
                    <a:pt x="606552" y="197358"/>
                  </a:lnTo>
                  <a:lnTo>
                    <a:pt x="609600" y="195834"/>
                  </a:lnTo>
                  <a:lnTo>
                    <a:pt x="611124" y="192786"/>
                  </a:lnTo>
                  <a:close/>
                </a:path>
                <a:path w="3470275" h="241935">
                  <a:moveTo>
                    <a:pt x="1941576" y="49530"/>
                  </a:moveTo>
                  <a:lnTo>
                    <a:pt x="1935530" y="45974"/>
                  </a:lnTo>
                  <a:lnTo>
                    <a:pt x="1935480" y="45720"/>
                  </a:lnTo>
                  <a:lnTo>
                    <a:pt x="1934883" y="45593"/>
                  </a:lnTo>
                  <a:lnTo>
                    <a:pt x="1858518" y="762"/>
                  </a:lnTo>
                  <a:lnTo>
                    <a:pt x="1854708" y="0"/>
                  </a:lnTo>
                  <a:lnTo>
                    <a:pt x="1851660" y="2286"/>
                  </a:lnTo>
                  <a:lnTo>
                    <a:pt x="1850898" y="6096"/>
                  </a:lnTo>
                  <a:lnTo>
                    <a:pt x="1853184" y="9144"/>
                  </a:lnTo>
                  <a:lnTo>
                    <a:pt x="1914829" y="44894"/>
                  </a:lnTo>
                  <a:lnTo>
                    <a:pt x="1458468" y="43434"/>
                  </a:lnTo>
                  <a:lnTo>
                    <a:pt x="1455420" y="44196"/>
                  </a:lnTo>
                  <a:lnTo>
                    <a:pt x="1453896" y="48006"/>
                  </a:lnTo>
                  <a:lnTo>
                    <a:pt x="1455420" y="51054"/>
                  </a:lnTo>
                  <a:lnTo>
                    <a:pt x="1458468" y="52578"/>
                  </a:lnTo>
                  <a:lnTo>
                    <a:pt x="1913712" y="54038"/>
                  </a:lnTo>
                  <a:lnTo>
                    <a:pt x="1929384" y="54089"/>
                  </a:lnTo>
                  <a:lnTo>
                    <a:pt x="1931670" y="54102"/>
                  </a:lnTo>
                  <a:lnTo>
                    <a:pt x="1913712" y="54038"/>
                  </a:lnTo>
                  <a:lnTo>
                    <a:pt x="1853184" y="89154"/>
                  </a:lnTo>
                  <a:lnTo>
                    <a:pt x="1850898" y="92202"/>
                  </a:lnTo>
                  <a:lnTo>
                    <a:pt x="1851660" y="96012"/>
                  </a:lnTo>
                  <a:lnTo>
                    <a:pt x="1853946" y="98298"/>
                  </a:lnTo>
                  <a:lnTo>
                    <a:pt x="1857756" y="97536"/>
                  </a:lnTo>
                  <a:lnTo>
                    <a:pt x="1936242" y="52578"/>
                  </a:lnTo>
                  <a:lnTo>
                    <a:pt x="1941576" y="49530"/>
                  </a:lnTo>
                  <a:close/>
                </a:path>
                <a:path w="3470275" h="241935">
                  <a:moveTo>
                    <a:pt x="2036826" y="182880"/>
                  </a:moveTo>
                  <a:lnTo>
                    <a:pt x="2035302" y="179832"/>
                  </a:lnTo>
                  <a:lnTo>
                    <a:pt x="2032254" y="178308"/>
                  </a:lnTo>
                  <a:lnTo>
                    <a:pt x="1575689" y="176834"/>
                  </a:lnTo>
                  <a:lnTo>
                    <a:pt x="1559052" y="176784"/>
                  </a:lnTo>
                  <a:lnTo>
                    <a:pt x="1575879" y="176720"/>
                  </a:lnTo>
                  <a:lnTo>
                    <a:pt x="1637538" y="140970"/>
                  </a:lnTo>
                  <a:lnTo>
                    <a:pt x="1639824" y="138684"/>
                  </a:lnTo>
                  <a:lnTo>
                    <a:pt x="1639062" y="134874"/>
                  </a:lnTo>
                  <a:lnTo>
                    <a:pt x="1636014" y="132588"/>
                  </a:lnTo>
                  <a:lnTo>
                    <a:pt x="1632966" y="133350"/>
                  </a:lnTo>
                  <a:lnTo>
                    <a:pt x="1549146" y="181356"/>
                  </a:lnTo>
                  <a:lnTo>
                    <a:pt x="1553718" y="184035"/>
                  </a:lnTo>
                  <a:lnTo>
                    <a:pt x="1632204" y="230124"/>
                  </a:lnTo>
                  <a:lnTo>
                    <a:pt x="1636014" y="230886"/>
                  </a:lnTo>
                  <a:lnTo>
                    <a:pt x="1639062" y="228600"/>
                  </a:lnTo>
                  <a:lnTo>
                    <a:pt x="1639824" y="224790"/>
                  </a:lnTo>
                  <a:lnTo>
                    <a:pt x="1637538" y="221742"/>
                  </a:lnTo>
                  <a:lnTo>
                    <a:pt x="1575879" y="185978"/>
                  </a:lnTo>
                  <a:lnTo>
                    <a:pt x="1559052" y="185928"/>
                  </a:lnTo>
                  <a:lnTo>
                    <a:pt x="1561338" y="185928"/>
                  </a:lnTo>
                  <a:lnTo>
                    <a:pt x="1575879" y="185978"/>
                  </a:lnTo>
                  <a:lnTo>
                    <a:pt x="2031492" y="187452"/>
                  </a:lnTo>
                  <a:lnTo>
                    <a:pt x="2035302" y="185928"/>
                  </a:lnTo>
                  <a:lnTo>
                    <a:pt x="2036826" y="182880"/>
                  </a:lnTo>
                  <a:close/>
                </a:path>
                <a:path w="3470275" h="241935">
                  <a:moveTo>
                    <a:pt x="3354311" y="58674"/>
                  </a:moveTo>
                  <a:lnTo>
                    <a:pt x="3271253" y="9906"/>
                  </a:lnTo>
                  <a:lnTo>
                    <a:pt x="3267443" y="9906"/>
                  </a:lnTo>
                  <a:lnTo>
                    <a:pt x="3264395" y="12192"/>
                  </a:lnTo>
                  <a:lnTo>
                    <a:pt x="3263633" y="15240"/>
                  </a:lnTo>
                  <a:lnTo>
                    <a:pt x="3265919" y="18288"/>
                  </a:lnTo>
                  <a:lnTo>
                    <a:pt x="3326447" y="54000"/>
                  </a:lnTo>
                  <a:lnTo>
                    <a:pt x="3344405" y="54102"/>
                  </a:lnTo>
                  <a:lnTo>
                    <a:pt x="3326511" y="54038"/>
                  </a:lnTo>
                  <a:lnTo>
                    <a:pt x="2871965" y="52578"/>
                  </a:lnTo>
                  <a:lnTo>
                    <a:pt x="2868155" y="54102"/>
                  </a:lnTo>
                  <a:lnTo>
                    <a:pt x="2866631" y="57150"/>
                  </a:lnTo>
                  <a:lnTo>
                    <a:pt x="2868155" y="60960"/>
                  </a:lnTo>
                  <a:lnTo>
                    <a:pt x="2871965" y="62484"/>
                  </a:lnTo>
                  <a:lnTo>
                    <a:pt x="3326447" y="63944"/>
                  </a:lnTo>
                  <a:lnTo>
                    <a:pt x="3342119" y="63995"/>
                  </a:lnTo>
                  <a:lnTo>
                    <a:pt x="3344405" y="64008"/>
                  </a:lnTo>
                  <a:lnTo>
                    <a:pt x="3326447" y="63944"/>
                  </a:lnTo>
                  <a:lnTo>
                    <a:pt x="3265919" y="99060"/>
                  </a:lnTo>
                  <a:lnTo>
                    <a:pt x="3263633" y="102108"/>
                  </a:lnTo>
                  <a:lnTo>
                    <a:pt x="3264395" y="105918"/>
                  </a:lnTo>
                  <a:lnTo>
                    <a:pt x="3267443" y="108204"/>
                  </a:lnTo>
                  <a:lnTo>
                    <a:pt x="3270491" y="107442"/>
                  </a:lnTo>
                  <a:lnTo>
                    <a:pt x="3346767" y="63055"/>
                  </a:lnTo>
                  <a:lnTo>
                    <a:pt x="3348215" y="62484"/>
                  </a:lnTo>
                  <a:lnTo>
                    <a:pt x="3348342" y="62128"/>
                  </a:lnTo>
                  <a:lnTo>
                    <a:pt x="3349739" y="61328"/>
                  </a:lnTo>
                  <a:lnTo>
                    <a:pt x="3354311" y="58674"/>
                  </a:lnTo>
                  <a:close/>
                </a:path>
                <a:path w="3470275" h="241935">
                  <a:moveTo>
                    <a:pt x="3470148" y="194310"/>
                  </a:moveTo>
                  <a:lnTo>
                    <a:pt x="3468624" y="190500"/>
                  </a:lnTo>
                  <a:lnTo>
                    <a:pt x="3465576" y="188976"/>
                  </a:lnTo>
                  <a:lnTo>
                    <a:pt x="3010319" y="187502"/>
                  </a:lnTo>
                  <a:lnTo>
                    <a:pt x="3070860" y="152400"/>
                  </a:lnTo>
                  <a:lnTo>
                    <a:pt x="3073146" y="149352"/>
                  </a:lnTo>
                  <a:lnTo>
                    <a:pt x="3073146" y="145542"/>
                  </a:lnTo>
                  <a:lnTo>
                    <a:pt x="3070098" y="143256"/>
                  </a:lnTo>
                  <a:lnTo>
                    <a:pt x="3066288" y="144018"/>
                  </a:lnTo>
                  <a:lnTo>
                    <a:pt x="2992183" y="187515"/>
                  </a:lnTo>
                  <a:lnTo>
                    <a:pt x="2988564" y="188976"/>
                  </a:lnTo>
                  <a:lnTo>
                    <a:pt x="2988399" y="189738"/>
                  </a:lnTo>
                  <a:lnTo>
                    <a:pt x="2983230" y="192786"/>
                  </a:lnTo>
                  <a:lnTo>
                    <a:pt x="2987802" y="195465"/>
                  </a:lnTo>
                  <a:lnTo>
                    <a:pt x="3066288" y="241554"/>
                  </a:lnTo>
                  <a:lnTo>
                    <a:pt x="3069336" y="241554"/>
                  </a:lnTo>
                  <a:lnTo>
                    <a:pt x="3072384" y="239268"/>
                  </a:lnTo>
                  <a:lnTo>
                    <a:pt x="3073146" y="236220"/>
                  </a:lnTo>
                  <a:lnTo>
                    <a:pt x="3070860" y="233172"/>
                  </a:lnTo>
                  <a:lnTo>
                    <a:pt x="3010319" y="197446"/>
                  </a:lnTo>
                  <a:lnTo>
                    <a:pt x="3001822" y="197383"/>
                  </a:lnTo>
                  <a:lnTo>
                    <a:pt x="3010255" y="197408"/>
                  </a:lnTo>
                  <a:lnTo>
                    <a:pt x="3465576" y="198882"/>
                  </a:lnTo>
                  <a:lnTo>
                    <a:pt x="3468624" y="197358"/>
                  </a:lnTo>
                  <a:lnTo>
                    <a:pt x="3470148" y="194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289568" y="5592319"/>
            <a:ext cx="6705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6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head[L]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988503" y="3909061"/>
            <a:ext cx="3276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 defTabSz="914400">
              <a:spcBef>
                <a:spcPts val="100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559826" y="3917963"/>
            <a:ext cx="603885" cy="231775"/>
          </a:xfrm>
          <a:custGeom>
            <a:avLst/>
            <a:gdLst/>
            <a:ahLst/>
            <a:cxnLst/>
            <a:rect l="l" t="t" r="r" b="b"/>
            <a:pathLst>
              <a:path w="603884" h="231775">
                <a:moveTo>
                  <a:pt x="487680" y="48768"/>
                </a:moveTo>
                <a:lnTo>
                  <a:pt x="404622" y="0"/>
                </a:lnTo>
                <a:lnTo>
                  <a:pt x="400812" y="0"/>
                </a:lnTo>
                <a:lnTo>
                  <a:pt x="397764" y="1524"/>
                </a:lnTo>
                <a:lnTo>
                  <a:pt x="397002" y="5334"/>
                </a:lnTo>
                <a:lnTo>
                  <a:pt x="399288" y="8382"/>
                </a:lnTo>
                <a:lnTo>
                  <a:pt x="459816" y="44094"/>
                </a:lnTo>
                <a:lnTo>
                  <a:pt x="477774" y="44196"/>
                </a:lnTo>
                <a:lnTo>
                  <a:pt x="459879" y="44132"/>
                </a:lnTo>
                <a:lnTo>
                  <a:pt x="5334" y="42672"/>
                </a:lnTo>
                <a:lnTo>
                  <a:pt x="1524" y="44196"/>
                </a:lnTo>
                <a:lnTo>
                  <a:pt x="0" y="47244"/>
                </a:lnTo>
                <a:lnTo>
                  <a:pt x="1524" y="51054"/>
                </a:lnTo>
                <a:lnTo>
                  <a:pt x="5334" y="52578"/>
                </a:lnTo>
                <a:lnTo>
                  <a:pt x="459816" y="54038"/>
                </a:lnTo>
                <a:lnTo>
                  <a:pt x="475488" y="54089"/>
                </a:lnTo>
                <a:lnTo>
                  <a:pt x="477774" y="54102"/>
                </a:lnTo>
                <a:lnTo>
                  <a:pt x="459816" y="54038"/>
                </a:lnTo>
                <a:lnTo>
                  <a:pt x="399288" y="89154"/>
                </a:lnTo>
                <a:lnTo>
                  <a:pt x="397002" y="92202"/>
                </a:lnTo>
                <a:lnTo>
                  <a:pt x="397764" y="95250"/>
                </a:lnTo>
                <a:lnTo>
                  <a:pt x="400812" y="97536"/>
                </a:lnTo>
                <a:lnTo>
                  <a:pt x="403860" y="97536"/>
                </a:lnTo>
                <a:lnTo>
                  <a:pt x="480136" y="53149"/>
                </a:lnTo>
                <a:lnTo>
                  <a:pt x="481584" y="52578"/>
                </a:lnTo>
                <a:lnTo>
                  <a:pt x="481711" y="52222"/>
                </a:lnTo>
                <a:lnTo>
                  <a:pt x="483108" y="51422"/>
                </a:lnTo>
                <a:lnTo>
                  <a:pt x="487680" y="48768"/>
                </a:lnTo>
                <a:close/>
              </a:path>
              <a:path w="603884" h="231775">
                <a:moveTo>
                  <a:pt x="603504" y="184404"/>
                </a:moveTo>
                <a:lnTo>
                  <a:pt x="601980" y="180594"/>
                </a:lnTo>
                <a:lnTo>
                  <a:pt x="598932" y="179070"/>
                </a:lnTo>
                <a:lnTo>
                  <a:pt x="143675" y="177596"/>
                </a:lnTo>
                <a:lnTo>
                  <a:pt x="204216" y="142494"/>
                </a:lnTo>
                <a:lnTo>
                  <a:pt x="206502" y="139446"/>
                </a:lnTo>
                <a:lnTo>
                  <a:pt x="206502" y="135636"/>
                </a:lnTo>
                <a:lnTo>
                  <a:pt x="203454" y="133350"/>
                </a:lnTo>
                <a:lnTo>
                  <a:pt x="199644" y="134112"/>
                </a:lnTo>
                <a:lnTo>
                  <a:pt x="116586" y="182118"/>
                </a:lnTo>
                <a:lnTo>
                  <a:pt x="121158" y="184835"/>
                </a:lnTo>
                <a:lnTo>
                  <a:pt x="121767" y="185204"/>
                </a:lnTo>
                <a:lnTo>
                  <a:pt x="121920" y="185928"/>
                </a:lnTo>
                <a:lnTo>
                  <a:pt x="125120" y="187198"/>
                </a:lnTo>
                <a:lnTo>
                  <a:pt x="199644" y="231648"/>
                </a:lnTo>
                <a:lnTo>
                  <a:pt x="202692" y="231648"/>
                </a:lnTo>
                <a:lnTo>
                  <a:pt x="205740" y="229362"/>
                </a:lnTo>
                <a:lnTo>
                  <a:pt x="206502" y="226314"/>
                </a:lnTo>
                <a:lnTo>
                  <a:pt x="204216" y="223266"/>
                </a:lnTo>
                <a:lnTo>
                  <a:pt x="143675" y="187540"/>
                </a:lnTo>
                <a:lnTo>
                  <a:pt x="125730" y="187452"/>
                </a:lnTo>
                <a:lnTo>
                  <a:pt x="128016" y="187452"/>
                </a:lnTo>
                <a:lnTo>
                  <a:pt x="143611" y="187502"/>
                </a:lnTo>
                <a:lnTo>
                  <a:pt x="598932" y="188976"/>
                </a:lnTo>
                <a:lnTo>
                  <a:pt x="601980" y="187452"/>
                </a:lnTo>
                <a:lnTo>
                  <a:pt x="603504" y="184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77121" y="4677918"/>
            <a:ext cx="5507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kern="0" dirty="0">
                <a:solidFill>
                  <a:srgbClr val="3333CC"/>
                </a:solidFill>
                <a:latin typeface="Times New Roman"/>
                <a:cs typeface="Times New Roman"/>
              </a:rPr>
              <a:t>List_Delete</a:t>
            </a:r>
            <a:r>
              <a:rPr kern="0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kern="0" dirty="0">
                <a:solidFill>
                  <a:srgbClr val="3333CC"/>
                </a:solidFill>
                <a:latin typeface="Times New Roman"/>
                <a:cs typeface="Times New Roman"/>
              </a:rPr>
              <a:t>(L,x)</a:t>
            </a:r>
            <a:r>
              <a:rPr kern="0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where</a:t>
            </a:r>
            <a:r>
              <a:rPr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x</a:t>
            </a:r>
            <a:r>
              <a:rPr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points</a:t>
            </a:r>
            <a:r>
              <a:rPr kern="0" spc="-3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to</a:t>
            </a:r>
            <a:r>
              <a:rPr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element</a:t>
            </a:r>
            <a:r>
              <a:rPr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with</a:t>
            </a:r>
            <a:r>
              <a:rPr kern="0" spc="-3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key[x]</a:t>
            </a:r>
            <a:r>
              <a:rPr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=</a:t>
            </a:r>
            <a:r>
              <a:rPr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09885" y="5612893"/>
            <a:ext cx="3276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defTabSz="914400">
              <a:spcBef>
                <a:spcPts val="100"/>
              </a:spcBef>
            </a:pPr>
            <a:r>
              <a:rPr sz="16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25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43970" y="5592344"/>
            <a:ext cx="3270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defTabSz="914400">
              <a:spcBef>
                <a:spcPts val="100"/>
              </a:spcBef>
            </a:pP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7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77291" y="5601500"/>
            <a:ext cx="32766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" defTabSz="914400">
              <a:spcBef>
                <a:spcPts val="100"/>
              </a:spcBef>
            </a:pPr>
            <a:r>
              <a:rPr sz="16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13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00249" y="1287018"/>
            <a:ext cx="3065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400" b="1" u="sng" kern="0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Inserting</a:t>
            </a:r>
            <a:r>
              <a:rPr sz="2400" b="1" u="sng" kern="0" spc="-70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kern="0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2400" b="1" u="sng" kern="0" spc="-65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kern="0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deleting</a:t>
            </a:r>
            <a:r>
              <a:rPr sz="2400" b="1" u="sng" kern="0" spc="-70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kern="0" spc="-50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24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9072461" y="4792535"/>
            <a:ext cx="235585" cy="344170"/>
            <a:chOff x="7548460" y="4792535"/>
            <a:chExt cx="235585" cy="344170"/>
          </a:xfrm>
        </p:grpSpPr>
        <p:sp>
          <p:nvSpPr>
            <p:cNvPr id="47" name="object 47"/>
            <p:cNvSpPr/>
            <p:nvPr/>
          </p:nvSpPr>
          <p:spPr>
            <a:xfrm>
              <a:off x="7553223" y="4797298"/>
              <a:ext cx="226060" cy="334645"/>
            </a:xfrm>
            <a:custGeom>
              <a:avLst/>
              <a:gdLst/>
              <a:ahLst/>
              <a:cxnLst/>
              <a:rect l="l" t="t" r="r" b="b"/>
              <a:pathLst>
                <a:path w="226059" h="334645">
                  <a:moveTo>
                    <a:pt x="0" y="0"/>
                  </a:moveTo>
                  <a:lnTo>
                    <a:pt x="60099" y="4258"/>
                  </a:lnTo>
                  <a:lnTo>
                    <a:pt x="114017" y="16284"/>
                  </a:lnTo>
                  <a:lnTo>
                    <a:pt x="159639" y="34956"/>
                  </a:lnTo>
                  <a:lnTo>
                    <a:pt x="194846" y="59153"/>
                  </a:lnTo>
                  <a:lnTo>
                    <a:pt x="225552" y="119633"/>
                  </a:lnTo>
                  <a:lnTo>
                    <a:pt x="225552" y="187451"/>
                  </a:lnTo>
                  <a:lnTo>
                    <a:pt x="214741" y="224254"/>
                  </a:lnTo>
                  <a:lnTo>
                    <a:pt x="184213" y="256698"/>
                  </a:lnTo>
                  <a:lnTo>
                    <a:pt x="136826" y="282713"/>
                  </a:lnTo>
                  <a:lnTo>
                    <a:pt x="75438" y="300228"/>
                  </a:lnTo>
                  <a:lnTo>
                    <a:pt x="75438" y="334518"/>
                  </a:lnTo>
                  <a:lnTo>
                    <a:pt x="0" y="272796"/>
                  </a:lnTo>
                  <a:lnTo>
                    <a:pt x="75438" y="198120"/>
                  </a:lnTo>
                  <a:lnTo>
                    <a:pt x="75438" y="232410"/>
                  </a:lnTo>
                  <a:lnTo>
                    <a:pt x="123182" y="219825"/>
                  </a:lnTo>
                  <a:lnTo>
                    <a:pt x="163639" y="202025"/>
                  </a:lnTo>
                  <a:lnTo>
                    <a:pt x="195238" y="179796"/>
                  </a:lnTo>
                  <a:lnTo>
                    <a:pt x="216408" y="153923"/>
                  </a:lnTo>
                  <a:lnTo>
                    <a:pt x="192657" y="125443"/>
                  </a:lnTo>
                  <a:lnTo>
                    <a:pt x="156801" y="101827"/>
                  </a:lnTo>
                  <a:lnTo>
                    <a:pt x="111178" y="83917"/>
                  </a:lnTo>
                  <a:lnTo>
                    <a:pt x="58131" y="72554"/>
                  </a:lnTo>
                  <a:lnTo>
                    <a:pt x="0" y="6858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7769631" y="4951222"/>
              <a:ext cx="9525" cy="33655"/>
            </a:xfrm>
            <a:custGeom>
              <a:avLst/>
              <a:gdLst/>
              <a:ahLst/>
              <a:cxnLst/>
              <a:rect l="l" t="t" r="r" b="b"/>
              <a:pathLst>
                <a:path w="9525" h="33654">
                  <a:moveTo>
                    <a:pt x="9144" y="33527"/>
                  </a:moveTo>
                  <a:lnTo>
                    <a:pt x="8572" y="24967"/>
                  </a:lnTo>
                  <a:lnTo>
                    <a:pt x="6858" y="16478"/>
                  </a:lnTo>
                  <a:lnTo>
                    <a:pt x="4000" y="8131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(166)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330" y="1403604"/>
            <a:ext cx="7695565" cy="50125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Tree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700" marR="711200" indent="-381635" defTabSz="914400">
              <a:lnSpc>
                <a:spcPct val="110000"/>
              </a:lnSpc>
              <a:spcBef>
                <a:spcPts val="156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700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Any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data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structure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consisting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elements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same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type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can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be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represented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with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help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pointers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700" defTabSz="914400">
              <a:spcBef>
                <a:spcPts val="235"/>
              </a:spcBef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(in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similar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way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as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we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implemented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lists).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spcBef>
                <a:spcPts val="71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Very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important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examples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such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data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structures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are</a:t>
            </a:r>
            <a:r>
              <a:rPr sz="2000" kern="0" spc="-7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trees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.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650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Trees</a:t>
            </a:r>
            <a:r>
              <a:rPr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are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graphs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that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contain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no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cycle: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marR="5080" defTabSz="914400">
              <a:lnSpc>
                <a:spcPct val="109700"/>
              </a:lnSpc>
              <a:spcBef>
                <a:spcPts val="5"/>
              </a:spcBef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every</a:t>
            </a:r>
            <a:r>
              <a:rPr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non-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trivial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path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through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tree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starting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at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node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ending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in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same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node,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does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traverse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at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least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one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edge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at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least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twice.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525"/>
              </a:spcBef>
            </a:pP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There</a:t>
            </a:r>
            <a:r>
              <a:rPr sz="2000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exist</a:t>
            </a:r>
            <a:r>
              <a:rPr sz="2000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many</a:t>
            </a:r>
            <a:r>
              <a:rPr sz="2000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kinds</a:t>
            </a:r>
            <a:r>
              <a:rPr sz="2000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trees.</a:t>
            </a:r>
            <a:r>
              <a:rPr sz="2000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Examples</a:t>
            </a:r>
            <a:r>
              <a:rPr sz="2000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are: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645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Binary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trees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655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Trees</a:t>
            </a:r>
            <a:r>
              <a:rPr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with</a:t>
            </a:r>
            <a:r>
              <a:rPr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unbounded</a:t>
            </a:r>
            <a:r>
              <a:rPr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branching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655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Binary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search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trees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650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Red-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black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trees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(167)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330" y="1378458"/>
            <a:ext cx="5908675" cy="2255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Some</a:t>
            </a:r>
            <a:r>
              <a:rPr sz="2000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Examples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for</a:t>
            </a:r>
            <a:r>
              <a:rPr sz="2000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Use</a:t>
            </a:r>
            <a:r>
              <a:rPr sz="2000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Trees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marR="5080" indent="-381000" defTabSz="914400">
              <a:spcBef>
                <a:spcPts val="173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spc="55" dirty="0">
                <a:solidFill>
                  <a:sysClr val="windowText" lastClr="000000"/>
                </a:solidFill>
                <a:latin typeface="kiloji - P"/>
                <a:cs typeface="kiloji - P"/>
              </a:rPr>
              <a:t>Systematically</a:t>
            </a:r>
            <a:r>
              <a:rPr sz="2000" kern="0" spc="-28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exploring</a:t>
            </a:r>
            <a:r>
              <a:rPr sz="2000" kern="0" spc="-28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various</a:t>
            </a:r>
            <a:r>
              <a:rPr sz="2000" kern="0" spc="-28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75" dirty="0">
                <a:solidFill>
                  <a:sysClr val="windowText" lastClr="000000"/>
                </a:solidFill>
                <a:latin typeface="kiloji - P"/>
                <a:cs typeface="kiloji - P"/>
              </a:rPr>
              <a:t>ways</a:t>
            </a:r>
            <a:r>
              <a:rPr sz="2000" kern="0" spc="-28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160" dirty="0">
                <a:solidFill>
                  <a:sysClr val="windowText" lastClr="000000"/>
                </a:solidFill>
                <a:latin typeface="kiloji - P"/>
                <a:cs typeface="kiloji - P"/>
              </a:rPr>
              <a:t>of</a:t>
            </a:r>
            <a:r>
              <a:rPr sz="2000" kern="0" spc="-28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kiloji - P"/>
                <a:cs typeface="kiloji - P"/>
              </a:rPr>
              <a:t>proceeding 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(e.g.</a:t>
            </a:r>
            <a:r>
              <a:rPr sz="2000" kern="0" spc="-27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50" dirty="0">
                <a:solidFill>
                  <a:sysClr val="windowText" lastClr="000000"/>
                </a:solidFill>
                <a:latin typeface="kiloji - P"/>
                <a:cs typeface="kiloji - P"/>
              </a:rPr>
              <a:t>in</a:t>
            </a:r>
            <a:r>
              <a:rPr sz="2000" kern="0" spc="-27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85" dirty="0">
                <a:solidFill>
                  <a:sysClr val="windowText" lastClr="000000"/>
                </a:solidFill>
                <a:latin typeface="kiloji - P"/>
                <a:cs typeface="kiloji - P"/>
              </a:rPr>
              <a:t>chess</a:t>
            </a:r>
            <a:r>
              <a:rPr sz="2000" kern="0" spc="-27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25" dirty="0">
                <a:solidFill>
                  <a:sysClr val="windowText" lastClr="000000"/>
                </a:solidFill>
                <a:latin typeface="kiloji - P"/>
                <a:cs typeface="kiloji - P"/>
              </a:rPr>
              <a:t>or</a:t>
            </a:r>
            <a:r>
              <a:rPr sz="2000" kern="0" spc="-26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planning</a:t>
            </a:r>
            <a:r>
              <a:rPr sz="2000" kern="0" spc="-27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114" dirty="0">
                <a:solidFill>
                  <a:sysClr val="windowText" lastClr="000000"/>
                </a:solidFill>
                <a:latin typeface="kiloji - P"/>
                <a:cs typeface="kiloji - P"/>
              </a:rPr>
              <a:t>games)</a:t>
            </a:r>
            <a:endParaRPr sz="2000" kern="0">
              <a:solidFill>
                <a:sysClr val="windowText" lastClr="000000"/>
              </a:solidFill>
              <a:latin typeface="kiloji - P"/>
              <a:cs typeface="kiloji - P"/>
            </a:endParaRPr>
          </a:p>
          <a:p>
            <a:pPr marL="393065" indent="-380365" defTabSz="914400">
              <a:spcBef>
                <a:spcPts val="48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spc="114" dirty="0">
                <a:solidFill>
                  <a:sysClr val="windowText" lastClr="000000"/>
                </a:solidFill>
                <a:latin typeface="kiloji - P"/>
                <a:cs typeface="kiloji - P"/>
              </a:rPr>
              <a:t>Morse</a:t>
            </a:r>
            <a:r>
              <a:rPr sz="2000" kern="0" spc="-27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kiloji - P"/>
                <a:cs typeface="kiloji - P"/>
              </a:rPr>
              <a:t>trees</a:t>
            </a:r>
            <a:r>
              <a:rPr sz="2000" kern="0" spc="-27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(coding</a:t>
            </a:r>
            <a:r>
              <a:rPr sz="2000" kern="0" spc="-27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kiloji - P"/>
                <a:cs typeface="kiloji - P"/>
              </a:rPr>
              <a:t>trees)</a:t>
            </a:r>
            <a:endParaRPr sz="2000" kern="0">
              <a:solidFill>
                <a:sysClr val="windowText" lastClr="000000"/>
              </a:solidFill>
              <a:latin typeface="kiloji - P"/>
              <a:cs typeface="kiloji - P"/>
            </a:endParaRPr>
          </a:p>
          <a:p>
            <a:pPr marL="393065" indent="-380365" defTabSz="914400">
              <a:spcBef>
                <a:spcPts val="36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Heaps</a:t>
            </a:r>
            <a:r>
              <a:rPr sz="2000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(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⇨</a:t>
            </a:r>
            <a:r>
              <a:rPr sz="2000" kern="0" spc="-39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55" dirty="0">
                <a:solidFill>
                  <a:sysClr val="windowText" lastClr="000000"/>
                </a:solidFill>
                <a:latin typeface="kiloji - P"/>
                <a:cs typeface="kiloji - P"/>
              </a:rPr>
              <a:t>heap</a:t>
            </a:r>
            <a:r>
              <a:rPr sz="2000" kern="0" spc="-39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kiloji - P"/>
                <a:cs typeface="kiloji - P"/>
              </a:rPr>
              <a:t>sort)</a:t>
            </a:r>
            <a:endParaRPr sz="2000" kern="0">
              <a:solidFill>
                <a:sysClr val="windowText" lastClr="000000"/>
              </a:solidFill>
              <a:latin typeface="kiloji - P"/>
              <a:cs typeface="kiloji - P"/>
            </a:endParaRPr>
          </a:p>
          <a:p>
            <a:pPr marL="393065" indent="-380365" defTabSz="914400">
              <a:spcBef>
                <a:spcPts val="59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spc="95" dirty="0">
                <a:solidFill>
                  <a:sysClr val="windowText" lastClr="000000"/>
                </a:solidFill>
                <a:latin typeface="kiloji - P"/>
                <a:cs typeface="kiloji - P"/>
              </a:rPr>
              <a:t>Search</a:t>
            </a:r>
            <a:r>
              <a:rPr sz="2000" kern="0" spc="-38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20" dirty="0">
                <a:solidFill>
                  <a:sysClr val="windowText" lastClr="000000"/>
                </a:solidFill>
                <a:latin typeface="kiloji - P"/>
                <a:cs typeface="kiloji - P"/>
              </a:rPr>
              <a:t>trees</a:t>
            </a:r>
            <a:endParaRPr sz="2000" kern="0">
              <a:solidFill>
                <a:sysClr val="windowText" lastClr="000000"/>
              </a:solidFill>
              <a:latin typeface="kiloji - P"/>
              <a:cs typeface="kiloji - P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(168)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329" y="1378458"/>
            <a:ext cx="7779384" cy="4236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Tree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spcBef>
                <a:spcPts val="162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rgbClr val="0065CC"/>
                </a:solidFill>
                <a:latin typeface="Arial"/>
                <a:cs typeface="Arial"/>
              </a:rPr>
              <a:t>binary</a:t>
            </a:r>
            <a:r>
              <a:rPr sz="2000" b="1" kern="0" spc="-40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rgbClr val="0065CC"/>
                </a:solidFill>
                <a:latin typeface="Arial"/>
                <a:cs typeface="Arial"/>
              </a:rPr>
              <a:t>tree</a:t>
            </a:r>
            <a:r>
              <a:rPr sz="2000" b="1" kern="0" spc="-50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consists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nodes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with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following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fields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440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b="1" kern="0" dirty="0">
                <a:solidFill>
                  <a:sysClr val="windowText" lastClr="000000"/>
                </a:solidFill>
                <a:latin typeface="Arial"/>
                <a:cs typeface="Arial"/>
              </a:rPr>
              <a:t>key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field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440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Possibly</a:t>
            </a:r>
            <a:r>
              <a:rPr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some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satellite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data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(ignored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following)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800" marR="48260" lvl="1" indent="-343535" defTabSz="914400">
              <a:spcBef>
                <a:spcPts val="434"/>
              </a:spcBef>
              <a:buClr>
                <a:srgbClr val="0065C9"/>
              </a:buClr>
              <a:buFont typeface="Wingdings"/>
              <a:buChar char=""/>
              <a:tabLst>
                <a:tab pos="812800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Three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pointers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b="1" kern="0" dirty="0">
                <a:solidFill>
                  <a:sysClr val="windowText" lastClr="000000"/>
                </a:solidFill>
                <a:latin typeface="Arial"/>
                <a:cs typeface="Arial"/>
              </a:rPr>
              <a:t>p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,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b="1" kern="0" dirty="0">
                <a:solidFill>
                  <a:sysClr val="windowText" lastClr="000000"/>
                </a:solidFill>
                <a:latin typeface="Arial"/>
                <a:cs typeface="Arial"/>
              </a:rPr>
              <a:t>left</a:t>
            </a:r>
            <a:r>
              <a:rPr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b="1" kern="0" dirty="0">
                <a:solidFill>
                  <a:sysClr val="windowText" lastClr="000000"/>
                </a:solidFill>
                <a:latin typeface="Arial"/>
                <a:cs typeface="Arial"/>
              </a:rPr>
              <a:t>right</a:t>
            </a:r>
            <a:r>
              <a:rPr b="1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pointing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parent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node,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left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child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node</a:t>
            </a:r>
            <a:r>
              <a:rPr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right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child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node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spcBef>
                <a:spcPts val="484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Be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x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an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(or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node)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tree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475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If</a:t>
            </a:r>
            <a:r>
              <a:rPr sz="20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p[x] = NIL</a:t>
            </a:r>
            <a:r>
              <a:rPr sz="2000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60" dirty="0">
                <a:solidFill>
                  <a:sysClr val="windowText" lastClr="000000"/>
                </a:solidFill>
                <a:latin typeface="kiloji - P"/>
                <a:cs typeface="kiloji - P"/>
              </a:rPr>
              <a:t>⇨</a:t>
            </a:r>
            <a:r>
              <a:rPr sz="2000" kern="0" spc="-38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x</a:t>
            </a:r>
            <a:r>
              <a:rPr sz="2000" kern="0" spc="-38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represents</a:t>
            </a:r>
            <a:r>
              <a:rPr sz="2000" kern="0" spc="-38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kiloji - P"/>
                <a:cs typeface="kiloji - P"/>
              </a:rPr>
              <a:t>the</a:t>
            </a:r>
            <a:r>
              <a:rPr sz="2000" kern="0" spc="-39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b="1" kern="0" spc="-325" dirty="0">
                <a:solidFill>
                  <a:sysClr val="windowText" lastClr="000000"/>
                </a:solidFill>
                <a:latin typeface="DejaVu Sans"/>
                <a:cs typeface="DejaVu Sans"/>
              </a:rPr>
              <a:t>root</a:t>
            </a:r>
            <a:r>
              <a:rPr sz="2000" b="1" kern="0" spc="-80" dirty="0">
                <a:solidFill>
                  <a:sysClr val="windowText" lastClr="000000"/>
                </a:solidFill>
                <a:latin typeface="DejaVu Sans"/>
                <a:cs typeface="DejaVu Sans"/>
              </a:rPr>
              <a:t> </a:t>
            </a:r>
            <a:r>
              <a:rPr sz="2000" kern="0" spc="-20" dirty="0">
                <a:solidFill>
                  <a:sysClr val="windowText" lastClr="000000"/>
                </a:solidFill>
                <a:latin typeface="kiloji - P"/>
                <a:cs typeface="kiloji - P"/>
              </a:rPr>
              <a:t>node</a:t>
            </a:r>
            <a:endParaRPr sz="2000" kern="0">
              <a:solidFill>
                <a:sysClr val="windowText" lastClr="000000"/>
              </a:solidFill>
              <a:latin typeface="kiloji - P"/>
              <a:cs typeface="kiloji - P"/>
            </a:endParaRPr>
          </a:p>
          <a:p>
            <a:pPr marL="812165" lvl="1" indent="-342900" defTabSz="914400">
              <a:spcBef>
                <a:spcPts val="475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If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both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left[x]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=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NIL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right[x]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=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NIL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24255" lvl="2" indent="-212090" defTabSz="914400">
              <a:spcBef>
                <a:spcPts val="115"/>
              </a:spcBef>
              <a:buFontTx/>
              <a:buChar char="⇨"/>
              <a:tabLst>
                <a:tab pos="102425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x</a:t>
            </a:r>
            <a:r>
              <a:rPr sz="2000" kern="0" spc="-35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represents</a:t>
            </a:r>
            <a:r>
              <a:rPr sz="2000" kern="0" spc="-35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70" dirty="0">
                <a:solidFill>
                  <a:sysClr val="windowText" lastClr="000000"/>
                </a:solidFill>
                <a:latin typeface="kiloji - P"/>
                <a:cs typeface="kiloji - P"/>
              </a:rPr>
              <a:t>a</a:t>
            </a:r>
            <a:r>
              <a:rPr sz="2000" kern="0" spc="-36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b="1" kern="0" spc="-335" dirty="0">
                <a:solidFill>
                  <a:sysClr val="windowText" lastClr="000000"/>
                </a:solidFill>
                <a:latin typeface="DejaVu Sans"/>
                <a:cs typeface="DejaVu Sans"/>
              </a:rPr>
              <a:t>leaf</a:t>
            </a:r>
            <a:r>
              <a:rPr sz="2000" b="1" kern="0" spc="-45" dirty="0">
                <a:solidFill>
                  <a:sysClr val="windowText" lastClr="000000"/>
                </a:solidFill>
                <a:latin typeface="DejaVu Sans"/>
                <a:cs typeface="DejaVu Sans"/>
              </a:rPr>
              <a:t> </a:t>
            </a:r>
            <a:r>
              <a:rPr sz="2000" kern="0" spc="-20" dirty="0">
                <a:solidFill>
                  <a:sysClr val="windowText" lastClr="000000"/>
                </a:solidFill>
                <a:latin typeface="kiloji - P"/>
                <a:cs typeface="kiloji - P"/>
              </a:rPr>
              <a:t>node</a:t>
            </a:r>
            <a:endParaRPr sz="2000" kern="0">
              <a:solidFill>
                <a:sysClr val="windowText" lastClr="000000"/>
              </a:solidFill>
              <a:latin typeface="kiloji - P"/>
              <a:cs typeface="kiloji - P"/>
            </a:endParaRPr>
          </a:p>
          <a:p>
            <a:pPr marL="393065" indent="-380365" defTabSz="914400">
              <a:spcBef>
                <a:spcPts val="47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For</a:t>
            </a:r>
            <a:r>
              <a:rPr sz="2000" kern="0" spc="-37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85" dirty="0">
                <a:solidFill>
                  <a:sysClr val="windowText" lastClr="000000"/>
                </a:solidFill>
                <a:latin typeface="kiloji - P"/>
                <a:cs typeface="kiloji - P"/>
              </a:rPr>
              <a:t>each</a:t>
            </a:r>
            <a:r>
              <a:rPr sz="2000" kern="0" spc="-36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35" dirty="0">
                <a:solidFill>
                  <a:sysClr val="windowText" lastClr="000000"/>
                </a:solidFill>
                <a:latin typeface="kiloji - P"/>
                <a:cs typeface="kiloji - P"/>
              </a:rPr>
              <a:t>tree</a:t>
            </a:r>
            <a:r>
              <a:rPr sz="2000" kern="0" spc="-36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229" dirty="0">
                <a:solidFill>
                  <a:sysClr val="windowText" lastClr="000000"/>
                </a:solidFill>
                <a:latin typeface="kiloji - P"/>
                <a:cs typeface="kiloji - P"/>
              </a:rPr>
              <a:t>T</a:t>
            </a:r>
            <a:r>
              <a:rPr sz="2000" kern="0" spc="-37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there</a:t>
            </a:r>
            <a:r>
              <a:rPr sz="2000" kern="0" spc="-36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60" dirty="0">
                <a:solidFill>
                  <a:sysClr val="windowText" lastClr="000000"/>
                </a:solidFill>
                <a:latin typeface="kiloji - P"/>
                <a:cs typeface="kiloji - P"/>
              </a:rPr>
              <a:t>is</a:t>
            </a:r>
            <a:r>
              <a:rPr sz="2000" kern="0" spc="-36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70" dirty="0">
                <a:solidFill>
                  <a:sysClr val="windowText" lastClr="000000"/>
                </a:solidFill>
                <a:latin typeface="kiloji - P"/>
                <a:cs typeface="kiloji - P"/>
              </a:rPr>
              <a:t>a</a:t>
            </a:r>
            <a:r>
              <a:rPr sz="2000" kern="0" spc="-36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20" dirty="0">
                <a:solidFill>
                  <a:sysClr val="windowText" lastClr="000000"/>
                </a:solidFill>
                <a:latin typeface="kiloji - P"/>
                <a:cs typeface="kiloji - P"/>
              </a:rPr>
              <a:t>pointer</a:t>
            </a:r>
            <a:r>
              <a:rPr sz="2000" kern="0" spc="-37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kiloji - P"/>
                <a:cs typeface="kiloji - P"/>
              </a:rPr>
              <a:t>root[T]</a:t>
            </a:r>
            <a:r>
              <a:rPr sz="2000" kern="0" spc="-36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70" dirty="0">
                <a:solidFill>
                  <a:sysClr val="windowText" lastClr="000000"/>
                </a:solidFill>
                <a:latin typeface="kiloji - P"/>
                <a:cs typeface="kiloji - P"/>
              </a:rPr>
              <a:t>that</a:t>
            </a:r>
            <a:r>
              <a:rPr sz="2000" kern="0" spc="-36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points</a:t>
            </a:r>
            <a:r>
              <a:rPr sz="2000" kern="0" spc="-36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90" dirty="0">
                <a:solidFill>
                  <a:sysClr val="windowText" lastClr="000000"/>
                </a:solidFill>
                <a:latin typeface="kiloji - P"/>
                <a:cs typeface="kiloji - P"/>
              </a:rPr>
              <a:t>to</a:t>
            </a:r>
            <a:r>
              <a:rPr sz="2000" kern="0" spc="-37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kiloji - P"/>
                <a:cs typeface="kiloji - P"/>
              </a:rPr>
              <a:t>the</a:t>
            </a:r>
            <a:r>
              <a:rPr sz="2000" kern="0" spc="-36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65" dirty="0">
                <a:solidFill>
                  <a:sysClr val="windowText" lastClr="000000"/>
                </a:solidFill>
                <a:latin typeface="kiloji - P"/>
                <a:cs typeface="kiloji - P"/>
              </a:rPr>
              <a:t>root</a:t>
            </a:r>
            <a:r>
              <a:rPr sz="2000" kern="0" spc="-36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160" dirty="0">
                <a:solidFill>
                  <a:sysClr val="windowText" lastClr="000000"/>
                </a:solidFill>
                <a:latin typeface="kiloji - P"/>
                <a:cs typeface="kiloji - P"/>
              </a:rPr>
              <a:t>of</a:t>
            </a:r>
            <a:r>
              <a:rPr sz="2000" kern="0" spc="-36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180" dirty="0">
                <a:solidFill>
                  <a:sysClr val="windowText" lastClr="000000"/>
                </a:solidFill>
                <a:latin typeface="kiloji - P"/>
                <a:cs typeface="kiloji - P"/>
              </a:rPr>
              <a:t>T</a:t>
            </a:r>
            <a:endParaRPr sz="2000" kern="0">
              <a:solidFill>
                <a:sysClr val="windowText" lastClr="000000"/>
              </a:solidFill>
              <a:latin typeface="kiloji - P"/>
              <a:cs typeface="kiloji - P"/>
            </a:endParaRPr>
          </a:p>
          <a:p>
            <a:pPr marL="393065" indent="-380365" defTabSz="914400">
              <a:spcBef>
                <a:spcPts val="37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spc="-220" dirty="0">
                <a:solidFill>
                  <a:sysClr val="windowText" lastClr="000000"/>
                </a:solidFill>
                <a:latin typeface="kiloji - P"/>
                <a:cs typeface="kiloji - P"/>
              </a:rPr>
              <a:t>If</a:t>
            </a:r>
            <a:r>
              <a:rPr sz="2000" kern="0" spc="-38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kiloji - P"/>
                <a:cs typeface="kiloji - P"/>
              </a:rPr>
              <a:t>root[T]</a:t>
            </a:r>
            <a:r>
              <a:rPr sz="2000" kern="0" spc="-38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95" dirty="0">
                <a:solidFill>
                  <a:sysClr val="windowText" lastClr="000000"/>
                </a:solidFill>
                <a:latin typeface="kiloji - P"/>
                <a:cs typeface="kiloji - P"/>
              </a:rPr>
              <a:t>=</a:t>
            </a:r>
            <a:r>
              <a:rPr sz="2000" kern="0" spc="-38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70" dirty="0">
                <a:solidFill>
                  <a:sysClr val="windowText" lastClr="000000"/>
                </a:solidFill>
                <a:latin typeface="kiloji - P"/>
                <a:cs typeface="kiloji - P"/>
              </a:rPr>
              <a:t>NIL,</a:t>
            </a:r>
            <a:r>
              <a:rPr sz="2000" kern="0" spc="-37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kiloji - P"/>
                <a:cs typeface="kiloji - P"/>
              </a:rPr>
              <a:t>the</a:t>
            </a:r>
            <a:r>
              <a:rPr sz="2000" kern="0" spc="-38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35" dirty="0">
                <a:solidFill>
                  <a:sysClr val="windowText" lastClr="000000"/>
                </a:solidFill>
                <a:latin typeface="kiloji - P"/>
                <a:cs typeface="kiloji - P"/>
              </a:rPr>
              <a:t>tree</a:t>
            </a:r>
            <a:r>
              <a:rPr sz="2000" kern="0" spc="-38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229" dirty="0">
                <a:solidFill>
                  <a:sysClr val="windowText" lastClr="000000"/>
                </a:solidFill>
                <a:latin typeface="kiloji - P"/>
                <a:cs typeface="kiloji - P"/>
              </a:rPr>
              <a:t>T</a:t>
            </a:r>
            <a:r>
              <a:rPr sz="2000" kern="0" spc="-38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60" dirty="0">
                <a:solidFill>
                  <a:sysClr val="windowText" lastClr="000000"/>
                </a:solidFill>
                <a:latin typeface="kiloji - P"/>
                <a:cs typeface="kiloji - P"/>
              </a:rPr>
              <a:t>is</a:t>
            </a:r>
            <a:r>
              <a:rPr sz="2000" kern="0" spc="-37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20" dirty="0">
                <a:solidFill>
                  <a:sysClr val="windowText" lastClr="000000"/>
                </a:solidFill>
                <a:latin typeface="kiloji - P"/>
                <a:cs typeface="kiloji - P"/>
              </a:rPr>
              <a:t>empty</a:t>
            </a:r>
            <a:endParaRPr sz="2000" kern="0">
              <a:solidFill>
                <a:sysClr val="windowText" lastClr="000000"/>
              </a:solidFill>
              <a:latin typeface="kiloji - P"/>
              <a:cs typeface="kiloji - P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(169)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329" y="1378458"/>
            <a:ext cx="2705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Binary</a:t>
            </a:r>
            <a:r>
              <a:rPr sz="2000" b="1" kern="0" spc="-8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Tree</a:t>
            </a:r>
            <a:r>
              <a:rPr sz="2000" b="1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(Example)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1565" y="1895490"/>
            <a:ext cx="6278587" cy="4554869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715642" y="1941703"/>
          <a:ext cx="1258570" cy="1281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084">
                <a:tc gridSpan="2">
                  <a:txBody>
                    <a:bodyPr/>
                    <a:lstStyle/>
                    <a:p>
                      <a:pPr marR="220979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9050">
                      <a:solidFill>
                        <a:srgbClr val="0066CC"/>
                      </a:solidFill>
                      <a:prstDash val="solid"/>
                    </a:lnL>
                    <a:lnR w="19050">
                      <a:solidFill>
                        <a:srgbClr val="0066CC"/>
                      </a:solidFill>
                      <a:prstDash val="solid"/>
                    </a:lnR>
                    <a:lnT w="19050">
                      <a:solidFill>
                        <a:srgbClr val="0066CC"/>
                      </a:solidFill>
                      <a:prstDash val="solid"/>
                    </a:lnT>
                    <a:lnB w="19050">
                      <a:solidFill>
                        <a:srgbClr val="0066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 gridSpan="2"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(+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s.d.)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305" marB="0">
                    <a:lnL w="19050">
                      <a:solidFill>
                        <a:srgbClr val="0066CC"/>
                      </a:solidFill>
                      <a:prstDash val="solid"/>
                    </a:lnL>
                    <a:lnR w="19050">
                      <a:solidFill>
                        <a:srgbClr val="0066CC"/>
                      </a:solidFill>
                      <a:prstDash val="solid"/>
                    </a:lnR>
                    <a:lnT w="19050">
                      <a:solidFill>
                        <a:srgbClr val="0066CC"/>
                      </a:solidFill>
                      <a:prstDash val="solid"/>
                    </a:lnT>
                    <a:lnB w="28575">
                      <a:solidFill>
                        <a:srgbClr val="0066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left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9050">
                      <a:solidFill>
                        <a:srgbClr val="0066CC"/>
                      </a:solidFill>
                      <a:prstDash val="solid"/>
                    </a:lnL>
                    <a:lnR w="28575">
                      <a:solidFill>
                        <a:srgbClr val="0066CC"/>
                      </a:solidFill>
                      <a:prstDash val="solid"/>
                    </a:lnR>
                    <a:lnT w="28575">
                      <a:solidFill>
                        <a:srgbClr val="0066CC"/>
                      </a:solidFill>
                      <a:prstDash val="solid"/>
                    </a:lnT>
                    <a:lnB w="19050">
                      <a:solidFill>
                        <a:srgbClr val="0066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right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66CC"/>
                      </a:solidFill>
                      <a:prstDash val="solid"/>
                    </a:lnL>
                    <a:lnR w="19050">
                      <a:solidFill>
                        <a:srgbClr val="0066CC"/>
                      </a:solidFill>
                      <a:prstDash val="solid"/>
                    </a:lnR>
                    <a:lnT w="28575">
                      <a:solidFill>
                        <a:srgbClr val="0066CC"/>
                      </a:solidFill>
                      <a:prstDash val="solid"/>
                    </a:lnT>
                    <a:lnB w="19050">
                      <a:solidFill>
                        <a:srgbClr val="0066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(170)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330" y="1399794"/>
            <a:ext cx="141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P-</a:t>
            </a:r>
            <a:r>
              <a:rPr b="1" kern="0" dirty="0">
                <a:solidFill>
                  <a:sysClr val="windowText" lastClr="000000"/>
                </a:solidFill>
                <a:latin typeface="Arial"/>
                <a:cs typeface="Arial"/>
              </a:rPr>
              <a:t>nary</a:t>
            </a:r>
            <a:r>
              <a:rPr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Trees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(171)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2929" y="1869444"/>
            <a:ext cx="7315200" cy="59792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18465" marR="30480" indent="-381000" defTabSz="914400">
              <a:lnSpc>
                <a:spcPct val="110000"/>
              </a:lnSpc>
              <a:spcBef>
                <a:spcPts val="85"/>
              </a:spcBef>
              <a:buClr>
                <a:srgbClr val="0065C9"/>
              </a:buClr>
              <a:buSzPct val="94444"/>
              <a:buFont typeface="Wingdings"/>
              <a:buChar char=""/>
              <a:tabLst>
                <a:tab pos="418465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above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scheme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can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be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extended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any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class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trees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where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number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children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bounded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by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some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constant</a:t>
            </a:r>
            <a:r>
              <a:rPr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700" i="1" kern="0" baseline="462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k</a:t>
            </a:r>
            <a:r>
              <a:rPr sz="2700" i="1" kern="0" spc="-60" baseline="462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700" kern="0" baseline="462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2700" kern="0" spc="487" baseline="462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700" i="1" kern="0" baseline="462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child</a:t>
            </a:r>
            <a:r>
              <a:rPr sz="1350" kern="0" baseline="-185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r>
              <a:rPr sz="1350" kern="0" spc="-127" baseline="-185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700" kern="0" spc="345" baseline="462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,</a:t>
            </a:r>
            <a:r>
              <a:rPr sz="2700" kern="0" spc="345" baseline="4629" dirty="0">
                <a:solidFill>
                  <a:sysClr val="windowText" lastClr="000000"/>
                </a:solidFill>
                <a:latin typeface="Arial"/>
                <a:cs typeface="Arial"/>
              </a:rPr>
              <a:t></a:t>
            </a:r>
            <a:r>
              <a:rPr sz="2700" kern="0" spc="345" baseline="462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,</a:t>
            </a:r>
            <a:r>
              <a:rPr sz="2700" kern="0" spc="-397" baseline="462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700" i="1" kern="0" spc="-15" baseline="462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child</a:t>
            </a:r>
            <a:r>
              <a:rPr sz="1350" i="1" kern="0" spc="-15" baseline="-185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k</a:t>
            </a:r>
            <a:endParaRPr sz="1350" kern="0" baseline="-18518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8329" y="2547367"/>
            <a:ext cx="7834630" cy="3471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165" indent="-342900" defTabSz="914400">
              <a:spcBef>
                <a:spcPts val="100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16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bit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memory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space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may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be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wasted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for</a:t>
            </a:r>
            <a:r>
              <a:rPr sz="1600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pointers</a:t>
            </a:r>
            <a:r>
              <a:rPr sz="1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which</a:t>
            </a:r>
            <a:r>
              <a:rPr sz="1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are</a:t>
            </a:r>
            <a:r>
              <a:rPr sz="1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not</a:t>
            </a:r>
            <a:r>
              <a:rPr sz="1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actually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used</a:t>
            </a: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1290"/>
              </a:spcBef>
            </a:pP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2700" defTabSz="914400"/>
            <a:r>
              <a:rPr b="1" kern="0" dirty="0">
                <a:solidFill>
                  <a:sysClr val="windowText" lastClr="000000"/>
                </a:solidFill>
                <a:latin typeface="Arial"/>
                <a:cs typeface="Arial"/>
              </a:rPr>
              <a:t>Trees</a:t>
            </a:r>
            <a:r>
              <a:rPr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b="1" kern="0" dirty="0">
                <a:solidFill>
                  <a:sysClr val="windowText" lastClr="000000"/>
                </a:solidFill>
                <a:latin typeface="Arial"/>
                <a:cs typeface="Arial"/>
              </a:rPr>
              <a:t>with</a:t>
            </a:r>
            <a:r>
              <a:rPr b="1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b="1" kern="0" dirty="0">
                <a:solidFill>
                  <a:sysClr val="windowText" lastClr="000000"/>
                </a:solidFill>
                <a:latin typeface="Arial"/>
                <a:cs typeface="Arial"/>
              </a:rPr>
              <a:t>unbounded</a:t>
            </a:r>
            <a:r>
              <a:rPr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branching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spcBef>
                <a:spcPts val="1739"/>
              </a:spcBef>
              <a:buClr>
                <a:srgbClr val="0065C9"/>
              </a:buClr>
              <a:buSzPct val="94444"/>
              <a:buFont typeface="Wingdings"/>
              <a:buChar char=""/>
              <a:tabLst>
                <a:tab pos="393065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b="1" kern="0" dirty="0">
                <a:solidFill>
                  <a:srgbClr val="0065CC"/>
                </a:solidFill>
                <a:latin typeface="Arial"/>
                <a:cs typeface="Arial"/>
              </a:rPr>
              <a:t>tree</a:t>
            </a:r>
            <a:r>
              <a:rPr b="1" kern="0" spc="-40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b="1" kern="0" dirty="0">
                <a:solidFill>
                  <a:srgbClr val="0065CC"/>
                </a:solidFill>
                <a:latin typeface="Arial"/>
                <a:cs typeface="Arial"/>
              </a:rPr>
              <a:t>with</a:t>
            </a:r>
            <a:r>
              <a:rPr b="1" kern="0" spc="-40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b="1" kern="0" dirty="0">
                <a:solidFill>
                  <a:srgbClr val="0065CC"/>
                </a:solidFill>
                <a:latin typeface="Arial"/>
                <a:cs typeface="Arial"/>
              </a:rPr>
              <a:t>unbounded</a:t>
            </a:r>
            <a:r>
              <a:rPr b="1" kern="0" spc="-35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b="1" kern="0" spc="-10" dirty="0">
                <a:solidFill>
                  <a:srgbClr val="0065CC"/>
                </a:solidFill>
                <a:latin typeface="Arial"/>
                <a:cs typeface="Arial"/>
              </a:rPr>
              <a:t>branching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marR="214629" defTabSz="914400">
              <a:lnSpc>
                <a:spcPct val="110000"/>
              </a:lnSpc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(if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no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upper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bound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on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number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node's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children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known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priori)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can</a:t>
            </a:r>
            <a:r>
              <a:rPr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be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implemented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by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following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scheme: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605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Each</a:t>
            </a:r>
            <a:r>
              <a:rPr sz="16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node</a:t>
            </a:r>
            <a:r>
              <a:rPr sz="1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has</a:t>
            </a:r>
            <a:r>
              <a:rPr sz="1600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1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key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field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(and</a:t>
            </a:r>
            <a:r>
              <a:rPr sz="1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possibly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some</a:t>
            </a:r>
            <a:r>
              <a:rPr sz="1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satellite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data),</a:t>
            </a: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575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16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three</a:t>
            </a:r>
            <a:r>
              <a:rPr sz="1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pointers</a:t>
            </a:r>
            <a:r>
              <a:rPr sz="1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p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,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left_child</a:t>
            </a:r>
            <a:r>
              <a:rPr sz="1600" b="1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16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right_sibling</a:t>
            </a: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1830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leaf</a:t>
            </a:r>
            <a:r>
              <a:rPr sz="1600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node,</a:t>
            </a:r>
            <a:r>
              <a:rPr sz="16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left_child=NIL</a:t>
            </a: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580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If</a:t>
            </a:r>
            <a:r>
              <a:rPr sz="1600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node</a:t>
            </a:r>
            <a:r>
              <a:rPr sz="1600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1600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rightmost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child</a:t>
            </a:r>
            <a:r>
              <a:rPr sz="1600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its</a:t>
            </a:r>
            <a:r>
              <a:rPr sz="16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parent,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Arial"/>
                <a:cs typeface="Arial"/>
              </a:rPr>
              <a:t>then</a:t>
            </a:r>
            <a:r>
              <a:rPr sz="1600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right_sibling=NIL</a:t>
            </a: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78862" y="2174670"/>
            <a:ext cx="540385" cy="302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defTabSz="914400">
              <a:spcBef>
                <a:spcPts val="110"/>
              </a:spcBef>
            </a:pPr>
            <a:r>
              <a:rPr i="1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k</a:t>
            </a:r>
            <a:r>
              <a:rPr i="1" kern="0" spc="-8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Symbol"/>
                <a:cs typeface="Symbol"/>
              </a:rPr>
              <a:t></a:t>
            </a:r>
            <a:r>
              <a:rPr kern="0" spc="-17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kern="0" spc="-50" dirty="0">
                <a:solidFill>
                  <a:sysClr val="windowText" lastClr="000000"/>
                </a:solidFill>
                <a:latin typeface="Symbol"/>
                <a:cs typeface="Symbol"/>
              </a:rPr>
              <a:t></a:t>
            </a:r>
            <a:endParaRPr kern="0">
              <a:solidFill>
                <a:sysClr val="windowText" lastClr="000000"/>
              </a:solidFill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329" y="1374648"/>
            <a:ext cx="6342380" cy="3236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4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Stack</a:t>
            </a:r>
            <a:endParaRPr sz="24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610"/>
              </a:spcBef>
            </a:pPr>
            <a:endParaRPr sz="24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rgbClr val="0065CC"/>
                </a:solidFill>
                <a:latin typeface="Arial"/>
                <a:cs typeface="Arial"/>
              </a:rPr>
              <a:t>stack</a:t>
            </a:r>
            <a:r>
              <a:rPr sz="2000" b="1" kern="0" spc="-15" dirty="0">
                <a:solidFill>
                  <a:srgbClr val="0065CC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implements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LIFO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(last-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in,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first-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out)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policy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434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like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stack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plates,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where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you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can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either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place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defTabSz="914400">
              <a:spcBef>
                <a:spcPts val="5"/>
              </a:spcBef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an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extra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plate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at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top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or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remove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topmost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plate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1280"/>
              </a:spcBef>
            </a:pP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For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stack,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475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insert</a:t>
            </a:r>
            <a:r>
              <a:rPr sz="2000" b="1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operation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called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20" dirty="0">
                <a:solidFill>
                  <a:srgbClr val="0065CC"/>
                </a:solidFill>
                <a:latin typeface="Arial"/>
                <a:cs typeface="Arial"/>
              </a:rPr>
              <a:t>Push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475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delete</a:t>
            </a:r>
            <a:r>
              <a:rPr sz="2000" b="1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operation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called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25" dirty="0">
                <a:solidFill>
                  <a:srgbClr val="0065CC"/>
                </a:solidFill>
                <a:latin typeface="Arial"/>
                <a:cs typeface="Arial"/>
              </a:rPr>
              <a:t>Pop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(134)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329" y="1378458"/>
            <a:ext cx="33299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Unbounded</a:t>
            </a:r>
            <a:r>
              <a:rPr sz="2000" b="1" kern="0" spc="-8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Tree</a:t>
            </a:r>
            <a:r>
              <a:rPr sz="2000" b="1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(Example)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019" y="2182098"/>
            <a:ext cx="6386057" cy="3993019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617356" y="1463168"/>
          <a:ext cx="1493520" cy="1439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059">
                <a:tc gridSpan="2"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66CC"/>
                      </a:solidFill>
                      <a:prstDash val="solid"/>
                    </a:lnL>
                    <a:lnR w="19050">
                      <a:solidFill>
                        <a:srgbClr val="0066CC"/>
                      </a:solidFill>
                      <a:prstDash val="solid"/>
                    </a:lnR>
                    <a:lnT w="19050">
                      <a:solidFill>
                        <a:srgbClr val="0066CC"/>
                      </a:solidFill>
                      <a:prstDash val="solid"/>
                    </a:lnT>
                    <a:lnB w="19050">
                      <a:solidFill>
                        <a:srgbClr val="0066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790">
                <a:tc gridSpan="2"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key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(+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s.d.)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9050">
                      <a:solidFill>
                        <a:srgbClr val="0066CC"/>
                      </a:solidFill>
                      <a:prstDash val="solid"/>
                    </a:lnL>
                    <a:lnR w="19050">
                      <a:solidFill>
                        <a:srgbClr val="0066CC"/>
                      </a:solidFill>
                      <a:prstDash val="solid"/>
                    </a:lnR>
                    <a:lnT w="19050">
                      <a:solidFill>
                        <a:srgbClr val="0066CC"/>
                      </a:solidFill>
                      <a:prstDash val="solid"/>
                    </a:lnT>
                    <a:lnB w="28575">
                      <a:solidFill>
                        <a:srgbClr val="0066C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l_child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0066CC"/>
                      </a:solidFill>
                      <a:prstDash val="solid"/>
                    </a:lnL>
                    <a:lnR w="28575">
                      <a:solidFill>
                        <a:srgbClr val="0066CC"/>
                      </a:solidFill>
                      <a:prstDash val="solid"/>
                    </a:lnR>
                    <a:lnT w="28575">
                      <a:solidFill>
                        <a:srgbClr val="0066CC"/>
                      </a:solidFill>
                      <a:prstDash val="solid"/>
                    </a:lnT>
                    <a:lnB w="19050">
                      <a:solidFill>
                        <a:srgbClr val="0066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r_sibl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66CC"/>
                      </a:solidFill>
                      <a:prstDash val="solid"/>
                    </a:lnL>
                    <a:lnR w="19050">
                      <a:solidFill>
                        <a:srgbClr val="0066CC"/>
                      </a:solidFill>
                      <a:prstDash val="solid"/>
                    </a:lnR>
                    <a:lnT w="28575">
                      <a:solidFill>
                        <a:srgbClr val="0066CC"/>
                      </a:solidFill>
                      <a:prstDash val="solid"/>
                    </a:lnT>
                    <a:lnB w="19050">
                      <a:solidFill>
                        <a:srgbClr val="0066C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(172)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6053" y="1370076"/>
            <a:ext cx="33299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Unbounded</a:t>
            </a:r>
            <a:r>
              <a:rPr sz="2000" b="1" kern="0" spc="-8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Tree</a:t>
            </a:r>
            <a:r>
              <a:rPr sz="2000" b="1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(Example)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588387" y="6026023"/>
            <a:ext cx="426084" cy="425450"/>
            <a:chOff x="7064387" y="6026023"/>
            <a:chExt cx="426084" cy="425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3912" y="6035548"/>
              <a:ext cx="406907" cy="40614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073912" y="6035548"/>
              <a:ext cx="407034" cy="406400"/>
            </a:xfrm>
            <a:custGeom>
              <a:avLst/>
              <a:gdLst/>
              <a:ahLst/>
              <a:cxnLst/>
              <a:rect l="l" t="t" r="r" b="b"/>
              <a:pathLst>
                <a:path w="407034" h="406400">
                  <a:moveTo>
                    <a:pt x="203453" y="0"/>
                  </a:moveTo>
                  <a:lnTo>
                    <a:pt x="156914" y="5351"/>
                  </a:lnTo>
                  <a:lnTo>
                    <a:pt x="114133" y="20607"/>
                  </a:lnTo>
                  <a:lnTo>
                    <a:pt x="76351" y="44567"/>
                  </a:lnTo>
                  <a:lnTo>
                    <a:pt x="44806" y="76031"/>
                  </a:lnTo>
                  <a:lnTo>
                    <a:pt x="20740" y="113800"/>
                  </a:lnTo>
                  <a:lnTo>
                    <a:pt x="5391" y="156674"/>
                  </a:lnTo>
                  <a:lnTo>
                    <a:pt x="0" y="203454"/>
                  </a:lnTo>
                  <a:lnTo>
                    <a:pt x="5391" y="249951"/>
                  </a:lnTo>
                  <a:lnTo>
                    <a:pt x="20740" y="292623"/>
                  </a:lnTo>
                  <a:lnTo>
                    <a:pt x="44806" y="330257"/>
                  </a:lnTo>
                  <a:lnTo>
                    <a:pt x="76351" y="361638"/>
                  </a:lnTo>
                  <a:lnTo>
                    <a:pt x="114133" y="385556"/>
                  </a:lnTo>
                  <a:lnTo>
                    <a:pt x="156914" y="400796"/>
                  </a:lnTo>
                  <a:lnTo>
                    <a:pt x="203453" y="406146"/>
                  </a:lnTo>
                  <a:lnTo>
                    <a:pt x="249993" y="400796"/>
                  </a:lnTo>
                  <a:lnTo>
                    <a:pt x="292774" y="385556"/>
                  </a:lnTo>
                  <a:lnTo>
                    <a:pt x="330556" y="361638"/>
                  </a:lnTo>
                  <a:lnTo>
                    <a:pt x="362101" y="330257"/>
                  </a:lnTo>
                  <a:lnTo>
                    <a:pt x="386167" y="292623"/>
                  </a:lnTo>
                  <a:lnTo>
                    <a:pt x="401516" y="249951"/>
                  </a:lnTo>
                  <a:lnTo>
                    <a:pt x="406907" y="203454"/>
                  </a:lnTo>
                  <a:lnTo>
                    <a:pt x="401516" y="156674"/>
                  </a:lnTo>
                  <a:lnTo>
                    <a:pt x="386167" y="113800"/>
                  </a:lnTo>
                  <a:lnTo>
                    <a:pt x="362101" y="76031"/>
                  </a:lnTo>
                  <a:lnTo>
                    <a:pt x="330556" y="44567"/>
                  </a:lnTo>
                  <a:lnTo>
                    <a:pt x="292774" y="20607"/>
                  </a:lnTo>
                  <a:lnTo>
                    <a:pt x="249993" y="5351"/>
                  </a:lnTo>
                  <a:lnTo>
                    <a:pt x="203453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505354" y="1399914"/>
            <a:ext cx="7783830" cy="4697730"/>
            <a:chOff x="981354" y="1399914"/>
            <a:chExt cx="7783830" cy="469773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4853" y="1399914"/>
              <a:ext cx="4059102" cy="253801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27605" y="3572002"/>
              <a:ext cx="489584" cy="488950"/>
            </a:xfrm>
            <a:custGeom>
              <a:avLst/>
              <a:gdLst/>
              <a:ahLst/>
              <a:cxnLst/>
              <a:rect l="l" t="t" r="r" b="b"/>
              <a:pathLst>
                <a:path w="489585" h="488950">
                  <a:moveTo>
                    <a:pt x="244601" y="0"/>
                  </a:moveTo>
                  <a:lnTo>
                    <a:pt x="195368" y="4945"/>
                  </a:lnTo>
                  <a:lnTo>
                    <a:pt x="149482" y="19133"/>
                  </a:lnTo>
                  <a:lnTo>
                    <a:pt x="107937" y="41590"/>
                  </a:lnTo>
                  <a:lnTo>
                    <a:pt x="71723" y="71342"/>
                  </a:lnTo>
                  <a:lnTo>
                    <a:pt x="41831" y="107416"/>
                  </a:lnTo>
                  <a:lnTo>
                    <a:pt x="19252" y="148840"/>
                  </a:lnTo>
                  <a:lnTo>
                    <a:pt x="4978" y="194638"/>
                  </a:lnTo>
                  <a:lnTo>
                    <a:pt x="0" y="243840"/>
                  </a:lnTo>
                  <a:lnTo>
                    <a:pt x="4978" y="293292"/>
                  </a:lnTo>
                  <a:lnTo>
                    <a:pt x="19252" y="339280"/>
                  </a:lnTo>
                  <a:lnTo>
                    <a:pt x="41831" y="380839"/>
                  </a:lnTo>
                  <a:lnTo>
                    <a:pt x="71723" y="417004"/>
                  </a:lnTo>
                  <a:lnTo>
                    <a:pt x="107937" y="446811"/>
                  </a:lnTo>
                  <a:lnTo>
                    <a:pt x="149482" y="469296"/>
                  </a:lnTo>
                  <a:lnTo>
                    <a:pt x="195368" y="483494"/>
                  </a:lnTo>
                  <a:lnTo>
                    <a:pt x="244601" y="488442"/>
                  </a:lnTo>
                  <a:lnTo>
                    <a:pt x="293835" y="483494"/>
                  </a:lnTo>
                  <a:lnTo>
                    <a:pt x="339721" y="469296"/>
                  </a:lnTo>
                  <a:lnTo>
                    <a:pt x="381266" y="446811"/>
                  </a:lnTo>
                  <a:lnTo>
                    <a:pt x="417480" y="417004"/>
                  </a:lnTo>
                  <a:lnTo>
                    <a:pt x="447372" y="380839"/>
                  </a:lnTo>
                  <a:lnTo>
                    <a:pt x="469951" y="339280"/>
                  </a:lnTo>
                  <a:lnTo>
                    <a:pt x="484225" y="293292"/>
                  </a:lnTo>
                  <a:lnTo>
                    <a:pt x="489203" y="243840"/>
                  </a:lnTo>
                  <a:lnTo>
                    <a:pt x="484225" y="194638"/>
                  </a:lnTo>
                  <a:lnTo>
                    <a:pt x="469951" y="148840"/>
                  </a:lnTo>
                  <a:lnTo>
                    <a:pt x="447372" y="107416"/>
                  </a:lnTo>
                  <a:lnTo>
                    <a:pt x="417480" y="71342"/>
                  </a:lnTo>
                  <a:lnTo>
                    <a:pt x="381266" y="41590"/>
                  </a:lnTo>
                  <a:lnTo>
                    <a:pt x="339721" y="19133"/>
                  </a:lnTo>
                  <a:lnTo>
                    <a:pt x="293835" y="4945"/>
                  </a:lnTo>
                  <a:lnTo>
                    <a:pt x="244601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445031" y="4167124"/>
              <a:ext cx="488950" cy="489584"/>
            </a:xfrm>
            <a:custGeom>
              <a:avLst/>
              <a:gdLst/>
              <a:ahLst/>
              <a:cxnLst/>
              <a:rect l="l" t="t" r="r" b="b"/>
              <a:pathLst>
                <a:path w="488950" h="489585">
                  <a:moveTo>
                    <a:pt x="244602" y="0"/>
                  </a:moveTo>
                  <a:lnTo>
                    <a:pt x="195149" y="4978"/>
                  </a:lnTo>
                  <a:lnTo>
                    <a:pt x="149161" y="19252"/>
                  </a:lnTo>
                  <a:lnTo>
                    <a:pt x="107602" y="41831"/>
                  </a:lnTo>
                  <a:lnTo>
                    <a:pt x="71437" y="71723"/>
                  </a:lnTo>
                  <a:lnTo>
                    <a:pt x="41630" y="107937"/>
                  </a:lnTo>
                  <a:lnTo>
                    <a:pt x="19145" y="149482"/>
                  </a:lnTo>
                  <a:lnTo>
                    <a:pt x="4947" y="195368"/>
                  </a:lnTo>
                  <a:lnTo>
                    <a:pt x="0" y="244602"/>
                  </a:lnTo>
                  <a:lnTo>
                    <a:pt x="4947" y="293835"/>
                  </a:lnTo>
                  <a:lnTo>
                    <a:pt x="19145" y="339721"/>
                  </a:lnTo>
                  <a:lnTo>
                    <a:pt x="41630" y="381266"/>
                  </a:lnTo>
                  <a:lnTo>
                    <a:pt x="71437" y="417480"/>
                  </a:lnTo>
                  <a:lnTo>
                    <a:pt x="107602" y="447372"/>
                  </a:lnTo>
                  <a:lnTo>
                    <a:pt x="149161" y="469951"/>
                  </a:lnTo>
                  <a:lnTo>
                    <a:pt x="195149" y="484225"/>
                  </a:lnTo>
                  <a:lnTo>
                    <a:pt x="244602" y="489204"/>
                  </a:lnTo>
                  <a:lnTo>
                    <a:pt x="293803" y="484225"/>
                  </a:lnTo>
                  <a:lnTo>
                    <a:pt x="339601" y="469951"/>
                  </a:lnTo>
                  <a:lnTo>
                    <a:pt x="381025" y="447372"/>
                  </a:lnTo>
                  <a:lnTo>
                    <a:pt x="417099" y="417480"/>
                  </a:lnTo>
                  <a:lnTo>
                    <a:pt x="446851" y="381266"/>
                  </a:lnTo>
                  <a:lnTo>
                    <a:pt x="469308" y="339721"/>
                  </a:lnTo>
                  <a:lnTo>
                    <a:pt x="483496" y="293835"/>
                  </a:lnTo>
                  <a:lnTo>
                    <a:pt x="488442" y="244602"/>
                  </a:lnTo>
                  <a:lnTo>
                    <a:pt x="483496" y="195368"/>
                  </a:lnTo>
                  <a:lnTo>
                    <a:pt x="469308" y="149482"/>
                  </a:lnTo>
                  <a:lnTo>
                    <a:pt x="446851" y="107937"/>
                  </a:lnTo>
                  <a:lnTo>
                    <a:pt x="417099" y="71723"/>
                  </a:lnTo>
                  <a:lnTo>
                    <a:pt x="381025" y="41831"/>
                  </a:lnTo>
                  <a:lnTo>
                    <a:pt x="339601" y="19252"/>
                  </a:lnTo>
                  <a:lnTo>
                    <a:pt x="293803" y="4978"/>
                  </a:lnTo>
                  <a:lnTo>
                    <a:pt x="244602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010179" y="4167124"/>
              <a:ext cx="489584" cy="489584"/>
            </a:xfrm>
            <a:custGeom>
              <a:avLst/>
              <a:gdLst/>
              <a:ahLst/>
              <a:cxnLst/>
              <a:rect l="l" t="t" r="r" b="b"/>
              <a:pathLst>
                <a:path w="489585" h="489585">
                  <a:moveTo>
                    <a:pt x="244601" y="0"/>
                  </a:moveTo>
                  <a:lnTo>
                    <a:pt x="195368" y="4978"/>
                  </a:lnTo>
                  <a:lnTo>
                    <a:pt x="149482" y="19252"/>
                  </a:lnTo>
                  <a:lnTo>
                    <a:pt x="107937" y="41831"/>
                  </a:lnTo>
                  <a:lnTo>
                    <a:pt x="71723" y="71723"/>
                  </a:lnTo>
                  <a:lnTo>
                    <a:pt x="41831" y="107937"/>
                  </a:lnTo>
                  <a:lnTo>
                    <a:pt x="19252" y="149482"/>
                  </a:lnTo>
                  <a:lnTo>
                    <a:pt x="4978" y="195368"/>
                  </a:lnTo>
                  <a:lnTo>
                    <a:pt x="0" y="244602"/>
                  </a:lnTo>
                  <a:lnTo>
                    <a:pt x="4978" y="293835"/>
                  </a:lnTo>
                  <a:lnTo>
                    <a:pt x="19252" y="339721"/>
                  </a:lnTo>
                  <a:lnTo>
                    <a:pt x="41831" y="381266"/>
                  </a:lnTo>
                  <a:lnTo>
                    <a:pt x="71723" y="417480"/>
                  </a:lnTo>
                  <a:lnTo>
                    <a:pt x="107937" y="447372"/>
                  </a:lnTo>
                  <a:lnTo>
                    <a:pt x="149482" y="469951"/>
                  </a:lnTo>
                  <a:lnTo>
                    <a:pt x="195368" y="484225"/>
                  </a:lnTo>
                  <a:lnTo>
                    <a:pt x="244601" y="489204"/>
                  </a:lnTo>
                  <a:lnTo>
                    <a:pt x="293835" y="484225"/>
                  </a:lnTo>
                  <a:lnTo>
                    <a:pt x="339721" y="469951"/>
                  </a:lnTo>
                  <a:lnTo>
                    <a:pt x="381266" y="447372"/>
                  </a:lnTo>
                  <a:lnTo>
                    <a:pt x="417480" y="417480"/>
                  </a:lnTo>
                  <a:lnTo>
                    <a:pt x="447372" y="381266"/>
                  </a:lnTo>
                  <a:lnTo>
                    <a:pt x="469951" y="339721"/>
                  </a:lnTo>
                  <a:lnTo>
                    <a:pt x="484225" y="293835"/>
                  </a:lnTo>
                  <a:lnTo>
                    <a:pt x="489203" y="244602"/>
                  </a:lnTo>
                  <a:lnTo>
                    <a:pt x="484225" y="195368"/>
                  </a:lnTo>
                  <a:lnTo>
                    <a:pt x="469951" y="149482"/>
                  </a:lnTo>
                  <a:lnTo>
                    <a:pt x="447372" y="107937"/>
                  </a:lnTo>
                  <a:lnTo>
                    <a:pt x="417480" y="71723"/>
                  </a:lnTo>
                  <a:lnTo>
                    <a:pt x="381266" y="41831"/>
                  </a:lnTo>
                  <a:lnTo>
                    <a:pt x="339721" y="19252"/>
                  </a:lnTo>
                  <a:lnTo>
                    <a:pt x="293835" y="4978"/>
                  </a:lnTo>
                  <a:lnTo>
                    <a:pt x="244601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865655" y="3997198"/>
              <a:ext cx="416559" cy="238125"/>
            </a:xfrm>
            <a:custGeom>
              <a:avLst/>
              <a:gdLst/>
              <a:ahLst/>
              <a:cxnLst/>
              <a:rect l="l" t="t" r="r" b="b"/>
              <a:pathLst>
                <a:path w="416560" h="238125">
                  <a:moveTo>
                    <a:pt x="416051" y="0"/>
                  </a:moveTo>
                  <a:lnTo>
                    <a:pt x="0" y="23774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68803" y="4017772"/>
              <a:ext cx="353060" cy="238760"/>
            </a:xfrm>
            <a:custGeom>
              <a:avLst/>
              <a:gdLst/>
              <a:ahLst/>
              <a:cxnLst/>
              <a:rect l="l" t="t" r="r" b="b"/>
              <a:pathLst>
                <a:path w="353060" h="238760">
                  <a:moveTo>
                    <a:pt x="0" y="0"/>
                  </a:moveTo>
                  <a:lnTo>
                    <a:pt x="352806" y="23850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555009" y="5200396"/>
              <a:ext cx="155575" cy="218440"/>
            </a:xfrm>
            <a:custGeom>
              <a:avLst/>
              <a:gdLst/>
              <a:ahLst/>
              <a:cxnLst/>
              <a:rect l="l" t="t" r="r" b="b"/>
              <a:pathLst>
                <a:path w="155575" h="218439">
                  <a:moveTo>
                    <a:pt x="155448" y="0"/>
                  </a:moveTo>
                  <a:lnTo>
                    <a:pt x="0" y="21793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0879" y="4775200"/>
              <a:ext cx="489204" cy="48844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90879" y="4775200"/>
              <a:ext cx="489584" cy="488950"/>
            </a:xfrm>
            <a:custGeom>
              <a:avLst/>
              <a:gdLst/>
              <a:ahLst/>
              <a:cxnLst/>
              <a:rect l="l" t="t" r="r" b="b"/>
              <a:pathLst>
                <a:path w="489584" h="488950">
                  <a:moveTo>
                    <a:pt x="244602" y="0"/>
                  </a:moveTo>
                  <a:lnTo>
                    <a:pt x="195368" y="4947"/>
                  </a:lnTo>
                  <a:lnTo>
                    <a:pt x="149482" y="19145"/>
                  </a:lnTo>
                  <a:lnTo>
                    <a:pt x="107937" y="41630"/>
                  </a:lnTo>
                  <a:lnTo>
                    <a:pt x="71723" y="71437"/>
                  </a:lnTo>
                  <a:lnTo>
                    <a:pt x="41831" y="107602"/>
                  </a:lnTo>
                  <a:lnTo>
                    <a:pt x="19252" y="149161"/>
                  </a:lnTo>
                  <a:lnTo>
                    <a:pt x="4978" y="195149"/>
                  </a:lnTo>
                  <a:lnTo>
                    <a:pt x="0" y="244602"/>
                  </a:lnTo>
                  <a:lnTo>
                    <a:pt x="4978" y="293803"/>
                  </a:lnTo>
                  <a:lnTo>
                    <a:pt x="19252" y="339601"/>
                  </a:lnTo>
                  <a:lnTo>
                    <a:pt x="41831" y="381025"/>
                  </a:lnTo>
                  <a:lnTo>
                    <a:pt x="71723" y="417099"/>
                  </a:lnTo>
                  <a:lnTo>
                    <a:pt x="107937" y="446851"/>
                  </a:lnTo>
                  <a:lnTo>
                    <a:pt x="149482" y="469308"/>
                  </a:lnTo>
                  <a:lnTo>
                    <a:pt x="195368" y="483496"/>
                  </a:lnTo>
                  <a:lnTo>
                    <a:pt x="244602" y="488442"/>
                  </a:lnTo>
                  <a:lnTo>
                    <a:pt x="293835" y="483496"/>
                  </a:lnTo>
                  <a:lnTo>
                    <a:pt x="339721" y="469308"/>
                  </a:lnTo>
                  <a:lnTo>
                    <a:pt x="381266" y="446851"/>
                  </a:lnTo>
                  <a:lnTo>
                    <a:pt x="417480" y="417099"/>
                  </a:lnTo>
                  <a:lnTo>
                    <a:pt x="447372" y="381025"/>
                  </a:lnTo>
                  <a:lnTo>
                    <a:pt x="469951" y="339601"/>
                  </a:lnTo>
                  <a:lnTo>
                    <a:pt x="484225" y="293803"/>
                  </a:lnTo>
                  <a:lnTo>
                    <a:pt x="489204" y="244602"/>
                  </a:lnTo>
                  <a:lnTo>
                    <a:pt x="484225" y="195149"/>
                  </a:lnTo>
                  <a:lnTo>
                    <a:pt x="469951" y="149161"/>
                  </a:lnTo>
                  <a:lnTo>
                    <a:pt x="447372" y="107602"/>
                  </a:lnTo>
                  <a:lnTo>
                    <a:pt x="417480" y="71437"/>
                  </a:lnTo>
                  <a:lnTo>
                    <a:pt x="381266" y="41630"/>
                  </a:lnTo>
                  <a:lnTo>
                    <a:pt x="339721" y="19145"/>
                  </a:lnTo>
                  <a:lnTo>
                    <a:pt x="293835" y="4947"/>
                  </a:lnTo>
                  <a:lnTo>
                    <a:pt x="244602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377975" y="4603750"/>
              <a:ext cx="155575" cy="217170"/>
            </a:xfrm>
            <a:custGeom>
              <a:avLst/>
              <a:gdLst/>
              <a:ahLst/>
              <a:cxnLst/>
              <a:rect l="l" t="t" r="r" b="b"/>
              <a:pathLst>
                <a:path w="155575" h="217170">
                  <a:moveTo>
                    <a:pt x="155447" y="0"/>
                  </a:moveTo>
                  <a:lnTo>
                    <a:pt x="0" y="21717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826031" y="4603750"/>
              <a:ext cx="135255" cy="167005"/>
            </a:xfrm>
            <a:custGeom>
              <a:avLst/>
              <a:gdLst/>
              <a:ahLst/>
              <a:cxnLst/>
              <a:rect l="l" t="t" r="r" b="b"/>
              <a:pathLst>
                <a:path w="135255" h="167004">
                  <a:moveTo>
                    <a:pt x="0" y="0"/>
                  </a:moveTo>
                  <a:lnTo>
                    <a:pt x="134874" y="16687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829079" y="4768342"/>
              <a:ext cx="489584" cy="489584"/>
            </a:xfrm>
            <a:custGeom>
              <a:avLst/>
              <a:gdLst/>
              <a:ahLst/>
              <a:cxnLst/>
              <a:rect l="l" t="t" r="r" b="b"/>
              <a:pathLst>
                <a:path w="489585" h="489585">
                  <a:moveTo>
                    <a:pt x="244601" y="0"/>
                  </a:moveTo>
                  <a:lnTo>
                    <a:pt x="195368" y="4978"/>
                  </a:lnTo>
                  <a:lnTo>
                    <a:pt x="149482" y="19252"/>
                  </a:lnTo>
                  <a:lnTo>
                    <a:pt x="107937" y="41831"/>
                  </a:lnTo>
                  <a:lnTo>
                    <a:pt x="71723" y="71723"/>
                  </a:lnTo>
                  <a:lnTo>
                    <a:pt x="41831" y="107937"/>
                  </a:lnTo>
                  <a:lnTo>
                    <a:pt x="19252" y="149482"/>
                  </a:lnTo>
                  <a:lnTo>
                    <a:pt x="4978" y="195368"/>
                  </a:lnTo>
                  <a:lnTo>
                    <a:pt x="0" y="244602"/>
                  </a:lnTo>
                  <a:lnTo>
                    <a:pt x="4978" y="294054"/>
                  </a:lnTo>
                  <a:lnTo>
                    <a:pt x="19252" y="340042"/>
                  </a:lnTo>
                  <a:lnTo>
                    <a:pt x="41831" y="381601"/>
                  </a:lnTo>
                  <a:lnTo>
                    <a:pt x="71723" y="417766"/>
                  </a:lnTo>
                  <a:lnTo>
                    <a:pt x="107937" y="447573"/>
                  </a:lnTo>
                  <a:lnTo>
                    <a:pt x="149482" y="470058"/>
                  </a:lnTo>
                  <a:lnTo>
                    <a:pt x="195368" y="484256"/>
                  </a:lnTo>
                  <a:lnTo>
                    <a:pt x="244601" y="489204"/>
                  </a:lnTo>
                  <a:lnTo>
                    <a:pt x="293835" y="484256"/>
                  </a:lnTo>
                  <a:lnTo>
                    <a:pt x="339721" y="470058"/>
                  </a:lnTo>
                  <a:lnTo>
                    <a:pt x="381266" y="447573"/>
                  </a:lnTo>
                  <a:lnTo>
                    <a:pt x="417480" y="417766"/>
                  </a:lnTo>
                  <a:lnTo>
                    <a:pt x="447372" y="381601"/>
                  </a:lnTo>
                  <a:lnTo>
                    <a:pt x="469951" y="340042"/>
                  </a:lnTo>
                  <a:lnTo>
                    <a:pt x="484225" y="294054"/>
                  </a:lnTo>
                  <a:lnTo>
                    <a:pt x="489203" y="244602"/>
                  </a:lnTo>
                  <a:lnTo>
                    <a:pt x="484225" y="195368"/>
                  </a:lnTo>
                  <a:lnTo>
                    <a:pt x="469951" y="149482"/>
                  </a:lnTo>
                  <a:lnTo>
                    <a:pt x="447372" y="107937"/>
                  </a:lnTo>
                  <a:lnTo>
                    <a:pt x="417480" y="71723"/>
                  </a:lnTo>
                  <a:lnTo>
                    <a:pt x="381266" y="41831"/>
                  </a:lnTo>
                  <a:lnTo>
                    <a:pt x="339721" y="19252"/>
                  </a:lnTo>
                  <a:lnTo>
                    <a:pt x="293835" y="4978"/>
                  </a:lnTo>
                  <a:lnTo>
                    <a:pt x="244601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3977" y="5427472"/>
              <a:ext cx="489203" cy="48920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393977" y="5427472"/>
              <a:ext cx="489584" cy="489584"/>
            </a:xfrm>
            <a:custGeom>
              <a:avLst/>
              <a:gdLst/>
              <a:ahLst/>
              <a:cxnLst/>
              <a:rect l="l" t="t" r="r" b="b"/>
              <a:pathLst>
                <a:path w="489585" h="489585">
                  <a:moveTo>
                    <a:pt x="244602" y="0"/>
                  </a:moveTo>
                  <a:lnTo>
                    <a:pt x="195368" y="4978"/>
                  </a:lnTo>
                  <a:lnTo>
                    <a:pt x="149482" y="19252"/>
                  </a:lnTo>
                  <a:lnTo>
                    <a:pt x="107937" y="41831"/>
                  </a:lnTo>
                  <a:lnTo>
                    <a:pt x="71723" y="71723"/>
                  </a:lnTo>
                  <a:lnTo>
                    <a:pt x="41831" y="107937"/>
                  </a:lnTo>
                  <a:lnTo>
                    <a:pt x="19252" y="149482"/>
                  </a:lnTo>
                  <a:lnTo>
                    <a:pt x="4978" y="195368"/>
                  </a:lnTo>
                  <a:lnTo>
                    <a:pt x="0" y="244602"/>
                  </a:lnTo>
                  <a:lnTo>
                    <a:pt x="4978" y="293835"/>
                  </a:lnTo>
                  <a:lnTo>
                    <a:pt x="19252" y="339721"/>
                  </a:lnTo>
                  <a:lnTo>
                    <a:pt x="41831" y="381266"/>
                  </a:lnTo>
                  <a:lnTo>
                    <a:pt x="71723" y="417480"/>
                  </a:lnTo>
                  <a:lnTo>
                    <a:pt x="107937" y="447372"/>
                  </a:lnTo>
                  <a:lnTo>
                    <a:pt x="149482" y="469951"/>
                  </a:lnTo>
                  <a:lnTo>
                    <a:pt x="195368" y="484225"/>
                  </a:lnTo>
                  <a:lnTo>
                    <a:pt x="244602" y="489204"/>
                  </a:lnTo>
                  <a:lnTo>
                    <a:pt x="293835" y="484225"/>
                  </a:lnTo>
                  <a:lnTo>
                    <a:pt x="339721" y="469951"/>
                  </a:lnTo>
                  <a:lnTo>
                    <a:pt x="381266" y="447372"/>
                  </a:lnTo>
                  <a:lnTo>
                    <a:pt x="417480" y="417480"/>
                  </a:lnTo>
                  <a:lnTo>
                    <a:pt x="447372" y="381266"/>
                  </a:lnTo>
                  <a:lnTo>
                    <a:pt x="469951" y="339721"/>
                  </a:lnTo>
                  <a:lnTo>
                    <a:pt x="484225" y="293835"/>
                  </a:lnTo>
                  <a:lnTo>
                    <a:pt x="489204" y="244602"/>
                  </a:lnTo>
                  <a:lnTo>
                    <a:pt x="484225" y="195368"/>
                  </a:lnTo>
                  <a:lnTo>
                    <a:pt x="469951" y="149482"/>
                  </a:lnTo>
                  <a:lnTo>
                    <a:pt x="447372" y="107937"/>
                  </a:lnTo>
                  <a:lnTo>
                    <a:pt x="417480" y="71723"/>
                  </a:lnTo>
                  <a:lnTo>
                    <a:pt x="381266" y="41831"/>
                  </a:lnTo>
                  <a:lnTo>
                    <a:pt x="339721" y="19252"/>
                  </a:lnTo>
                  <a:lnTo>
                    <a:pt x="293835" y="4978"/>
                  </a:lnTo>
                  <a:lnTo>
                    <a:pt x="244602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2657" y="5427472"/>
              <a:ext cx="488441" cy="48920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262657" y="5427472"/>
              <a:ext cx="488950" cy="489584"/>
            </a:xfrm>
            <a:custGeom>
              <a:avLst/>
              <a:gdLst/>
              <a:ahLst/>
              <a:cxnLst/>
              <a:rect l="l" t="t" r="r" b="b"/>
              <a:pathLst>
                <a:path w="488950" h="489585">
                  <a:moveTo>
                    <a:pt x="244601" y="0"/>
                  </a:moveTo>
                  <a:lnTo>
                    <a:pt x="195149" y="4978"/>
                  </a:lnTo>
                  <a:lnTo>
                    <a:pt x="149161" y="19252"/>
                  </a:lnTo>
                  <a:lnTo>
                    <a:pt x="107602" y="41831"/>
                  </a:lnTo>
                  <a:lnTo>
                    <a:pt x="71437" y="71723"/>
                  </a:lnTo>
                  <a:lnTo>
                    <a:pt x="41630" y="107937"/>
                  </a:lnTo>
                  <a:lnTo>
                    <a:pt x="19145" y="149482"/>
                  </a:lnTo>
                  <a:lnTo>
                    <a:pt x="4947" y="195368"/>
                  </a:lnTo>
                  <a:lnTo>
                    <a:pt x="0" y="244602"/>
                  </a:lnTo>
                  <a:lnTo>
                    <a:pt x="4947" y="293835"/>
                  </a:lnTo>
                  <a:lnTo>
                    <a:pt x="19145" y="339721"/>
                  </a:lnTo>
                  <a:lnTo>
                    <a:pt x="41630" y="381266"/>
                  </a:lnTo>
                  <a:lnTo>
                    <a:pt x="71437" y="417480"/>
                  </a:lnTo>
                  <a:lnTo>
                    <a:pt x="107602" y="447372"/>
                  </a:lnTo>
                  <a:lnTo>
                    <a:pt x="149161" y="469951"/>
                  </a:lnTo>
                  <a:lnTo>
                    <a:pt x="195149" y="484225"/>
                  </a:lnTo>
                  <a:lnTo>
                    <a:pt x="244601" y="489204"/>
                  </a:lnTo>
                  <a:lnTo>
                    <a:pt x="293803" y="484225"/>
                  </a:lnTo>
                  <a:lnTo>
                    <a:pt x="339601" y="469951"/>
                  </a:lnTo>
                  <a:lnTo>
                    <a:pt x="381025" y="447372"/>
                  </a:lnTo>
                  <a:lnTo>
                    <a:pt x="417099" y="417480"/>
                  </a:lnTo>
                  <a:lnTo>
                    <a:pt x="446851" y="381266"/>
                  </a:lnTo>
                  <a:lnTo>
                    <a:pt x="469308" y="339721"/>
                  </a:lnTo>
                  <a:lnTo>
                    <a:pt x="483496" y="293835"/>
                  </a:lnTo>
                  <a:lnTo>
                    <a:pt x="488441" y="244602"/>
                  </a:lnTo>
                  <a:lnTo>
                    <a:pt x="483496" y="195368"/>
                  </a:lnTo>
                  <a:lnTo>
                    <a:pt x="469308" y="149482"/>
                  </a:lnTo>
                  <a:lnTo>
                    <a:pt x="446851" y="107937"/>
                  </a:lnTo>
                  <a:lnTo>
                    <a:pt x="417099" y="71723"/>
                  </a:lnTo>
                  <a:lnTo>
                    <a:pt x="381025" y="41831"/>
                  </a:lnTo>
                  <a:lnTo>
                    <a:pt x="339601" y="19252"/>
                  </a:lnTo>
                  <a:lnTo>
                    <a:pt x="293803" y="4978"/>
                  </a:lnTo>
                  <a:lnTo>
                    <a:pt x="244601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781073" y="5214874"/>
              <a:ext cx="156210" cy="217170"/>
            </a:xfrm>
            <a:custGeom>
              <a:avLst/>
              <a:gdLst/>
              <a:ahLst/>
              <a:cxnLst/>
              <a:rect l="l" t="t" r="r" b="b"/>
              <a:pathLst>
                <a:path w="156210" h="217170">
                  <a:moveTo>
                    <a:pt x="156210" y="0"/>
                  </a:moveTo>
                  <a:lnTo>
                    <a:pt x="0" y="21717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229129" y="5214874"/>
              <a:ext cx="186055" cy="208279"/>
            </a:xfrm>
            <a:custGeom>
              <a:avLst/>
              <a:gdLst/>
              <a:ahLst/>
              <a:cxnLst/>
              <a:rect l="l" t="t" r="r" b="b"/>
              <a:pathLst>
                <a:path w="186055" h="208279">
                  <a:moveTo>
                    <a:pt x="0" y="0"/>
                  </a:moveTo>
                  <a:lnTo>
                    <a:pt x="185928" y="20802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10388" y="4797298"/>
              <a:ext cx="489203" cy="48920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310388" y="4797298"/>
              <a:ext cx="489584" cy="489584"/>
            </a:xfrm>
            <a:custGeom>
              <a:avLst/>
              <a:gdLst/>
              <a:ahLst/>
              <a:cxnLst/>
              <a:rect l="l" t="t" r="r" b="b"/>
              <a:pathLst>
                <a:path w="489584" h="489585">
                  <a:moveTo>
                    <a:pt x="244601" y="0"/>
                  </a:moveTo>
                  <a:lnTo>
                    <a:pt x="195368" y="4978"/>
                  </a:lnTo>
                  <a:lnTo>
                    <a:pt x="149482" y="19252"/>
                  </a:lnTo>
                  <a:lnTo>
                    <a:pt x="107937" y="41831"/>
                  </a:lnTo>
                  <a:lnTo>
                    <a:pt x="71723" y="71723"/>
                  </a:lnTo>
                  <a:lnTo>
                    <a:pt x="41831" y="107937"/>
                  </a:lnTo>
                  <a:lnTo>
                    <a:pt x="19252" y="149482"/>
                  </a:lnTo>
                  <a:lnTo>
                    <a:pt x="4978" y="195368"/>
                  </a:lnTo>
                  <a:lnTo>
                    <a:pt x="0" y="244602"/>
                  </a:lnTo>
                  <a:lnTo>
                    <a:pt x="4978" y="293835"/>
                  </a:lnTo>
                  <a:lnTo>
                    <a:pt x="19252" y="339721"/>
                  </a:lnTo>
                  <a:lnTo>
                    <a:pt x="41831" y="381266"/>
                  </a:lnTo>
                  <a:lnTo>
                    <a:pt x="71723" y="417480"/>
                  </a:lnTo>
                  <a:lnTo>
                    <a:pt x="107937" y="447372"/>
                  </a:lnTo>
                  <a:lnTo>
                    <a:pt x="149482" y="469951"/>
                  </a:lnTo>
                  <a:lnTo>
                    <a:pt x="195368" y="484225"/>
                  </a:lnTo>
                  <a:lnTo>
                    <a:pt x="244601" y="489204"/>
                  </a:lnTo>
                  <a:lnTo>
                    <a:pt x="293835" y="484225"/>
                  </a:lnTo>
                  <a:lnTo>
                    <a:pt x="339721" y="469951"/>
                  </a:lnTo>
                  <a:lnTo>
                    <a:pt x="381266" y="447372"/>
                  </a:lnTo>
                  <a:lnTo>
                    <a:pt x="417480" y="417480"/>
                  </a:lnTo>
                  <a:lnTo>
                    <a:pt x="447372" y="381266"/>
                  </a:lnTo>
                  <a:lnTo>
                    <a:pt x="469951" y="339721"/>
                  </a:lnTo>
                  <a:lnTo>
                    <a:pt x="484225" y="293835"/>
                  </a:lnTo>
                  <a:lnTo>
                    <a:pt x="489203" y="244602"/>
                  </a:lnTo>
                  <a:lnTo>
                    <a:pt x="484225" y="195368"/>
                  </a:lnTo>
                  <a:lnTo>
                    <a:pt x="469951" y="149482"/>
                  </a:lnTo>
                  <a:lnTo>
                    <a:pt x="447372" y="107937"/>
                  </a:lnTo>
                  <a:lnTo>
                    <a:pt x="417480" y="71723"/>
                  </a:lnTo>
                  <a:lnTo>
                    <a:pt x="381266" y="41831"/>
                  </a:lnTo>
                  <a:lnTo>
                    <a:pt x="339721" y="19252"/>
                  </a:lnTo>
                  <a:lnTo>
                    <a:pt x="293835" y="4978"/>
                  </a:lnTo>
                  <a:lnTo>
                    <a:pt x="244601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3672344" y="4797298"/>
              <a:ext cx="488950" cy="489584"/>
            </a:xfrm>
            <a:custGeom>
              <a:avLst/>
              <a:gdLst/>
              <a:ahLst/>
              <a:cxnLst/>
              <a:rect l="l" t="t" r="r" b="b"/>
              <a:pathLst>
                <a:path w="488950" h="489585">
                  <a:moveTo>
                    <a:pt x="244601" y="0"/>
                  </a:moveTo>
                  <a:lnTo>
                    <a:pt x="195149" y="4978"/>
                  </a:lnTo>
                  <a:lnTo>
                    <a:pt x="149161" y="19252"/>
                  </a:lnTo>
                  <a:lnTo>
                    <a:pt x="107602" y="41831"/>
                  </a:lnTo>
                  <a:lnTo>
                    <a:pt x="71437" y="71723"/>
                  </a:lnTo>
                  <a:lnTo>
                    <a:pt x="41630" y="107937"/>
                  </a:lnTo>
                  <a:lnTo>
                    <a:pt x="19145" y="149482"/>
                  </a:lnTo>
                  <a:lnTo>
                    <a:pt x="4947" y="195368"/>
                  </a:lnTo>
                  <a:lnTo>
                    <a:pt x="0" y="244602"/>
                  </a:lnTo>
                  <a:lnTo>
                    <a:pt x="4947" y="293835"/>
                  </a:lnTo>
                  <a:lnTo>
                    <a:pt x="19145" y="339721"/>
                  </a:lnTo>
                  <a:lnTo>
                    <a:pt x="41630" y="381266"/>
                  </a:lnTo>
                  <a:lnTo>
                    <a:pt x="71437" y="417480"/>
                  </a:lnTo>
                  <a:lnTo>
                    <a:pt x="107602" y="447372"/>
                  </a:lnTo>
                  <a:lnTo>
                    <a:pt x="149161" y="469951"/>
                  </a:lnTo>
                  <a:lnTo>
                    <a:pt x="195149" y="484225"/>
                  </a:lnTo>
                  <a:lnTo>
                    <a:pt x="244601" y="489204"/>
                  </a:lnTo>
                  <a:lnTo>
                    <a:pt x="293803" y="484225"/>
                  </a:lnTo>
                  <a:lnTo>
                    <a:pt x="339601" y="469951"/>
                  </a:lnTo>
                  <a:lnTo>
                    <a:pt x="381025" y="447372"/>
                  </a:lnTo>
                  <a:lnTo>
                    <a:pt x="417099" y="417480"/>
                  </a:lnTo>
                  <a:lnTo>
                    <a:pt x="446851" y="381266"/>
                  </a:lnTo>
                  <a:lnTo>
                    <a:pt x="469308" y="339721"/>
                  </a:lnTo>
                  <a:lnTo>
                    <a:pt x="483496" y="293835"/>
                  </a:lnTo>
                  <a:lnTo>
                    <a:pt x="488441" y="244602"/>
                  </a:lnTo>
                  <a:lnTo>
                    <a:pt x="483496" y="195368"/>
                  </a:lnTo>
                  <a:lnTo>
                    <a:pt x="469308" y="149482"/>
                  </a:lnTo>
                  <a:lnTo>
                    <a:pt x="446851" y="107937"/>
                  </a:lnTo>
                  <a:lnTo>
                    <a:pt x="417099" y="71723"/>
                  </a:lnTo>
                  <a:lnTo>
                    <a:pt x="381025" y="41831"/>
                  </a:lnTo>
                  <a:lnTo>
                    <a:pt x="339601" y="19252"/>
                  </a:lnTo>
                  <a:lnTo>
                    <a:pt x="293803" y="4978"/>
                  </a:lnTo>
                  <a:lnTo>
                    <a:pt x="244601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51705" y="4797298"/>
              <a:ext cx="489203" cy="48920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551705" y="4797298"/>
              <a:ext cx="489584" cy="489584"/>
            </a:xfrm>
            <a:custGeom>
              <a:avLst/>
              <a:gdLst/>
              <a:ahLst/>
              <a:cxnLst/>
              <a:rect l="l" t="t" r="r" b="b"/>
              <a:pathLst>
                <a:path w="489585" h="489585">
                  <a:moveTo>
                    <a:pt x="244601" y="0"/>
                  </a:moveTo>
                  <a:lnTo>
                    <a:pt x="195368" y="4978"/>
                  </a:lnTo>
                  <a:lnTo>
                    <a:pt x="149482" y="19252"/>
                  </a:lnTo>
                  <a:lnTo>
                    <a:pt x="107937" y="41831"/>
                  </a:lnTo>
                  <a:lnTo>
                    <a:pt x="71723" y="71723"/>
                  </a:lnTo>
                  <a:lnTo>
                    <a:pt x="41831" y="107937"/>
                  </a:lnTo>
                  <a:lnTo>
                    <a:pt x="19252" y="149482"/>
                  </a:lnTo>
                  <a:lnTo>
                    <a:pt x="4978" y="195368"/>
                  </a:lnTo>
                  <a:lnTo>
                    <a:pt x="0" y="244602"/>
                  </a:lnTo>
                  <a:lnTo>
                    <a:pt x="4978" y="293835"/>
                  </a:lnTo>
                  <a:lnTo>
                    <a:pt x="19252" y="339721"/>
                  </a:lnTo>
                  <a:lnTo>
                    <a:pt x="41831" y="381266"/>
                  </a:lnTo>
                  <a:lnTo>
                    <a:pt x="71723" y="417480"/>
                  </a:lnTo>
                  <a:lnTo>
                    <a:pt x="107937" y="447372"/>
                  </a:lnTo>
                  <a:lnTo>
                    <a:pt x="149482" y="469951"/>
                  </a:lnTo>
                  <a:lnTo>
                    <a:pt x="195368" y="484225"/>
                  </a:lnTo>
                  <a:lnTo>
                    <a:pt x="244601" y="489204"/>
                  </a:lnTo>
                  <a:lnTo>
                    <a:pt x="293835" y="484225"/>
                  </a:lnTo>
                  <a:lnTo>
                    <a:pt x="339721" y="469951"/>
                  </a:lnTo>
                  <a:lnTo>
                    <a:pt x="381266" y="447372"/>
                  </a:lnTo>
                  <a:lnTo>
                    <a:pt x="417480" y="417480"/>
                  </a:lnTo>
                  <a:lnTo>
                    <a:pt x="447372" y="381266"/>
                  </a:lnTo>
                  <a:lnTo>
                    <a:pt x="469951" y="339721"/>
                  </a:lnTo>
                  <a:lnTo>
                    <a:pt x="484225" y="293835"/>
                  </a:lnTo>
                  <a:lnTo>
                    <a:pt x="489203" y="244602"/>
                  </a:lnTo>
                  <a:lnTo>
                    <a:pt x="484225" y="195368"/>
                  </a:lnTo>
                  <a:lnTo>
                    <a:pt x="469951" y="149482"/>
                  </a:lnTo>
                  <a:lnTo>
                    <a:pt x="447372" y="107937"/>
                  </a:lnTo>
                  <a:lnTo>
                    <a:pt x="417480" y="71723"/>
                  </a:lnTo>
                  <a:lnTo>
                    <a:pt x="381266" y="41831"/>
                  </a:lnTo>
                  <a:lnTo>
                    <a:pt x="339721" y="19252"/>
                  </a:lnTo>
                  <a:lnTo>
                    <a:pt x="293835" y="4978"/>
                  </a:lnTo>
                  <a:lnTo>
                    <a:pt x="244601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5431053" y="4797298"/>
              <a:ext cx="489584" cy="489584"/>
            </a:xfrm>
            <a:custGeom>
              <a:avLst/>
              <a:gdLst/>
              <a:ahLst/>
              <a:cxnLst/>
              <a:rect l="l" t="t" r="r" b="b"/>
              <a:pathLst>
                <a:path w="489585" h="489585">
                  <a:moveTo>
                    <a:pt x="244601" y="0"/>
                  </a:moveTo>
                  <a:lnTo>
                    <a:pt x="195368" y="4978"/>
                  </a:lnTo>
                  <a:lnTo>
                    <a:pt x="149482" y="19252"/>
                  </a:lnTo>
                  <a:lnTo>
                    <a:pt x="107937" y="41831"/>
                  </a:lnTo>
                  <a:lnTo>
                    <a:pt x="71723" y="71723"/>
                  </a:lnTo>
                  <a:lnTo>
                    <a:pt x="41831" y="107937"/>
                  </a:lnTo>
                  <a:lnTo>
                    <a:pt x="19252" y="149482"/>
                  </a:lnTo>
                  <a:lnTo>
                    <a:pt x="4978" y="195368"/>
                  </a:lnTo>
                  <a:lnTo>
                    <a:pt x="0" y="244602"/>
                  </a:lnTo>
                  <a:lnTo>
                    <a:pt x="4978" y="293835"/>
                  </a:lnTo>
                  <a:lnTo>
                    <a:pt x="19252" y="339721"/>
                  </a:lnTo>
                  <a:lnTo>
                    <a:pt x="41831" y="381266"/>
                  </a:lnTo>
                  <a:lnTo>
                    <a:pt x="71723" y="417480"/>
                  </a:lnTo>
                  <a:lnTo>
                    <a:pt x="107937" y="447372"/>
                  </a:lnTo>
                  <a:lnTo>
                    <a:pt x="149482" y="469951"/>
                  </a:lnTo>
                  <a:lnTo>
                    <a:pt x="195368" y="484225"/>
                  </a:lnTo>
                  <a:lnTo>
                    <a:pt x="244601" y="489204"/>
                  </a:lnTo>
                  <a:lnTo>
                    <a:pt x="293835" y="484225"/>
                  </a:lnTo>
                  <a:lnTo>
                    <a:pt x="339721" y="469951"/>
                  </a:lnTo>
                  <a:lnTo>
                    <a:pt x="381266" y="447372"/>
                  </a:lnTo>
                  <a:lnTo>
                    <a:pt x="417480" y="417480"/>
                  </a:lnTo>
                  <a:lnTo>
                    <a:pt x="447372" y="381266"/>
                  </a:lnTo>
                  <a:lnTo>
                    <a:pt x="469951" y="339721"/>
                  </a:lnTo>
                  <a:lnTo>
                    <a:pt x="484225" y="293835"/>
                  </a:lnTo>
                  <a:lnTo>
                    <a:pt x="489203" y="244602"/>
                  </a:lnTo>
                  <a:lnTo>
                    <a:pt x="484225" y="195368"/>
                  </a:lnTo>
                  <a:lnTo>
                    <a:pt x="469951" y="149482"/>
                  </a:lnTo>
                  <a:lnTo>
                    <a:pt x="447372" y="107937"/>
                  </a:lnTo>
                  <a:lnTo>
                    <a:pt x="417480" y="71723"/>
                  </a:lnTo>
                  <a:lnTo>
                    <a:pt x="381266" y="41831"/>
                  </a:lnTo>
                  <a:lnTo>
                    <a:pt x="339721" y="19252"/>
                  </a:lnTo>
                  <a:lnTo>
                    <a:pt x="293835" y="4978"/>
                  </a:lnTo>
                  <a:lnTo>
                    <a:pt x="244601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2433" y="5422900"/>
              <a:ext cx="488441" cy="48844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042433" y="5422900"/>
              <a:ext cx="488950" cy="488950"/>
            </a:xfrm>
            <a:custGeom>
              <a:avLst/>
              <a:gdLst/>
              <a:ahLst/>
              <a:cxnLst/>
              <a:rect l="l" t="t" r="r" b="b"/>
              <a:pathLst>
                <a:path w="488950" h="488950">
                  <a:moveTo>
                    <a:pt x="243839" y="0"/>
                  </a:moveTo>
                  <a:lnTo>
                    <a:pt x="194638" y="4947"/>
                  </a:lnTo>
                  <a:lnTo>
                    <a:pt x="148840" y="19145"/>
                  </a:lnTo>
                  <a:lnTo>
                    <a:pt x="107416" y="41630"/>
                  </a:lnTo>
                  <a:lnTo>
                    <a:pt x="71342" y="71437"/>
                  </a:lnTo>
                  <a:lnTo>
                    <a:pt x="41590" y="107602"/>
                  </a:lnTo>
                  <a:lnTo>
                    <a:pt x="19133" y="149161"/>
                  </a:lnTo>
                  <a:lnTo>
                    <a:pt x="4945" y="195149"/>
                  </a:lnTo>
                  <a:lnTo>
                    <a:pt x="0" y="244602"/>
                  </a:lnTo>
                  <a:lnTo>
                    <a:pt x="4945" y="293803"/>
                  </a:lnTo>
                  <a:lnTo>
                    <a:pt x="19133" y="339601"/>
                  </a:lnTo>
                  <a:lnTo>
                    <a:pt x="41590" y="381025"/>
                  </a:lnTo>
                  <a:lnTo>
                    <a:pt x="71342" y="417099"/>
                  </a:lnTo>
                  <a:lnTo>
                    <a:pt x="107416" y="446851"/>
                  </a:lnTo>
                  <a:lnTo>
                    <a:pt x="148840" y="469308"/>
                  </a:lnTo>
                  <a:lnTo>
                    <a:pt x="194638" y="483496"/>
                  </a:lnTo>
                  <a:lnTo>
                    <a:pt x="243839" y="488442"/>
                  </a:lnTo>
                  <a:lnTo>
                    <a:pt x="293292" y="483496"/>
                  </a:lnTo>
                  <a:lnTo>
                    <a:pt x="339280" y="469308"/>
                  </a:lnTo>
                  <a:lnTo>
                    <a:pt x="380839" y="446851"/>
                  </a:lnTo>
                  <a:lnTo>
                    <a:pt x="417004" y="417099"/>
                  </a:lnTo>
                  <a:lnTo>
                    <a:pt x="446811" y="381025"/>
                  </a:lnTo>
                  <a:lnTo>
                    <a:pt x="469296" y="339601"/>
                  </a:lnTo>
                  <a:lnTo>
                    <a:pt x="483494" y="293803"/>
                  </a:lnTo>
                  <a:lnTo>
                    <a:pt x="488441" y="244602"/>
                  </a:lnTo>
                  <a:lnTo>
                    <a:pt x="483494" y="195149"/>
                  </a:lnTo>
                  <a:lnTo>
                    <a:pt x="469296" y="149161"/>
                  </a:lnTo>
                  <a:lnTo>
                    <a:pt x="446811" y="107602"/>
                  </a:lnTo>
                  <a:lnTo>
                    <a:pt x="417004" y="71437"/>
                  </a:lnTo>
                  <a:lnTo>
                    <a:pt x="380839" y="41630"/>
                  </a:lnTo>
                  <a:lnTo>
                    <a:pt x="339280" y="19145"/>
                  </a:lnTo>
                  <a:lnTo>
                    <a:pt x="293292" y="4947"/>
                  </a:lnTo>
                  <a:lnTo>
                    <a:pt x="243839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2614" y="5422900"/>
              <a:ext cx="489203" cy="48844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832614" y="5422900"/>
              <a:ext cx="489584" cy="488950"/>
            </a:xfrm>
            <a:custGeom>
              <a:avLst/>
              <a:gdLst/>
              <a:ahLst/>
              <a:cxnLst/>
              <a:rect l="l" t="t" r="r" b="b"/>
              <a:pathLst>
                <a:path w="489585" h="488950">
                  <a:moveTo>
                    <a:pt x="244601" y="0"/>
                  </a:moveTo>
                  <a:lnTo>
                    <a:pt x="195368" y="4947"/>
                  </a:lnTo>
                  <a:lnTo>
                    <a:pt x="149482" y="19145"/>
                  </a:lnTo>
                  <a:lnTo>
                    <a:pt x="107937" y="41630"/>
                  </a:lnTo>
                  <a:lnTo>
                    <a:pt x="71723" y="71437"/>
                  </a:lnTo>
                  <a:lnTo>
                    <a:pt x="41831" y="107602"/>
                  </a:lnTo>
                  <a:lnTo>
                    <a:pt x="19252" y="149161"/>
                  </a:lnTo>
                  <a:lnTo>
                    <a:pt x="4978" y="195149"/>
                  </a:lnTo>
                  <a:lnTo>
                    <a:pt x="0" y="244602"/>
                  </a:lnTo>
                  <a:lnTo>
                    <a:pt x="4978" y="293803"/>
                  </a:lnTo>
                  <a:lnTo>
                    <a:pt x="19252" y="339601"/>
                  </a:lnTo>
                  <a:lnTo>
                    <a:pt x="41831" y="381025"/>
                  </a:lnTo>
                  <a:lnTo>
                    <a:pt x="71723" y="417099"/>
                  </a:lnTo>
                  <a:lnTo>
                    <a:pt x="107937" y="446851"/>
                  </a:lnTo>
                  <a:lnTo>
                    <a:pt x="149482" y="469308"/>
                  </a:lnTo>
                  <a:lnTo>
                    <a:pt x="195368" y="483496"/>
                  </a:lnTo>
                  <a:lnTo>
                    <a:pt x="244601" y="488442"/>
                  </a:lnTo>
                  <a:lnTo>
                    <a:pt x="293835" y="483496"/>
                  </a:lnTo>
                  <a:lnTo>
                    <a:pt x="339721" y="469308"/>
                  </a:lnTo>
                  <a:lnTo>
                    <a:pt x="381266" y="446851"/>
                  </a:lnTo>
                  <a:lnTo>
                    <a:pt x="417480" y="417099"/>
                  </a:lnTo>
                  <a:lnTo>
                    <a:pt x="447372" y="381025"/>
                  </a:lnTo>
                  <a:lnTo>
                    <a:pt x="469951" y="339601"/>
                  </a:lnTo>
                  <a:lnTo>
                    <a:pt x="484225" y="293803"/>
                  </a:lnTo>
                  <a:lnTo>
                    <a:pt x="489203" y="244602"/>
                  </a:lnTo>
                  <a:lnTo>
                    <a:pt x="484225" y="195149"/>
                  </a:lnTo>
                  <a:lnTo>
                    <a:pt x="469951" y="149161"/>
                  </a:lnTo>
                  <a:lnTo>
                    <a:pt x="447372" y="107602"/>
                  </a:lnTo>
                  <a:lnTo>
                    <a:pt x="417480" y="71437"/>
                  </a:lnTo>
                  <a:lnTo>
                    <a:pt x="381266" y="41630"/>
                  </a:lnTo>
                  <a:lnTo>
                    <a:pt x="339721" y="19145"/>
                  </a:lnTo>
                  <a:lnTo>
                    <a:pt x="293835" y="4947"/>
                  </a:lnTo>
                  <a:lnTo>
                    <a:pt x="244601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429516" y="5273548"/>
              <a:ext cx="155575" cy="217170"/>
            </a:xfrm>
            <a:custGeom>
              <a:avLst/>
              <a:gdLst/>
              <a:ahLst/>
              <a:cxnLst/>
              <a:rect l="l" t="t" r="r" b="b"/>
              <a:pathLst>
                <a:path w="155575" h="217170">
                  <a:moveTo>
                    <a:pt x="155448" y="0"/>
                  </a:moveTo>
                  <a:lnTo>
                    <a:pt x="0" y="21717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5799086" y="5273548"/>
              <a:ext cx="135255" cy="167005"/>
            </a:xfrm>
            <a:custGeom>
              <a:avLst/>
              <a:gdLst/>
              <a:ahLst/>
              <a:cxnLst/>
              <a:rect l="l" t="t" r="r" b="b"/>
              <a:pathLst>
                <a:path w="135254" h="167004">
                  <a:moveTo>
                    <a:pt x="0" y="0"/>
                  </a:moveTo>
                  <a:lnTo>
                    <a:pt x="134874" y="16687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3429266" y="4574794"/>
              <a:ext cx="342900" cy="228600"/>
            </a:xfrm>
            <a:custGeom>
              <a:avLst/>
              <a:gdLst/>
              <a:ahLst/>
              <a:cxnLst/>
              <a:rect l="l" t="t" r="r" b="b"/>
              <a:pathLst>
                <a:path w="342900" h="228600">
                  <a:moveTo>
                    <a:pt x="0" y="0"/>
                  </a:moveTo>
                  <a:lnTo>
                    <a:pt x="342900" y="2286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470414" y="4530598"/>
              <a:ext cx="1113790" cy="398780"/>
            </a:xfrm>
            <a:custGeom>
              <a:avLst/>
              <a:gdLst/>
              <a:ahLst/>
              <a:cxnLst/>
              <a:rect l="l" t="t" r="r" b="b"/>
              <a:pathLst>
                <a:path w="1113789" h="398779">
                  <a:moveTo>
                    <a:pt x="0" y="0"/>
                  </a:moveTo>
                  <a:lnTo>
                    <a:pt x="1113282" y="39852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467366" y="4451350"/>
              <a:ext cx="2016760" cy="436880"/>
            </a:xfrm>
            <a:custGeom>
              <a:avLst/>
              <a:gdLst/>
              <a:ahLst/>
              <a:cxnLst/>
              <a:rect l="l" t="t" r="r" b="b"/>
              <a:pathLst>
                <a:path w="2016760" h="436879">
                  <a:moveTo>
                    <a:pt x="0" y="0"/>
                  </a:moveTo>
                  <a:lnTo>
                    <a:pt x="2016252" y="43662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3483368" y="4373626"/>
              <a:ext cx="2941320" cy="467995"/>
            </a:xfrm>
            <a:custGeom>
              <a:avLst/>
              <a:gdLst/>
              <a:ahLst/>
              <a:cxnLst/>
              <a:rect l="l" t="t" r="r" b="b"/>
              <a:pathLst>
                <a:path w="2941320" h="467995">
                  <a:moveTo>
                    <a:pt x="0" y="0"/>
                  </a:moveTo>
                  <a:lnTo>
                    <a:pt x="2941320" y="46786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6399" y="5427472"/>
              <a:ext cx="489203" cy="48920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246399" y="5427472"/>
              <a:ext cx="489584" cy="489584"/>
            </a:xfrm>
            <a:custGeom>
              <a:avLst/>
              <a:gdLst/>
              <a:ahLst/>
              <a:cxnLst/>
              <a:rect l="l" t="t" r="r" b="b"/>
              <a:pathLst>
                <a:path w="489585" h="489585">
                  <a:moveTo>
                    <a:pt x="244601" y="0"/>
                  </a:moveTo>
                  <a:lnTo>
                    <a:pt x="195368" y="4978"/>
                  </a:lnTo>
                  <a:lnTo>
                    <a:pt x="149482" y="19252"/>
                  </a:lnTo>
                  <a:lnTo>
                    <a:pt x="107937" y="41831"/>
                  </a:lnTo>
                  <a:lnTo>
                    <a:pt x="71723" y="71723"/>
                  </a:lnTo>
                  <a:lnTo>
                    <a:pt x="41831" y="107937"/>
                  </a:lnTo>
                  <a:lnTo>
                    <a:pt x="19252" y="149482"/>
                  </a:lnTo>
                  <a:lnTo>
                    <a:pt x="4978" y="195368"/>
                  </a:lnTo>
                  <a:lnTo>
                    <a:pt x="0" y="244602"/>
                  </a:lnTo>
                  <a:lnTo>
                    <a:pt x="4978" y="293835"/>
                  </a:lnTo>
                  <a:lnTo>
                    <a:pt x="19252" y="339721"/>
                  </a:lnTo>
                  <a:lnTo>
                    <a:pt x="41831" y="381266"/>
                  </a:lnTo>
                  <a:lnTo>
                    <a:pt x="71723" y="417480"/>
                  </a:lnTo>
                  <a:lnTo>
                    <a:pt x="107937" y="447372"/>
                  </a:lnTo>
                  <a:lnTo>
                    <a:pt x="149482" y="469951"/>
                  </a:lnTo>
                  <a:lnTo>
                    <a:pt x="195368" y="484225"/>
                  </a:lnTo>
                  <a:lnTo>
                    <a:pt x="244601" y="489204"/>
                  </a:lnTo>
                  <a:lnTo>
                    <a:pt x="293835" y="484225"/>
                  </a:lnTo>
                  <a:lnTo>
                    <a:pt x="339721" y="469951"/>
                  </a:lnTo>
                  <a:lnTo>
                    <a:pt x="381266" y="447372"/>
                  </a:lnTo>
                  <a:lnTo>
                    <a:pt x="417480" y="417480"/>
                  </a:lnTo>
                  <a:lnTo>
                    <a:pt x="447372" y="381266"/>
                  </a:lnTo>
                  <a:lnTo>
                    <a:pt x="469951" y="339721"/>
                  </a:lnTo>
                  <a:lnTo>
                    <a:pt x="484225" y="293835"/>
                  </a:lnTo>
                  <a:lnTo>
                    <a:pt x="489203" y="244602"/>
                  </a:lnTo>
                  <a:lnTo>
                    <a:pt x="484225" y="195368"/>
                  </a:lnTo>
                  <a:lnTo>
                    <a:pt x="469951" y="149482"/>
                  </a:lnTo>
                  <a:lnTo>
                    <a:pt x="447372" y="107937"/>
                  </a:lnTo>
                  <a:lnTo>
                    <a:pt x="417480" y="71723"/>
                  </a:lnTo>
                  <a:lnTo>
                    <a:pt x="381266" y="41831"/>
                  </a:lnTo>
                  <a:lnTo>
                    <a:pt x="339721" y="19252"/>
                  </a:lnTo>
                  <a:lnTo>
                    <a:pt x="293835" y="4978"/>
                  </a:lnTo>
                  <a:lnTo>
                    <a:pt x="244601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2700887" y="4029202"/>
              <a:ext cx="4498340" cy="1470025"/>
            </a:xfrm>
            <a:custGeom>
              <a:avLst/>
              <a:gdLst/>
              <a:ahLst/>
              <a:cxnLst/>
              <a:rect l="l" t="t" r="r" b="b"/>
              <a:pathLst>
                <a:path w="4498340" h="1470025">
                  <a:moveTo>
                    <a:pt x="274240" y="0"/>
                  </a:moveTo>
                  <a:lnTo>
                    <a:pt x="261027" y="14811"/>
                  </a:lnTo>
                  <a:lnTo>
                    <a:pt x="240196" y="30970"/>
                  </a:lnTo>
                  <a:lnTo>
                    <a:pt x="213507" y="48683"/>
                  </a:lnTo>
                  <a:lnTo>
                    <a:pt x="182720" y="68153"/>
                  </a:lnTo>
                  <a:lnTo>
                    <a:pt x="149593" y="89586"/>
                  </a:lnTo>
                  <a:lnTo>
                    <a:pt x="115886" y="113186"/>
                  </a:lnTo>
                  <a:lnTo>
                    <a:pt x="83359" y="139160"/>
                  </a:lnTo>
                  <a:lnTo>
                    <a:pt x="53770" y="167711"/>
                  </a:lnTo>
                  <a:lnTo>
                    <a:pt x="28881" y="199044"/>
                  </a:lnTo>
                  <a:lnTo>
                    <a:pt x="10450" y="233365"/>
                  </a:lnTo>
                  <a:lnTo>
                    <a:pt x="236" y="270878"/>
                  </a:lnTo>
                  <a:lnTo>
                    <a:pt x="0" y="311789"/>
                  </a:lnTo>
                  <a:lnTo>
                    <a:pt x="11499" y="356301"/>
                  </a:lnTo>
                  <a:lnTo>
                    <a:pt x="36496" y="404622"/>
                  </a:lnTo>
                  <a:lnTo>
                    <a:pt x="69773" y="454605"/>
                  </a:lnTo>
                  <a:lnTo>
                    <a:pt x="110869" y="512799"/>
                  </a:lnTo>
                  <a:lnTo>
                    <a:pt x="134193" y="544548"/>
                  </a:lnTo>
                  <a:lnTo>
                    <a:pt x="159286" y="577839"/>
                  </a:lnTo>
                  <a:lnTo>
                    <a:pt x="186085" y="612500"/>
                  </a:lnTo>
                  <a:lnTo>
                    <a:pt x="214528" y="648362"/>
                  </a:lnTo>
                  <a:lnTo>
                    <a:pt x="244553" y="685255"/>
                  </a:lnTo>
                  <a:lnTo>
                    <a:pt x="276098" y="723007"/>
                  </a:lnTo>
                  <a:lnTo>
                    <a:pt x="309100" y="761449"/>
                  </a:lnTo>
                  <a:lnTo>
                    <a:pt x="343497" y="800410"/>
                  </a:lnTo>
                  <a:lnTo>
                    <a:pt x="379228" y="839720"/>
                  </a:lnTo>
                  <a:lnTo>
                    <a:pt x="416229" y="879208"/>
                  </a:lnTo>
                  <a:lnTo>
                    <a:pt x="454440" y="918704"/>
                  </a:lnTo>
                  <a:lnTo>
                    <a:pt x="493797" y="958039"/>
                  </a:lnTo>
                  <a:lnTo>
                    <a:pt x="534239" y="997040"/>
                  </a:lnTo>
                  <a:lnTo>
                    <a:pt x="575703" y="1035539"/>
                  </a:lnTo>
                  <a:lnTo>
                    <a:pt x="618127" y="1073365"/>
                  </a:lnTo>
                  <a:lnTo>
                    <a:pt x="661450" y="1110346"/>
                  </a:lnTo>
                  <a:lnTo>
                    <a:pt x="705608" y="1146314"/>
                  </a:lnTo>
                  <a:lnTo>
                    <a:pt x="750540" y="1181098"/>
                  </a:lnTo>
                  <a:lnTo>
                    <a:pt x="796184" y="1214527"/>
                  </a:lnTo>
                  <a:lnTo>
                    <a:pt x="842478" y="1246431"/>
                  </a:lnTo>
                  <a:lnTo>
                    <a:pt x="889358" y="1276639"/>
                  </a:lnTo>
                  <a:lnTo>
                    <a:pt x="936764" y="1304982"/>
                  </a:lnTo>
                  <a:lnTo>
                    <a:pt x="984633" y="1331289"/>
                  </a:lnTo>
                  <a:lnTo>
                    <a:pt x="1032903" y="1355389"/>
                  </a:lnTo>
                  <a:lnTo>
                    <a:pt x="1081511" y="1377112"/>
                  </a:lnTo>
                  <a:lnTo>
                    <a:pt x="1130396" y="1396289"/>
                  </a:lnTo>
                  <a:lnTo>
                    <a:pt x="1179496" y="1412748"/>
                  </a:lnTo>
                  <a:lnTo>
                    <a:pt x="1220366" y="1424275"/>
                  </a:lnTo>
                  <a:lnTo>
                    <a:pt x="1262788" y="1434352"/>
                  </a:lnTo>
                  <a:lnTo>
                    <a:pt x="1306674" y="1443039"/>
                  </a:lnTo>
                  <a:lnTo>
                    <a:pt x="1351936" y="1450397"/>
                  </a:lnTo>
                  <a:lnTo>
                    <a:pt x="1398484" y="1456485"/>
                  </a:lnTo>
                  <a:lnTo>
                    <a:pt x="1446232" y="1461364"/>
                  </a:lnTo>
                  <a:lnTo>
                    <a:pt x="1495090" y="1465095"/>
                  </a:lnTo>
                  <a:lnTo>
                    <a:pt x="1544970" y="1467737"/>
                  </a:lnTo>
                  <a:lnTo>
                    <a:pt x="1595785" y="1469350"/>
                  </a:lnTo>
                  <a:lnTo>
                    <a:pt x="1647445" y="1469996"/>
                  </a:lnTo>
                  <a:lnTo>
                    <a:pt x="1699864" y="1469733"/>
                  </a:lnTo>
                  <a:lnTo>
                    <a:pt x="1752952" y="1468623"/>
                  </a:lnTo>
                  <a:lnTo>
                    <a:pt x="1806621" y="1466726"/>
                  </a:lnTo>
                  <a:lnTo>
                    <a:pt x="1860783" y="1464101"/>
                  </a:lnTo>
                  <a:lnTo>
                    <a:pt x="1915349" y="1460810"/>
                  </a:lnTo>
                  <a:lnTo>
                    <a:pt x="1970233" y="1456912"/>
                  </a:lnTo>
                  <a:lnTo>
                    <a:pt x="2025344" y="1452467"/>
                  </a:lnTo>
                  <a:lnTo>
                    <a:pt x="2080596" y="1447536"/>
                  </a:lnTo>
                  <a:lnTo>
                    <a:pt x="2135899" y="1442180"/>
                  </a:lnTo>
                  <a:lnTo>
                    <a:pt x="2191166" y="1436457"/>
                  </a:lnTo>
                  <a:lnTo>
                    <a:pt x="2246308" y="1430430"/>
                  </a:lnTo>
                  <a:lnTo>
                    <a:pt x="2301238" y="1424157"/>
                  </a:lnTo>
                  <a:lnTo>
                    <a:pt x="2355866" y="1417698"/>
                  </a:lnTo>
                  <a:lnTo>
                    <a:pt x="2410105" y="1411116"/>
                  </a:lnTo>
                  <a:lnTo>
                    <a:pt x="2463866" y="1404468"/>
                  </a:lnTo>
                  <a:lnTo>
                    <a:pt x="2517061" y="1397817"/>
                  </a:lnTo>
                  <a:lnTo>
                    <a:pt x="2569603" y="1391222"/>
                  </a:lnTo>
                  <a:lnTo>
                    <a:pt x="2621402" y="1384742"/>
                  </a:lnTo>
                  <a:lnTo>
                    <a:pt x="2672370" y="1378439"/>
                  </a:lnTo>
                  <a:lnTo>
                    <a:pt x="2722419" y="1372373"/>
                  </a:lnTo>
                  <a:lnTo>
                    <a:pt x="2771462" y="1366604"/>
                  </a:lnTo>
                  <a:lnTo>
                    <a:pt x="2819409" y="1361192"/>
                  </a:lnTo>
                  <a:lnTo>
                    <a:pt x="2866172" y="1356198"/>
                  </a:lnTo>
                  <a:lnTo>
                    <a:pt x="2911664" y="1351681"/>
                  </a:lnTo>
                  <a:lnTo>
                    <a:pt x="2955796" y="1347702"/>
                  </a:lnTo>
                  <a:lnTo>
                    <a:pt x="2998479" y="1344321"/>
                  </a:lnTo>
                  <a:lnTo>
                    <a:pt x="3039627" y="1341599"/>
                  </a:lnTo>
                  <a:lnTo>
                    <a:pt x="3079149" y="1339595"/>
                  </a:lnTo>
                  <a:lnTo>
                    <a:pt x="3148372" y="1337181"/>
                  </a:lnTo>
                  <a:lnTo>
                    <a:pt x="3215813" y="1335714"/>
                  </a:lnTo>
                  <a:lnTo>
                    <a:pt x="3281443" y="1335043"/>
                  </a:lnTo>
                  <a:lnTo>
                    <a:pt x="3345232" y="1335019"/>
                  </a:lnTo>
                  <a:lnTo>
                    <a:pt x="3407151" y="1335489"/>
                  </a:lnTo>
                  <a:lnTo>
                    <a:pt x="3467169" y="1336303"/>
                  </a:lnTo>
                  <a:lnTo>
                    <a:pt x="3525257" y="1337309"/>
                  </a:lnTo>
                  <a:lnTo>
                    <a:pt x="3581387" y="1338357"/>
                  </a:lnTo>
                  <a:lnTo>
                    <a:pt x="3635527" y="1339296"/>
                  </a:lnTo>
                  <a:lnTo>
                    <a:pt x="3687648" y="1339973"/>
                  </a:lnTo>
                  <a:lnTo>
                    <a:pt x="3737721" y="1340239"/>
                  </a:lnTo>
                  <a:lnTo>
                    <a:pt x="3785716" y="1339942"/>
                  </a:lnTo>
                  <a:lnTo>
                    <a:pt x="3831604" y="1338931"/>
                  </a:lnTo>
                  <a:lnTo>
                    <a:pt x="3875354" y="1337055"/>
                  </a:lnTo>
                  <a:lnTo>
                    <a:pt x="3916938" y="1334164"/>
                  </a:lnTo>
                  <a:lnTo>
                    <a:pt x="3956325" y="1330105"/>
                  </a:lnTo>
                  <a:lnTo>
                    <a:pt x="4028392" y="1317882"/>
                  </a:lnTo>
                  <a:lnTo>
                    <a:pt x="4091318" y="1299178"/>
                  </a:lnTo>
                  <a:lnTo>
                    <a:pt x="4140549" y="1276755"/>
                  </a:lnTo>
                  <a:lnTo>
                    <a:pt x="4163921" y="1265739"/>
                  </a:lnTo>
                  <a:lnTo>
                    <a:pt x="4215375" y="1241537"/>
                  </a:lnTo>
                  <a:lnTo>
                    <a:pt x="4270449" y="1214594"/>
                  </a:lnTo>
                  <a:lnTo>
                    <a:pt x="4325946" y="1185087"/>
                  </a:lnTo>
                  <a:lnTo>
                    <a:pt x="4378674" y="1153198"/>
                  </a:lnTo>
                  <a:lnTo>
                    <a:pt x="4425439" y="1119106"/>
                  </a:lnTo>
                  <a:lnTo>
                    <a:pt x="4463046" y="1082992"/>
                  </a:lnTo>
                  <a:lnTo>
                    <a:pt x="4488301" y="1045035"/>
                  </a:lnTo>
                  <a:lnTo>
                    <a:pt x="4498010" y="1005415"/>
                  </a:lnTo>
                  <a:lnTo>
                    <a:pt x="4496036" y="985037"/>
                  </a:lnTo>
                  <a:lnTo>
                    <a:pt x="4476438" y="943260"/>
                  </a:lnTo>
                  <a:lnTo>
                    <a:pt x="4433308" y="900270"/>
                  </a:lnTo>
                  <a:lnTo>
                    <a:pt x="4401921" y="878377"/>
                  </a:lnTo>
                  <a:lnTo>
                    <a:pt x="4363453" y="856247"/>
                  </a:lnTo>
                  <a:lnTo>
                    <a:pt x="4317506" y="833905"/>
                  </a:lnTo>
                  <a:lnTo>
                    <a:pt x="4263680" y="811371"/>
                  </a:lnTo>
                  <a:lnTo>
                    <a:pt x="4201575" y="788669"/>
                  </a:lnTo>
                  <a:lnTo>
                    <a:pt x="4149124" y="771494"/>
                  </a:lnTo>
                  <a:lnTo>
                    <a:pt x="4089710" y="753569"/>
                  </a:lnTo>
                  <a:lnTo>
                    <a:pt x="4023700" y="734941"/>
                  </a:lnTo>
                  <a:lnTo>
                    <a:pt x="3951462" y="715657"/>
                  </a:lnTo>
                  <a:lnTo>
                    <a:pt x="3913121" y="705784"/>
                  </a:lnTo>
                  <a:lnTo>
                    <a:pt x="3873361" y="695765"/>
                  </a:lnTo>
                  <a:lnTo>
                    <a:pt x="3832227" y="685606"/>
                  </a:lnTo>
                  <a:lnTo>
                    <a:pt x="3789765" y="675313"/>
                  </a:lnTo>
                  <a:lnTo>
                    <a:pt x="3746021" y="664892"/>
                  </a:lnTo>
                  <a:lnTo>
                    <a:pt x="3701041" y="654348"/>
                  </a:lnTo>
                  <a:lnTo>
                    <a:pt x="3654871" y="643688"/>
                  </a:lnTo>
                  <a:lnTo>
                    <a:pt x="3607556" y="632918"/>
                  </a:lnTo>
                  <a:lnTo>
                    <a:pt x="3559143" y="622043"/>
                  </a:lnTo>
                  <a:lnTo>
                    <a:pt x="3509677" y="611069"/>
                  </a:lnTo>
                  <a:lnTo>
                    <a:pt x="3459204" y="600003"/>
                  </a:lnTo>
                  <a:lnTo>
                    <a:pt x="3407770" y="588850"/>
                  </a:lnTo>
                  <a:lnTo>
                    <a:pt x="3355421" y="577617"/>
                  </a:lnTo>
                  <a:lnTo>
                    <a:pt x="3302203" y="566309"/>
                  </a:lnTo>
                  <a:lnTo>
                    <a:pt x="3248161" y="554931"/>
                  </a:lnTo>
                  <a:lnTo>
                    <a:pt x="3193342" y="543491"/>
                  </a:lnTo>
                  <a:lnTo>
                    <a:pt x="3137792" y="531994"/>
                  </a:lnTo>
                  <a:lnTo>
                    <a:pt x="3081556" y="520446"/>
                  </a:lnTo>
                  <a:lnTo>
                    <a:pt x="3024679" y="508853"/>
                  </a:lnTo>
                  <a:lnTo>
                    <a:pt x="2967209" y="497220"/>
                  </a:lnTo>
                  <a:lnTo>
                    <a:pt x="2909191" y="485555"/>
                  </a:lnTo>
                  <a:lnTo>
                    <a:pt x="2850670" y="473862"/>
                  </a:lnTo>
                  <a:lnTo>
                    <a:pt x="2791693" y="462147"/>
                  </a:lnTo>
                  <a:lnTo>
                    <a:pt x="2732306" y="450417"/>
                  </a:lnTo>
                  <a:lnTo>
                    <a:pt x="2672554" y="438678"/>
                  </a:lnTo>
                  <a:lnTo>
                    <a:pt x="2612483" y="426935"/>
                  </a:lnTo>
                  <a:lnTo>
                    <a:pt x="2552139" y="415195"/>
                  </a:lnTo>
                  <a:lnTo>
                    <a:pt x="2491568" y="403463"/>
                  </a:lnTo>
                  <a:lnTo>
                    <a:pt x="2430816" y="391745"/>
                  </a:lnTo>
                  <a:lnTo>
                    <a:pt x="2369928" y="380047"/>
                  </a:lnTo>
                  <a:lnTo>
                    <a:pt x="2308952" y="368375"/>
                  </a:lnTo>
                  <a:lnTo>
                    <a:pt x="2247931" y="356736"/>
                  </a:lnTo>
                  <a:lnTo>
                    <a:pt x="2186913" y="345134"/>
                  </a:lnTo>
                  <a:lnTo>
                    <a:pt x="2125943" y="333577"/>
                  </a:lnTo>
                  <a:lnTo>
                    <a:pt x="2065067" y="322069"/>
                  </a:lnTo>
                  <a:lnTo>
                    <a:pt x="2004331" y="310617"/>
                  </a:lnTo>
                  <a:lnTo>
                    <a:pt x="1943780" y="299227"/>
                  </a:lnTo>
                  <a:lnTo>
                    <a:pt x="1883462" y="287904"/>
                  </a:lnTo>
                  <a:lnTo>
                    <a:pt x="1823420" y="276655"/>
                  </a:lnTo>
                  <a:lnTo>
                    <a:pt x="1763702" y="265486"/>
                  </a:lnTo>
                  <a:lnTo>
                    <a:pt x="1704354" y="254402"/>
                  </a:lnTo>
                  <a:lnTo>
                    <a:pt x="1645420" y="243409"/>
                  </a:lnTo>
                  <a:lnTo>
                    <a:pt x="1586948" y="232514"/>
                  </a:lnTo>
                  <a:lnTo>
                    <a:pt x="1528982" y="221723"/>
                  </a:lnTo>
                  <a:lnTo>
                    <a:pt x="1471569" y="211040"/>
                  </a:lnTo>
                  <a:lnTo>
                    <a:pt x="1414754" y="200473"/>
                  </a:lnTo>
                  <a:lnTo>
                    <a:pt x="1358584" y="190026"/>
                  </a:lnTo>
                  <a:lnTo>
                    <a:pt x="1303105" y="179707"/>
                  </a:lnTo>
                  <a:lnTo>
                    <a:pt x="1248361" y="169521"/>
                  </a:lnTo>
                  <a:lnTo>
                    <a:pt x="1194400" y="159473"/>
                  </a:lnTo>
                  <a:lnTo>
                    <a:pt x="1141266" y="149571"/>
                  </a:lnTo>
                  <a:lnTo>
                    <a:pt x="1089006" y="139819"/>
                  </a:lnTo>
                  <a:lnTo>
                    <a:pt x="1037666" y="130224"/>
                  </a:lnTo>
                  <a:lnTo>
                    <a:pt x="987292" y="120792"/>
                  </a:lnTo>
                  <a:lnTo>
                    <a:pt x="937928" y="111528"/>
                  </a:lnTo>
                  <a:lnTo>
                    <a:pt x="889622" y="102439"/>
                  </a:lnTo>
                  <a:lnTo>
                    <a:pt x="842420" y="93530"/>
                  </a:lnTo>
                  <a:lnTo>
                    <a:pt x="796366" y="84808"/>
                  </a:lnTo>
                  <a:lnTo>
                    <a:pt x="751507" y="76278"/>
                  </a:lnTo>
                  <a:lnTo>
                    <a:pt x="707889" y="67946"/>
                  </a:lnTo>
                  <a:lnTo>
                    <a:pt x="665557" y="59819"/>
                  </a:lnTo>
                  <a:lnTo>
                    <a:pt x="624558" y="51902"/>
                  </a:lnTo>
                  <a:lnTo>
                    <a:pt x="584937" y="44200"/>
                  </a:lnTo>
                  <a:lnTo>
                    <a:pt x="546740" y="36721"/>
                  </a:lnTo>
                  <a:lnTo>
                    <a:pt x="474803" y="22453"/>
                  </a:lnTo>
                  <a:lnTo>
                    <a:pt x="409114" y="9143"/>
                  </a:lnTo>
                  <a:lnTo>
                    <a:pt x="274240" y="0"/>
                  </a:lnTo>
                  <a:close/>
                </a:path>
              </a:pathLst>
            </a:custGeom>
            <a:ln w="28575">
              <a:solidFill>
                <a:srgbClr val="0066C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178331" y="4473048"/>
              <a:ext cx="1821180" cy="1610360"/>
            </a:xfrm>
            <a:custGeom>
              <a:avLst/>
              <a:gdLst/>
              <a:ahLst/>
              <a:cxnLst/>
              <a:rect l="l" t="t" r="r" b="b"/>
              <a:pathLst>
                <a:path w="1821180" h="1610360">
                  <a:moveTo>
                    <a:pt x="52578" y="1083201"/>
                  </a:moveTo>
                  <a:lnTo>
                    <a:pt x="85490" y="1031932"/>
                  </a:lnTo>
                  <a:lnTo>
                    <a:pt x="118370" y="980791"/>
                  </a:lnTo>
                  <a:lnTo>
                    <a:pt x="151183" y="929884"/>
                  </a:lnTo>
                  <a:lnTo>
                    <a:pt x="183895" y="879318"/>
                  </a:lnTo>
                  <a:lnTo>
                    <a:pt x="216475" y="829199"/>
                  </a:lnTo>
                  <a:lnTo>
                    <a:pt x="248887" y="779633"/>
                  </a:lnTo>
                  <a:lnTo>
                    <a:pt x="281099" y="730726"/>
                  </a:lnTo>
                  <a:lnTo>
                    <a:pt x="313078" y="682584"/>
                  </a:lnTo>
                  <a:lnTo>
                    <a:pt x="344790" y="635315"/>
                  </a:lnTo>
                  <a:lnTo>
                    <a:pt x="376202" y="589023"/>
                  </a:lnTo>
                  <a:lnTo>
                    <a:pt x="407280" y="543815"/>
                  </a:lnTo>
                  <a:lnTo>
                    <a:pt x="437991" y="499798"/>
                  </a:lnTo>
                  <a:lnTo>
                    <a:pt x="468302" y="457077"/>
                  </a:lnTo>
                  <a:lnTo>
                    <a:pt x="498180" y="415758"/>
                  </a:lnTo>
                  <a:lnTo>
                    <a:pt x="527590" y="375949"/>
                  </a:lnTo>
                  <a:lnTo>
                    <a:pt x="556500" y="337755"/>
                  </a:lnTo>
                  <a:lnTo>
                    <a:pt x="584876" y="301283"/>
                  </a:lnTo>
                  <a:lnTo>
                    <a:pt x="612685" y="266638"/>
                  </a:lnTo>
                  <a:lnTo>
                    <a:pt x="639894" y="233927"/>
                  </a:lnTo>
                  <a:lnTo>
                    <a:pt x="666469" y="203256"/>
                  </a:lnTo>
                  <a:lnTo>
                    <a:pt x="692377" y="174731"/>
                  </a:lnTo>
                  <a:lnTo>
                    <a:pt x="742058" y="124545"/>
                  </a:lnTo>
                  <a:lnTo>
                    <a:pt x="788669" y="84219"/>
                  </a:lnTo>
                  <a:lnTo>
                    <a:pt x="836086" y="49191"/>
                  </a:lnTo>
                  <a:lnTo>
                    <a:pt x="876984" y="23485"/>
                  </a:lnTo>
                  <a:lnTo>
                    <a:pt x="912701" y="7091"/>
                  </a:lnTo>
                  <a:lnTo>
                    <a:pt x="944578" y="0"/>
                  </a:lnTo>
                  <a:lnTo>
                    <a:pt x="973954" y="2200"/>
                  </a:lnTo>
                  <a:lnTo>
                    <a:pt x="1030563" y="34434"/>
                  </a:lnTo>
                  <a:lnTo>
                    <a:pt x="1060475" y="64447"/>
                  </a:lnTo>
                  <a:lnTo>
                    <a:pt x="1093245" y="103711"/>
                  </a:lnTo>
                  <a:lnTo>
                    <a:pt x="1130213" y="152215"/>
                  </a:lnTo>
                  <a:lnTo>
                    <a:pt x="1172718" y="209949"/>
                  </a:lnTo>
                  <a:lnTo>
                    <a:pt x="1190351" y="233787"/>
                  </a:lnTo>
                  <a:lnTo>
                    <a:pt x="1210497" y="260905"/>
                  </a:lnTo>
                  <a:lnTo>
                    <a:pt x="1232912" y="291076"/>
                  </a:lnTo>
                  <a:lnTo>
                    <a:pt x="1257354" y="324074"/>
                  </a:lnTo>
                  <a:lnTo>
                    <a:pt x="1283580" y="359672"/>
                  </a:lnTo>
                  <a:lnTo>
                    <a:pt x="1311348" y="397643"/>
                  </a:lnTo>
                  <a:lnTo>
                    <a:pt x="1340414" y="437762"/>
                  </a:lnTo>
                  <a:lnTo>
                    <a:pt x="1370536" y="479802"/>
                  </a:lnTo>
                  <a:lnTo>
                    <a:pt x="1401472" y="523536"/>
                  </a:lnTo>
                  <a:lnTo>
                    <a:pt x="1432979" y="568737"/>
                  </a:lnTo>
                  <a:lnTo>
                    <a:pt x="1464814" y="615179"/>
                  </a:lnTo>
                  <a:lnTo>
                    <a:pt x="1496735" y="662636"/>
                  </a:lnTo>
                  <a:lnTo>
                    <a:pt x="1528499" y="710882"/>
                  </a:lnTo>
                  <a:lnTo>
                    <a:pt x="1559863" y="759688"/>
                  </a:lnTo>
                  <a:lnTo>
                    <a:pt x="1590585" y="808830"/>
                  </a:lnTo>
                  <a:lnTo>
                    <a:pt x="1620421" y="858080"/>
                  </a:lnTo>
                  <a:lnTo>
                    <a:pt x="1649131" y="907212"/>
                  </a:lnTo>
                  <a:lnTo>
                    <a:pt x="1676470" y="956000"/>
                  </a:lnTo>
                  <a:lnTo>
                    <a:pt x="1702196" y="1004216"/>
                  </a:lnTo>
                  <a:lnTo>
                    <a:pt x="1726067" y="1051635"/>
                  </a:lnTo>
                  <a:lnTo>
                    <a:pt x="1747840" y="1098030"/>
                  </a:lnTo>
                  <a:lnTo>
                    <a:pt x="1767273" y="1143175"/>
                  </a:lnTo>
                  <a:lnTo>
                    <a:pt x="1784121" y="1186842"/>
                  </a:lnTo>
                  <a:lnTo>
                    <a:pt x="1798144" y="1228805"/>
                  </a:lnTo>
                  <a:lnTo>
                    <a:pt x="1809099" y="1268838"/>
                  </a:lnTo>
                  <a:lnTo>
                    <a:pt x="1816742" y="1306715"/>
                  </a:lnTo>
                  <a:lnTo>
                    <a:pt x="1821123" y="1375092"/>
                  </a:lnTo>
                  <a:lnTo>
                    <a:pt x="1817377" y="1405139"/>
                  </a:lnTo>
                  <a:lnTo>
                    <a:pt x="1796796" y="1455819"/>
                  </a:lnTo>
                  <a:lnTo>
                    <a:pt x="1758842" y="1493777"/>
                  </a:lnTo>
                  <a:lnTo>
                    <a:pt x="1702497" y="1525399"/>
                  </a:lnTo>
                  <a:lnTo>
                    <a:pt x="1630074" y="1551168"/>
                  </a:lnTo>
                  <a:lnTo>
                    <a:pt x="1588557" y="1562008"/>
                  </a:lnTo>
                  <a:lnTo>
                    <a:pt x="1543888" y="1571566"/>
                  </a:lnTo>
                  <a:lnTo>
                    <a:pt x="1496357" y="1579902"/>
                  </a:lnTo>
                  <a:lnTo>
                    <a:pt x="1446254" y="1587076"/>
                  </a:lnTo>
                  <a:lnTo>
                    <a:pt x="1393867" y="1593148"/>
                  </a:lnTo>
                  <a:lnTo>
                    <a:pt x="1339486" y="1598180"/>
                  </a:lnTo>
                  <a:lnTo>
                    <a:pt x="1283399" y="1602230"/>
                  </a:lnTo>
                  <a:lnTo>
                    <a:pt x="1225898" y="1605360"/>
                  </a:lnTo>
                  <a:lnTo>
                    <a:pt x="1167270" y="1607629"/>
                  </a:lnTo>
                  <a:lnTo>
                    <a:pt x="1107805" y="1609099"/>
                  </a:lnTo>
                  <a:lnTo>
                    <a:pt x="1047792" y="1609829"/>
                  </a:lnTo>
                  <a:lnTo>
                    <a:pt x="987521" y="1609879"/>
                  </a:lnTo>
                  <a:lnTo>
                    <a:pt x="927280" y="1609311"/>
                  </a:lnTo>
                  <a:lnTo>
                    <a:pt x="867360" y="1608183"/>
                  </a:lnTo>
                  <a:lnTo>
                    <a:pt x="808050" y="1606558"/>
                  </a:lnTo>
                  <a:lnTo>
                    <a:pt x="749638" y="1604494"/>
                  </a:lnTo>
                  <a:lnTo>
                    <a:pt x="692415" y="1602052"/>
                  </a:lnTo>
                  <a:lnTo>
                    <a:pt x="636669" y="1599293"/>
                  </a:lnTo>
                  <a:lnTo>
                    <a:pt x="582689" y="1596276"/>
                  </a:lnTo>
                  <a:lnTo>
                    <a:pt x="530766" y="1593063"/>
                  </a:lnTo>
                  <a:lnTo>
                    <a:pt x="481188" y="1589712"/>
                  </a:lnTo>
                  <a:lnTo>
                    <a:pt x="434245" y="1586286"/>
                  </a:lnTo>
                  <a:lnTo>
                    <a:pt x="390225" y="1582843"/>
                  </a:lnTo>
                  <a:lnTo>
                    <a:pt x="349419" y="1579445"/>
                  </a:lnTo>
                  <a:lnTo>
                    <a:pt x="278604" y="1573023"/>
                  </a:lnTo>
                  <a:lnTo>
                    <a:pt x="182206" y="1559192"/>
                  </a:lnTo>
                  <a:lnTo>
                    <a:pt x="130122" y="1542010"/>
                  </a:lnTo>
                  <a:lnTo>
                    <a:pt x="90975" y="1519684"/>
                  </a:lnTo>
                  <a:lnTo>
                    <a:pt x="62822" y="1493326"/>
                  </a:lnTo>
                  <a:lnTo>
                    <a:pt x="31718" y="1432959"/>
                  </a:lnTo>
                  <a:lnTo>
                    <a:pt x="21251" y="1369798"/>
                  </a:lnTo>
                  <a:lnTo>
                    <a:pt x="18895" y="1339947"/>
                  </a:lnTo>
                  <a:lnTo>
                    <a:pt x="15864" y="1312732"/>
                  </a:lnTo>
                  <a:lnTo>
                    <a:pt x="10214" y="1289264"/>
                  </a:lnTo>
                  <a:lnTo>
                    <a:pt x="0" y="1270653"/>
                  </a:lnTo>
                  <a:lnTo>
                    <a:pt x="52578" y="1083201"/>
                  </a:lnTo>
                  <a:close/>
                </a:path>
              </a:pathLst>
            </a:custGeom>
            <a:ln w="28575">
              <a:solidFill>
                <a:srgbClr val="FF66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6197612" y="2681224"/>
              <a:ext cx="2558415" cy="668655"/>
            </a:xfrm>
            <a:custGeom>
              <a:avLst/>
              <a:gdLst/>
              <a:ahLst/>
              <a:cxnLst/>
              <a:rect l="l" t="t" r="r" b="b"/>
              <a:pathLst>
                <a:path w="2558415" h="668654">
                  <a:moveTo>
                    <a:pt x="111251" y="0"/>
                  </a:moveTo>
                  <a:lnTo>
                    <a:pt x="68156" y="8703"/>
                  </a:lnTo>
                  <a:lnTo>
                    <a:pt x="32770" y="32480"/>
                  </a:lnTo>
                  <a:lnTo>
                    <a:pt x="8812" y="67829"/>
                  </a:lnTo>
                  <a:lnTo>
                    <a:pt x="0" y="111252"/>
                  </a:lnTo>
                  <a:lnTo>
                    <a:pt x="0" y="557022"/>
                  </a:lnTo>
                  <a:lnTo>
                    <a:pt x="8812" y="600444"/>
                  </a:lnTo>
                  <a:lnTo>
                    <a:pt x="32770" y="635793"/>
                  </a:lnTo>
                  <a:lnTo>
                    <a:pt x="68156" y="659570"/>
                  </a:lnTo>
                  <a:lnTo>
                    <a:pt x="111251" y="668274"/>
                  </a:lnTo>
                  <a:lnTo>
                    <a:pt x="2446032" y="668273"/>
                  </a:lnTo>
                  <a:lnTo>
                    <a:pt x="2489573" y="659570"/>
                  </a:lnTo>
                  <a:lnTo>
                    <a:pt x="2525185" y="635793"/>
                  </a:lnTo>
                  <a:lnTo>
                    <a:pt x="2549224" y="600444"/>
                  </a:lnTo>
                  <a:lnTo>
                    <a:pt x="2558046" y="557021"/>
                  </a:lnTo>
                  <a:lnTo>
                    <a:pt x="2558046" y="111251"/>
                  </a:lnTo>
                  <a:lnTo>
                    <a:pt x="2549224" y="67829"/>
                  </a:lnTo>
                  <a:lnTo>
                    <a:pt x="2525185" y="32480"/>
                  </a:lnTo>
                  <a:lnTo>
                    <a:pt x="2489573" y="8703"/>
                  </a:lnTo>
                  <a:lnTo>
                    <a:pt x="2446032" y="0"/>
                  </a:lnTo>
                  <a:lnTo>
                    <a:pt x="111251" y="0"/>
                  </a:lnTo>
                  <a:close/>
                </a:path>
              </a:pathLst>
            </a:custGeom>
            <a:ln w="19050">
              <a:solidFill>
                <a:srgbClr val="0066C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4818405" y="2630170"/>
              <a:ext cx="1244600" cy="1388110"/>
            </a:xfrm>
            <a:custGeom>
              <a:avLst/>
              <a:gdLst/>
              <a:ahLst/>
              <a:cxnLst/>
              <a:rect l="l" t="t" r="r" b="b"/>
              <a:pathLst>
                <a:path w="1244600" h="1388110">
                  <a:moveTo>
                    <a:pt x="660641" y="0"/>
                  </a:moveTo>
                  <a:lnTo>
                    <a:pt x="879335" y="41147"/>
                  </a:lnTo>
                  <a:lnTo>
                    <a:pt x="939533" y="490728"/>
                  </a:lnTo>
                  <a:lnTo>
                    <a:pt x="1219200" y="795528"/>
                  </a:lnTo>
                  <a:lnTo>
                    <a:pt x="1244333" y="1387602"/>
                  </a:lnTo>
                  <a:lnTo>
                    <a:pt x="0" y="1387602"/>
                  </a:lnTo>
                  <a:lnTo>
                    <a:pt x="0" y="744474"/>
                  </a:lnTo>
                  <a:lnTo>
                    <a:pt x="176022" y="643128"/>
                  </a:lnTo>
                  <a:lnTo>
                    <a:pt x="345948" y="347472"/>
                  </a:lnTo>
                  <a:lnTo>
                    <a:pt x="345948" y="76200"/>
                  </a:lnTo>
                  <a:lnTo>
                    <a:pt x="573024" y="16002"/>
                  </a:lnTo>
                  <a:lnTo>
                    <a:pt x="660641" y="0"/>
                  </a:lnTo>
                  <a:close/>
                </a:path>
              </a:pathLst>
            </a:custGeom>
            <a:ln w="19050">
              <a:solidFill>
                <a:srgbClr val="FF66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19020" y="3088894"/>
              <a:ext cx="177546" cy="17830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09495" y="3079369"/>
              <a:ext cx="196596" cy="19735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94377" y="3072892"/>
              <a:ext cx="177545" cy="17830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84852" y="3063367"/>
              <a:ext cx="196595" cy="19735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36018" y="3774694"/>
              <a:ext cx="177545" cy="17830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26493" y="3765169"/>
              <a:ext cx="196595" cy="19735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41849" y="3765550"/>
              <a:ext cx="178307" cy="17754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32324" y="3756025"/>
              <a:ext cx="197357" cy="19659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47420" y="3079750"/>
              <a:ext cx="177546" cy="17754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37895" y="3070225"/>
              <a:ext cx="196596" cy="196596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50618" y="3765550"/>
              <a:ext cx="177546" cy="17754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41093" y="3756025"/>
              <a:ext cx="196596" cy="19659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80820" y="3767074"/>
              <a:ext cx="177546" cy="17754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71295" y="3757549"/>
              <a:ext cx="196596" cy="19659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63144" y="3749548"/>
              <a:ext cx="177545" cy="17754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53619" y="3740023"/>
              <a:ext cx="196595" cy="196595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9077464" y="6081522"/>
            <a:ext cx="687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leaves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(173)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693" y="1680124"/>
            <a:ext cx="6048508" cy="41133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Where</a:t>
            </a:r>
            <a:r>
              <a:rPr sz="2000" b="1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are</a:t>
            </a:r>
            <a:r>
              <a:rPr sz="2000" b="1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Stacks</a:t>
            </a:r>
            <a:r>
              <a:rPr sz="2000" b="1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used?</a:t>
            </a: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1050"/>
              </a:spcBef>
            </a:pP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  <a:tab pos="703580" algn="l"/>
                <a:tab pos="1886585" algn="l"/>
              </a:tabLst>
            </a:pP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200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call</a:t>
            </a:r>
            <a:r>
              <a:rPr sz="2000" i="1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i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stack</a:t>
            </a:r>
            <a:r>
              <a:rPr sz="200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that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used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for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proper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execution</a:t>
            </a: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defTabSz="914400"/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computer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program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with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subroutine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or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function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calls</a:t>
            </a: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1045"/>
              </a:spcBef>
            </a:pP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spcBef>
                <a:spcPts val="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  <a:tab pos="4399280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Analysis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context</a:t>
            </a:r>
            <a:r>
              <a:rPr sz="2000" i="1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free</a:t>
            </a:r>
            <a:r>
              <a:rPr sz="2000" i="1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i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languages</a:t>
            </a:r>
            <a:r>
              <a:rPr sz="200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(e.g.</a:t>
            </a:r>
            <a:r>
              <a:rPr sz="2000" kern="0" spc="-8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properly</a:t>
            </a:r>
            <a:r>
              <a:rPr sz="200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nested</a:t>
            </a:r>
            <a:r>
              <a:rPr sz="200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brackets)</a:t>
            </a: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439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Properly</a:t>
            </a:r>
            <a:r>
              <a:rPr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nested: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(()(()())),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Wrongly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nested: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(()((())</a:t>
            </a:r>
            <a:endParaRPr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0" lvl="1" defTabSz="914400">
              <a:spcBef>
                <a:spcPts val="1005"/>
              </a:spcBef>
              <a:buClr>
                <a:srgbClr val="0065C9"/>
              </a:buClr>
              <a:buFont typeface="Wingdings"/>
              <a:buChar char=""/>
            </a:pPr>
            <a:endParaRPr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Reversed</a:t>
            </a:r>
            <a:r>
              <a:rPr sz="200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Polish</a:t>
            </a:r>
            <a:r>
              <a:rPr sz="2000" kern="0" spc="-8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notation</a:t>
            </a:r>
            <a:r>
              <a:rPr sz="200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terms</a:t>
            </a: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12165" lvl="1" indent="-342900" defTabSz="914400">
              <a:spcBef>
                <a:spcPts val="434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  <a:tab pos="2724150" algn="l"/>
                <a:tab pos="3055620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Compute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+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3*5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⇨	</a:t>
            </a:r>
            <a:r>
              <a:rPr kern="0" spc="70" dirty="0">
                <a:solidFill>
                  <a:sysClr val="windowText" lastClr="000000"/>
                </a:solidFill>
                <a:latin typeface="kiloji - P"/>
                <a:cs typeface="kiloji - P"/>
              </a:rPr>
              <a:t>2</a:t>
            </a:r>
            <a:r>
              <a:rPr kern="0" spc="-34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kern="0" spc="135" dirty="0">
                <a:solidFill>
                  <a:sysClr val="windowText" lastClr="000000"/>
                </a:solidFill>
                <a:latin typeface="kiloji - P"/>
                <a:cs typeface="kiloji - P"/>
              </a:rPr>
              <a:t>Push</a:t>
            </a:r>
            <a:r>
              <a:rPr kern="0" spc="-34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3</a:t>
            </a:r>
            <a:r>
              <a:rPr kern="0" spc="-34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kern="0" spc="135" dirty="0">
                <a:solidFill>
                  <a:sysClr val="windowText" lastClr="000000"/>
                </a:solidFill>
                <a:latin typeface="kiloji - P"/>
                <a:cs typeface="kiloji - P"/>
              </a:rPr>
              <a:t>Push</a:t>
            </a:r>
            <a:r>
              <a:rPr kern="0" spc="-34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5</a:t>
            </a:r>
            <a:r>
              <a:rPr kern="0" spc="-34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*</a:t>
            </a:r>
            <a:r>
              <a:rPr kern="0" spc="-34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kern="0" spc="-50" dirty="0">
                <a:solidFill>
                  <a:sysClr val="windowText" lastClr="000000"/>
                </a:solidFill>
                <a:latin typeface="kiloji - P"/>
                <a:cs typeface="kiloji - P"/>
              </a:rPr>
              <a:t>+</a:t>
            </a:r>
            <a:endParaRPr kern="0" dirty="0">
              <a:solidFill>
                <a:sysClr val="windowText" lastClr="000000"/>
              </a:solidFill>
              <a:latin typeface="kiloji - P"/>
              <a:cs typeface="kiloji - P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(135)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330" y="1378459"/>
            <a:ext cx="7806055" cy="3744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Properties</a:t>
            </a:r>
            <a:r>
              <a:rPr sz="2000" b="1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b="1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b="1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Stack</a:t>
            </a: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1050"/>
              </a:spcBef>
            </a:pP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Stacks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can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be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defined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by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axioms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based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on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stack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operations,</a:t>
            </a: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defTabSz="914400"/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i.e.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certain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data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structure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stack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if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respective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axioms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hold</a:t>
            </a: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1045"/>
              </a:spcBef>
            </a:pP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marR="579120" indent="-381000" defTabSz="914400">
              <a:spcBef>
                <a:spcPts val="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For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illustration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some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examples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for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such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axioms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-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“typical”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axioms</a:t>
            </a:r>
            <a:r>
              <a:rPr sz="2000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are</a:t>
            </a:r>
            <a:endParaRPr sz="2000" kern="0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defTabSz="914400"/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(where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Stack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which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can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hold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elements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x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some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set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110" dirty="0">
                <a:solidFill>
                  <a:sysClr val="windowText" lastClr="000000"/>
                </a:solidFill>
                <a:latin typeface="kiloji - P"/>
                <a:cs typeface="kiloji - P"/>
              </a:rPr>
              <a:t>X)</a:t>
            </a:r>
            <a:endParaRPr sz="2000" kern="0" dirty="0">
              <a:solidFill>
                <a:sysClr val="windowText" lastClr="000000"/>
              </a:solidFill>
              <a:latin typeface="kiloji - P"/>
              <a:cs typeface="kiloji - P"/>
            </a:endParaRPr>
          </a:p>
          <a:p>
            <a:pPr defTabSz="914400">
              <a:spcBef>
                <a:spcPts val="710"/>
              </a:spcBef>
            </a:pPr>
            <a:endParaRPr sz="2000" kern="0" dirty="0">
              <a:solidFill>
                <a:sysClr val="windowText" lastClr="000000"/>
              </a:solidFill>
              <a:latin typeface="kiloji - P"/>
              <a:cs typeface="kiloji - P"/>
            </a:endParaRPr>
          </a:p>
          <a:p>
            <a:pPr marL="812165" lvl="1" indent="-342900" defTabSz="914400">
              <a:buClr>
                <a:srgbClr val="0065C9"/>
              </a:buClr>
              <a:buFont typeface="Wingdings"/>
              <a:buChar char=""/>
              <a:tabLst>
                <a:tab pos="812165" algn="l"/>
                <a:tab pos="5498465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If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not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full(S):</a:t>
            </a:r>
            <a:r>
              <a:rPr kern="0" spc="47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Pop(S)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(Push(S,x))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=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x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	for</a:t>
            </a:r>
            <a:r>
              <a:rPr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all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x </a:t>
            </a:r>
            <a:r>
              <a:rPr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∊</a:t>
            </a:r>
            <a:r>
              <a:rPr kern="0" spc="-35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kern="0" spc="150" dirty="0">
                <a:solidFill>
                  <a:sysClr val="windowText" lastClr="000000"/>
                </a:solidFill>
                <a:latin typeface="kiloji - P"/>
                <a:cs typeface="kiloji - P"/>
              </a:rPr>
              <a:t>X</a:t>
            </a:r>
            <a:endParaRPr kern="0" dirty="0">
              <a:solidFill>
                <a:sysClr val="windowText" lastClr="000000"/>
              </a:solidFill>
              <a:latin typeface="kiloji - P"/>
              <a:cs typeface="kiloji - P"/>
            </a:endParaRPr>
          </a:p>
          <a:p>
            <a:pPr marL="812165" lvl="1" indent="-342900" defTabSz="914400">
              <a:spcBef>
                <a:spcPts val="555"/>
              </a:spcBef>
              <a:buClr>
                <a:srgbClr val="0065C9"/>
              </a:buClr>
              <a:buFont typeface="Wingdings"/>
              <a:buChar char=""/>
              <a:tabLst>
                <a:tab pos="812165" algn="l"/>
              </a:tabLst>
            </a:pPr>
            <a:r>
              <a:rPr kern="0" spc="-200" dirty="0">
                <a:solidFill>
                  <a:sysClr val="windowText" lastClr="000000"/>
                </a:solidFill>
                <a:latin typeface="kiloji - P"/>
                <a:cs typeface="kiloji - P"/>
              </a:rPr>
              <a:t>If</a:t>
            </a:r>
            <a:r>
              <a:rPr kern="0" spc="-33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kern="0" spc="-40" dirty="0">
                <a:solidFill>
                  <a:sysClr val="windowText" lastClr="000000"/>
                </a:solidFill>
                <a:latin typeface="kiloji - P"/>
                <a:cs typeface="kiloji - P"/>
              </a:rPr>
              <a:t>not</a:t>
            </a:r>
            <a:r>
              <a:rPr kern="0" spc="-33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kern="0" spc="55" dirty="0">
                <a:solidFill>
                  <a:sysClr val="windowText" lastClr="000000"/>
                </a:solidFill>
                <a:latin typeface="kiloji - P"/>
                <a:cs typeface="kiloji - P"/>
              </a:rPr>
              <a:t>empty(S):</a:t>
            </a:r>
            <a:r>
              <a:rPr kern="0" spc="229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kern="0" spc="110" dirty="0">
                <a:solidFill>
                  <a:sysClr val="windowText" lastClr="000000"/>
                </a:solidFill>
                <a:latin typeface="kiloji - P"/>
                <a:cs typeface="kiloji - P"/>
              </a:rPr>
              <a:t>Push(S,</a:t>
            </a:r>
            <a:r>
              <a:rPr kern="0" spc="-33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kern="0" spc="100" dirty="0">
                <a:solidFill>
                  <a:sysClr val="windowText" lastClr="000000"/>
                </a:solidFill>
                <a:latin typeface="kiloji - P"/>
                <a:cs typeface="kiloji - P"/>
              </a:rPr>
              <a:t>Pop(S))</a:t>
            </a:r>
            <a:r>
              <a:rPr kern="0" spc="-33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kern="0" spc="-75" dirty="0">
                <a:solidFill>
                  <a:sysClr val="windowText" lastClr="000000"/>
                </a:solidFill>
                <a:latin typeface="kiloji - P"/>
                <a:cs typeface="kiloji - P"/>
              </a:rPr>
              <a:t>=</a:t>
            </a:r>
            <a:r>
              <a:rPr kern="0" spc="-33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kern="0" spc="175" dirty="0">
                <a:solidFill>
                  <a:sysClr val="windowText" lastClr="000000"/>
                </a:solidFill>
                <a:latin typeface="kiloji - P"/>
                <a:cs typeface="kiloji - P"/>
              </a:rPr>
              <a:t>S</a:t>
            </a:r>
            <a:endParaRPr kern="0" dirty="0">
              <a:solidFill>
                <a:sysClr val="windowText" lastClr="000000"/>
              </a:solidFill>
              <a:latin typeface="kiloji - P"/>
              <a:cs typeface="kiloji - P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(136)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330" y="1378459"/>
            <a:ext cx="5328285" cy="2790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Typical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Implementation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b="1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b="1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Stack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marR="5080" indent="-381000" defTabSz="914400">
              <a:spcBef>
                <a:spcPts val="162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typical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implementation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stack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size</a:t>
            </a:r>
            <a:r>
              <a:rPr sz="2000" kern="0" spc="-4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n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based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on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an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u="sng" kern="0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array</a:t>
            </a:r>
            <a:r>
              <a:rPr sz="2000" b="1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S[1…n]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97535" lvl="1" indent="-204470" defTabSz="914400">
              <a:buFont typeface="kiloji - P"/>
              <a:buChar char="⇨"/>
              <a:tabLst>
                <a:tab pos="59753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so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it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can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hold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at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most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elements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marR="600075" indent="-381000" defTabSz="914400">
              <a:spcBef>
                <a:spcPts val="48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top(S)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index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most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recently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inserted</a:t>
            </a:r>
            <a:r>
              <a:rPr sz="2000" kern="0" spc="-5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marR="1457960" indent="-381000" defTabSz="914400">
              <a:spcBef>
                <a:spcPts val="47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stack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consists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elements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S[1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…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top(S)],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where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35516" y="4143071"/>
            <a:ext cx="4953000" cy="6851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4965" indent="-342265" defTabSz="914400">
              <a:spcBef>
                <a:spcPts val="535"/>
              </a:spcBef>
              <a:buClr>
                <a:srgbClr val="0065C9"/>
              </a:buClr>
              <a:buFont typeface="Wingdings"/>
              <a:buChar char=""/>
              <a:tabLst>
                <a:tab pos="354965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S[1]</a:t>
            </a:r>
            <a:r>
              <a:rPr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at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bottom</a:t>
            </a:r>
            <a:r>
              <a:rPr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stack,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54965" indent="-342265" defTabSz="914400">
              <a:spcBef>
                <a:spcPts val="439"/>
              </a:spcBef>
              <a:buClr>
                <a:srgbClr val="0065C9"/>
              </a:buClr>
              <a:buFont typeface="Wingdings"/>
              <a:buChar char=""/>
              <a:tabLst>
                <a:tab pos="354965" algn="l"/>
              </a:tabLst>
            </a:pP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S[top(S)]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at</a:t>
            </a:r>
            <a:r>
              <a:rPr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top.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8330" y="4864608"/>
            <a:ext cx="47415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065" marR="5080" indent="-381000" defTabSz="914400">
              <a:spcBef>
                <a:spcPts val="9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unused</a:t>
            </a:r>
            <a:r>
              <a:rPr sz="2000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elements</a:t>
            </a:r>
            <a:r>
              <a:rPr sz="2000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S[top(S)+1</a:t>
            </a:r>
            <a:r>
              <a:rPr sz="20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…</a:t>
            </a:r>
            <a:r>
              <a:rPr sz="2000" kern="0" spc="-7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n]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are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not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2000" kern="0" spc="-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 stack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8752231" y="3085847"/>
            <a:ext cx="1546225" cy="1805305"/>
            <a:chOff x="7228230" y="3085846"/>
            <a:chExt cx="1546225" cy="1805305"/>
          </a:xfrm>
        </p:grpSpPr>
        <p:sp>
          <p:nvSpPr>
            <p:cNvPr id="7" name="object 7"/>
            <p:cNvSpPr/>
            <p:nvPr/>
          </p:nvSpPr>
          <p:spPr>
            <a:xfrm>
              <a:off x="7237755" y="3295396"/>
              <a:ext cx="1527175" cy="1586230"/>
            </a:xfrm>
            <a:custGeom>
              <a:avLst/>
              <a:gdLst/>
              <a:ahLst/>
              <a:cxnLst/>
              <a:rect l="l" t="t" r="r" b="b"/>
              <a:pathLst>
                <a:path w="1527175" h="1586229">
                  <a:moveTo>
                    <a:pt x="0" y="0"/>
                  </a:moveTo>
                  <a:lnTo>
                    <a:pt x="0" y="1585722"/>
                  </a:lnTo>
                  <a:lnTo>
                    <a:pt x="1527048" y="1585721"/>
                  </a:lnTo>
                  <a:lnTo>
                    <a:pt x="1527048" y="838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310907" y="3892042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69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310907" y="4143502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69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310907" y="4394200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69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310907" y="4644898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69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553210" y="3085858"/>
              <a:ext cx="924560" cy="654050"/>
            </a:xfrm>
            <a:custGeom>
              <a:avLst/>
              <a:gdLst/>
              <a:ahLst/>
              <a:cxnLst/>
              <a:rect l="l" t="t" r="r" b="b"/>
              <a:pathLst>
                <a:path w="924559" h="654050">
                  <a:moveTo>
                    <a:pt x="127254" y="577596"/>
                  </a:moveTo>
                  <a:lnTo>
                    <a:pt x="68580" y="577596"/>
                  </a:lnTo>
                  <a:lnTo>
                    <a:pt x="68580" y="33528"/>
                  </a:lnTo>
                  <a:lnTo>
                    <a:pt x="67056" y="29718"/>
                  </a:lnTo>
                  <a:lnTo>
                    <a:pt x="64008" y="28956"/>
                  </a:lnTo>
                  <a:lnTo>
                    <a:pt x="60198" y="29718"/>
                  </a:lnTo>
                  <a:lnTo>
                    <a:pt x="59436" y="33528"/>
                  </a:lnTo>
                  <a:lnTo>
                    <a:pt x="59436" y="577596"/>
                  </a:lnTo>
                  <a:lnTo>
                    <a:pt x="0" y="577596"/>
                  </a:lnTo>
                  <a:lnTo>
                    <a:pt x="59436" y="648347"/>
                  </a:lnTo>
                  <a:lnTo>
                    <a:pt x="64008" y="653796"/>
                  </a:lnTo>
                  <a:lnTo>
                    <a:pt x="68580" y="648284"/>
                  </a:lnTo>
                  <a:lnTo>
                    <a:pt x="127254" y="577596"/>
                  </a:lnTo>
                  <a:close/>
                </a:path>
                <a:path w="924559" h="654050">
                  <a:moveTo>
                    <a:pt x="924306" y="76200"/>
                  </a:moveTo>
                  <a:lnTo>
                    <a:pt x="861060" y="0"/>
                  </a:lnTo>
                  <a:lnTo>
                    <a:pt x="797052" y="76200"/>
                  </a:lnTo>
                  <a:lnTo>
                    <a:pt x="855726" y="76200"/>
                  </a:lnTo>
                  <a:lnTo>
                    <a:pt x="855726" y="621030"/>
                  </a:lnTo>
                  <a:lnTo>
                    <a:pt x="857250" y="624078"/>
                  </a:lnTo>
                  <a:lnTo>
                    <a:pt x="861060" y="625602"/>
                  </a:lnTo>
                  <a:lnTo>
                    <a:pt x="864108" y="624078"/>
                  </a:lnTo>
                  <a:lnTo>
                    <a:pt x="865632" y="621030"/>
                  </a:lnTo>
                  <a:lnTo>
                    <a:pt x="865632" y="76200"/>
                  </a:lnTo>
                  <a:lnTo>
                    <a:pt x="924306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914400"/>
              <a:endParaRPr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485135" y="4921758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S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66005" y="3864144"/>
            <a:ext cx="463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Top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78428" y="2684479"/>
            <a:ext cx="13620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  <a:tabLst>
                <a:tab pos="897255" algn="l"/>
              </a:tabLst>
            </a:pPr>
            <a:r>
              <a:rPr sz="2000" kern="0" spc="-20" dirty="0">
                <a:solidFill>
                  <a:sysClr val="windowText" lastClr="000000"/>
                </a:solidFill>
                <a:latin typeface="Arial"/>
                <a:cs typeface="Arial"/>
              </a:rPr>
              <a:t>Push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	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Pop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80933" y="3960623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322326" y="63246"/>
                </a:moveTo>
                <a:lnTo>
                  <a:pt x="320802" y="60198"/>
                </a:lnTo>
                <a:lnTo>
                  <a:pt x="316992" y="58674"/>
                </a:lnTo>
                <a:lnTo>
                  <a:pt x="4572" y="58674"/>
                </a:lnTo>
                <a:lnTo>
                  <a:pt x="762" y="60198"/>
                </a:lnTo>
                <a:lnTo>
                  <a:pt x="0" y="63246"/>
                </a:lnTo>
                <a:lnTo>
                  <a:pt x="762" y="67056"/>
                </a:lnTo>
                <a:lnTo>
                  <a:pt x="4572" y="68580"/>
                </a:lnTo>
                <a:lnTo>
                  <a:pt x="316992" y="68580"/>
                </a:lnTo>
                <a:lnTo>
                  <a:pt x="320802" y="67056"/>
                </a:lnTo>
                <a:lnTo>
                  <a:pt x="322326" y="63246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304800" y="0"/>
                </a:lnTo>
                <a:lnTo>
                  <a:pt x="304800" y="58674"/>
                </a:lnTo>
                <a:lnTo>
                  <a:pt x="316992" y="58674"/>
                </a:lnTo>
                <a:lnTo>
                  <a:pt x="320802" y="60198"/>
                </a:lnTo>
                <a:lnTo>
                  <a:pt x="322326" y="63246"/>
                </a:lnTo>
                <a:lnTo>
                  <a:pt x="322326" y="112532"/>
                </a:lnTo>
                <a:lnTo>
                  <a:pt x="381000" y="63246"/>
                </a:lnTo>
                <a:close/>
              </a:path>
              <a:path w="381000" h="127635">
                <a:moveTo>
                  <a:pt x="322326" y="112532"/>
                </a:moveTo>
                <a:lnTo>
                  <a:pt x="322326" y="63246"/>
                </a:lnTo>
                <a:lnTo>
                  <a:pt x="320802" y="67056"/>
                </a:lnTo>
                <a:lnTo>
                  <a:pt x="316992" y="68580"/>
                </a:lnTo>
                <a:lnTo>
                  <a:pt x="304800" y="68580"/>
                </a:lnTo>
                <a:lnTo>
                  <a:pt x="304800" y="127254"/>
                </a:lnTo>
                <a:lnTo>
                  <a:pt x="322326" y="1125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44671" y="3858769"/>
            <a:ext cx="153035" cy="1035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lnSpc>
                <a:spcPts val="2050"/>
              </a:lnSpc>
              <a:spcBef>
                <a:spcPts val="100"/>
              </a:spcBef>
            </a:pP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2700" defTabSz="914400">
              <a:lnSpc>
                <a:spcPts val="1930"/>
              </a:lnSpc>
            </a:pP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2700" defTabSz="914400">
              <a:lnSpc>
                <a:spcPts val="1925"/>
              </a:lnSpc>
            </a:pP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2700" defTabSz="914400">
              <a:lnSpc>
                <a:spcPts val="2045"/>
              </a:lnSpc>
            </a:pP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(137)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8330" y="1378459"/>
            <a:ext cx="7339965" cy="14484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Stack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914400">
              <a:spcBef>
                <a:spcPts val="1050"/>
              </a:spcBef>
            </a:pP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93065" indent="-380365" defTabSz="914400"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If top(S) =</a:t>
            </a:r>
            <a:r>
              <a:rPr sz="2000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0 the</a:t>
            </a:r>
            <a:r>
              <a:rPr sz="2000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stack is</a:t>
            </a:r>
            <a:r>
              <a:rPr sz="2000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empty</a:t>
            </a:r>
            <a:r>
              <a:rPr sz="2000" kern="0" spc="1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60" dirty="0">
                <a:solidFill>
                  <a:sysClr val="windowText" lastClr="000000"/>
                </a:solidFill>
                <a:latin typeface="kiloji - P"/>
                <a:cs typeface="kiloji - P"/>
              </a:rPr>
              <a:t>⇨</a:t>
            </a:r>
            <a:r>
              <a:rPr sz="2000" kern="0" spc="-39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no</a:t>
            </a:r>
            <a:r>
              <a:rPr sz="2000" kern="0" spc="-38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75" dirty="0">
                <a:solidFill>
                  <a:sysClr val="windowText" lastClr="000000"/>
                </a:solidFill>
                <a:latin typeface="kiloji - P"/>
                <a:cs typeface="kiloji - P"/>
              </a:rPr>
              <a:t>element</a:t>
            </a:r>
            <a:r>
              <a:rPr sz="2000" kern="0" spc="-38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80" dirty="0">
                <a:solidFill>
                  <a:sysClr val="windowText" lastClr="000000"/>
                </a:solidFill>
                <a:latin typeface="kiloji - P"/>
                <a:cs typeface="kiloji - P"/>
              </a:rPr>
              <a:t>can</a:t>
            </a:r>
            <a:r>
              <a:rPr sz="2000" kern="0" spc="-38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be</a:t>
            </a:r>
            <a:r>
              <a:rPr sz="2000" kern="0" spc="-38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kiloji - P"/>
                <a:cs typeface="kiloji - P"/>
              </a:rPr>
              <a:t>popped</a:t>
            </a:r>
            <a:endParaRPr sz="2000" kern="0">
              <a:solidFill>
                <a:sysClr val="windowText" lastClr="000000"/>
              </a:solidFill>
              <a:latin typeface="kiloji - P"/>
              <a:cs typeface="kiloji - P"/>
            </a:endParaRPr>
          </a:p>
          <a:p>
            <a:pPr marL="393065" indent="-380365" defTabSz="914400">
              <a:spcBef>
                <a:spcPts val="47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930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If</a:t>
            </a:r>
            <a:r>
              <a:rPr sz="20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top(S) =</a:t>
            </a:r>
            <a:r>
              <a:rPr sz="20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n the stack</a:t>
            </a:r>
            <a:r>
              <a:rPr sz="2000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is full</a:t>
            </a:r>
            <a:r>
              <a:rPr sz="2000" kern="0" spc="1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60" dirty="0">
                <a:solidFill>
                  <a:sysClr val="windowText" lastClr="000000"/>
                </a:solidFill>
                <a:latin typeface="kiloji - P"/>
                <a:cs typeface="kiloji - P"/>
              </a:rPr>
              <a:t>⇨</a:t>
            </a:r>
            <a:r>
              <a:rPr sz="2000" kern="0" spc="-39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50" dirty="0">
                <a:solidFill>
                  <a:sysClr val="windowText" lastClr="000000"/>
                </a:solidFill>
                <a:latin typeface="kiloji - P"/>
                <a:cs typeface="kiloji - P"/>
              </a:rPr>
              <a:t>no</a:t>
            </a:r>
            <a:r>
              <a:rPr sz="2000" kern="0" spc="-38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70" dirty="0">
                <a:solidFill>
                  <a:sysClr val="windowText" lastClr="000000"/>
                </a:solidFill>
                <a:latin typeface="kiloji - P"/>
                <a:cs typeface="kiloji - P"/>
              </a:rPr>
              <a:t>further</a:t>
            </a:r>
            <a:r>
              <a:rPr sz="2000" kern="0" spc="-38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75" dirty="0">
                <a:solidFill>
                  <a:sysClr val="windowText" lastClr="000000"/>
                </a:solidFill>
                <a:latin typeface="kiloji - P"/>
                <a:cs typeface="kiloji - P"/>
              </a:rPr>
              <a:t>element</a:t>
            </a:r>
            <a:r>
              <a:rPr sz="2000" kern="0" spc="-390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80" dirty="0">
                <a:solidFill>
                  <a:sysClr val="windowText" lastClr="000000"/>
                </a:solidFill>
                <a:latin typeface="kiloji - P"/>
                <a:cs typeface="kiloji - P"/>
              </a:rPr>
              <a:t>can</a:t>
            </a:r>
            <a:r>
              <a:rPr sz="2000" kern="0" spc="-38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kiloji - P"/>
                <a:cs typeface="kiloji - P"/>
              </a:rPr>
              <a:t>be</a:t>
            </a:r>
            <a:r>
              <a:rPr sz="2000" kern="0" spc="-385" dirty="0">
                <a:solidFill>
                  <a:sysClr val="windowText" lastClr="000000"/>
                </a:solidFill>
                <a:latin typeface="kiloji - P"/>
                <a:cs typeface="kiloji - P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kiloji - P"/>
                <a:cs typeface="kiloji - P"/>
              </a:rPr>
              <a:t>pushed</a:t>
            </a:r>
            <a:endParaRPr sz="2000" kern="0">
              <a:solidFill>
                <a:sysClr val="windowText" lastClr="000000"/>
              </a:solidFill>
              <a:latin typeface="kiloji - P"/>
              <a:cs typeface="kiloji - P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(138)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685" y="501397"/>
            <a:ext cx="49225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Elementary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spc="-10" dirty="0"/>
              <a:t>Structures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6218" y="1494282"/>
            <a:ext cx="36207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Example</a:t>
            </a:r>
            <a:r>
              <a:rPr sz="2000" b="1" kern="0" spc="-10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dirty="0">
                <a:solidFill>
                  <a:sysClr val="windowText" lastClr="000000"/>
                </a:solidFill>
                <a:latin typeface="Arial"/>
                <a:cs typeface="Arial"/>
              </a:rPr>
              <a:t>(Stack</a:t>
            </a:r>
            <a:r>
              <a:rPr sz="2000" b="1" kern="0" spc="-10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b="1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Manipulation)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6219" y="2224309"/>
            <a:ext cx="3905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Start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with</a:t>
            </a:r>
            <a:r>
              <a:rPr sz="2000" kern="0" spc="-3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stack</a:t>
            </a:r>
            <a:r>
              <a:rPr sz="2000" kern="0" spc="-3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given,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54965" defTabSz="914400"/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denote</a:t>
            </a:r>
            <a:r>
              <a:rPr sz="2000" kern="0" spc="-6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changes</a:t>
            </a:r>
            <a:r>
              <a:rPr sz="20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20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“stack</a:t>
            </a:r>
            <a:r>
              <a:rPr sz="2000" kern="0" spc="-6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state”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6219" y="3198572"/>
            <a:ext cx="4359275" cy="148653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4965" indent="-342265" defTabSz="914400">
              <a:spcBef>
                <a:spcPts val="57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549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Push(S,</a:t>
            </a:r>
            <a:r>
              <a:rPr sz="2000" kern="0" spc="-10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17)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54965" indent="-342265" defTabSz="914400">
              <a:spcBef>
                <a:spcPts val="47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549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Pop(S),</a:t>
            </a:r>
            <a:r>
              <a:rPr sz="2000" kern="0" spc="-10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Pop(S),</a:t>
            </a:r>
            <a:r>
              <a:rPr sz="2000" kern="0" spc="-10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Pop(S),</a:t>
            </a:r>
            <a:r>
              <a:rPr sz="2000" kern="0" spc="-10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Push(S,</a:t>
            </a:r>
            <a:r>
              <a:rPr sz="2000" kern="0" spc="-9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25" dirty="0">
                <a:solidFill>
                  <a:sysClr val="windowText" lastClr="000000"/>
                </a:solidFill>
                <a:latin typeface="Arial"/>
                <a:cs typeface="Arial"/>
              </a:rPr>
              <a:t>5)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54965" indent="-342265" defTabSz="914400">
              <a:spcBef>
                <a:spcPts val="480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54965" algn="l"/>
              </a:tabLst>
            </a:pPr>
            <a:r>
              <a:rPr sz="2000" kern="0" dirty="0">
                <a:solidFill>
                  <a:sysClr val="windowText" lastClr="000000"/>
                </a:solidFill>
                <a:latin typeface="Arial"/>
                <a:cs typeface="Arial"/>
              </a:rPr>
              <a:t>Pop(S),</a:t>
            </a:r>
            <a:r>
              <a:rPr sz="2000" kern="0" spc="-100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Pop(S)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54965" indent="-342265" defTabSz="914400">
              <a:spcBef>
                <a:spcPts val="475"/>
              </a:spcBef>
              <a:buClr>
                <a:srgbClr val="0065C9"/>
              </a:buClr>
              <a:buSzPct val="95000"/>
              <a:buFont typeface="Wingdings"/>
              <a:buChar char=""/>
              <a:tabLst>
                <a:tab pos="354965" algn="l"/>
              </a:tabLst>
            </a:pPr>
            <a:r>
              <a:rPr sz="20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Pop(S)</a:t>
            </a:r>
            <a:endParaRPr sz="20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73912" y="1830324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400"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S</a:t>
            </a:r>
            <a:endParaRPr sz="24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9665" y="581634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1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9665" y="524781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2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9665" y="46808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3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9665" y="411327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4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9665" y="354634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5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9665" y="297781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6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29665" y="24108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kern="0" spc="-50" dirty="0">
                <a:solidFill>
                  <a:sysClr val="windowText" lastClr="000000"/>
                </a:solidFill>
                <a:latin typeface="Arial"/>
                <a:cs typeface="Arial"/>
              </a:rPr>
              <a:t>7</a:t>
            </a:r>
            <a:endParaRPr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98232" y="4584701"/>
            <a:ext cx="466725" cy="525145"/>
          </a:xfrm>
          <a:custGeom>
            <a:avLst/>
            <a:gdLst/>
            <a:ahLst/>
            <a:cxnLst/>
            <a:rect l="l" t="t" r="r" b="b"/>
            <a:pathLst>
              <a:path w="466725" h="525145">
                <a:moveTo>
                  <a:pt x="0" y="0"/>
                </a:moveTo>
                <a:lnTo>
                  <a:pt x="0" y="525018"/>
                </a:lnTo>
                <a:lnTo>
                  <a:pt x="466344" y="525018"/>
                </a:lnTo>
                <a:lnTo>
                  <a:pt x="46634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48587" y="4657345"/>
            <a:ext cx="16573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2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3</a:t>
            </a:r>
            <a:endParaRPr sz="22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98232" y="2290318"/>
            <a:ext cx="466725" cy="3966210"/>
          </a:xfrm>
          <a:custGeom>
            <a:avLst/>
            <a:gdLst/>
            <a:ahLst/>
            <a:cxnLst/>
            <a:rect l="l" t="t" r="r" b="b"/>
            <a:pathLst>
              <a:path w="466725" h="3966210">
                <a:moveTo>
                  <a:pt x="0" y="575309"/>
                </a:moveTo>
                <a:lnTo>
                  <a:pt x="0" y="1100327"/>
                </a:lnTo>
                <a:lnTo>
                  <a:pt x="466344" y="1100327"/>
                </a:lnTo>
                <a:lnTo>
                  <a:pt x="466344" y="575309"/>
                </a:lnTo>
                <a:lnTo>
                  <a:pt x="0" y="575309"/>
                </a:lnTo>
                <a:close/>
              </a:path>
              <a:path w="466725" h="3966210">
                <a:moveTo>
                  <a:pt x="0" y="0"/>
                </a:moveTo>
                <a:lnTo>
                  <a:pt x="0" y="525780"/>
                </a:lnTo>
                <a:lnTo>
                  <a:pt x="466344" y="525780"/>
                </a:lnTo>
                <a:lnTo>
                  <a:pt x="466344" y="0"/>
                </a:lnTo>
                <a:lnTo>
                  <a:pt x="0" y="0"/>
                </a:lnTo>
                <a:close/>
              </a:path>
              <a:path w="466725" h="3966210">
                <a:moveTo>
                  <a:pt x="0" y="3440429"/>
                </a:moveTo>
                <a:lnTo>
                  <a:pt x="0" y="3966210"/>
                </a:lnTo>
                <a:lnTo>
                  <a:pt x="466344" y="3966210"/>
                </a:lnTo>
                <a:lnTo>
                  <a:pt x="466344" y="3440429"/>
                </a:lnTo>
                <a:lnTo>
                  <a:pt x="0" y="34404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83639" y="5804155"/>
            <a:ext cx="16573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2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3</a:t>
            </a:r>
            <a:endParaRPr sz="22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998232" y="5157725"/>
            <a:ext cx="466725" cy="525145"/>
          </a:xfrm>
          <a:custGeom>
            <a:avLst/>
            <a:gdLst/>
            <a:ahLst/>
            <a:cxnLst/>
            <a:rect l="l" t="t" r="r" b="b"/>
            <a:pathLst>
              <a:path w="466725" h="525145">
                <a:moveTo>
                  <a:pt x="0" y="0"/>
                </a:moveTo>
                <a:lnTo>
                  <a:pt x="0" y="525018"/>
                </a:lnTo>
                <a:lnTo>
                  <a:pt x="466344" y="525018"/>
                </a:lnTo>
                <a:lnTo>
                  <a:pt x="46634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78495" y="5231131"/>
            <a:ext cx="30607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22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23</a:t>
            </a:r>
            <a:endParaRPr sz="22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98232" y="3438653"/>
            <a:ext cx="466725" cy="1096645"/>
          </a:xfrm>
          <a:custGeom>
            <a:avLst/>
            <a:gdLst/>
            <a:ahLst/>
            <a:cxnLst/>
            <a:rect l="l" t="t" r="r" b="b"/>
            <a:pathLst>
              <a:path w="466725" h="1096645">
                <a:moveTo>
                  <a:pt x="0" y="0"/>
                </a:moveTo>
                <a:lnTo>
                  <a:pt x="0" y="525018"/>
                </a:lnTo>
                <a:lnTo>
                  <a:pt x="466344" y="525018"/>
                </a:lnTo>
                <a:lnTo>
                  <a:pt x="466344" y="0"/>
                </a:lnTo>
                <a:lnTo>
                  <a:pt x="0" y="0"/>
                </a:lnTo>
                <a:close/>
              </a:path>
              <a:path w="466725" h="1096645">
                <a:moveTo>
                  <a:pt x="0" y="571500"/>
                </a:moveTo>
                <a:lnTo>
                  <a:pt x="0" y="1096518"/>
                </a:lnTo>
                <a:lnTo>
                  <a:pt x="466344" y="1096518"/>
                </a:lnTo>
                <a:lnTo>
                  <a:pt x="466344" y="571500"/>
                </a:lnTo>
                <a:lnTo>
                  <a:pt x="0" y="5715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66213" y="4749547"/>
            <a:ext cx="5784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600" kern="0" spc="-10" dirty="0">
                <a:solidFill>
                  <a:sysClr val="windowText" lastClr="000000"/>
                </a:solidFill>
                <a:latin typeface="Arial"/>
                <a:cs typeface="Arial"/>
              </a:rPr>
              <a:t>top(S)</a:t>
            </a:r>
            <a:endParaRPr sz="160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555253" y="4841495"/>
            <a:ext cx="340360" cy="127635"/>
          </a:xfrm>
          <a:custGeom>
            <a:avLst/>
            <a:gdLst/>
            <a:ahLst/>
            <a:cxnLst/>
            <a:rect l="l" t="t" r="r" b="b"/>
            <a:pathLst>
              <a:path w="340359" h="127635">
                <a:moveTo>
                  <a:pt x="76199" y="58674"/>
                </a:moveTo>
                <a:lnTo>
                  <a:pt x="76199" y="0"/>
                </a:lnTo>
                <a:lnTo>
                  <a:pt x="0" y="64008"/>
                </a:lnTo>
                <a:lnTo>
                  <a:pt x="58673" y="112707"/>
                </a:lnTo>
                <a:lnTo>
                  <a:pt x="58673" y="64008"/>
                </a:lnTo>
                <a:lnTo>
                  <a:pt x="60197" y="60198"/>
                </a:lnTo>
                <a:lnTo>
                  <a:pt x="63245" y="58674"/>
                </a:lnTo>
                <a:lnTo>
                  <a:pt x="76199" y="58674"/>
                </a:lnTo>
                <a:close/>
              </a:path>
              <a:path w="340359" h="127635">
                <a:moveTo>
                  <a:pt x="339851" y="64008"/>
                </a:moveTo>
                <a:lnTo>
                  <a:pt x="338327" y="60198"/>
                </a:lnTo>
                <a:lnTo>
                  <a:pt x="335279" y="58674"/>
                </a:lnTo>
                <a:lnTo>
                  <a:pt x="63245" y="58674"/>
                </a:lnTo>
                <a:lnTo>
                  <a:pt x="60197" y="60198"/>
                </a:lnTo>
                <a:lnTo>
                  <a:pt x="58673" y="64008"/>
                </a:lnTo>
                <a:lnTo>
                  <a:pt x="60197" y="67056"/>
                </a:lnTo>
                <a:lnTo>
                  <a:pt x="63245" y="68580"/>
                </a:lnTo>
                <a:lnTo>
                  <a:pt x="335279" y="68580"/>
                </a:lnTo>
                <a:lnTo>
                  <a:pt x="338327" y="67056"/>
                </a:lnTo>
                <a:lnTo>
                  <a:pt x="339851" y="64008"/>
                </a:lnTo>
                <a:close/>
              </a:path>
              <a:path w="340359" h="127635">
                <a:moveTo>
                  <a:pt x="76199" y="127254"/>
                </a:moveTo>
                <a:lnTo>
                  <a:pt x="76199" y="68580"/>
                </a:lnTo>
                <a:lnTo>
                  <a:pt x="63245" y="68580"/>
                </a:lnTo>
                <a:lnTo>
                  <a:pt x="60197" y="67056"/>
                </a:lnTo>
                <a:lnTo>
                  <a:pt x="58673" y="64008"/>
                </a:lnTo>
                <a:lnTo>
                  <a:pt x="58673" y="112707"/>
                </a:lnTo>
                <a:lnTo>
                  <a:pt x="76199" y="127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914400"/>
            <a:endParaRPr kern="0">
              <a:solidFill>
                <a:sysClr val="windowText" lastClr="000000"/>
              </a:solidFill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12361350" y="6656231"/>
            <a:ext cx="2629745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defTabSz="914400">
              <a:spcBef>
                <a:spcPts val="15"/>
              </a:spcBef>
            </a:pPr>
            <a:r>
              <a:rPr kern="0" dirty="0">
                <a:solidFill>
                  <a:prstClr val="black"/>
                </a:solidFill>
              </a:rPr>
              <a:t>Data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Structures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and</a:t>
            </a:r>
            <a:r>
              <a:rPr kern="0" spc="-20" dirty="0">
                <a:solidFill>
                  <a:prstClr val="black"/>
                </a:solidFill>
              </a:rPr>
              <a:t> </a:t>
            </a:r>
            <a:r>
              <a:rPr kern="0" dirty="0">
                <a:solidFill>
                  <a:prstClr val="black"/>
                </a:solidFill>
              </a:rPr>
              <a:t>Algorithms</a:t>
            </a:r>
            <a:r>
              <a:rPr kern="0" spc="445" dirty="0">
                <a:solidFill>
                  <a:prstClr val="black"/>
                </a:solidFill>
              </a:rPr>
              <a:t> </a:t>
            </a:r>
            <a:r>
              <a:rPr kern="0" spc="-10" dirty="0">
                <a:solidFill>
                  <a:prstClr val="black"/>
                </a:solidFill>
              </a:rPr>
              <a:t>(139)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12092</TotalTime>
  <Words>3548</Words>
  <Application>Microsoft Office PowerPoint</Application>
  <PresentationFormat>Widescreen</PresentationFormat>
  <Paragraphs>564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Arial</vt:lpstr>
      <vt:lpstr>Calibri</vt:lpstr>
      <vt:lpstr>Century Gothic</vt:lpstr>
      <vt:lpstr>Courier New</vt:lpstr>
      <vt:lpstr>DejaVu Sans</vt:lpstr>
      <vt:lpstr>kiloji - P</vt:lpstr>
      <vt:lpstr>Symbol</vt:lpstr>
      <vt:lpstr>Times New Roman</vt:lpstr>
      <vt:lpstr>Wingdings</vt:lpstr>
      <vt:lpstr>Wingdings 2</vt:lpstr>
      <vt:lpstr>Quotable</vt:lpstr>
      <vt:lpstr>Office Theme</vt:lpstr>
      <vt:lpstr>CSC  223 LECTURE 5 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  <vt:lpstr>Elementary Data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</dc:creator>
  <cp:lastModifiedBy>Adam Zubair</cp:lastModifiedBy>
  <cp:revision>110</cp:revision>
  <dcterms:created xsi:type="dcterms:W3CDTF">2021-03-25T21:44:52Z</dcterms:created>
  <dcterms:modified xsi:type="dcterms:W3CDTF">2024-04-02T09:01:57Z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2013-06-12T00:00:00Z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2021-03-25T00:00:00Z</vt:filetime>
  </property>
</Properties>
</file>