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29" r:id="rId2"/>
    <p:sldId id="277" r:id="rId3"/>
    <p:sldId id="328" r:id="rId4"/>
    <p:sldId id="330" r:id="rId5"/>
    <p:sldId id="319" r:id="rId6"/>
    <p:sldId id="321" r:id="rId7"/>
    <p:sldId id="317" r:id="rId8"/>
    <p:sldId id="313" r:id="rId9"/>
    <p:sldId id="301" r:id="rId10"/>
    <p:sldId id="264" r:id="rId11"/>
    <p:sldId id="324" r:id="rId12"/>
    <p:sldId id="326" r:id="rId13"/>
    <p:sldId id="325" r:id="rId14"/>
    <p:sldId id="320" r:id="rId15"/>
    <p:sldId id="316" r:id="rId16"/>
    <p:sldId id="315" r:id="rId17"/>
    <p:sldId id="312" r:id="rId18"/>
    <p:sldId id="303" r:id="rId19"/>
    <p:sldId id="311" r:id="rId20"/>
    <p:sldId id="318" r:id="rId21"/>
    <p:sldId id="271" r:id="rId22"/>
    <p:sldId id="290" r:id="rId23"/>
    <p:sldId id="288" r:id="rId24"/>
    <p:sldId id="323" r:id="rId25"/>
    <p:sldId id="266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4"/>
    <p:restoredTop sz="96327"/>
  </p:normalViewPr>
  <p:slideViewPr>
    <p:cSldViewPr snapToGrid="0">
      <p:cViewPr varScale="1">
        <p:scale>
          <a:sx n="111" d="100"/>
          <a:sy n="11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B71B74F-044A-EB01-7D67-FDDB64D94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5742C-0906-346D-1124-BE7BF2C826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0D514-AE6B-1842-81A0-26791231FEB5}" type="datetimeFigureOut">
              <a:rPr kumimoji="1" lang="zh-CN" altLang="en-US" smtClean="0"/>
              <a:t>2022/12/14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FFA7CD-5B99-3D3F-32ED-F4244F9C2B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C5A402-2B7C-199A-2834-CD464EF9FE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48868-3312-D249-8F5C-5E47A56B1A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8296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A6567-E848-2243-BDE3-6F702F064205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BF2BF-7202-1E47-8C4D-F5D5D790972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53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156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15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024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03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973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1503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28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279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616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824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596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  <a:r>
              <a:rPr lang="en-US" altLang="zh-CN" dirty="0"/>
              <a:t> – </a:t>
            </a:r>
            <a:r>
              <a:rPr lang="zh-CN" altLang="en-US" dirty="0"/>
              <a:t>图文混排示例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178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305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254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通用封面</a:t>
            </a:r>
            <a:endParaRPr lang="en-US" altLang="zh-CN" sz="1200" u="non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6290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  <a:r>
              <a:rPr lang="en-US" altLang="zh-CN" dirty="0"/>
              <a:t> – </a:t>
            </a:r>
            <a:r>
              <a:rPr lang="zh-CN" altLang="en-US" dirty="0"/>
              <a:t>图表示例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102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u="non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通用封底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752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86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89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293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47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872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589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内容页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E0B8BC-0112-4344-80D4-7DD9A991135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21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670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612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486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owered By DaoCloud">
            <a:extLst>
              <a:ext uri="{FF2B5EF4-FFF2-40B4-BE49-F238E27FC236}">
                <a16:creationId xmlns:a16="http://schemas.microsoft.com/office/drawing/2014/main" id="{93FED228-28DC-48B5-99F4-9BFAA4F178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98619" y="5319639"/>
            <a:ext cx="955451" cy="128681"/>
          </a:xfrm>
          <a:prstGeom prst="rect">
            <a:avLst/>
          </a:prstGeom>
        </p:spPr>
      </p:pic>
      <p:pic>
        <p:nvPicPr>
          <p:cNvPr id="5" name="Digital X Logo">
            <a:extLst>
              <a:ext uri="{FF2B5EF4-FFF2-40B4-BE49-F238E27FC236}">
                <a16:creationId xmlns:a16="http://schemas.microsoft.com/office/drawing/2014/main" id="{E3126433-34E6-4159-BDEE-428AC668D3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71" y="5288155"/>
            <a:ext cx="589650" cy="21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6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3">
          <p15:clr>
            <a:srgbClr val="FBAE40"/>
          </p15:clr>
        </p15:guide>
        <p15:guide id="2" orient="horz" pos="468">
          <p15:clr>
            <a:srgbClr val="FBAE40"/>
          </p15:clr>
        </p15:guide>
        <p15:guide id="3" pos="242">
          <p15:clr>
            <a:srgbClr val="FBAE40"/>
          </p15:clr>
        </p15:guide>
        <p15:guide id="4" pos="5518">
          <p15:clr>
            <a:srgbClr val="FBAE40"/>
          </p15:clr>
        </p15:guide>
        <p15:guide id="5" pos="2880">
          <p15:clr>
            <a:srgbClr val="FBAE40"/>
          </p15:clr>
        </p15:guide>
        <p15:guide id="6" pos="3120">
          <p15:clr>
            <a:srgbClr val="FBAE40"/>
          </p15:clr>
        </p15:guide>
        <p15:guide id="7" pos="3359">
          <p15:clr>
            <a:srgbClr val="FBAE40"/>
          </p15:clr>
        </p15:guide>
        <p15:guide id="8" pos="3599">
          <p15:clr>
            <a:srgbClr val="FBAE40"/>
          </p15:clr>
        </p15:guide>
        <p15:guide id="9" pos="3839">
          <p15:clr>
            <a:srgbClr val="FBAE40"/>
          </p15:clr>
        </p15:guide>
        <p15:guide id="10" pos="4079">
          <p15:clr>
            <a:srgbClr val="FBAE40"/>
          </p15:clr>
        </p15:guide>
        <p15:guide id="11" pos="4319">
          <p15:clr>
            <a:srgbClr val="FBAE40"/>
          </p15:clr>
        </p15:guide>
        <p15:guide id="12" pos="4559">
          <p15:clr>
            <a:srgbClr val="FBAE40"/>
          </p15:clr>
        </p15:guide>
        <p15:guide id="13" pos="4799">
          <p15:clr>
            <a:srgbClr val="FBAE40"/>
          </p15:clr>
        </p15:guide>
        <p15:guide id="14" pos="5278">
          <p15:clr>
            <a:srgbClr val="FBAE40"/>
          </p15:clr>
        </p15:guide>
        <p15:guide id="15" pos="5039">
          <p15:clr>
            <a:srgbClr val="FBAE40"/>
          </p15:clr>
        </p15:guide>
        <p15:guide id="16" pos="2640">
          <p15:clr>
            <a:srgbClr val="FBAE40"/>
          </p15:clr>
        </p15:guide>
        <p15:guide id="17" pos="2401">
          <p15:clr>
            <a:srgbClr val="FBAE40"/>
          </p15:clr>
        </p15:guide>
        <p15:guide id="18" pos="2161">
          <p15:clr>
            <a:srgbClr val="FBAE40"/>
          </p15:clr>
        </p15:guide>
        <p15:guide id="19" pos="1921">
          <p15:clr>
            <a:srgbClr val="FBAE40"/>
          </p15:clr>
        </p15:guide>
        <p15:guide id="20" pos="1681">
          <p15:clr>
            <a:srgbClr val="FBAE40"/>
          </p15:clr>
        </p15:guide>
        <p15:guide id="21" pos="1442">
          <p15:clr>
            <a:srgbClr val="FBAE40"/>
          </p15:clr>
        </p15:guide>
        <p15:guide id="22" pos="1202">
          <p15:clr>
            <a:srgbClr val="FBAE40"/>
          </p15:clr>
        </p15:guide>
        <p15:guide id="23" pos="962">
          <p15:clr>
            <a:srgbClr val="FBAE40"/>
          </p15:clr>
        </p15:guide>
        <p15:guide id="24" pos="482">
          <p15:clr>
            <a:srgbClr val="FBAE40"/>
          </p15:clr>
        </p15:guide>
        <p15:guide id="25" pos="722">
          <p15:clr>
            <a:srgbClr val="FBAE40"/>
          </p15:clr>
        </p15:guide>
        <p15:guide id="26" orient="horz" pos="1800">
          <p15:clr>
            <a:srgbClr val="FBAE40"/>
          </p15:clr>
        </p15:guide>
        <p15:guide id="27" orient="horz" pos="2067">
          <p15:clr>
            <a:srgbClr val="FBAE40"/>
          </p15:clr>
        </p15:guide>
        <p15:guide id="28" orient="horz" pos="2599">
          <p15:clr>
            <a:srgbClr val="FBAE40"/>
          </p15:clr>
        </p15:guide>
        <p15:guide id="29" orient="horz" pos="2333">
          <p15:clr>
            <a:srgbClr val="FBAE40"/>
          </p15:clr>
        </p15:guide>
        <p15:guide id="30" orient="horz" pos="2866">
          <p15:clr>
            <a:srgbClr val="FBAE40"/>
          </p15:clr>
        </p15:guide>
        <p15:guide id="31" orient="horz" pos="1533">
          <p15:clr>
            <a:srgbClr val="FBAE40"/>
          </p15:clr>
        </p15:guide>
        <p15:guide id="32" orient="horz" pos="1268">
          <p15:clr>
            <a:srgbClr val="FBAE40"/>
          </p15:clr>
        </p15:guide>
        <p15:guide id="33" orient="horz" pos="1000">
          <p15:clr>
            <a:srgbClr val="FBAE40"/>
          </p15:clr>
        </p15:guide>
        <p15:guide id="34" orient="horz" pos="7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05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083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367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202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442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356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38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491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2BC8-7DA1-D340-ABD6-9A65C7AF9451}" type="datetimeFigureOut">
              <a:rPr lang="en-CN" smtClean="0"/>
              <a:t>12/14/22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BFC9B-38BB-9442-92F5-A64CC968683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324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30758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731"/>
            <a:ext cx="3223959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镜像仓库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–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关联仓库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58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655"/>
            <a:ext cx="2488630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管理网关和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97646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700"/>
            <a:ext cx="4185761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通过外部应用访问网格服务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2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561"/>
            <a:ext cx="4274312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管理工作空间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(Workspace)</a:t>
            </a:r>
          </a:p>
        </p:txBody>
      </p:sp>
    </p:spTree>
    <p:extLst>
      <p:ext uri="{BB962C8B-B14F-4D97-AF65-F5344CB8AC3E}">
        <p14:creationId xmlns:p14="http://schemas.microsoft.com/office/powerpoint/2010/main" val="15883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717"/>
            <a:ext cx="1518364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告警中心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17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636"/>
            <a:ext cx="4185761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在应用工作台创建命名空间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126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589"/>
            <a:ext cx="2871299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社区版部署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711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557"/>
            <a:ext cx="2520242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Helm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059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506"/>
            <a:ext cx="3185487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管理文件夹 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(Folder)</a:t>
            </a:r>
          </a:p>
        </p:txBody>
      </p:sp>
    </p:spTree>
    <p:extLst>
      <p:ext uri="{BB962C8B-B14F-4D97-AF65-F5344CB8AC3E}">
        <p14:creationId xmlns:p14="http://schemas.microsoft.com/office/powerpoint/2010/main" val="28540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523"/>
            <a:ext cx="2847639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管理</a:t>
            </a: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MySQL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实例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7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03015" y="2942505"/>
            <a:ext cx="3844294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DaoCloud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Enterprise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5.0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在线课程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167" y="5336542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302F2C23-AEB4-76FF-95C2-8C234F9AAB85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789DE8DA-8334-44D5-FCC3-B628B8235B35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BC83FB4D-096D-7942-BA73-A22B227EF989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864BCC45-C784-EFC2-BAA0-D814BD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  <p:sp>
        <p:nvSpPr>
          <p:cNvPr id="10" name="Title">
            <a:extLst>
              <a:ext uri="{FF2B5EF4-FFF2-40B4-BE49-F238E27FC236}">
                <a16:creationId xmlns:a16="http://schemas.microsoft.com/office/drawing/2014/main" id="{CD4B705B-0CB2-7D73-F84F-15111FEAB190}"/>
              </a:ext>
            </a:extLst>
          </p:cNvPr>
          <p:cNvSpPr txBox="1"/>
          <p:nvPr/>
        </p:nvSpPr>
        <p:spPr>
          <a:xfrm>
            <a:off x="603015" y="2212536"/>
            <a:ext cx="1518364" cy="492443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日志查询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3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4">
            <a:extLst>
              <a:ext uri="{FF2B5EF4-FFF2-40B4-BE49-F238E27FC236}">
                <a16:creationId xmlns:a16="http://schemas.microsoft.com/office/drawing/2014/main" id="{BF5CB047-3800-4135-B5B3-101662F2BAC8}"/>
              </a:ext>
            </a:extLst>
          </p:cNvPr>
          <p:cNvGrpSpPr/>
          <p:nvPr/>
        </p:nvGrpSpPr>
        <p:grpSpPr>
          <a:xfrm>
            <a:off x="2370586" y="3746583"/>
            <a:ext cx="1753664" cy="1532865"/>
            <a:chOff x="8556956" y="4408853"/>
            <a:chExt cx="2338218" cy="204382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CF53107-F5AC-5149-AC35-1DE8570A6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78594" y="4408853"/>
              <a:ext cx="252000" cy="252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433055B-6392-429C-A508-B4A3C7E059C7}"/>
                </a:ext>
              </a:extLst>
            </p:cNvPr>
            <p:cNvSpPr txBox="1"/>
            <p:nvPr/>
          </p:nvSpPr>
          <p:spPr>
            <a:xfrm>
              <a:off x="8556956" y="4667740"/>
              <a:ext cx="2338218" cy="1784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40000"/>
                </a:lnSpc>
                <a:spcBef>
                  <a:spcPts val="400"/>
                </a:spcBef>
                <a:spcAft>
                  <a:spcPts val="400"/>
                </a:spcAft>
                <a:defRPr kumimoji="1" sz="1050"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如果同时使用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CPU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和内存指标，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HPA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策略会根据两项指标分别计算目标副本数，取较大值（但不得超过设置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HPA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策略时配置的最大副本数）。</a:t>
              </a:r>
            </a:p>
            <a:p>
              <a:pPr algn="l"/>
              <a:endParaRPr lang="zh-CN" altLang="en-US" sz="900" b="0" i="0" dirty="0"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9" name="3">
            <a:extLst>
              <a:ext uri="{FF2B5EF4-FFF2-40B4-BE49-F238E27FC236}">
                <a16:creationId xmlns:a16="http://schemas.microsoft.com/office/drawing/2014/main" id="{9D620CFE-21DA-4D36-8FF4-C1F99C2393A9}"/>
              </a:ext>
            </a:extLst>
          </p:cNvPr>
          <p:cNvGrpSpPr/>
          <p:nvPr/>
        </p:nvGrpSpPr>
        <p:grpSpPr>
          <a:xfrm>
            <a:off x="370327" y="3746585"/>
            <a:ext cx="1588771" cy="1041961"/>
            <a:chOff x="5998028" y="4408853"/>
            <a:chExt cx="2118361" cy="138928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825A620-1A9E-A446-B016-2BCB7EF79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63209" y="4408853"/>
              <a:ext cx="252000" cy="252000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863EDC-4340-4D0B-9687-596A602B9EDF}"/>
                </a:ext>
              </a:extLst>
            </p:cNvPr>
            <p:cNvSpPr txBox="1"/>
            <p:nvPr/>
          </p:nvSpPr>
          <p:spPr>
            <a:xfrm>
              <a:off x="5998028" y="4667740"/>
              <a:ext cx="2118361" cy="113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40000"/>
                </a:lnSpc>
                <a:spcBef>
                  <a:spcPts val="400"/>
                </a:spcBef>
                <a:spcAft>
                  <a:spcPts val="400"/>
                </a:spcAft>
                <a:defRPr kumimoji="1" sz="1050"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基于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CPU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 利用率创建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HPA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策略之前，必须限制工作负载能使用的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CPU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最大配额，否则无法计算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CPU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利用率。</a:t>
              </a:r>
              <a:endParaRPr lang="en-US" altLang="zh-CN" sz="800" dirty="0"/>
            </a:p>
          </p:txBody>
        </p:sp>
      </p:grpSp>
      <p:grpSp>
        <p:nvGrpSpPr>
          <p:cNvPr id="8" name="2">
            <a:extLst>
              <a:ext uri="{FF2B5EF4-FFF2-40B4-BE49-F238E27FC236}">
                <a16:creationId xmlns:a16="http://schemas.microsoft.com/office/drawing/2014/main" id="{E1889568-C81A-4352-AA31-3583BB671A38}"/>
              </a:ext>
            </a:extLst>
          </p:cNvPr>
          <p:cNvGrpSpPr/>
          <p:nvPr/>
        </p:nvGrpSpPr>
        <p:grpSpPr>
          <a:xfrm>
            <a:off x="2370586" y="2437190"/>
            <a:ext cx="1588771" cy="922824"/>
            <a:chOff x="8556956" y="3143659"/>
            <a:chExt cx="2118361" cy="12304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F2F876F-F0A2-B34F-8372-F027D0FFDA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78594" y="3143659"/>
              <a:ext cx="252000" cy="252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DFCE7C0-D2F3-4997-81A7-3A20E3D58CC7}"/>
                </a:ext>
              </a:extLst>
            </p:cNvPr>
            <p:cNvSpPr txBox="1"/>
            <p:nvPr/>
          </p:nvSpPr>
          <p:spPr>
            <a:xfrm>
              <a:off x="8556956" y="3365181"/>
              <a:ext cx="2118361" cy="1008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40000"/>
                </a:lnSpc>
                <a:spcBef>
                  <a:spcPts val="400"/>
                </a:spcBef>
                <a:spcAft>
                  <a:spcPts val="400"/>
                </a:spcAft>
                <a:defRPr kumimoji="1" sz="1050"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当前操作用户应具有 </a:t>
              </a:r>
              <a:r>
                <a:rPr lang="en-US" altLang="zh-CN" sz="900" b="0" i="0" u="none" strike="noStrike" dirty="0">
                  <a:effectLst/>
                  <a:latin typeface="Roboto" panose="02000000000000000000" pitchFamily="2" charset="0"/>
                </a:rPr>
                <a:t>NS Edit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 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或更高权限。</a:t>
              </a:r>
              <a:endParaRPr lang="en-US" altLang="zh-CN" sz="900" b="0" i="0" dirty="0">
                <a:effectLst/>
                <a:latin typeface="Roboto" panose="02000000000000000000" pitchFamily="2" charset="0"/>
              </a:endParaRPr>
            </a:p>
            <a:p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已安装 </a:t>
              </a:r>
              <a:r>
                <a:rPr lang="en-US" altLang="zh-CN" sz="900" b="0" i="0" u="none" strike="noStrike" dirty="0">
                  <a:effectLst/>
                  <a:latin typeface="Roboto" panose="02000000000000000000" pitchFamily="2" charset="0"/>
                </a:rPr>
                <a:t>metrics-server </a:t>
              </a:r>
              <a:r>
                <a:rPr lang="zh-CN" altLang="en-US" sz="900" b="0" i="0" u="none" strike="noStrike" dirty="0">
                  <a:effectLst/>
                  <a:latin typeface="Roboto" panose="02000000000000000000" pitchFamily="2" charset="0"/>
                </a:rPr>
                <a:t>插件。</a:t>
              </a:r>
              <a:endParaRPr lang="zh-CN" altLang="en-US" sz="900" b="0" i="0" dirty="0">
                <a:effectLst/>
                <a:latin typeface="Roboto" panose="02000000000000000000" pitchFamily="2" charset="0"/>
              </a:endParaRPr>
            </a:p>
          </p:txBody>
        </p:sp>
      </p:grpSp>
      <p:grpSp>
        <p:nvGrpSpPr>
          <p:cNvPr id="7" name="1">
            <a:extLst>
              <a:ext uri="{FF2B5EF4-FFF2-40B4-BE49-F238E27FC236}">
                <a16:creationId xmlns:a16="http://schemas.microsoft.com/office/drawing/2014/main" id="{DCB771E1-1255-43F9-AB38-320BA56DE96A}"/>
              </a:ext>
            </a:extLst>
          </p:cNvPr>
          <p:cNvGrpSpPr/>
          <p:nvPr/>
        </p:nvGrpSpPr>
        <p:grpSpPr>
          <a:xfrm>
            <a:off x="358820" y="2456454"/>
            <a:ext cx="1588771" cy="822674"/>
            <a:chOff x="5998028" y="3140403"/>
            <a:chExt cx="2118361" cy="109689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87F0E9B-AB8E-4D23-88E6-B59378C541DE}"/>
                </a:ext>
              </a:extLst>
            </p:cNvPr>
            <p:cNvSpPr txBox="1"/>
            <p:nvPr/>
          </p:nvSpPr>
          <p:spPr>
            <a:xfrm>
              <a:off x="5998028" y="3365181"/>
              <a:ext cx="2118361" cy="87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40000"/>
                </a:lnSpc>
                <a:spcBef>
                  <a:spcPts val="400"/>
                </a:spcBef>
                <a:spcAft>
                  <a:spcPts val="400"/>
                </a:spcAft>
                <a:defRPr kumimoji="1" sz="1050">
                  <a:latin typeface="Arial" panose="020B0604020202020204" pitchFamily="34" charset="0"/>
                  <a:ea typeface="Microsoft YaHei" panose="020B0503020204020204" pitchFamily="34" charset="-122"/>
                </a:defRPr>
              </a:lvl1pPr>
            </a:lstStyle>
            <a:p>
              <a:pPr algn="l"/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HPA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仅适用于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Deployment 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和 </a:t>
              </a:r>
              <a:r>
                <a:rPr lang="en-US" altLang="zh-CN" sz="900" b="0" i="0" dirty="0" err="1">
                  <a:effectLst/>
                  <a:latin typeface="Roboto" panose="02000000000000000000" pitchFamily="2" charset="0"/>
                </a:rPr>
                <a:t>StatefulSet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，每个工作负载只能创建一个 </a:t>
              </a:r>
              <a:r>
                <a:rPr lang="en-US" altLang="zh-CN" sz="900" b="0" i="0" dirty="0">
                  <a:effectLst/>
                  <a:latin typeface="Roboto" panose="02000000000000000000" pitchFamily="2" charset="0"/>
                </a:rPr>
                <a:t>HPA</a:t>
              </a:r>
              <a:r>
                <a:rPr lang="zh-CN" altLang="en-US" sz="900" b="0" i="0" dirty="0">
                  <a:effectLst/>
                  <a:latin typeface="Roboto" panose="02000000000000000000" pitchFamily="2" charset="0"/>
                </a:rPr>
                <a:t>。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AB32C90-71BF-8548-B149-340867E9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7291" y="3140403"/>
              <a:ext cx="252000" cy="252000"/>
            </a:xfrm>
            <a:prstGeom prst="rect">
              <a:avLst/>
            </a:prstGeom>
          </p:spPr>
        </p:pic>
      </p:grpSp>
      <p:sp>
        <p:nvSpPr>
          <p:cNvPr id="24" name="Text">
            <a:extLst>
              <a:ext uri="{FF2B5EF4-FFF2-40B4-BE49-F238E27FC236}">
                <a16:creationId xmlns:a16="http://schemas.microsoft.com/office/drawing/2014/main" id="{FFD58CE1-BA09-406E-B86D-99DE47DCBA32}"/>
              </a:ext>
            </a:extLst>
          </p:cNvPr>
          <p:cNvSpPr txBox="1"/>
          <p:nvPr/>
        </p:nvSpPr>
        <p:spPr>
          <a:xfrm>
            <a:off x="316133" y="1092883"/>
            <a:ext cx="4141361" cy="1099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defRPr kumimoji="1" sz="105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algn="l"/>
            <a:r>
              <a:rPr lang="en-US" altLang="zh-CN" sz="1200" dirty="0">
                <a:latin typeface="Roboto" panose="02000000000000000000" pitchFamily="2" charset="0"/>
              </a:rPr>
              <a:t>DCE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 5.0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支持 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Pod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资源基于 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CPU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利用率和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/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或内存用量进行弹性伸缩</a:t>
            </a:r>
            <a:r>
              <a:rPr lang="zh-CN" altLang="en-US" sz="1200" dirty="0">
                <a:latin typeface="Roboto" panose="02000000000000000000" pitchFamily="2" charset="0"/>
              </a:rPr>
              <a:t>（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HPA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）。为工作负载设置 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HPA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后，当 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Pod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的 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CPU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利用率超过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/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低于所设置的指标阀值，工作负载控制器将会自动减少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/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增加 </a:t>
            </a:r>
            <a:r>
              <a:rPr lang="en-US" altLang="zh-CN" sz="1200" b="0" i="0" dirty="0">
                <a:effectLst/>
                <a:latin typeface="Roboto" panose="02000000000000000000" pitchFamily="2" charset="0"/>
              </a:rPr>
              <a:t>Pod </a:t>
            </a:r>
            <a:r>
              <a:rPr lang="zh-CN" altLang="en-US" sz="1200" b="0" i="0" dirty="0">
                <a:effectLst/>
                <a:latin typeface="Roboto" panose="02000000000000000000" pitchFamily="2" charset="0"/>
              </a:rPr>
              <a:t>副本数。</a:t>
            </a:r>
          </a:p>
        </p:txBody>
      </p:sp>
      <p:pic>
        <p:nvPicPr>
          <p:cNvPr id="4" name="Image" descr="图片包含 户外, 风筝, 飞行, 蓝色&#10;&#10;描述已自动生成">
            <a:extLst>
              <a:ext uri="{FF2B5EF4-FFF2-40B4-BE49-F238E27FC236}">
                <a16:creationId xmlns:a16="http://schemas.microsoft.com/office/drawing/2014/main" id="{3551DA2F-8026-4778-8C38-5A27EC2F621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0966" y="1393057"/>
            <a:ext cx="3806429" cy="3034904"/>
          </a:xfrm>
          <a:prstGeom prst="rect">
            <a:avLst/>
          </a:prstGeom>
        </p:spPr>
      </p:pic>
      <p:sp>
        <p:nvSpPr>
          <p:cNvPr id="19" name="Title">
            <a:extLst>
              <a:ext uri="{FF2B5EF4-FFF2-40B4-BE49-F238E27FC236}">
                <a16:creationId xmlns:a16="http://schemas.microsoft.com/office/drawing/2014/main" id="{09319941-E534-467A-B8BC-64B8F7A98DEB}"/>
              </a:ext>
            </a:extLst>
          </p:cNvPr>
          <p:cNvSpPr txBox="1"/>
          <p:nvPr/>
        </p:nvSpPr>
        <p:spPr>
          <a:xfrm>
            <a:off x="358820" y="588720"/>
            <a:ext cx="30014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200" b="1">
                <a:solidFill>
                  <a:srgbClr val="1B1C1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50" dirty="0"/>
              <a:t>基于指标的弹性伸缩 （</a:t>
            </a:r>
            <a:r>
              <a:rPr lang="en-US" altLang="zh-CN" sz="1650" dirty="0"/>
              <a:t>HPA</a:t>
            </a:r>
            <a:r>
              <a:rPr lang="zh-CN" altLang="en-US" sz="165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8403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42189" y="892362"/>
            <a:ext cx="515816" cy="475913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41711" y="669321"/>
            <a:ext cx="307029" cy="460117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35029" y="670084"/>
            <a:ext cx="291017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53443" y="1275128"/>
            <a:ext cx="390556" cy="4376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787FDF0-1F26-2CE4-D2E1-0C2773984113}"/>
              </a:ext>
            </a:extLst>
          </p:cNvPr>
          <p:cNvSpPr txBox="1"/>
          <p:nvPr/>
        </p:nvSpPr>
        <p:spPr>
          <a:xfrm>
            <a:off x="5876328" y="892362"/>
            <a:ext cx="87716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l"/>
            <a:r>
              <a:rPr lang="zh-CN" altLang="en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文件夹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Folder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CBFD1DC-A1CD-C569-C8ED-1A285FF72506}"/>
              </a:ext>
            </a:extLst>
          </p:cNvPr>
          <p:cNvSpPr txBox="1"/>
          <p:nvPr/>
        </p:nvSpPr>
        <p:spPr>
          <a:xfrm>
            <a:off x="5889949" y="1767983"/>
            <a:ext cx="2400338" cy="3007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含义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一种资源层级概念，</a:t>
            </a:r>
            <a:r>
              <a:rPr lang="zh-CN" altLang="en-CN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</a:t>
            </a: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映射为部门、项目、环境等概念。文件夹支持五级嵌套和权限继承。文件夹下包含文件夹或工作空间。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映射业务场景中的层级关系，为下级的文件夹或工作空间统一授权。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500"/>
              </a:spcAft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1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创建文件夹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1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 </a:t>
            </a:r>
            <a:r>
              <a:rPr lang="en-US" altLang="zh-CN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删除授权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1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CN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删除</a:t>
            </a: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文件夹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5C39F4-F3A4-E4FE-8AAB-032B8F03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6" y="767691"/>
            <a:ext cx="5132000" cy="40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8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FC6C9F-689F-35B0-0F3B-74F864D4E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44" y="1215449"/>
            <a:ext cx="3340805" cy="12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C7591E-4FB3-7644-03EF-A43882CCA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2" y="2632651"/>
            <a:ext cx="2643398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BEB6596-DB24-4A0C-B0D3-5A91B1D0A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285750"/>
            <a:ext cx="2146300" cy="10287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5284C5-DD8A-8107-B480-90D69F4E2F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5155" y="800100"/>
            <a:ext cx="3124200" cy="1028700"/>
          </a:xfrm>
          <a:prstGeom prst="rect">
            <a:avLst/>
          </a:prstGeom>
        </p:spPr>
      </p:pic>
      <p:pic>
        <p:nvPicPr>
          <p:cNvPr id="1030" name="Picture 6" descr="Oracle（オラクル）とは - 意味をわかりやすく - IT用語辞典 e-Words">
            <a:extLst>
              <a:ext uri="{FF2B5EF4-FFF2-40B4-BE49-F238E27FC236}">
                <a16:creationId xmlns:a16="http://schemas.microsoft.com/office/drawing/2014/main" id="{D7F63655-ABC6-437E-127C-3616086C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355" y="3133725"/>
            <a:ext cx="254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S Institute - Wikipedia">
            <a:extLst>
              <a:ext uri="{FF2B5EF4-FFF2-40B4-BE49-F238E27FC236}">
                <a16:creationId xmlns:a16="http://schemas.microsoft.com/office/drawing/2014/main" id="{6D14A1D4-0FD0-B4DB-73E3-56C246F4F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0" y="2065772"/>
            <a:ext cx="2990089" cy="122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02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482600" y="1485817"/>
            <a:ext cx="4473448" cy="3661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本页可作为章节页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后面的页面可作为内容页模板</a:t>
            </a:r>
            <a:endParaRPr lang="en-US" altLang="zh-C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Triangles">
            <a:extLst>
              <a:ext uri="{FF2B5EF4-FFF2-40B4-BE49-F238E27FC236}">
                <a16:creationId xmlns:a16="http://schemas.microsoft.com/office/drawing/2014/main" id="{ADCE2813-9C9D-4E3F-864F-BAD4D186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Powered By DaoCloud">
            <a:extLst>
              <a:ext uri="{FF2B5EF4-FFF2-40B4-BE49-F238E27FC236}">
                <a16:creationId xmlns:a16="http://schemas.microsoft.com/office/drawing/2014/main" id="{7B96FA75-CFFD-4A5A-9A39-7B9A7C40BD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106" y="5319916"/>
            <a:ext cx="955451" cy="115813"/>
          </a:xfrm>
          <a:prstGeom prst="rect">
            <a:avLst/>
          </a:prstGeom>
        </p:spPr>
      </p:pic>
      <p:grpSp>
        <p:nvGrpSpPr>
          <p:cNvPr id="2" name="组合 5">
            <a:extLst>
              <a:ext uri="{FF2B5EF4-FFF2-40B4-BE49-F238E27FC236}">
                <a16:creationId xmlns:a16="http://schemas.microsoft.com/office/drawing/2014/main" id="{A3B7A45E-AACA-C857-06E5-F17BB4120A59}"/>
              </a:ext>
            </a:extLst>
          </p:cNvPr>
          <p:cNvGrpSpPr/>
          <p:nvPr/>
        </p:nvGrpSpPr>
        <p:grpSpPr>
          <a:xfrm>
            <a:off x="277450" y="281482"/>
            <a:ext cx="2387458" cy="356838"/>
            <a:chOff x="912224" y="3392262"/>
            <a:chExt cx="3360747" cy="502310"/>
          </a:xfrm>
        </p:grpSpPr>
        <p:sp>
          <p:nvSpPr>
            <p:cNvPr id="4" name="Slogan">
              <a:extLst>
                <a:ext uri="{FF2B5EF4-FFF2-40B4-BE49-F238E27FC236}">
                  <a16:creationId xmlns:a16="http://schemas.microsoft.com/office/drawing/2014/main" id="{5E4F2F8F-1BCC-EE33-7F9E-FC2EB9D24228}"/>
                </a:ext>
              </a:extLst>
            </p:cNvPr>
            <p:cNvSpPr txBox="1"/>
            <p:nvPr/>
          </p:nvSpPr>
          <p:spPr>
            <a:xfrm>
              <a:off x="2676141" y="3428999"/>
              <a:ext cx="1596830" cy="442226"/>
            </a:xfrm>
            <a:prstGeom prst="rect">
              <a:avLst/>
            </a:prstGeom>
            <a:noFill/>
          </p:spPr>
          <p:txBody>
            <a:bodyPr wrap="none" lIns="25574" tIns="25574" rIns="25574" bIns="25574" rtlCol="0">
              <a:spAutoFit/>
            </a:bodyPr>
            <a:lstStyle/>
            <a:p>
              <a:pPr algn="l"/>
              <a:r>
                <a:rPr lang="zh-CN" altLang="en-US" sz="853" spc="22" dirty="0">
                  <a:solidFill>
                    <a:srgbClr val="999A9B"/>
                  </a:solidFill>
                </a:rPr>
                <a:t>驾驭数字方程式</a:t>
              </a:r>
              <a:endParaRPr lang="en-US" altLang="zh-CN" sz="853" spc="22" dirty="0">
                <a:solidFill>
                  <a:srgbClr val="999A9B"/>
                </a:solidFill>
              </a:endParaRPr>
            </a:p>
            <a:p>
              <a:pPr algn="l"/>
              <a:r>
                <a:rPr lang="en-US" altLang="zh-CN" sz="853" spc="22" dirty="0">
                  <a:solidFill>
                    <a:srgbClr val="999A9B"/>
                  </a:solidFill>
                </a:rPr>
                <a:t>THE FORMULA DIGITAL</a:t>
              </a:r>
              <a:endParaRPr lang="zh-CN" altLang="en-US" sz="853" spc="22" dirty="0">
                <a:solidFill>
                  <a:srgbClr val="999A9B"/>
                </a:solidFill>
              </a:endParaRPr>
            </a:p>
          </p:txBody>
        </p:sp>
        <p:cxnSp>
          <p:nvCxnSpPr>
            <p:cNvPr id="5" name="Divider">
              <a:extLst>
                <a:ext uri="{FF2B5EF4-FFF2-40B4-BE49-F238E27FC236}">
                  <a16:creationId xmlns:a16="http://schemas.microsoft.com/office/drawing/2014/main" id="{2989228B-DE73-1DAB-8923-628DED326F94}"/>
                </a:ext>
              </a:extLst>
            </p:cNvPr>
            <p:cNvCxnSpPr>
              <a:cxnSpLocks/>
            </p:cNvCxnSpPr>
            <p:nvPr/>
          </p:nvCxnSpPr>
          <p:spPr>
            <a:xfrm>
              <a:off x="2562428" y="3474244"/>
              <a:ext cx="0" cy="330994"/>
            </a:xfrm>
            <a:prstGeom prst="line">
              <a:avLst/>
            </a:prstGeom>
            <a:ln w="12700">
              <a:solidFill>
                <a:srgbClr val="E5E6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Logo">
              <a:extLst>
                <a:ext uri="{FF2B5EF4-FFF2-40B4-BE49-F238E27FC236}">
                  <a16:creationId xmlns:a16="http://schemas.microsoft.com/office/drawing/2014/main" id="{380378FB-D216-A8C9-79FD-DE68305B9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2224" y="3392262"/>
              <a:ext cx="1569718" cy="5023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22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dy-1">
            <a:extLst>
              <a:ext uri="{FF2B5EF4-FFF2-40B4-BE49-F238E27FC236}">
                <a16:creationId xmlns:a16="http://schemas.microsoft.com/office/drawing/2014/main" id="{6B3ECF66-169B-4706-B7E0-07F6D32DE37B}"/>
              </a:ext>
            </a:extLst>
          </p:cNvPr>
          <p:cNvSpPr txBox="1"/>
          <p:nvPr/>
        </p:nvSpPr>
        <p:spPr>
          <a:xfrm>
            <a:off x="319763" y="2955300"/>
            <a:ext cx="6273190" cy="140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40000"/>
              </a:lnSpc>
              <a:spcBef>
                <a:spcPts val="400"/>
              </a:spcBef>
              <a:spcAft>
                <a:spcPts val="400"/>
              </a:spcAft>
              <a:defRPr kumimoji="1" sz="1050"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确认在集群内部可以正常访问服务，但外部访问失败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通过 </a:t>
            </a:r>
            <a:r>
              <a:rPr lang="en-US" altLang="zh-CN" sz="1200" dirty="0"/>
              <a:t>DCE 5.0 </a:t>
            </a:r>
            <a:r>
              <a:rPr lang="zh-CN" altLang="en-US" sz="1200" dirty="0"/>
              <a:t>服务网格创建网关规则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通过 </a:t>
            </a:r>
            <a:r>
              <a:rPr lang="en-US" altLang="zh-CN" sz="1200" dirty="0"/>
              <a:t>DCE 5.0 </a:t>
            </a:r>
            <a:r>
              <a:rPr lang="zh-CN" altLang="en-US" sz="1200" dirty="0"/>
              <a:t>服务网格创建虚拟服务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验证能否从外部访问该服务，结果应该是访问成功</a:t>
            </a:r>
            <a:endParaRPr lang="en-US" altLang="zh-CN" sz="1200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E2834B-6AC6-4298-9ABF-B64A0EADF8E6}"/>
              </a:ext>
            </a:extLst>
          </p:cNvPr>
          <p:cNvSpPr txBox="1"/>
          <p:nvPr/>
        </p:nvSpPr>
        <p:spPr>
          <a:xfrm>
            <a:off x="319766" y="420688"/>
            <a:ext cx="827559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 b="1">
                <a:solidFill>
                  <a:srgbClr val="1B1C1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50" dirty="0"/>
              <a:t>资源准备</a:t>
            </a: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1734C329-DA3A-0096-B915-9D0A607E2976}"/>
              </a:ext>
            </a:extLst>
          </p:cNvPr>
          <p:cNvSpPr txBox="1"/>
          <p:nvPr/>
        </p:nvSpPr>
        <p:spPr>
          <a:xfrm>
            <a:off x="319763" y="2275803"/>
            <a:ext cx="827559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 b="1">
                <a:solidFill>
                  <a:srgbClr val="1B1C1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r>
              <a:rPr lang="zh-CN" altLang="en-US" sz="1650" dirty="0"/>
              <a:t>演示步骤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19A969A2-801D-D2E8-20B6-BBECC239D771}"/>
              </a:ext>
            </a:extLst>
          </p:cNvPr>
          <p:cNvSpPr txBox="1"/>
          <p:nvPr/>
        </p:nvSpPr>
        <p:spPr>
          <a:xfrm>
            <a:off x="319764" y="846999"/>
            <a:ext cx="8275593" cy="109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 b="1">
                <a:solidFill>
                  <a:srgbClr val="1B1C1D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</a:lstStyle>
          <a:p>
            <a:pPr marL="171450" indent="-1714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tx1"/>
                </a:solidFill>
              </a:rPr>
              <a:t>创建一个网格，例如 </a:t>
            </a:r>
            <a:r>
              <a:rPr lang="en-US" altLang="zh-CN" sz="1200" b="0" dirty="0" err="1">
                <a:solidFill>
                  <a:schemeClr val="tx1"/>
                </a:solidFill>
              </a:rPr>
              <a:t>snorlax</a:t>
            </a:r>
            <a:endParaRPr lang="en-US" altLang="zh-CN" sz="1200" b="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tx1"/>
                </a:solidFill>
              </a:rPr>
              <a:t>在该网格的工作负载集群下创建命名空间，例如 </a:t>
            </a:r>
            <a:r>
              <a:rPr lang="en-US" altLang="zh-CN" sz="1200" b="0" dirty="0" err="1">
                <a:solidFill>
                  <a:schemeClr val="tx1"/>
                </a:solidFill>
              </a:rPr>
              <a:t>bookinfo</a:t>
            </a:r>
            <a:r>
              <a:rPr lang="zh-CN" altLang="en-US" sz="1200" b="0" dirty="0">
                <a:solidFill>
                  <a:schemeClr val="tx1"/>
                </a:solidFill>
              </a:rPr>
              <a:t>，并启用边车自动注入： </a:t>
            </a:r>
            <a:r>
              <a:rPr lang="en-US" altLang="zh-CN" sz="1200" b="0" dirty="0" err="1">
                <a:solidFill>
                  <a:schemeClr val="tx1"/>
                </a:solidFill>
              </a:rPr>
              <a:t>istio</a:t>
            </a:r>
            <a:r>
              <a:rPr lang="en-US" altLang="zh-CN" sz="1200" b="0" dirty="0">
                <a:solidFill>
                  <a:schemeClr val="tx1"/>
                </a:solidFill>
              </a:rPr>
              <a:t>-injection=enabled</a:t>
            </a:r>
          </a:p>
          <a:p>
            <a:pPr marL="171450" indent="-17145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chemeClr val="tx1"/>
                </a:solidFill>
              </a:rPr>
              <a:t>在该命名空间下创建服务，例如 </a:t>
            </a:r>
            <a:r>
              <a:rPr lang="en-US" altLang="zh-CN" sz="1200" b="0" dirty="0" err="1">
                <a:solidFill>
                  <a:schemeClr val="tx1"/>
                </a:solidFill>
              </a:rPr>
              <a:t>bookinfo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CC0ECB-4310-625B-35BA-0E2C1AF5323E}"/>
              </a:ext>
            </a:extLst>
          </p:cNvPr>
          <p:cNvSpPr/>
          <p:nvPr/>
        </p:nvSpPr>
        <p:spPr>
          <a:xfrm>
            <a:off x="3903406" y="2262648"/>
            <a:ext cx="1337187" cy="1189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数据集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EA86D36-F8D2-267F-B479-B34AAAC12F5F}"/>
              </a:ext>
            </a:extLst>
          </p:cNvPr>
          <p:cNvSpPr/>
          <p:nvPr/>
        </p:nvSpPr>
        <p:spPr>
          <a:xfrm>
            <a:off x="1779636" y="776745"/>
            <a:ext cx="1229033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人员元数据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C9D0F3F-6268-9DFC-3726-701E1B6387A7}"/>
              </a:ext>
            </a:extLst>
          </p:cNvPr>
          <p:cNvSpPr/>
          <p:nvPr/>
        </p:nvSpPr>
        <p:spPr>
          <a:xfrm>
            <a:off x="6233652" y="776746"/>
            <a:ext cx="1229033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处理元数据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125EC2D-9F9E-88D4-4F7A-1FB25A0DAF7F}"/>
              </a:ext>
            </a:extLst>
          </p:cNvPr>
          <p:cNvSpPr/>
          <p:nvPr/>
        </p:nvSpPr>
        <p:spPr>
          <a:xfrm>
            <a:off x="1779635" y="3817378"/>
            <a:ext cx="1229033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搜索元数据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88D084C-F1D1-CD59-1E56-8AC6C193B045}"/>
              </a:ext>
            </a:extLst>
          </p:cNvPr>
          <p:cNvSpPr/>
          <p:nvPr/>
        </p:nvSpPr>
        <p:spPr>
          <a:xfrm>
            <a:off x="6233652" y="3817378"/>
            <a:ext cx="1229033" cy="11208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供应商元数据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A2C8567-D12A-3A23-0D9C-BAD1F9A512C0}"/>
              </a:ext>
            </a:extLst>
          </p:cNvPr>
          <p:cNvGrpSpPr/>
          <p:nvPr/>
        </p:nvGrpSpPr>
        <p:grpSpPr>
          <a:xfrm>
            <a:off x="5240593" y="1897623"/>
            <a:ext cx="1607576" cy="1919755"/>
            <a:chOff x="5240593" y="1897623"/>
            <a:chExt cx="1607576" cy="1919755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871C993E-846F-6F3E-63A6-1098B153D161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5240593" y="2857499"/>
              <a:ext cx="160757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C03B7C4C-4863-0CA2-AFD6-81E0DF2D7F0E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6848169" y="1897623"/>
              <a:ext cx="0" cy="19197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9DCDDFC-4F7C-420A-C3ED-4A5101B694D2}"/>
              </a:ext>
            </a:extLst>
          </p:cNvPr>
          <p:cNvGrpSpPr/>
          <p:nvPr/>
        </p:nvGrpSpPr>
        <p:grpSpPr>
          <a:xfrm rot="10800000">
            <a:off x="2295829" y="1897623"/>
            <a:ext cx="1607576" cy="1919755"/>
            <a:chOff x="5240593" y="1897623"/>
            <a:chExt cx="1607576" cy="1919755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BDED092E-CB15-AF68-1995-8601E5EFCFB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0593" y="2857499"/>
              <a:ext cx="1607575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174EE41C-E89C-3668-B38A-D354D9A260CC}"/>
                </a:ext>
              </a:extLst>
            </p:cNvPr>
            <p:cNvCxnSpPr>
              <a:cxnSpLocks/>
            </p:cNvCxnSpPr>
            <p:nvPr/>
          </p:nvCxnSpPr>
          <p:spPr>
            <a:xfrm>
              <a:off x="6848169" y="1897623"/>
              <a:ext cx="0" cy="191975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106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riangles">
            <a:extLst>
              <a:ext uri="{FF2B5EF4-FFF2-40B4-BE49-F238E27FC236}">
                <a16:creationId xmlns:a16="http://schemas.microsoft.com/office/drawing/2014/main" id="{761B8CC2-C25E-4E2D-808B-904168E3D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016000" y="0"/>
            <a:ext cx="10160000" cy="5715000"/>
          </a:xfrm>
          <a:prstGeom prst="rect">
            <a:avLst/>
          </a:prstGeom>
        </p:spPr>
      </p:pic>
      <p:sp>
        <p:nvSpPr>
          <p:cNvPr id="6" name="Slogan">
            <a:extLst>
              <a:ext uri="{FF2B5EF4-FFF2-40B4-BE49-F238E27FC236}">
                <a16:creationId xmlns:a16="http://schemas.microsoft.com/office/drawing/2014/main" id="{42004CB7-0314-4140-BE38-5A07B40F9AD2}"/>
              </a:ext>
            </a:extLst>
          </p:cNvPr>
          <p:cNvSpPr txBox="1"/>
          <p:nvPr/>
        </p:nvSpPr>
        <p:spPr>
          <a:xfrm>
            <a:off x="2007105" y="2857500"/>
            <a:ext cx="1418619" cy="331526"/>
          </a:xfrm>
          <a:prstGeom prst="rect">
            <a:avLst/>
          </a:prstGeom>
          <a:noFill/>
        </p:spPr>
        <p:txBody>
          <a:bodyPr wrap="none" lIns="27000" tIns="27000" rIns="27000" bIns="27000" rtlCol="0">
            <a:spAutoFit/>
          </a:bodyPr>
          <a:lstStyle/>
          <a:p>
            <a:pPr algn="l"/>
            <a:r>
              <a:rPr lang="zh-CN" altLang="en-US" sz="900" spc="23" dirty="0">
                <a:solidFill>
                  <a:srgbClr val="999A9B"/>
                </a:solidFill>
              </a:rPr>
              <a:t>驾驭数字方程式</a:t>
            </a:r>
            <a:endParaRPr lang="en-US" altLang="zh-CN" sz="900" spc="23" dirty="0">
              <a:solidFill>
                <a:srgbClr val="999A9B"/>
              </a:solidFill>
            </a:endParaRPr>
          </a:p>
          <a:p>
            <a:pPr algn="l"/>
            <a:r>
              <a:rPr lang="en-US" altLang="zh-CN" sz="900" spc="23" dirty="0">
                <a:solidFill>
                  <a:srgbClr val="999A9B"/>
                </a:solidFill>
              </a:rPr>
              <a:t>THE FORMULA DIGITAL</a:t>
            </a:r>
            <a:endParaRPr lang="zh-CN" altLang="en-US" sz="900" spc="23" dirty="0">
              <a:solidFill>
                <a:srgbClr val="999A9B"/>
              </a:solidFill>
            </a:endParaRPr>
          </a:p>
        </p:txBody>
      </p:sp>
      <p:cxnSp>
        <p:nvCxnSpPr>
          <p:cNvPr id="15" name="Divider">
            <a:extLst>
              <a:ext uri="{FF2B5EF4-FFF2-40B4-BE49-F238E27FC236}">
                <a16:creationId xmlns:a16="http://schemas.microsoft.com/office/drawing/2014/main" id="{2D8BF843-62F8-42E2-9F0B-8501AA28CB8A}"/>
              </a:ext>
            </a:extLst>
          </p:cNvPr>
          <p:cNvCxnSpPr>
            <a:cxnSpLocks/>
          </p:cNvCxnSpPr>
          <p:nvPr/>
        </p:nvCxnSpPr>
        <p:spPr>
          <a:xfrm>
            <a:off x="1921821" y="2891433"/>
            <a:ext cx="0" cy="248246"/>
          </a:xfrm>
          <a:prstGeom prst="line">
            <a:avLst/>
          </a:prstGeom>
          <a:ln w="12700">
            <a:solidFill>
              <a:srgbClr val="E5E6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>
            <a:extLst>
              <a:ext uri="{FF2B5EF4-FFF2-40B4-BE49-F238E27FC236}">
                <a16:creationId xmlns:a16="http://schemas.microsoft.com/office/drawing/2014/main" id="{3A9FC155-DD77-4B52-9F61-F50CD43177C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168" y="2829946"/>
            <a:ext cx="1177289" cy="376733"/>
          </a:xfrm>
          <a:prstGeom prst="rect">
            <a:avLst/>
          </a:prstGeom>
        </p:spPr>
      </p:pic>
      <p:sp>
        <p:nvSpPr>
          <p:cNvPr id="7" name="Title">
            <a:extLst>
              <a:ext uri="{FF2B5EF4-FFF2-40B4-BE49-F238E27FC236}">
                <a16:creationId xmlns:a16="http://schemas.microsoft.com/office/drawing/2014/main" id="{34914174-314A-42BB-827F-E63A258F2DF0}"/>
              </a:ext>
            </a:extLst>
          </p:cNvPr>
          <p:cNvSpPr txBox="1"/>
          <p:nvPr/>
        </p:nvSpPr>
        <p:spPr>
          <a:xfrm>
            <a:off x="690700" y="2130856"/>
            <a:ext cx="1786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000" b="1" dirty="0">
                <a:latin typeface="Arial" panose="020B0604020202020204" pitchFamily="34" charset="0"/>
                <a:ea typeface="微软雅黑" panose="020B0503020204020204" pitchFamily="34" charset="-122"/>
              </a:rPr>
              <a:t>THANKS</a:t>
            </a:r>
            <a:endParaRPr lang="zh-CN" altLang="en-US" sz="3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24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759263"/>
            <a:ext cx="515815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395419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536222"/>
            <a:ext cx="307028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536985"/>
            <a:ext cx="289201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FA7FBD-8257-88A9-BF1F-CACC2B7D0E41}"/>
              </a:ext>
            </a:extLst>
          </p:cNvPr>
          <p:cNvSpPr/>
          <p:nvPr/>
        </p:nvSpPr>
        <p:spPr>
          <a:xfrm>
            <a:off x="3484149" y="536603"/>
            <a:ext cx="910616" cy="4377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B7709C8-180A-8C97-404E-9178844E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04363"/>
            <a:ext cx="4181142" cy="33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9C54744-1E49-839C-2E99-5C3A4D21ACC4}"/>
              </a:ext>
            </a:extLst>
          </p:cNvPr>
          <p:cNvSpPr txBox="1"/>
          <p:nvPr/>
        </p:nvSpPr>
        <p:spPr>
          <a:xfrm>
            <a:off x="596646" y="638076"/>
            <a:ext cx="25257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工作空间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Workspace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D2AD9AC-A9A1-AFDF-715F-942A60079CE5}"/>
              </a:ext>
            </a:extLst>
          </p:cNvPr>
          <p:cNvSpPr txBox="1"/>
          <p:nvPr/>
        </p:nvSpPr>
        <p:spPr>
          <a:xfrm>
            <a:off x="572655" y="1147293"/>
            <a:ext cx="3790080" cy="3688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工作空间是平台中的资源分组单元，平台上的大多数资源都可以自动或手动绑定到某一个工作空间中。而工作空间通过授权和资源绑定，能够实现人与角色的绑定关系一次性应用到工作空间的所有资源。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工作空间包含三个功能模块：授权、资源组、共享资源。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授权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获得授权的用户</a:t>
            </a:r>
            <a:r>
              <a:rPr lang="en-US" altLang="zh-CN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用户组拥有对该工作空间及其中所有资源的相应权限。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资源组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一个工作空间只有一个资源组。工作空间的所有者对资源组中的所有资源具有管理权限，相当于该资源的所有者，不受资源配额的限制。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共享资源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一个集群可以共享给多个工作空间使用；一个工作空间也可以同时使用多个集群的资源。 支持限制被共享者可以使用的资源量。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解决资源统一授权、资源分组及资源配额问题。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通过工作空间管理团队与资源，解决跨模块的、跨集群的资源授权问题是平台推荐的最佳实践。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F3829C7-DA81-87A6-4083-49CE8CC7DE39}"/>
              </a:ext>
            </a:extLst>
          </p:cNvPr>
          <p:cNvSpPr/>
          <p:nvPr/>
        </p:nvSpPr>
        <p:spPr>
          <a:xfrm>
            <a:off x="5130800" y="3251200"/>
            <a:ext cx="3413077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35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759263"/>
            <a:ext cx="515815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395419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536222"/>
            <a:ext cx="307028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536985"/>
            <a:ext cx="289201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FA7FBD-8257-88A9-BF1F-CACC2B7D0E41}"/>
              </a:ext>
            </a:extLst>
          </p:cNvPr>
          <p:cNvSpPr/>
          <p:nvPr/>
        </p:nvSpPr>
        <p:spPr>
          <a:xfrm>
            <a:off x="3484149" y="536603"/>
            <a:ext cx="910616" cy="43771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26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FB7709C8-180A-8C97-404E-9178844E8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204363"/>
            <a:ext cx="4181142" cy="330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9C54744-1E49-839C-2E99-5C3A4D21ACC4}"/>
              </a:ext>
            </a:extLst>
          </p:cNvPr>
          <p:cNvSpPr txBox="1"/>
          <p:nvPr/>
        </p:nvSpPr>
        <p:spPr>
          <a:xfrm>
            <a:off x="596646" y="638076"/>
            <a:ext cx="2525710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工作空间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Workspace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D2AD9AC-A9A1-AFDF-715F-942A60079CE5}"/>
              </a:ext>
            </a:extLst>
          </p:cNvPr>
          <p:cNvSpPr txBox="1"/>
          <p:nvPr/>
        </p:nvSpPr>
        <p:spPr>
          <a:xfrm>
            <a:off x="572655" y="1147293"/>
            <a:ext cx="3790080" cy="3688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工作空间是平台中的资源分组单元，平台上的大多数资源都可以自动或手动绑定到某一个工作空间中。而工作空间通过授权和资源绑定，能够实现人与角色的绑定关系一次性应用到工作空间的所有资源。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工作空间包含三个功能模块：授权、资源组、共享资源。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授权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获得授权的用户</a:t>
            </a:r>
            <a:r>
              <a:rPr lang="en-US" altLang="zh-CN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用户组拥有对该工作空间及其中所有资源的相应权限。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资源组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一个工作空间只有一个资源组。工作空间的所有者对资源组中的所有资源具有管理权限，相当于该资源的所有者，不受资源配额的限制。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共享资源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一个集群可以共享给多个工作空间使用；一个工作空间也可以同时使用多个集群的资源。 支持限制被共享者可以使用的资源量。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r>
              <a:rPr lang="zh-CN" altLang="en-US" sz="800" b="1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</a:t>
            </a:r>
            <a:endParaRPr lang="en-US" altLang="zh-CN" sz="800" b="1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解决资源统一授权、资源分组及资源配额问题。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通过工作空间管理团队与资源，解决跨模块的、跨集群的资源授权问题是平台推荐的最佳实践。</a:t>
            </a: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defTabSz="914400">
              <a:lnSpc>
                <a:spcPct val="150000"/>
              </a:lnSpc>
            </a:pPr>
            <a:endParaRPr lang="en-US" altLang="zh-CN" sz="8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EF3829C7-DA81-87A6-4083-49CE8CC7DE39}"/>
              </a:ext>
            </a:extLst>
          </p:cNvPr>
          <p:cNvSpPr/>
          <p:nvPr/>
        </p:nvSpPr>
        <p:spPr>
          <a:xfrm>
            <a:off x="5130800" y="3251200"/>
            <a:ext cx="3413077" cy="406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151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759263"/>
            <a:ext cx="515815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395419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536222"/>
            <a:ext cx="307028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536985"/>
            <a:ext cx="289201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D2AD9AC-A9A1-AFDF-715F-942A60079CE5}"/>
              </a:ext>
            </a:extLst>
          </p:cNvPr>
          <p:cNvSpPr txBox="1"/>
          <p:nvPr/>
        </p:nvSpPr>
        <p:spPr>
          <a:xfrm>
            <a:off x="601207" y="1337761"/>
            <a:ext cx="2660153" cy="23100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DCE 5.0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支持通过容器管理和应用工作台创建命名空间。二者的区别在于，通过应用工作台创建时：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新建的命名空间会自动绑定到当前所在的工作空间（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Workspace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如果所选集群在当前工作空间下设置了共享资源配额（参见全局管理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--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工作空间与层级），那么命名空间的资源配额不得高于集群的可用共享资源配额，否则会导致创建失败。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9C54744-1E49-839C-2E99-5C3A4D21ACC4}"/>
              </a:ext>
            </a:extLst>
          </p:cNvPr>
          <p:cNvSpPr txBox="1"/>
          <p:nvPr/>
        </p:nvSpPr>
        <p:spPr>
          <a:xfrm>
            <a:off x="569079" y="732717"/>
            <a:ext cx="1800493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命名空间的异同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6A18F-6947-FD1E-FA11-878628CBA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820" y="13805"/>
            <a:ext cx="3790129" cy="27209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E390D0-26DF-3CA4-C72F-937AD587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17" y="2748564"/>
            <a:ext cx="3778133" cy="27113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094D0C-D0C6-F527-B71C-36A164680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3871" y="3288570"/>
            <a:ext cx="3790129" cy="2171360"/>
          </a:xfrm>
          <a:prstGeom prst="rect">
            <a:avLst/>
          </a:prstGeom>
          <a:ln>
            <a:solidFill>
              <a:srgbClr val="FF0000"/>
            </a:solidFill>
            <a:prstDash val="solid"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D630EF9-3FB6-124F-CB6E-A0E199236AD5}"/>
              </a:ext>
            </a:extLst>
          </p:cNvPr>
          <p:cNvSpPr txBox="1"/>
          <p:nvPr/>
        </p:nvSpPr>
        <p:spPr>
          <a:xfrm>
            <a:off x="601207" y="3742609"/>
            <a:ext cx="276142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查看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修改集群共享资源限额</a:t>
            </a:r>
            <a:endParaRPr lang="en-US" altLang="zh-CN" sz="16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全局管理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itchFamily="2" charset="2"/>
              </a:rPr>
              <a:t>工作空间与层级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itchFamily="2" charset="2"/>
              </a:rPr>
              <a:t>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Wingdings" pitchFamily="2" charset="2"/>
              </a:rPr>
              <a:t>共享资源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6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759263"/>
            <a:ext cx="515815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395419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536222"/>
            <a:ext cx="307028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536985"/>
            <a:ext cx="289201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C609FCE-B870-4878-836D-2DA6670BA4D1}"/>
              </a:ext>
            </a:extLst>
          </p:cNvPr>
          <p:cNvSpPr txBox="1"/>
          <p:nvPr/>
        </p:nvSpPr>
        <p:spPr>
          <a:xfrm>
            <a:off x="769959" y="1394056"/>
            <a:ext cx="2495161" cy="3100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spcBef>
                <a:spcPts val="1500"/>
              </a:spcBef>
              <a:spcAft>
                <a:spcPts val="500"/>
              </a:spcAft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本次演示主要分为以下七个步骤：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创建网关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创建域名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添加服务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(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基础配置和策略配置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的访问地址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是否能正常访问、策略是否生效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移除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API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、移除网关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C5EC347-8199-5412-8158-A151C841ED9F}"/>
              </a:ext>
            </a:extLst>
          </p:cNvPr>
          <p:cNvSpPr txBox="1"/>
          <p:nvPr/>
        </p:nvSpPr>
        <p:spPr>
          <a:xfrm>
            <a:off x="786277" y="759263"/>
            <a:ext cx="110799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演示环节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ED63476B-2233-3447-04B9-AD1DC2E3A490}"/>
              </a:ext>
            </a:extLst>
          </p:cNvPr>
          <p:cNvSpPr txBox="1"/>
          <p:nvPr/>
        </p:nvSpPr>
        <p:spPr>
          <a:xfrm>
            <a:off x="3998234" y="772697"/>
            <a:ext cx="133882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微服务网关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88BCD626-0986-A67E-7F14-B9982D16B0DC}"/>
              </a:ext>
            </a:extLst>
          </p:cNvPr>
          <p:cNvSpPr txBox="1"/>
          <p:nvPr/>
        </p:nvSpPr>
        <p:spPr>
          <a:xfrm>
            <a:off x="4071325" y="1316237"/>
            <a:ext cx="3479850" cy="3597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1400" dirty="0"/>
              <a:t>微服务网关基于 </a:t>
            </a:r>
            <a:r>
              <a:rPr lang="en-US" altLang="zh-CN" sz="1400" dirty="0"/>
              <a:t>DCE 5.0 </a:t>
            </a:r>
            <a:r>
              <a:rPr lang="zh-CN" altLang="en-US" sz="1400" dirty="0"/>
              <a:t>的云原生底座，提供云原生微服务的南北向流量治理，支持 </a:t>
            </a:r>
            <a:r>
              <a:rPr lang="en-US" altLang="zh-CN" sz="1400" dirty="0"/>
              <a:t>API</a:t>
            </a:r>
            <a:r>
              <a:rPr lang="zh-CN" altLang="en-US" sz="1400" dirty="0"/>
              <a:t> 管理、接口限流、多种策略安全认证、黑白名单、路由转发、</a:t>
            </a:r>
            <a:r>
              <a:rPr lang="en-US" altLang="zh-CN" sz="1400" dirty="0"/>
              <a:t>Mock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r>
              <a:rPr lang="zh-CN" altLang="en-US" sz="1400" dirty="0"/>
              <a:t> 等能力。</a:t>
            </a:r>
            <a:endParaRPr lang="en-US" altLang="zh-CN" sz="1400" dirty="0"/>
          </a:p>
          <a:p>
            <a:pPr defTabSz="914400">
              <a:lnSpc>
                <a:spcPct val="150000"/>
              </a:lnSpc>
              <a:spcBef>
                <a:spcPts val="1200"/>
              </a:spcBef>
              <a:spcAft>
                <a:spcPts val="900"/>
              </a:spcAft>
            </a:pPr>
            <a:r>
              <a:rPr lang="zh-CN" altLang="en-US" sz="1400" dirty="0"/>
              <a:t>微服务网关提供企业级高性能和可扩展的云服务能力，全面兼容 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、</a:t>
            </a:r>
            <a:r>
              <a:rPr lang="en-US" altLang="zh-CN" sz="1400" dirty="0"/>
              <a:t>OpenShift</a:t>
            </a:r>
            <a:r>
              <a:rPr lang="zh-CN" altLang="en-US" sz="1400" dirty="0"/>
              <a:t> 等市场上主流的原生平台，具有良好的后续迭代优势。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7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759263"/>
            <a:ext cx="515815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395419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536222"/>
            <a:ext cx="307028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536985"/>
            <a:ext cx="289201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D2AD9AC-A9A1-AFDF-715F-942A60079CE5}"/>
              </a:ext>
            </a:extLst>
          </p:cNvPr>
          <p:cNvSpPr txBox="1"/>
          <p:nvPr/>
        </p:nvSpPr>
        <p:spPr>
          <a:xfrm>
            <a:off x="827159" y="1337761"/>
            <a:ext cx="2303287" cy="9308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日志查询支持查询节点、工作负载、事件的日志，可快速在大量日志中查询到所需的日志，同时结合日志的来源信息和上下文原始数据辅助定位问题。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1" defTabSz="914400">
              <a:lnSpc>
                <a:spcPct val="150000"/>
              </a:lnSpc>
            </a:pP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9C54744-1E49-839C-2E99-5C3A4D21ACC4}"/>
              </a:ext>
            </a:extLst>
          </p:cNvPr>
          <p:cNvSpPr txBox="1"/>
          <p:nvPr/>
        </p:nvSpPr>
        <p:spPr>
          <a:xfrm>
            <a:off x="743533" y="713097"/>
            <a:ext cx="110799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日志查询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AF9A239-C3C0-2090-DC11-8B195F25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664" y="1042561"/>
            <a:ext cx="5454108" cy="3365218"/>
          </a:xfrm>
          <a:prstGeom prst="rect">
            <a:avLst/>
          </a:prstGeom>
        </p:spPr>
      </p:pic>
      <p:sp>
        <p:nvSpPr>
          <p:cNvPr id="8" name="Title">
            <a:extLst>
              <a:ext uri="{FF2B5EF4-FFF2-40B4-BE49-F238E27FC236}">
                <a16:creationId xmlns:a16="http://schemas.microsoft.com/office/drawing/2014/main" id="{E00A76A8-6DB5-9325-E555-BD401E8ED965}"/>
              </a:ext>
            </a:extLst>
          </p:cNvPr>
          <p:cNvSpPr txBox="1"/>
          <p:nvPr/>
        </p:nvSpPr>
        <p:spPr>
          <a:xfrm>
            <a:off x="786277" y="2523900"/>
            <a:ext cx="113364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前提条件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CBA71D9B-31B0-6FEC-DDF3-06B3B609E5F5}"/>
              </a:ext>
            </a:extLst>
          </p:cNvPr>
          <p:cNvSpPr txBox="1"/>
          <p:nvPr/>
        </p:nvSpPr>
        <p:spPr>
          <a:xfrm>
            <a:off x="827159" y="3138831"/>
            <a:ext cx="2303287" cy="745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集群已经接入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insight-agent</a:t>
            </a:r>
          </a:p>
          <a:p>
            <a:pPr marL="171450" indent="-171450"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insight-agent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处于运行状态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759263"/>
            <a:ext cx="515815" cy="4759137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142029"/>
            <a:ext cx="395419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536222"/>
            <a:ext cx="307028" cy="4601178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536985"/>
            <a:ext cx="289201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D2AD9AC-A9A1-AFDF-715F-942A60079CE5}"/>
              </a:ext>
            </a:extLst>
          </p:cNvPr>
          <p:cNvSpPr txBox="1"/>
          <p:nvPr/>
        </p:nvSpPr>
        <p:spPr>
          <a:xfrm>
            <a:off x="606220" y="1041053"/>
            <a:ext cx="2841405" cy="2259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Helm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的包管理工具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Chart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：是一个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Helm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包，其中包含了运行一个应用所需要的镜像、依赖和资源定义等，在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DCE 5.0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中称为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Helm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模板 。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Release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Kubernetes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集群上运行的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Chart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实例，在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DCE 5.0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中称为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Helm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应用。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Repository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：用于发布和存储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Chart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的存储库，在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DCE 5.0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中称为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Helm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仓库。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9C54744-1E49-839C-2E99-5C3A4D21ACC4}"/>
              </a:ext>
            </a:extLst>
          </p:cNvPr>
          <p:cNvSpPr txBox="1"/>
          <p:nvPr/>
        </p:nvSpPr>
        <p:spPr>
          <a:xfrm>
            <a:off x="596646" y="617070"/>
            <a:ext cx="723275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Helm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00A76A8-6DB5-9325-E555-BD401E8ED965}"/>
              </a:ext>
            </a:extLst>
          </p:cNvPr>
          <p:cNvSpPr txBox="1"/>
          <p:nvPr/>
        </p:nvSpPr>
        <p:spPr>
          <a:xfrm>
            <a:off x="576219" y="3396092"/>
            <a:ext cx="1133644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前提条件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CBA71D9B-31B0-6FEC-DDF3-06B3B609E5F5}"/>
              </a:ext>
            </a:extLst>
          </p:cNvPr>
          <p:cNvSpPr txBox="1"/>
          <p:nvPr/>
        </p:nvSpPr>
        <p:spPr>
          <a:xfrm>
            <a:off x="753637" y="2476829"/>
            <a:ext cx="2495161" cy="2197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zh-CN" altLang="en-US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8F1D36D-3D5E-8C80-E7B6-9BD6847936FB}"/>
              </a:ext>
            </a:extLst>
          </p:cNvPr>
          <p:cNvSpPr txBox="1"/>
          <p:nvPr/>
        </p:nvSpPr>
        <p:spPr>
          <a:xfrm>
            <a:off x="615796" y="3932314"/>
            <a:ext cx="2822255" cy="954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已接入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创建集群，并且集群下已创建命名空间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indent="-171450"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当前操作用户具有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NS Admin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或更高的权限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F78C414-A801-39B7-A924-63E7531C1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57" y="1142029"/>
            <a:ext cx="5649974" cy="30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71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42189" y="892362"/>
            <a:ext cx="515816" cy="475913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5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41711" y="669321"/>
            <a:ext cx="307029" cy="460117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7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35029" y="670084"/>
            <a:ext cx="2910178" cy="43763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9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53443" y="1275128"/>
            <a:ext cx="390556" cy="4376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A1AFA270-1286-EF20-FA32-58E8A62B8FCF}"/>
              </a:ext>
            </a:extLst>
          </p:cNvPr>
          <p:cNvSpPr txBox="1"/>
          <p:nvPr/>
        </p:nvSpPr>
        <p:spPr>
          <a:xfrm>
            <a:off x="5830374" y="811375"/>
            <a:ext cx="110799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演示环节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AD921B5-7F7F-BA1A-9AC0-50B6B15E800D}"/>
              </a:ext>
            </a:extLst>
          </p:cNvPr>
          <p:cNvSpPr txBox="1"/>
          <p:nvPr/>
        </p:nvSpPr>
        <p:spPr>
          <a:xfrm>
            <a:off x="5842537" y="1265684"/>
            <a:ext cx="2495161" cy="3597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spcBef>
                <a:spcPts val="1500"/>
              </a:spcBef>
              <a:spcAft>
                <a:spcPts val="500"/>
              </a:spcAft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本次演示主要分为以下七个步骤：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创建网关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创建域名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添加服务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(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基础配置和策略配置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获取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的访问地址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测试 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 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是否能正常访问、策略是否生效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28600" indent="-228600" defTabSz="914400">
              <a:spcBef>
                <a:spcPts val="1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移除</a:t>
            </a:r>
            <a:r>
              <a:rPr lang="en-US" altLang="zh-CN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API</a:t>
            </a:r>
            <a:r>
              <a:rPr lang="zh-CN" altLang="en-US" sz="900" dirty="0">
                <a:solidFill>
                  <a:srgbClr val="FE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、移除网关</a:t>
            </a:r>
            <a:endParaRPr lang="en-US" altLang="zh-CN" sz="900" dirty="0">
              <a:solidFill>
                <a:srgbClr val="FE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E42EAA60-4CC4-B499-DE7B-97DD8D54FFBF}"/>
              </a:ext>
            </a:extLst>
          </p:cNvPr>
          <p:cNvSpPr txBox="1"/>
          <p:nvPr/>
        </p:nvSpPr>
        <p:spPr>
          <a:xfrm>
            <a:off x="625712" y="1275128"/>
            <a:ext cx="4102181" cy="3597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zh-CN" altLang="en-US" sz="1400" dirty="0"/>
              <a:t>微服务网关基于云原生平台之上，提供了云原生微服务的南北向流量治理的分布式网关中间件，原生提供 </a:t>
            </a:r>
            <a:r>
              <a:rPr lang="en-US" altLang="zh-CN" sz="1400" dirty="0"/>
              <a:t>API</a:t>
            </a:r>
            <a:r>
              <a:rPr lang="zh-CN" altLang="en-US" sz="1400" dirty="0"/>
              <a:t> 管理、接口限流、多种策略安全认证、黑白名单、路由转发、</a:t>
            </a:r>
            <a:r>
              <a:rPr lang="en-US" altLang="zh-CN" sz="1400" dirty="0"/>
              <a:t>Mock</a:t>
            </a:r>
            <a:r>
              <a:rPr lang="zh-CN" altLang="en-US" sz="1400" dirty="0"/>
              <a:t> </a:t>
            </a:r>
            <a:r>
              <a:rPr lang="en-US" altLang="zh-CN" sz="1400" dirty="0"/>
              <a:t>API</a:t>
            </a:r>
            <a:r>
              <a:rPr lang="zh-CN" altLang="en-US" sz="1400" dirty="0"/>
              <a:t> 等能力，同时提供了企业级高性能和高扩展的云服务能力。</a:t>
            </a:r>
            <a:endParaRPr lang="en-US" altLang="zh-CN" sz="1400" dirty="0"/>
          </a:p>
          <a:p>
            <a:pPr defTabSz="914400">
              <a:lnSpc>
                <a:spcPct val="150000"/>
              </a:lnSpc>
              <a:spcBef>
                <a:spcPts val="1500"/>
              </a:spcBef>
              <a:spcAft>
                <a:spcPts val="500"/>
              </a:spcAft>
            </a:pPr>
            <a:r>
              <a:rPr lang="zh-CN" altLang="en-US" sz="1400" dirty="0"/>
              <a:t> </a:t>
            </a:r>
            <a:br>
              <a:rPr lang="zh-CN" altLang="en-US" sz="1400" dirty="0"/>
            </a:br>
            <a:r>
              <a:rPr lang="zh-CN" altLang="en-US" sz="1400" dirty="0"/>
              <a:t>微服务网关采用业界领先的主流微服务网关开源项目 </a:t>
            </a:r>
            <a:r>
              <a:rPr lang="en-US" altLang="zh-CN" sz="1400" dirty="0"/>
              <a:t>Contour </a:t>
            </a:r>
            <a:r>
              <a:rPr lang="zh-CN" altLang="en-US" sz="1400" dirty="0"/>
              <a:t>和 </a:t>
            </a:r>
            <a:r>
              <a:rPr lang="en-US" altLang="zh-CN" sz="1400" dirty="0"/>
              <a:t>Envoy </a:t>
            </a:r>
            <a:r>
              <a:rPr lang="zh-CN" altLang="en-US" sz="1400" dirty="0"/>
              <a:t>的能力，可以做到全面兼容市面上主要的原生平台，如 </a:t>
            </a:r>
            <a:r>
              <a:rPr lang="en-US" altLang="zh-CN" sz="1400" dirty="0"/>
              <a:t>Kubernetes</a:t>
            </a:r>
            <a:r>
              <a:rPr lang="zh-CN" altLang="en-US" sz="1400" dirty="0"/>
              <a:t>、</a:t>
            </a:r>
            <a:r>
              <a:rPr lang="en-US" altLang="zh-CN" sz="1400" dirty="0"/>
              <a:t>OpenShift </a:t>
            </a:r>
            <a:r>
              <a:rPr lang="zh-CN" altLang="en-US" sz="1400" dirty="0"/>
              <a:t>等，并保持良好的后续迭代优势。</a:t>
            </a:r>
            <a:endParaRPr lang="en-US" altLang="zh-CN" sz="1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A87707E7-251E-FC87-1F41-223A665D6B49}"/>
              </a:ext>
            </a:extLst>
          </p:cNvPr>
          <p:cNvSpPr txBox="1"/>
          <p:nvPr/>
        </p:nvSpPr>
        <p:spPr>
          <a:xfrm>
            <a:off x="595260" y="811375"/>
            <a:ext cx="133882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微服务网关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61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27791</TotalTime>
  <Words>1608</Words>
  <Application>Microsoft Macintosh PowerPoint</Application>
  <PresentationFormat>全屏显示(16:10)</PresentationFormat>
  <Paragraphs>211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等线</vt:lpstr>
      <vt:lpstr>Microsoft YaHei UI</vt:lpstr>
      <vt:lpstr>Arial</vt:lpstr>
      <vt:lpstr>Calibri</vt:lpstr>
      <vt:lpstr>Calibri Light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Xiaoyan Guo</dc:creator>
  <cp:lastModifiedBy>Haifeng Yao</cp:lastModifiedBy>
  <cp:revision>71</cp:revision>
  <dcterms:created xsi:type="dcterms:W3CDTF">2022-09-06T10:50:13Z</dcterms:created>
  <dcterms:modified xsi:type="dcterms:W3CDTF">2022-12-14T06:03:47Z</dcterms:modified>
</cp:coreProperties>
</file>