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1" r:id="rId6"/>
    <p:sldId id="262" r:id="rId7"/>
    <p:sldId id="263" r:id="rId8"/>
    <p:sldId id="260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BCD"/>
    <a:srgbClr val="99BFD9"/>
    <a:srgbClr val="CCDFEC"/>
    <a:srgbClr val="3D7BA5"/>
    <a:srgbClr val="70A6CA"/>
    <a:srgbClr val="4C8FBC"/>
    <a:srgbClr val="A3C5DD"/>
    <a:srgbClr val="669FC6"/>
    <a:srgbClr val="82B0D0"/>
    <a:srgbClr val="2B5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2137-B2EF-46A1-A80E-575DFBCDA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6D2-5C63-4AB5-843F-B01193F7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CD80-D65C-48AF-9A66-2ECEEEF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56FB-759F-4EFA-8B06-F889DCFF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DD57-3947-412D-B339-F4166D37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1303-8346-46A3-AD80-9BC32533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95968-25D9-4B55-805A-F2FD1955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AD00-B2A5-48EC-AA93-56D6F4F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D67E-C419-4219-8B70-B681A863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DD47-E8DF-41A6-B8AA-0CE7ED04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C8B8-59D4-4929-98DC-BF5D92CFA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B80F6-C206-47D9-8821-F447C396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BBB5-A1FF-4172-BE7F-777ADEB1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F0B6-20E4-47AA-9CB5-9F8E60E2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9B3F-A270-4162-964C-87C67949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52FA-6C0B-463F-A329-24A393D4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AF34-A61D-4839-8C68-D3DD851E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A731-B040-48AD-8009-ACDC7D1D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63D3-2A96-47B4-9E8C-B0527728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AE8B-6C3F-47A9-85D9-19A24DE1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Database">
            <a:hlinkClick r:id="rId2" action="ppaction://hlinksldjump"/>
            <a:extLst>
              <a:ext uri="{FF2B5EF4-FFF2-40B4-BE49-F238E27FC236}">
                <a16:creationId xmlns:a16="http://schemas.microsoft.com/office/drawing/2014/main" id="{1DDB24C1-20A3-4C60-B404-2B92A27ED9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02692" y="5944889"/>
            <a:ext cx="684509" cy="6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10CE-AC66-4A8D-BBE6-8EAB31BD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D81A-C364-437B-AF27-7034645F6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03FC-872D-45C2-8ADB-50838A81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4A2E-1E8B-49D4-B79F-BCD2D08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0682-10FE-4754-A1A5-B9BC2DCA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A4C8-AF66-40F7-BB33-D6EA60C1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FB4-8B4C-4AE1-9780-12358F7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AB63-9B61-489D-96BF-CA8179D4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5ECB-D553-486E-A847-5B028FFE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E5B20-B24E-4AC5-BCA6-EF575348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74233-D5F4-46A9-9607-D515AD2A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7647C-EEAE-4A08-BC1A-BB528012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7B91A-C074-446E-B404-B93C67F3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44664-5F47-41B2-856B-1986C8F8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6B37-7771-4F7F-B1A7-5D4120DB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614BA-98C3-43E1-91D9-25BF9303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C5DF9-9EAD-4F33-91AB-E677B7F7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56B41-ABC8-4B76-B214-E90D3591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6CF50-476F-4278-8D57-B6D32D0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1A739-9ADA-45B8-BFF1-404F923E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F1AA-62A6-413E-9224-CC4FABE3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9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7C5F-901F-48EB-9A07-690778D0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7867-9393-480D-B25C-3B1F6EB6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28BF6-2554-4F15-9199-A2BCEC3C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5F064-A271-438D-81B0-993305FF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46E1-931B-437C-BBFE-D9ADC844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8512-8183-4374-BFB3-05D4F2C2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FF3F-9F0B-4415-923C-40FE50EA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3B618-8AF4-49CB-BC9F-3F0A9BD24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B3098-D0EE-4781-AB7A-54813D9A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475F-C701-423B-87B4-AEC3F5A2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5423-7D09-43E2-B6B3-D103CF92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24D1-E273-4E2E-AE39-182253A1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C7ACA-57B0-4B3F-BDE1-E716699E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59C9-33F8-40CD-BB14-336CCFF3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36DF-EEB1-4AC7-9D83-0D3E1656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95B5-1448-447F-A5EC-42E3D516ADA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206E-22A1-4DD3-A3FB-24A259A48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819F-AF52-4D0C-9DB9-5EE95CE14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CEC2-24AD-4A7F-852F-AA237B81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.png"/><Relationship Id="rId17" Type="http://schemas.openxmlformats.org/officeDocument/2006/relationships/image" Target="../media/image12.svg"/><Relationship Id="rId2" Type="http://schemas.openxmlformats.org/officeDocument/2006/relationships/slide" Target="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7.xml"/><Relationship Id="rId5" Type="http://schemas.openxmlformats.org/officeDocument/2006/relationships/slide" Target="slide4.xml"/><Relationship Id="rId15" Type="http://schemas.openxmlformats.org/officeDocument/2006/relationships/image" Target="../media/image10.svg"/><Relationship Id="rId10" Type="http://schemas.openxmlformats.org/officeDocument/2006/relationships/slide" Target="slide6.xml"/><Relationship Id="rId19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6.sv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C62E-8F76-476B-B9D6-BA26FAC15F8C}"/>
              </a:ext>
            </a:extLst>
          </p:cNvPr>
          <p:cNvSpPr/>
          <p:nvPr/>
        </p:nvSpPr>
        <p:spPr>
          <a:xfrm rot="2037674">
            <a:off x="-42853" y="4693882"/>
            <a:ext cx="2236763" cy="2064660"/>
          </a:xfrm>
          <a:prstGeom prst="rect">
            <a:avLst/>
          </a:prstGeom>
          <a:solidFill>
            <a:srgbClr val="4C8FB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DCD59-A673-4AC6-B0E3-8AEEC24D9170}"/>
              </a:ext>
            </a:extLst>
          </p:cNvPr>
          <p:cNvSpPr/>
          <p:nvPr/>
        </p:nvSpPr>
        <p:spPr>
          <a:xfrm>
            <a:off x="6124047" y="4245218"/>
            <a:ext cx="3465342" cy="1960476"/>
          </a:xfrm>
          <a:prstGeom prst="rect">
            <a:avLst/>
          </a:prstGeom>
          <a:solidFill>
            <a:schemeClr val="bg1"/>
          </a:solidFill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D3741-EF11-4B7A-AC76-FA1B8046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0269" y="4554179"/>
            <a:ext cx="3339317" cy="172997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Đoàn </a:t>
            </a:r>
            <a:r>
              <a:rPr lang="en-US" sz="2000" dirty="0" err="1" smtClean="0">
                <a:latin typeface="Calibri" panose="020F0502020204030204" pitchFamily="34" charset="0"/>
              </a:rPr>
              <a:t>Văn</a:t>
            </a:r>
            <a:r>
              <a:rPr lang="en-US" sz="2000" dirty="0" smtClean="0">
                <a:latin typeface="Calibri" panose="020F0502020204030204" pitchFamily="34" charset="0"/>
              </a:rPr>
              <a:t> Chương   Ba9-008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Đoàn </a:t>
            </a:r>
            <a:r>
              <a:rPr lang="en-US" sz="2000" dirty="0" err="1" smtClean="0">
                <a:latin typeface="Calibri" panose="020F0502020204030204" pitchFamily="34" charset="0"/>
              </a:rPr>
              <a:t>Đình</a:t>
            </a:r>
            <a:r>
              <a:rPr lang="en-US" sz="2000" dirty="0" smtClean="0">
                <a:latin typeface="Calibri" panose="020F0502020204030204" pitchFamily="34" charset="0"/>
              </a:rPr>
              <a:t> Nam       Ba9-045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err="1" smtClean="0">
                <a:latin typeface="Calibri" panose="020F0502020204030204" pitchFamily="34" charset="0"/>
              </a:rPr>
              <a:t>Nguyễn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Văn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Cường</a:t>
            </a:r>
            <a:r>
              <a:rPr lang="en-US" sz="2000" dirty="0" smtClean="0">
                <a:latin typeface="Calibri" panose="020F0502020204030204" pitchFamily="34" charset="0"/>
              </a:rPr>
              <a:t> Ba9-011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err="1" smtClean="0">
                <a:latin typeface="Calibri" panose="020F0502020204030204" pitchFamily="34" charset="0"/>
              </a:rPr>
              <a:t>Đặng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Hoàng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Phúc</a:t>
            </a:r>
            <a:r>
              <a:rPr lang="en-US" sz="2000" dirty="0" smtClean="0">
                <a:latin typeface="Calibri" panose="020F0502020204030204" pitchFamily="34" charset="0"/>
              </a:rPr>
              <a:t>    Ba9-050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err="1" smtClean="0">
                <a:latin typeface="Calibri" panose="020F0502020204030204" pitchFamily="34" charset="0"/>
              </a:rPr>
              <a:t>Đào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Hải</a:t>
            </a:r>
            <a:r>
              <a:rPr lang="en-US" sz="2000" dirty="0" smtClean="0">
                <a:latin typeface="Calibri" panose="020F0502020204030204" pitchFamily="34" charset="0"/>
              </a:rPr>
              <a:t> Long            Ba9-041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451D7-9425-4E7C-9F85-02235F1799F6}"/>
              </a:ext>
            </a:extLst>
          </p:cNvPr>
          <p:cNvSpPr txBox="1"/>
          <p:nvPr/>
        </p:nvSpPr>
        <p:spPr>
          <a:xfrm>
            <a:off x="5434730" y="3751414"/>
            <a:ext cx="13786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</a:t>
            </a:r>
            <a:r>
              <a:rPr lang="en-US" sz="2400" b="1" dirty="0">
                <a:solidFill>
                  <a:srgbClr val="3D7BA5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8</a:t>
            </a:r>
            <a:endParaRPr lang="vi-V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69F7E-055C-47CE-8BA4-77B2AB27FEAF}"/>
              </a:ext>
            </a:extLst>
          </p:cNvPr>
          <p:cNvSpPr txBox="1"/>
          <p:nvPr/>
        </p:nvSpPr>
        <p:spPr>
          <a:xfrm>
            <a:off x="1529018" y="273539"/>
            <a:ext cx="90279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1000" b="1" dirty="0">
                <a:solidFill>
                  <a:srgbClr val="2B56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C298A-27D3-4CDA-B244-FF50ED23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2848" y="1832477"/>
            <a:ext cx="4410114" cy="360000"/>
          </a:xfrm>
        </p:spPr>
        <p:txBody>
          <a:bodyPr>
            <a:noAutofit/>
          </a:bodyPr>
          <a:lstStyle/>
          <a:p>
            <a:r>
              <a:rPr lang="en-US" sz="2000" spc="1400" dirty="0">
                <a:solidFill>
                  <a:srgbClr val="4C8FBC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FINAL 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0077B-9729-4A66-94F7-F17611048163}"/>
              </a:ext>
            </a:extLst>
          </p:cNvPr>
          <p:cNvSpPr/>
          <p:nvPr/>
        </p:nvSpPr>
        <p:spPr>
          <a:xfrm rot="2814804">
            <a:off x="10998305" y="-55928"/>
            <a:ext cx="1286090" cy="1322728"/>
          </a:xfrm>
          <a:prstGeom prst="rect">
            <a:avLst/>
          </a:prstGeom>
          <a:solidFill>
            <a:srgbClr val="99BFD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320A4-F71F-48FD-884C-97F558BF2DD9}"/>
              </a:ext>
            </a:extLst>
          </p:cNvPr>
          <p:cNvSpPr/>
          <p:nvPr/>
        </p:nvSpPr>
        <p:spPr>
          <a:xfrm rot="327986">
            <a:off x="10949851" y="758444"/>
            <a:ext cx="516109" cy="528381"/>
          </a:xfrm>
          <a:prstGeom prst="rect">
            <a:avLst/>
          </a:prstGeom>
          <a:solidFill>
            <a:srgbClr val="4C8FB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B0C84-D8FE-4DA5-BE45-E71C62D147B5}"/>
              </a:ext>
            </a:extLst>
          </p:cNvPr>
          <p:cNvSpPr/>
          <p:nvPr/>
        </p:nvSpPr>
        <p:spPr>
          <a:xfrm rot="20878923">
            <a:off x="1258373" y="4492411"/>
            <a:ext cx="711978" cy="728564"/>
          </a:xfrm>
          <a:prstGeom prst="rect">
            <a:avLst/>
          </a:prstGeom>
          <a:solidFill>
            <a:srgbClr val="99BFD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3" grpId="0" uiExpand="1" build="p"/>
      <p:bldP spid="5" grpId="0" animBg="1"/>
      <p:bldP spid="8" grpId="0"/>
      <p:bldP spid="2" grpId="0"/>
      <p:bldP spid="16" grpId="0" animBg="1"/>
      <p:bldP spid="17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9502246-24CA-458C-BB99-694733BCD6BE}"/>
              </a:ext>
            </a:extLst>
          </p:cNvPr>
          <p:cNvSpPr/>
          <p:nvPr/>
        </p:nvSpPr>
        <p:spPr>
          <a:xfrm>
            <a:off x="6204216" y="475194"/>
            <a:ext cx="2278603" cy="523220"/>
          </a:xfrm>
          <a:prstGeom prst="rect">
            <a:avLst/>
          </a:prstGeom>
          <a:solidFill>
            <a:srgbClr val="669FC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71A78446-1631-489C-A4F8-035C5C000F94}"/>
              </a:ext>
            </a:extLst>
          </p:cNvPr>
          <p:cNvSpPr txBox="1"/>
          <p:nvPr/>
        </p:nvSpPr>
        <p:spPr>
          <a:xfrm>
            <a:off x="6173485" y="528820"/>
            <a:ext cx="23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1E2896-2412-4033-8C60-6B1014F73571}"/>
              </a:ext>
            </a:extLst>
          </p:cNvPr>
          <p:cNvSpPr/>
          <p:nvPr/>
        </p:nvSpPr>
        <p:spPr>
          <a:xfrm>
            <a:off x="6213452" y="1584400"/>
            <a:ext cx="3237914" cy="523220"/>
          </a:xfrm>
          <a:prstGeom prst="rect">
            <a:avLst/>
          </a:prstGeom>
          <a:solidFill>
            <a:srgbClr val="669FC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431BC-18DB-4AB8-BB54-149C0EADB71F}"/>
              </a:ext>
            </a:extLst>
          </p:cNvPr>
          <p:cNvSpPr/>
          <p:nvPr/>
        </p:nvSpPr>
        <p:spPr>
          <a:xfrm>
            <a:off x="6230052" y="4974034"/>
            <a:ext cx="2818006" cy="523220"/>
          </a:xfrm>
          <a:prstGeom prst="rect">
            <a:avLst/>
          </a:prstGeom>
          <a:solidFill>
            <a:srgbClr val="669FC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9B0301-C23E-4798-B050-651CFEBB197F}"/>
              </a:ext>
            </a:extLst>
          </p:cNvPr>
          <p:cNvSpPr/>
          <p:nvPr/>
        </p:nvSpPr>
        <p:spPr>
          <a:xfrm>
            <a:off x="6227078" y="6117841"/>
            <a:ext cx="3237914" cy="523220"/>
          </a:xfrm>
          <a:prstGeom prst="rect">
            <a:avLst/>
          </a:prstGeom>
          <a:solidFill>
            <a:srgbClr val="669FC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B5E547-A3EC-46A0-90A0-557742CE02B0}"/>
              </a:ext>
            </a:extLst>
          </p:cNvPr>
          <p:cNvSpPr/>
          <p:nvPr/>
        </p:nvSpPr>
        <p:spPr>
          <a:xfrm>
            <a:off x="6232926" y="2694744"/>
            <a:ext cx="937419" cy="523220"/>
          </a:xfrm>
          <a:prstGeom prst="rect">
            <a:avLst/>
          </a:prstGeom>
          <a:solidFill>
            <a:srgbClr val="669FC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1D78C8-0780-47B3-BB0D-A566BCD201E9}"/>
              </a:ext>
            </a:extLst>
          </p:cNvPr>
          <p:cNvSpPr/>
          <p:nvPr/>
        </p:nvSpPr>
        <p:spPr>
          <a:xfrm>
            <a:off x="6204216" y="3846286"/>
            <a:ext cx="2993291" cy="523220"/>
          </a:xfrm>
          <a:prstGeom prst="rect">
            <a:avLst/>
          </a:prstGeom>
          <a:solidFill>
            <a:srgbClr val="669FC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2C4A8-4A91-4FE8-9DE6-C5934920D5AD}"/>
              </a:ext>
            </a:extLst>
          </p:cNvPr>
          <p:cNvSpPr/>
          <p:nvPr/>
        </p:nvSpPr>
        <p:spPr>
          <a:xfrm>
            <a:off x="-21218" y="0"/>
            <a:ext cx="6176781" cy="6858000"/>
          </a:xfrm>
          <a:prstGeom prst="rect">
            <a:avLst/>
          </a:prstGeom>
          <a:solidFill>
            <a:srgbClr val="00B0F0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3A119-A788-4758-875E-58E3F8DE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8336605">
            <a:off x="-1167576" y="2766217"/>
            <a:ext cx="7948247" cy="1325563"/>
          </a:xfrm>
        </p:spPr>
        <p:txBody>
          <a:bodyPr>
            <a:noAutofit/>
          </a:bodyPr>
          <a:lstStyle/>
          <a:p>
            <a:pPr algn="ctr"/>
            <a:r>
              <a:rPr lang="vi-VN" sz="9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pic>
        <p:nvPicPr>
          <p:cNvPr id="9" name="Graphic 8" descr="Employee badge">
            <a:extLst>
              <a:ext uri="{FF2B5EF4-FFF2-40B4-BE49-F238E27FC236}">
                <a16:creationId xmlns:a16="http://schemas.microsoft.com/office/drawing/2014/main" id="{5472EA87-22BB-4DF4-8166-226103E3B4D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5344239" y="1425327"/>
            <a:ext cx="633244" cy="633244"/>
          </a:xfrm>
          <a:prstGeom prst="rect">
            <a:avLst/>
          </a:prstGeom>
        </p:spPr>
      </p:pic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E520C7FF-F5D9-4F6B-8F67-3DA72E7129C6}"/>
              </a:ext>
            </a:extLst>
          </p:cNvPr>
          <p:cNvSpPr txBox="1"/>
          <p:nvPr/>
        </p:nvSpPr>
        <p:spPr>
          <a:xfrm>
            <a:off x="6177695" y="1612733"/>
            <a:ext cx="316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requirements</a:t>
            </a:r>
          </a:p>
        </p:txBody>
      </p:sp>
      <p:sp>
        <p:nvSpPr>
          <p:cNvPr id="18" name="TextBox 17">
            <a:hlinkClick r:id="rId6" action="ppaction://hlinksldjump"/>
            <a:extLst>
              <a:ext uri="{FF2B5EF4-FFF2-40B4-BE49-F238E27FC236}">
                <a16:creationId xmlns:a16="http://schemas.microsoft.com/office/drawing/2014/main" id="{E079CB26-559E-4435-9029-A371F941E982}"/>
              </a:ext>
            </a:extLst>
          </p:cNvPr>
          <p:cNvSpPr txBox="1"/>
          <p:nvPr/>
        </p:nvSpPr>
        <p:spPr>
          <a:xfrm>
            <a:off x="6227078" y="6155602"/>
            <a:ext cx="330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structure </a:t>
            </a:r>
          </a:p>
        </p:txBody>
      </p:sp>
      <p:sp>
        <p:nvSpPr>
          <p:cNvPr id="19" name="TextBox 18">
            <a:hlinkClick r:id="rId7" action="ppaction://hlinksldjump"/>
            <a:extLst>
              <a:ext uri="{FF2B5EF4-FFF2-40B4-BE49-F238E27FC236}">
                <a16:creationId xmlns:a16="http://schemas.microsoft.com/office/drawing/2014/main" id="{9BDB2604-B482-40AC-BB0F-8119EEFE9E83}"/>
              </a:ext>
            </a:extLst>
          </p:cNvPr>
          <p:cNvSpPr txBox="1"/>
          <p:nvPr/>
        </p:nvSpPr>
        <p:spPr>
          <a:xfrm>
            <a:off x="6278362" y="2751069"/>
            <a:ext cx="142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</a:p>
        </p:txBody>
      </p:sp>
      <p:pic>
        <p:nvPicPr>
          <p:cNvPr id="8" name="Graphic 7" descr="Megaphone">
            <a:extLst>
              <a:ext uri="{FF2B5EF4-FFF2-40B4-BE49-F238E27FC236}">
                <a16:creationId xmlns:a16="http://schemas.microsoft.com/office/drawing/2014/main" id="{2BBCCFCD-FA94-4296-A1C2-AE35BDBB4E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5344239" y="288207"/>
            <a:ext cx="656493" cy="656493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3BAFD38-ED7D-49D7-AA73-30B0BD6A9E8C}"/>
              </a:ext>
            </a:extLst>
          </p:cNvPr>
          <p:cNvSpPr/>
          <p:nvPr/>
        </p:nvSpPr>
        <p:spPr>
          <a:xfrm>
            <a:off x="5251358" y="195326"/>
            <a:ext cx="842256" cy="842256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42206EC-249D-4FCB-A726-6CFD073601C4}"/>
              </a:ext>
            </a:extLst>
          </p:cNvPr>
          <p:cNvSpPr/>
          <p:nvPr/>
        </p:nvSpPr>
        <p:spPr>
          <a:xfrm>
            <a:off x="5214531" y="4772690"/>
            <a:ext cx="842256" cy="842256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EFF3CB2-9FA8-4EB8-A41E-91694B76E1D5}"/>
              </a:ext>
            </a:extLst>
          </p:cNvPr>
          <p:cNvSpPr/>
          <p:nvPr/>
        </p:nvSpPr>
        <p:spPr>
          <a:xfrm>
            <a:off x="5242047" y="3635110"/>
            <a:ext cx="842256" cy="842256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BC0D76C-50AA-4F6D-B5FF-3F011546783C}"/>
              </a:ext>
            </a:extLst>
          </p:cNvPr>
          <p:cNvSpPr/>
          <p:nvPr/>
        </p:nvSpPr>
        <p:spPr>
          <a:xfrm>
            <a:off x="5251358" y="2484008"/>
            <a:ext cx="842256" cy="842256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AB8C6C0-BA5B-438B-9A70-1B8A6BF0C577}"/>
              </a:ext>
            </a:extLst>
          </p:cNvPr>
          <p:cNvSpPr/>
          <p:nvPr/>
        </p:nvSpPr>
        <p:spPr>
          <a:xfrm>
            <a:off x="5244645" y="1340816"/>
            <a:ext cx="842256" cy="842256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TextBox 27">
            <a:hlinkClick r:id="rId10" action="ppaction://hlinksldjump"/>
            <a:extLst>
              <a:ext uri="{FF2B5EF4-FFF2-40B4-BE49-F238E27FC236}">
                <a16:creationId xmlns:a16="http://schemas.microsoft.com/office/drawing/2014/main" id="{4DB01C37-5443-47CC-ABD5-145D0E941510}"/>
              </a:ext>
            </a:extLst>
          </p:cNvPr>
          <p:cNvSpPr txBox="1"/>
          <p:nvPr/>
        </p:nvSpPr>
        <p:spPr>
          <a:xfrm>
            <a:off x="6212627" y="3856183"/>
            <a:ext cx="309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schema </a:t>
            </a:r>
          </a:p>
        </p:txBody>
      </p:sp>
      <p:sp>
        <p:nvSpPr>
          <p:cNvPr id="29" name="TextBox 28">
            <a:hlinkClick r:id="rId11" action="ppaction://hlinksldjump"/>
            <a:extLst>
              <a:ext uri="{FF2B5EF4-FFF2-40B4-BE49-F238E27FC236}">
                <a16:creationId xmlns:a16="http://schemas.microsoft.com/office/drawing/2014/main" id="{D82596DC-3197-4EED-9D00-04A64719BC59}"/>
              </a:ext>
            </a:extLst>
          </p:cNvPr>
          <p:cNvSpPr txBox="1"/>
          <p:nvPr/>
        </p:nvSpPr>
        <p:spPr>
          <a:xfrm>
            <a:off x="6213445" y="4997828"/>
            <a:ext cx="298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49091E2-CDC3-406F-B8CD-C23F5B0C6CE1}"/>
              </a:ext>
            </a:extLst>
          </p:cNvPr>
          <p:cNvSpPr/>
          <p:nvPr/>
        </p:nvSpPr>
        <p:spPr>
          <a:xfrm>
            <a:off x="5223262" y="5910270"/>
            <a:ext cx="842256" cy="842256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B4981D40-992D-4979-B5AC-E53D929768F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5317079" y="4887572"/>
            <a:ext cx="612492" cy="612492"/>
          </a:xfrm>
          <a:prstGeom prst="rect">
            <a:avLst/>
          </a:prstGeom>
        </p:spPr>
      </p:pic>
      <p:pic>
        <p:nvPicPr>
          <p:cNvPr id="35" name="Graphic 34" descr="Database">
            <a:extLst>
              <a:ext uri="{FF2B5EF4-FFF2-40B4-BE49-F238E27FC236}">
                <a16:creationId xmlns:a16="http://schemas.microsoft.com/office/drawing/2014/main" id="{19AD803E-D3E5-42EB-BCC6-E2A40564E4C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/>
        </p:blipFill>
        <p:spPr>
          <a:xfrm>
            <a:off x="5344239" y="6033940"/>
            <a:ext cx="612492" cy="612492"/>
          </a:xfrm>
          <a:prstGeom prst="rect">
            <a:avLst/>
          </a:prstGeom>
        </p:spPr>
      </p:pic>
      <p:pic>
        <p:nvPicPr>
          <p:cNvPr id="36" name="Graphic 35" descr="Branching diagram">
            <a:extLst>
              <a:ext uri="{FF2B5EF4-FFF2-40B4-BE49-F238E27FC236}">
                <a16:creationId xmlns:a16="http://schemas.microsoft.com/office/drawing/2014/main" id="{635E5465-F61B-496F-907B-FB68EBEACEA0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5387734" y="2656588"/>
            <a:ext cx="612492" cy="612492"/>
          </a:xfrm>
          <a:prstGeom prst="rect">
            <a:avLst/>
          </a:prstGeom>
        </p:spPr>
      </p:pic>
      <p:pic>
        <p:nvPicPr>
          <p:cNvPr id="37" name="Graphic 36" descr="Decision chart">
            <a:extLst>
              <a:ext uri="{FF2B5EF4-FFF2-40B4-BE49-F238E27FC236}">
                <a16:creationId xmlns:a16="http://schemas.microsoft.com/office/drawing/2014/main" id="{FD6B6BB5-BBF9-441C-B33A-325E30F42E15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5367481" y="3725315"/>
            <a:ext cx="612492" cy="6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0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/>
      <p:bldP spid="38" grpId="0" animBg="1"/>
      <p:bldP spid="39" grpId="0" animBg="1"/>
      <p:bldP spid="40" grpId="0" animBg="1"/>
      <p:bldP spid="41" grpId="0" animBg="1"/>
      <p:bldP spid="42" grpId="0" animBg="1"/>
      <p:bldP spid="5" grpId="0" animBg="1"/>
      <p:bldP spid="2" grpId="0"/>
      <p:bldP spid="17" grpId="0"/>
      <p:bldP spid="18" grpId="0"/>
      <p:bldP spid="19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15AD7E-5834-40B1-B96D-4A443F84526D}"/>
              </a:ext>
            </a:extLst>
          </p:cNvPr>
          <p:cNvSpPr/>
          <p:nvPr/>
        </p:nvSpPr>
        <p:spPr>
          <a:xfrm>
            <a:off x="1181251" y="3095340"/>
            <a:ext cx="7256586" cy="1336966"/>
          </a:xfrm>
          <a:prstGeom prst="rect">
            <a:avLst/>
          </a:prstGeom>
          <a:noFill/>
          <a:ln w="57150">
            <a:solidFill>
              <a:srgbClr val="3D7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FFC47-84B5-4972-B262-675B06A95ABD}"/>
              </a:ext>
            </a:extLst>
          </p:cNvPr>
          <p:cNvSpPr/>
          <p:nvPr/>
        </p:nvSpPr>
        <p:spPr>
          <a:xfrm>
            <a:off x="1018886" y="2076416"/>
            <a:ext cx="324731" cy="324000"/>
          </a:xfrm>
          <a:prstGeom prst="rect">
            <a:avLst/>
          </a:prstGeom>
          <a:solidFill>
            <a:srgbClr val="82B0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85424-FAE5-43C2-90BB-ACE8E7EF02B8}"/>
              </a:ext>
            </a:extLst>
          </p:cNvPr>
          <p:cNvSpPr/>
          <p:nvPr/>
        </p:nvSpPr>
        <p:spPr>
          <a:xfrm>
            <a:off x="641252" y="1770787"/>
            <a:ext cx="540000" cy="540000"/>
          </a:xfrm>
          <a:prstGeom prst="rect">
            <a:avLst/>
          </a:prstGeom>
          <a:solidFill>
            <a:srgbClr val="82B0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1A131-EEBA-4137-B745-F837F13D3F79}"/>
              </a:ext>
            </a:extLst>
          </p:cNvPr>
          <p:cNvSpPr/>
          <p:nvPr/>
        </p:nvSpPr>
        <p:spPr>
          <a:xfrm>
            <a:off x="641253" y="512064"/>
            <a:ext cx="3394300" cy="577866"/>
          </a:xfrm>
          <a:prstGeom prst="rect">
            <a:avLst/>
          </a:prstGeom>
          <a:solidFill>
            <a:srgbClr val="99BFD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DCA1E-51DD-427A-A619-EC9B49C4EF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1252" y="345942"/>
            <a:ext cx="3494088" cy="9572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C6FE-E345-4BC6-80E4-03E9552D0C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1362" y="2040787"/>
            <a:ext cx="10725150" cy="1060450"/>
          </a:xfrm>
          <a:ln w="38100"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title</a:t>
            </a:r>
            <a:r>
              <a:rPr lang="en-US" sz="2400" dirty="0">
                <a:latin typeface="Calibri" panose="020F0502020204030204" pitchFamily="34" charset="0"/>
              </a:rPr>
              <a:t> of the project is: </a:t>
            </a:r>
            <a:r>
              <a:rPr lang="en-US" sz="2400" dirty="0" smtClean="0">
                <a:solidFill>
                  <a:srgbClr val="3D7BA5"/>
                </a:solidFill>
                <a:latin typeface="Calibri" panose="020F0502020204030204" pitchFamily="34" charset="0"/>
              </a:rPr>
              <a:t>“</a:t>
            </a:r>
            <a:r>
              <a:rPr lang="en-US" sz="2400" dirty="0" smtClean="0">
                <a:solidFill>
                  <a:srgbClr val="3D7BA5"/>
                </a:solidFill>
                <a:latin typeface="Calibri" panose="020F0502020204030204" pitchFamily="34" charset="0"/>
              </a:rPr>
              <a:t>Blog</a:t>
            </a:r>
            <a:r>
              <a:rPr lang="en-US" sz="2400" dirty="0" smtClean="0">
                <a:solidFill>
                  <a:srgbClr val="3D7BA5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D7BA5"/>
                </a:solidFill>
                <a:latin typeface="Calibri" panose="020F0502020204030204" pitchFamily="34" charset="0"/>
              </a:rPr>
              <a:t>management system”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23C55-7DCC-4B96-BB1E-8433261ECBF5}"/>
              </a:ext>
            </a:extLst>
          </p:cNvPr>
          <p:cNvSpPr txBox="1"/>
          <p:nvPr/>
        </p:nvSpPr>
        <p:spPr>
          <a:xfrm>
            <a:off x="1746392" y="3375825"/>
            <a:ext cx="812912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main</a:t>
            </a:r>
            <a:r>
              <a:rPr lang="en-US" sz="2400" dirty="0">
                <a:latin typeface="Calibri" panose="020F0502020204030204" pitchFamily="34" charset="0"/>
              </a:rPr>
              <a:t> target is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-    Bloggers </a:t>
            </a:r>
            <a:r>
              <a:rPr lang="en-US" sz="2400" dirty="0">
                <a:latin typeface="Calibri" panose="020F0502020204030204" pitchFamily="34" charset="0"/>
              </a:rPr>
              <a:t>can be individuals or a small group, </a:t>
            </a:r>
            <a:r>
              <a:rPr lang="en-US" sz="2400" dirty="0">
                <a:latin typeface="Calibri" panose="020F0502020204030204" pitchFamily="34" charset="0"/>
              </a:rPr>
              <a:t>express their </a:t>
            </a:r>
            <a:r>
              <a:rPr lang="en-US" sz="2400" dirty="0">
                <a:latin typeface="Calibri" panose="020F0502020204030204" pitchFamily="34" charset="0"/>
              </a:rPr>
              <a:t>subjective view of </a:t>
            </a:r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</a:rPr>
              <a:t>certain topic, write about things they </a:t>
            </a:r>
            <a:r>
              <a:rPr lang="en-US" sz="2400" dirty="0" smtClean="0">
                <a:latin typeface="Calibri" panose="020F0502020204030204" pitchFamily="34" charset="0"/>
              </a:rPr>
              <a:t>like</a:t>
            </a:r>
            <a:endParaRPr lang="en-US" sz="2400" dirty="0">
              <a:latin typeface="Calibri" panose="020F0502020204030204" pitchFamily="34" charset="0"/>
            </a:endParaRPr>
          </a:p>
          <a:p>
            <a:pPr indent="-342900" algn="just">
              <a:buFontTx/>
              <a:buChar char="-"/>
            </a:pPr>
            <a:r>
              <a:rPr lang="en-US" sz="2400" dirty="0">
                <a:latin typeface="Calibri" panose="020F0502020204030204" pitchFamily="34" charset="0"/>
              </a:rPr>
              <a:t>Explore </a:t>
            </a:r>
            <a:r>
              <a:rPr lang="en-US" sz="2400" dirty="0">
                <a:latin typeface="Calibri" panose="020F0502020204030204" pitchFamily="34" charset="0"/>
              </a:rPr>
              <a:t>the opportunities and the conditions that could lead into building </a:t>
            </a:r>
            <a:r>
              <a:rPr lang="en-US" sz="2400" dirty="0">
                <a:latin typeface="Calibri" panose="020F0502020204030204" pitchFamily="34" charset="0"/>
              </a:rPr>
              <a:t>a successful system</a:t>
            </a:r>
            <a:endParaRPr lang="en-US" sz="2400" dirty="0">
              <a:latin typeface="Calibri" panose="020F0502020204030204" pitchFamily="34" charset="0"/>
            </a:endParaRPr>
          </a:p>
          <a:p>
            <a:pPr algn="just"/>
            <a:endParaRPr lang="vi-VN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74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7" grpId="0" animBg="1"/>
      <p:bldP spid="4" grpId="0" animBg="1"/>
      <p:bldP spid="2" grpId="0"/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C500E-4EEF-4D1F-9809-7DE23F89E3C1}"/>
              </a:ext>
            </a:extLst>
          </p:cNvPr>
          <p:cNvSpPr/>
          <p:nvPr/>
        </p:nvSpPr>
        <p:spPr>
          <a:xfrm>
            <a:off x="699866" y="475487"/>
            <a:ext cx="5286406" cy="596087"/>
          </a:xfrm>
          <a:prstGeom prst="rect">
            <a:avLst/>
          </a:prstGeom>
          <a:solidFill>
            <a:srgbClr val="99BFD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4A44D-5E9F-4842-9FFC-EE1FD9F13B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2676" y="333029"/>
            <a:ext cx="5257800" cy="8874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47D0-D437-4A01-A639-DEBDBE27F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3613" y="1362899"/>
            <a:ext cx="10753725" cy="2721421"/>
          </a:xfrm>
        </p:spPr>
        <p:txBody>
          <a:bodyPr>
            <a:normAutofit/>
          </a:bodyPr>
          <a:lstStyle/>
          <a:p>
            <a:pPr marL="0" indent="0">
              <a:buClr>
                <a:srgbClr val="3D7BA5"/>
              </a:buClr>
              <a:buNone/>
            </a:pPr>
            <a:r>
              <a:rPr lang="en-US" u="sng" dirty="0" smtClean="0">
                <a:latin typeface="Calibri" panose="020F0502020204030204" pitchFamily="34" charset="0"/>
              </a:rPr>
              <a:t>1. The administrators</a:t>
            </a:r>
          </a:p>
          <a:p>
            <a:pPr>
              <a:buClr>
                <a:srgbClr val="3D7BA5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information to the blog and its information including name, content (what to write about), status (ongoing or completed).</a:t>
            </a:r>
          </a:p>
          <a:p>
            <a:pPr>
              <a:lnSpc>
                <a:spcPct val="100000"/>
              </a:lnSpc>
              <a:buClr>
                <a:srgbClr val="3D7BA5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content, information of the blog.</a:t>
            </a:r>
          </a:p>
          <a:p>
            <a:pPr>
              <a:buClr>
                <a:srgbClr val="3D7BA5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views and reader comments about the blog. </a:t>
            </a:r>
          </a:p>
          <a:p>
            <a:pPr>
              <a:buClr>
                <a:srgbClr val="3D7BA5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blog or a blog's information. </a:t>
            </a:r>
            <a:endParaRPr lang="en-US" sz="2000" u="sng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691C7-3C71-4CA1-8A9D-ED63385EA5F4}"/>
              </a:ext>
            </a:extLst>
          </p:cNvPr>
          <p:cNvSpPr/>
          <p:nvPr/>
        </p:nvSpPr>
        <p:spPr>
          <a:xfrm>
            <a:off x="548522" y="1220441"/>
            <a:ext cx="11302101" cy="5277895"/>
          </a:xfrm>
          <a:prstGeom prst="rect">
            <a:avLst/>
          </a:prstGeom>
          <a:noFill/>
          <a:ln w="76200" cmpd="thickThin">
            <a:solidFill>
              <a:srgbClr val="3D7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783613" y="3891496"/>
            <a:ext cx="10988816" cy="281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D7BA5"/>
              </a:buClr>
            </a:pPr>
            <a:r>
              <a:rPr lang="en-US" sz="2800" u="sng" dirty="0">
                <a:latin typeface="Calibri" panose="020F0502020204030204" pitchFamily="34" charset="0"/>
              </a:rPr>
              <a:t>2. Users account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rgbClr val="3D7BA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about the reader such as email account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rgbClr val="3D7BA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can rate the blog they have read on a scale of 1 star to 5 stars.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rgbClr val="3D7BA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can create or delete personal comments.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rgbClr val="3D7BA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can change or delete any information about personal accounts.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rgbClr val="3D7BA5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94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343B8F-0AE0-46B7-BC0A-982B29B5069A}"/>
              </a:ext>
            </a:extLst>
          </p:cNvPr>
          <p:cNvSpPr/>
          <p:nvPr/>
        </p:nvSpPr>
        <p:spPr>
          <a:xfrm>
            <a:off x="526942" y="365760"/>
            <a:ext cx="1728578" cy="533142"/>
          </a:xfrm>
          <a:prstGeom prst="rect">
            <a:avLst/>
          </a:prstGeom>
          <a:solidFill>
            <a:srgbClr val="CC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0F685-7174-4422-97E6-0BECC1FE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0"/>
            <a:ext cx="195149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2" y="999744"/>
            <a:ext cx="9906258" cy="5462016"/>
          </a:xfrm>
        </p:spPr>
      </p:pic>
    </p:spTree>
    <p:extLst>
      <p:ext uri="{BB962C8B-B14F-4D97-AF65-F5344CB8AC3E}">
        <p14:creationId xmlns:p14="http://schemas.microsoft.com/office/powerpoint/2010/main" val="4224622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3CEB91-83A2-4162-A38C-6DDE58E79079}"/>
              </a:ext>
            </a:extLst>
          </p:cNvPr>
          <p:cNvSpPr/>
          <p:nvPr/>
        </p:nvSpPr>
        <p:spPr>
          <a:xfrm>
            <a:off x="247973" y="438911"/>
            <a:ext cx="3859078" cy="683675"/>
          </a:xfrm>
          <a:prstGeom prst="rect">
            <a:avLst/>
          </a:prstGeom>
          <a:solidFill>
            <a:srgbClr val="CC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44D5-6640-4118-837B-43356A66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7" y="148149"/>
            <a:ext cx="362675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Schema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68" y="1122586"/>
            <a:ext cx="9546336" cy="5546437"/>
          </a:xfrm>
        </p:spPr>
      </p:pic>
    </p:spTree>
    <p:extLst>
      <p:ext uri="{BB962C8B-B14F-4D97-AF65-F5344CB8AC3E}">
        <p14:creationId xmlns:p14="http://schemas.microsoft.com/office/powerpoint/2010/main" val="9012559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3C99DD-09F3-4FE3-B825-39257384771D}"/>
              </a:ext>
            </a:extLst>
          </p:cNvPr>
          <p:cNvSpPr/>
          <p:nvPr/>
        </p:nvSpPr>
        <p:spPr>
          <a:xfrm>
            <a:off x="699866" y="373237"/>
            <a:ext cx="4611723" cy="698337"/>
          </a:xfrm>
          <a:prstGeom prst="rect">
            <a:avLst/>
          </a:prstGeom>
          <a:solidFill>
            <a:srgbClr val="99BFD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7912A-0880-4CEB-B918-454CA5594B31}"/>
              </a:ext>
            </a:extLst>
          </p:cNvPr>
          <p:cNvSpPr/>
          <p:nvPr/>
        </p:nvSpPr>
        <p:spPr>
          <a:xfrm>
            <a:off x="4780880" y="4691186"/>
            <a:ext cx="3046384" cy="1050436"/>
          </a:xfrm>
          <a:prstGeom prst="rect">
            <a:avLst/>
          </a:prstGeom>
          <a:solidFill>
            <a:srgbClr val="4C8FB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35B98-853E-47B0-9409-82F48FD79BF7}"/>
              </a:ext>
            </a:extLst>
          </p:cNvPr>
          <p:cNvSpPr/>
          <p:nvPr/>
        </p:nvSpPr>
        <p:spPr>
          <a:xfrm>
            <a:off x="4780880" y="3042516"/>
            <a:ext cx="3046384" cy="1050436"/>
          </a:xfrm>
          <a:prstGeom prst="rect">
            <a:avLst/>
          </a:prstGeom>
          <a:solidFill>
            <a:srgbClr val="99BFD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2E993-80E4-4E48-8CBF-3F893D73207A}"/>
              </a:ext>
            </a:extLst>
          </p:cNvPr>
          <p:cNvSpPr/>
          <p:nvPr/>
        </p:nvSpPr>
        <p:spPr>
          <a:xfrm>
            <a:off x="4780879" y="1361997"/>
            <a:ext cx="3046385" cy="1050436"/>
          </a:xfrm>
          <a:prstGeom prst="rect">
            <a:avLst/>
          </a:prstGeom>
          <a:solidFill>
            <a:srgbClr val="99BF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CC9BB-DFB2-48A9-AAA7-1B7073E523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6868" y="353631"/>
            <a:ext cx="4424721" cy="7810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8624-A0C4-4472-A69A-AB6B526CFD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25749" y="1479480"/>
            <a:ext cx="2457450" cy="7810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</a:rPr>
              <a:t>Create Database table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4B928-D0FB-4D4C-A51F-7AF6DEAAA556}"/>
              </a:ext>
            </a:extLst>
          </p:cNvPr>
          <p:cNvSpPr txBox="1"/>
          <p:nvPr/>
        </p:nvSpPr>
        <p:spPr>
          <a:xfrm>
            <a:off x="4681685" y="3060385"/>
            <a:ext cx="31455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Insert and Update </a:t>
            </a:r>
            <a:r>
              <a:rPr lang="en-US" sz="2800" dirty="0">
                <a:latin typeface="Calibri" panose="020F0502020204030204" pitchFamily="34" charset="0"/>
              </a:rPr>
              <a:t>Database</a:t>
            </a:r>
          </a:p>
          <a:p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BF149-1024-4536-BC9C-A32308974002}"/>
              </a:ext>
            </a:extLst>
          </p:cNvPr>
          <p:cNvSpPr txBox="1"/>
          <p:nvPr/>
        </p:nvSpPr>
        <p:spPr>
          <a:xfrm>
            <a:off x="4804958" y="4971559"/>
            <a:ext cx="290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</a:rPr>
              <a:t>Delete commands</a:t>
            </a:r>
            <a:endParaRPr lang="vi-VN" sz="2800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A92FA-C913-4B78-960C-F326D4F0735D}"/>
              </a:ext>
            </a:extLst>
          </p:cNvPr>
          <p:cNvCxnSpPr>
            <a:cxnSpLocks/>
          </p:cNvCxnSpPr>
          <p:nvPr/>
        </p:nvCxnSpPr>
        <p:spPr>
          <a:xfrm flipH="1">
            <a:off x="6254474" y="2430302"/>
            <a:ext cx="2" cy="648000"/>
          </a:xfrm>
          <a:prstGeom prst="straightConnector1">
            <a:avLst/>
          </a:prstGeom>
          <a:ln w="57150">
            <a:solidFill>
              <a:srgbClr val="99BF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5F8FAA-C0CA-45EF-AB58-339EA49E2D4B}"/>
              </a:ext>
            </a:extLst>
          </p:cNvPr>
          <p:cNvCxnSpPr>
            <a:cxnSpLocks/>
          </p:cNvCxnSpPr>
          <p:nvPr/>
        </p:nvCxnSpPr>
        <p:spPr>
          <a:xfrm flipH="1">
            <a:off x="6254472" y="4082341"/>
            <a:ext cx="2" cy="612000"/>
          </a:xfrm>
          <a:prstGeom prst="straightConnector1">
            <a:avLst/>
          </a:prstGeom>
          <a:ln w="57150">
            <a:solidFill>
              <a:srgbClr val="4C8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4-Point Star 3"/>
          <p:cNvSpPr/>
          <p:nvPr/>
        </p:nvSpPr>
        <p:spPr>
          <a:xfrm>
            <a:off x="3819273" y="1603208"/>
            <a:ext cx="670560" cy="568013"/>
          </a:xfrm>
          <a:prstGeom prst="star4">
            <a:avLst>
              <a:gd name="adj" fmla="val 21086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3771194" y="3267802"/>
            <a:ext cx="670560" cy="568013"/>
          </a:xfrm>
          <a:prstGeom prst="star4">
            <a:avLst>
              <a:gd name="adj" fmla="val 21086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3789840" y="5034599"/>
            <a:ext cx="670560" cy="568013"/>
          </a:xfrm>
          <a:prstGeom prst="star4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539779" y="4451591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9097204" y="1577244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9402004" y="1882044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9706804" y="2186844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10011604" y="2491644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844579" y="4756391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1149379" y="5061191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7B7ED9-A778-403B-8175-968E4BFDA8C2}"/>
              </a:ext>
            </a:extLst>
          </p:cNvPr>
          <p:cNvSpPr/>
          <p:nvPr/>
        </p:nvSpPr>
        <p:spPr>
          <a:xfrm rot="20800668">
            <a:off x="1454179" y="5365991"/>
            <a:ext cx="694175" cy="694175"/>
          </a:xfrm>
          <a:prstGeom prst="rect">
            <a:avLst/>
          </a:prstGeom>
          <a:noFill/>
          <a:ln w="57150">
            <a:solidFill>
              <a:srgbClr val="99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24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8" grpId="0" animBg="1"/>
      <p:bldP spid="2" grpId="0"/>
      <p:bldP spid="3" grpId="0" build="p"/>
      <p:bldP spid="6" grpId="0"/>
      <p:bldP spid="7" grpId="0"/>
      <p:bldP spid="37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F75F6-485D-4182-B04B-CFC6362B9F5E}"/>
              </a:ext>
            </a:extLst>
          </p:cNvPr>
          <p:cNvSpPr/>
          <p:nvPr/>
        </p:nvSpPr>
        <p:spPr>
          <a:xfrm>
            <a:off x="207498" y="182880"/>
            <a:ext cx="5303286" cy="597408"/>
          </a:xfrm>
          <a:prstGeom prst="rect">
            <a:avLst/>
          </a:prstGeom>
          <a:solidFill>
            <a:srgbClr val="99BFD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DAA1-2D9C-4847-A1D1-FDCEF6F0E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960" y="0"/>
            <a:ext cx="5605463" cy="10175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1328928"/>
            <a:ext cx="10034016" cy="43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91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Office Theme</vt:lpstr>
      <vt:lpstr>FINAL PROJECT</vt:lpstr>
      <vt:lpstr>TIMELINE</vt:lpstr>
      <vt:lpstr>Introduction</vt:lpstr>
      <vt:lpstr>User Requirements</vt:lpstr>
      <vt:lpstr>ERD</vt:lpstr>
      <vt:lpstr>Data Schema</vt:lpstr>
      <vt:lpstr>Implementation</vt:lpstr>
      <vt:lpstr>Database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Basic Database</dc:title>
  <dc:creator>HuyVu</dc:creator>
  <cp:lastModifiedBy>Daviddoan</cp:lastModifiedBy>
  <cp:revision>31</cp:revision>
  <dcterms:created xsi:type="dcterms:W3CDTF">2020-07-06T20:07:49Z</dcterms:created>
  <dcterms:modified xsi:type="dcterms:W3CDTF">2020-12-10T09:06:04Z</dcterms:modified>
</cp:coreProperties>
</file>