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56"/>
  </p:normalViewPr>
  <p:slideViewPr>
    <p:cSldViewPr snapToGrid="0">
      <p:cViewPr varScale="1">
        <p:scale>
          <a:sx n="143" d="100"/>
          <a:sy n="143" d="100"/>
        </p:scale>
        <p:origin x="760" y="1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/>
          <p:nvPr/>
        </p:nvSpPr>
        <p:spPr>
          <a:xfrm>
            <a:off x="1956000" y="39037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Build application container or OS image</a:t>
            </a:r>
            <a:endParaRPr sz="1000" dirty="0"/>
          </a:p>
        </p:txBody>
      </p:sp>
      <p:sp>
        <p:nvSpPr>
          <p:cNvPr id="55" name="Google Shape;55;p13"/>
          <p:cNvSpPr/>
          <p:nvPr/>
        </p:nvSpPr>
        <p:spPr>
          <a:xfrm>
            <a:off x="6804282" y="2111376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Deploy cloud configuration or application to environment</a:t>
            </a:r>
            <a:endParaRPr sz="1000" dirty="0"/>
          </a:p>
        </p:txBody>
      </p:sp>
      <p:sp>
        <p:nvSpPr>
          <p:cNvPr id="56" name="Google Shape;56;p13"/>
          <p:cNvSpPr/>
          <p:nvPr/>
        </p:nvSpPr>
        <p:spPr>
          <a:xfrm>
            <a:off x="4883239" y="2111425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Update cloud and infrastructure configuration</a:t>
            </a:r>
            <a:endParaRPr sz="1000" dirty="0"/>
          </a:p>
        </p:txBody>
      </p:sp>
      <p:sp>
        <p:nvSpPr>
          <p:cNvPr id="57" name="Google Shape;57;p13"/>
          <p:cNvSpPr/>
          <p:nvPr/>
        </p:nvSpPr>
        <p:spPr>
          <a:xfrm>
            <a:off x="298375" y="15744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 dirty="0"/>
              <a:t>Application code or OS change</a:t>
            </a:r>
            <a:endParaRPr sz="1000" dirty="0"/>
          </a:p>
        </p:txBody>
      </p:sp>
      <p:sp>
        <p:nvSpPr>
          <p:cNvPr id="58" name="Google Shape;58;p13"/>
          <p:cNvSpPr/>
          <p:nvPr/>
        </p:nvSpPr>
        <p:spPr>
          <a:xfrm>
            <a:off x="298375" y="2672300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/>
              <a:t>Infrastructure code change</a:t>
            </a:r>
            <a:endParaRPr sz="1000"/>
          </a:p>
        </p:txBody>
      </p:sp>
      <p:cxnSp>
        <p:nvCxnSpPr>
          <p:cNvPr id="59" name="Google Shape;59;p13"/>
          <p:cNvCxnSpPr>
            <a:cxnSpLocks/>
            <a:stCxn id="57" idx="3"/>
            <a:endCxn id="54" idx="1"/>
          </p:cNvCxnSpPr>
          <p:nvPr/>
        </p:nvCxnSpPr>
        <p:spPr>
          <a:xfrm flipV="1">
            <a:off x="1606375" y="689175"/>
            <a:ext cx="349625" cy="1184025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0" name="Google Shape;60;p13"/>
          <p:cNvCxnSpPr>
            <a:cxnSpLocks/>
            <a:stCxn id="58" idx="3"/>
            <a:endCxn id="33" idx="1"/>
          </p:cNvCxnSpPr>
          <p:nvPr/>
        </p:nvCxnSpPr>
        <p:spPr>
          <a:xfrm>
            <a:off x="1606375" y="2971100"/>
            <a:ext cx="1214956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1" name="Google Shape;61;p13"/>
          <p:cNvCxnSpPr>
            <a:cxnSpLocks/>
            <a:stCxn id="13" idx="2"/>
            <a:endCxn id="56" idx="1"/>
          </p:cNvCxnSpPr>
          <p:nvPr/>
        </p:nvCxnSpPr>
        <p:spPr>
          <a:xfrm rot="16200000" flipH="1">
            <a:off x="4016495" y="1543480"/>
            <a:ext cx="1422249" cy="311239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62" name="Google Shape;62;p13"/>
          <p:cNvCxnSpPr>
            <a:cxnSpLocks/>
            <a:stCxn id="56" idx="3"/>
            <a:endCxn id="55" idx="1"/>
          </p:cNvCxnSpPr>
          <p:nvPr/>
        </p:nvCxnSpPr>
        <p:spPr>
          <a:xfrm flipV="1">
            <a:off x="6191239" y="2410176"/>
            <a:ext cx="613043" cy="49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13" name="Google Shape;54;p13">
            <a:extLst>
              <a:ext uri="{FF2B5EF4-FFF2-40B4-BE49-F238E27FC236}">
                <a16:creationId xmlns:a16="http://schemas.microsoft.com/office/drawing/2014/main" id="{BBADB929-0E09-4340-AA1A-2924A8491E4B}"/>
              </a:ext>
            </a:extLst>
          </p:cNvPr>
          <p:cNvSpPr/>
          <p:nvPr/>
        </p:nvSpPr>
        <p:spPr>
          <a:xfrm>
            <a:off x="3918000" y="390376"/>
            <a:ext cx="13080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l"/>
            <a:r>
              <a:rPr lang="en-US" sz="1000" b="0" i="0" u="none" strike="noStrike" dirty="0">
                <a:solidFill>
                  <a:srgbClr val="0B0B0B"/>
                </a:solidFill>
                <a:effectLst/>
                <a:latin typeface="+mn-lt"/>
              </a:rPr>
              <a:t>AMI or container image scanning (</a:t>
            </a:r>
            <a:r>
              <a:rPr lang="en-US" sz="1000" dirty="0">
                <a:solidFill>
                  <a:srgbClr val="0B0B0B"/>
                </a:solidFill>
                <a:latin typeface="+mn-lt"/>
              </a:rPr>
              <a:t>T</a:t>
            </a:r>
            <a:r>
              <a:rPr lang="en-US" sz="1000" b="0" i="0" u="none" strike="noStrike" dirty="0">
                <a:solidFill>
                  <a:srgbClr val="0B0B0B"/>
                </a:solidFill>
                <a:effectLst/>
                <a:latin typeface="+mn-lt"/>
              </a:rPr>
              <a:t>ool: </a:t>
            </a:r>
            <a:r>
              <a:rPr lang="en-US" sz="1000" b="0" i="0" u="none" strike="noStrike" dirty="0" err="1">
                <a:solidFill>
                  <a:srgbClr val="0B0B0B"/>
                </a:solidFill>
                <a:effectLst/>
                <a:latin typeface="+mn-lt"/>
              </a:rPr>
              <a:t>BlackDuck</a:t>
            </a:r>
            <a:r>
              <a:rPr lang="en-US" sz="1000" b="0" i="0" u="none" strike="noStrike" dirty="0">
                <a:solidFill>
                  <a:srgbClr val="0B0B0B"/>
                </a:solidFill>
                <a:effectLst/>
                <a:latin typeface="+mn-lt"/>
              </a:rPr>
              <a:t>)</a:t>
            </a:r>
          </a:p>
        </p:txBody>
      </p:sp>
      <p:cxnSp>
        <p:nvCxnSpPr>
          <p:cNvPr id="19" name="Google Shape;59;p13">
            <a:extLst>
              <a:ext uri="{FF2B5EF4-FFF2-40B4-BE49-F238E27FC236}">
                <a16:creationId xmlns:a16="http://schemas.microsoft.com/office/drawing/2014/main" id="{D17778A8-55BD-A349-A90A-D7DA0F64515F}"/>
              </a:ext>
            </a:extLst>
          </p:cNvPr>
          <p:cNvCxnSpPr>
            <a:cxnSpLocks/>
            <a:stCxn id="54" idx="3"/>
            <a:endCxn id="13" idx="1"/>
          </p:cNvCxnSpPr>
          <p:nvPr/>
        </p:nvCxnSpPr>
        <p:spPr>
          <a:xfrm>
            <a:off x="3264000" y="689175"/>
            <a:ext cx="654000" cy="1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33" name="Google Shape;56;p13">
            <a:extLst>
              <a:ext uri="{FF2B5EF4-FFF2-40B4-BE49-F238E27FC236}">
                <a16:creationId xmlns:a16="http://schemas.microsoft.com/office/drawing/2014/main" id="{FC728DE6-252E-1142-8D4D-1668DF13384B}"/>
              </a:ext>
            </a:extLst>
          </p:cNvPr>
          <p:cNvSpPr/>
          <p:nvPr/>
        </p:nvSpPr>
        <p:spPr>
          <a:xfrm>
            <a:off x="2821331" y="2672300"/>
            <a:ext cx="1539337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/>
            <a:r>
              <a:rPr lang="en-US" sz="1000" b="0" i="0" u="none" strike="noStrike" dirty="0">
                <a:solidFill>
                  <a:srgbClr val="0B0B0B"/>
                </a:solidFill>
                <a:effectLst/>
                <a:latin typeface="+mn-lt"/>
              </a:rPr>
              <a:t>Infrastructure as code compliance scanning </a:t>
            </a:r>
            <a:r>
              <a:rPr lang="en-US" sz="1000" i="0" u="none" strike="noStrike" dirty="0">
                <a:solidFill>
                  <a:schemeClr val="tx1"/>
                </a:solidFill>
                <a:effectLst/>
                <a:latin typeface="+mn-lt"/>
              </a:rPr>
              <a:t>(Tool:</a:t>
            </a:r>
            <a:r>
              <a:rPr lang="en-US" sz="1000" dirty="0">
                <a:solidFill>
                  <a:srgbClr val="374151"/>
                </a:solidFill>
                <a:latin typeface="+mn-lt"/>
              </a:rPr>
              <a:t> </a:t>
            </a:r>
            <a:r>
              <a:rPr lang="en-US" sz="1000">
                <a:solidFill>
                  <a:schemeClr val="tx1"/>
                </a:solidFill>
                <a:latin typeface="+mn-lt"/>
              </a:rPr>
              <a:t>Terrascan</a:t>
            </a:r>
            <a:r>
              <a:rPr lang="en-US" sz="1100" i="0" u="none" strike="noStrike">
                <a:solidFill>
                  <a:schemeClr val="tx1"/>
                </a:solidFill>
                <a:effectLst/>
                <a:latin typeface="+mn-lt"/>
              </a:rPr>
              <a:t>)</a:t>
            </a:r>
            <a:endParaRPr lang="en-US" sz="1100" i="0" u="none" strike="noStrike" dirty="0">
              <a:solidFill>
                <a:schemeClr val="tx1"/>
              </a:solidFill>
              <a:effectLst/>
              <a:latin typeface="+mn-lt"/>
            </a:endParaRPr>
          </a:p>
        </p:txBody>
      </p:sp>
      <p:cxnSp>
        <p:nvCxnSpPr>
          <p:cNvPr id="35" name="Google Shape;60;p13">
            <a:extLst>
              <a:ext uri="{FF2B5EF4-FFF2-40B4-BE49-F238E27FC236}">
                <a16:creationId xmlns:a16="http://schemas.microsoft.com/office/drawing/2014/main" id="{8A8A222E-79D3-5A42-A786-808D1040C5B9}"/>
              </a:ext>
            </a:extLst>
          </p:cNvPr>
          <p:cNvCxnSpPr>
            <a:cxnSpLocks/>
            <a:stCxn id="33" idx="3"/>
            <a:endCxn id="56" idx="2"/>
          </p:cNvCxnSpPr>
          <p:nvPr/>
        </p:nvCxnSpPr>
        <p:spPr>
          <a:xfrm flipV="1">
            <a:off x="4360668" y="2709025"/>
            <a:ext cx="1176571" cy="262075"/>
          </a:xfrm>
          <a:prstGeom prst="bentConnector2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45" name="Google Shape;55;p13">
            <a:extLst>
              <a:ext uri="{FF2B5EF4-FFF2-40B4-BE49-F238E27FC236}">
                <a16:creationId xmlns:a16="http://schemas.microsoft.com/office/drawing/2014/main" id="{C61D671F-DC21-6042-93C5-3348E63F63EC}"/>
              </a:ext>
            </a:extLst>
          </p:cNvPr>
          <p:cNvSpPr/>
          <p:nvPr/>
        </p:nvSpPr>
        <p:spPr>
          <a:xfrm>
            <a:off x="6804282" y="3133352"/>
            <a:ext cx="1666500" cy="597600"/>
          </a:xfrm>
          <a:prstGeom prst="rect">
            <a:avLst/>
          </a:prstGeom>
          <a:solidFill>
            <a:srgbClr val="CFE2F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b="0" i="0" u="none" strike="noStrike" dirty="0">
                <a:solidFill>
                  <a:srgbClr val="0B0B0B"/>
                </a:solidFill>
                <a:effectLst/>
                <a:latin typeface="+mn-lt"/>
              </a:rPr>
              <a:t>Post-deployment compliance scanning</a:t>
            </a: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000" dirty="0">
                <a:solidFill>
                  <a:srgbClr val="0B0B0B"/>
                </a:solidFill>
                <a:latin typeface="+mn-lt"/>
              </a:rPr>
              <a:t>(Tool: AWS Config)</a:t>
            </a:r>
            <a:endParaRPr sz="1000" dirty="0">
              <a:latin typeface="+mn-lt"/>
            </a:endParaRPr>
          </a:p>
        </p:txBody>
      </p:sp>
      <p:cxnSp>
        <p:nvCxnSpPr>
          <p:cNvPr id="47" name="Google Shape;62;p13">
            <a:extLst>
              <a:ext uri="{FF2B5EF4-FFF2-40B4-BE49-F238E27FC236}">
                <a16:creationId xmlns:a16="http://schemas.microsoft.com/office/drawing/2014/main" id="{CC0F4E95-9A9A-4E49-A49A-87B440C2575B}"/>
              </a:ext>
            </a:extLst>
          </p:cNvPr>
          <p:cNvCxnSpPr>
            <a:cxnSpLocks/>
            <a:stCxn id="55" idx="2"/>
            <a:endCxn id="45" idx="0"/>
          </p:cNvCxnSpPr>
          <p:nvPr/>
        </p:nvCxnSpPr>
        <p:spPr>
          <a:xfrm rot="5400000">
            <a:off x="7425344" y="2921164"/>
            <a:ext cx="424376" cy="12700"/>
          </a:xfrm>
          <a:prstGeom prst="bentConnector3">
            <a:avLst>
              <a:gd name="adj1" fmla="val 50000"/>
            </a:avLst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55</Words>
  <Application>Microsoft Macintosh PowerPoint</Application>
  <PresentationFormat>On-screen Show (16:9)</PresentationFormat>
  <Paragraphs>9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3" baseType="lpstr">
      <vt:lpstr>Arial</vt:lpstr>
      <vt:lpstr>Simple Light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Dao Quyen</cp:lastModifiedBy>
  <cp:revision>2</cp:revision>
  <dcterms:modified xsi:type="dcterms:W3CDTF">2024-04-23T06:37:45Z</dcterms:modified>
</cp:coreProperties>
</file>