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80" r:id="rId10"/>
    <p:sldId id="281" r:id="rId11"/>
    <p:sldId id="282" r:id="rId12"/>
    <p:sldId id="283" r:id="rId13"/>
    <p:sldId id="263" r:id="rId14"/>
    <p:sldId id="264" r:id="rId15"/>
    <p:sldId id="265" r:id="rId16"/>
    <p:sldId id="267" r:id="rId17"/>
    <p:sldId id="269" r:id="rId18"/>
    <p:sldId id="271" r:id="rId19"/>
    <p:sldId id="272" r:id="rId20"/>
    <p:sldId id="266" r:id="rId21"/>
    <p:sldId id="275" r:id="rId22"/>
    <p:sldId id="276" r:id="rId23"/>
    <p:sldId id="284" r:id="rId24"/>
    <p:sldId id="285" r:id="rId25"/>
    <p:sldId id="286" r:id="rId26"/>
    <p:sldId id="287" r:id="rId27"/>
    <p:sldId id="277" r:id="rId28"/>
    <p:sldId id="27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737"/>
    <p:restoredTop sz="96197"/>
  </p:normalViewPr>
  <p:slideViewPr>
    <p:cSldViewPr snapToGrid="0">
      <p:cViewPr varScale="1">
        <p:scale>
          <a:sx n="37" d="100"/>
          <a:sy n="37" d="100"/>
        </p:scale>
        <p:origin x="200" y="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9AA6-DDC9-983C-A90E-56CAA8203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283" y="1588251"/>
            <a:ext cx="10133704" cy="319890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Deploying an Application Using C# and Visual Studio Community 2022</a:t>
            </a:r>
            <a:br>
              <a:rPr lang="en-US" b="1" dirty="0"/>
            </a:b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94639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90A832-F89A-AB8D-5A48-EC244A2B3E85}"/>
              </a:ext>
            </a:extLst>
          </p:cNvPr>
          <p:cNvSpPr txBox="1"/>
          <p:nvPr/>
        </p:nvSpPr>
        <p:spPr>
          <a:xfrm>
            <a:off x="139536" y="1275999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dirty="0"/>
              <a:t>Step 3: Name your program.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58BF0-817E-D5B1-07B2-203771A11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786" y="1852551"/>
            <a:ext cx="7772400" cy="44264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06A7C7-D58C-9DA9-4EDA-4A5E6463E7AA}"/>
              </a:ext>
            </a:extLst>
          </p:cNvPr>
          <p:cNvSpPr txBox="1"/>
          <p:nvPr/>
        </p:nvSpPr>
        <p:spPr>
          <a:xfrm>
            <a:off x="222663" y="2274838"/>
            <a:ext cx="376744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dirty="0"/>
              <a:t>Enter a name for the project in the "Project Name" field.</a:t>
            </a:r>
          </a:p>
          <a:p>
            <a:endParaRPr lang="en-VN" dirty="0"/>
          </a:p>
          <a:p>
            <a:r>
              <a:rPr lang="en-VN" dirty="0"/>
              <a:t>Select a location on your computer in the "location" field</a:t>
            </a:r>
          </a:p>
          <a:p>
            <a:endParaRPr lang="en-VN" dirty="0"/>
          </a:p>
          <a:p>
            <a:r>
              <a:rPr lang="en-VN" dirty="0"/>
              <a:t>Click the "Create" button to create the</a:t>
            </a:r>
          </a:p>
          <a:p>
            <a:r>
              <a:rPr lang="en-VN" dirty="0"/>
              <a:t>project.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A5097194-4110-378C-44B9-1A5C596E18F4}"/>
              </a:ext>
            </a:extLst>
          </p:cNvPr>
          <p:cNvSpPr/>
          <p:nvPr/>
        </p:nvSpPr>
        <p:spPr>
          <a:xfrm>
            <a:off x="8562109" y="2861952"/>
            <a:ext cx="653144" cy="2137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D88F0C79-1CE2-FFEF-1B37-96E7A53794EA}"/>
              </a:ext>
            </a:extLst>
          </p:cNvPr>
          <p:cNvSpPr/>
          <p:nvPr/>
        </p:nvSpPr>
        <p:spPr>
          <a:xfrm>
            <a:off x="8562107" y="3353743"/>
            <a:ext cx="653145" cy="2137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E09EE89E-C60A-8A6C-16A0-253AAD191F5C}"/>
              </a:ext>
            </a:extLst>
          </p:cNvPr>
          <p:cNvSpPr/>
          <p:nvPr/>
        </p:nvSpPr>
        <p:spPr>
          <a:xfrm>
            <a:off x="11602192" y="5438899"/>
            <a:ext cx="237507" cy="463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91110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1FC70D-A255-C7C1-E312-5B386E74C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621" y="2447790"/>
            <a:ext cx="6181669" cy="3019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713C2D-D7DE-6812-7624-D8568F3F1E37}"/>
              </a:ext>
            </a:extLst>
          </p:cNvPr>
          <p:cNvSpPr txBox="1"/>
          <p:nvPr/>
        </p:nvSpPr>
        <p:spPr>
          <a:xfrm>
            <a:off x="92034" y="1236507"/>
            <a:ext cx="6097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dirty="0"/>
              <a:t>Step 4: Implement your program by coding with your chosen program language (in this case,</a:t>
            </a:r>
          </a:p>
          <a:p>
            <a:r>
              <a:rPr lang="en-VN" dirty="0"/>
              <a:t>my selection is C#).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6EDE5-874A-3FCB-D24E-83A2FA944E50}"/>
              </a:ext>
            </a:extLst>
          </p:cNvPr>
          <p:cNvSpPr txBox="1"/>
          <p:nvPr/>
        </p:nvSpPr>
        <p:spPr>
          <a:xfrm>
            <a:off x="354710" y="2892217"/>
            <a:ext cx="51004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dirty="0"/>
              <a:t>After creating the project, we will have a project named Program.cs.</a:t>
            </a:r>
          </a:p>
          <a:p>
            <a:endParaRPr lang="en-VN" dirty="0"/>
          </a:p>
          <a:p>
            <a:r>
              <a:rPr lang="en-VN" dirty="0"/>
              <a:t>Complete the program with a simple example to print “Hello, World!”.</a:t>
            </a:r>
          </a:p>
        </p:txBody>
      </p:sp>
    </p:spTree>
    <p:extLst>
      <p:ext uri="{BB962C8B-B14F-4D97-AF65-F5344CB8AC3E}">
        <p14:creationId xmlns:p14="http://schemas.microsoft.com/office/powerpoint/2010/main" val="1127471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D04F37-D74C-3E3F-43EF-873C658E2034}"/>
              </a:ext>
            </a:extLst>
          </p:cNvPr>
          <p:cNvSpPr txBox="1"/>
          <p:nvPr/>
        </p:nvSpPr>
        <p:spPr>
          <a:xfrm>
            <a:off x="175162" y="1299750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+mj-lt"/>
              </a:rPr>
              <a:t>Step 5: Run the Program.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447D7-23AD-8EA0-69CB-A59BB4C0D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764" y="1520042"/>
            <a:ext cx="6362700" cy="45720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99A6607E-5EE0-433E-11BF-C8C2C8FFF351}"/>
              </a:ext>
            </a:extLst>
          </p:cNvPr>
          <p:cNvSpPr/>
          <p:nvPr/>
        </p:nvSpPr>
        <p:spPr>
          <a:xfrm>
            <a:off x="8538359" y="1669082"/>
            <a:ext cx="783771" cy="320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0E39DA-5011-0AA8-A8DB-CE4CD9C37621}"/>
              </a:ext>
            </a:extLst>
          </p:cNvPr>
          <p:cNvSpPr txBox="1"/>
          <p:nvPr/>
        </p:nvSpPr>
        <p:spPr>
          <a:xfrm>
            <a:off x="175162" y="2768423"/>
            <a:ext cx="53112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dirty="0"/>
              <a:t>Click "Start" or press ctrl + f5 to run your application, the console window will open and display "Hello, World!".</a:t>
            </a:r>
          </a:p>
        </p:txBody>
      </p:sp>
    </p:spTree>
    <p:extLst>
      <p:ext uri="{BB962C8B-B14F-4D97-AF65-F5344CB8AC3E}">
        <p14:creationId xmlns:p14="http://schemas.microsoft.com/office/powerpoint/2010/main" val="1872669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5CC5E-06AB-8816-B12D-8C3D32D9E256}"/>
              </a:ext>
            </a:extLst>
          </p:cNvPr>
          <p:cNvSpPr txBox="1"/>
          <p:nvPr/>
        </p:nvSpPr>
        <p:spPr>
          <a:xfrm>
            <a:off x="310896" y="1115568"/>
            <a:ext cx="784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III. Analyze and develop programs from developed 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7F8C9-0405-793F-A2C2-6A4A3FCA1523}"/>
              </a:ext>
            </a:extLst>
          </p:cNvPr>
          <p:cNvSpPr txBox="1"/>
          <p:nvPr/>
        </p:nvSpPr>
        <p:spPr>
          <a:xfrm>
            <a:off x="310896" y="1700784"/>
            <a:ext cx="101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*Idea: </a:t>
            </a:r>
            <a:endParaRPr lang="en-V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F8B69A-6A83-5BA0-BD7E-3DFF3F137B79}"/>
              </a:ext>
            </a:extLst>
          </p:cNvPr>
          <p:cNvSpPr txBox="1"/>
          <p:nvPr/>
        </p:nvSpPr>
        <p:spPr>
          <a:xfrm>
            <a:off x="1048512" y="2286000"/>
            <a:ext cx="100949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INPUT:</a:t>
            </a:r>
          </a:p>
          <a:p>
            <a:r>
              <a:rPr lang="en-US" sz="2000" dirty="0"/>
              <a:t>- Allow the user to input customer details including: Customer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Last month's water meter reading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This month's water meter reading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Customer type (household, administrative agency, production units, business services)</a:t>
            </a:r>
          </a:p>
          <a:p>
            <a:r>
              <a:rPr lang="en-US" sz="2000" dirty="0"/>
              <a:t>- Calculate water consumption based on meter reading. Calculate the total </a:t>
            </a:r>
          </a:p>
          <a:p>
            <a:r>
              <a:rPr lang="en-US" sz="2000" dirty="0"/>
              <a:t>- water bill based on the pricing table provided.</a:t>
            </a:r>
            <a:endParaRPr lang="en-V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7CBF8-4553-FD7C-ED69-575F7048B40B}"/>
              </a:ext>
            </a:extLst>
          </p:cNvPr>
          <p:cNvSpPr txBox="1"/>
          <p:nvPr/>
        </p:nvSpPr>
        <p:spPr>
          <a:xfrm>
            <a:off x="1048512" y="4840545"/>
            <a:ext cx="7939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000" dirty="0"/>
              <a:t>OUTPUT:</a:t>
            </a:r>
          </a:p>
          <a:p>
            <a:r>
              <a:rPr lang="en-VN" sz="2000" dirty="0"/>
              <a:t>-</a:t>
            </a:r>
            <a:r>
              <a:rPr lang="en-US" sz="2000" dirty="0"/>
              <a:t>Display detailed customer information and the total water bill.</a:t>
            </a:r>
            <a:endParaRPr lang="en-VN" sz="2000" dirty="0"/>
          </a:p>
        </p:txBody>
      </p:sp>
    </p:spTree>
    <p:extLst>
      <p:ext uri="{BB962C8B-B14F-4D97-AF65-F5344CB8AC3E}">
        <p14:creationId xmlns:p14="http://schemas.microsoft.com/office/powerpoint/2010/main" val="167024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8CFF62-2E69-75ED-4939-5F277C1A05BD}"/>
              </a:ext>
            </a:extLst>
          </p:cNvPr>
          <p:cNvSpPr txBox="1"/>
          <p:nvPr/>
        </p:nvSpPr>
        <p:spPr>
          <a:xfrm>
            <a:off x="310896" y="1686508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*Program Design:</a:t>
            </a:r>
            <a:endParaRPr lang="en-V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82E85-B03D-B8BC-FB39-FA7A4D0532F8}"/>
              </a:ext>
            </a:extLst>
          </p:cNvPr>
          <p:cNvSpPr txBox="1"/>
          <p:nvPr/>
        </p:nvSpPr>
        <p:spPr>
          <a:xfrm>
            <a:off x="310896" y="1115568"/>
            <a:ext cx="784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III. Analyze and develop programs from developed 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3258F2-AAA5-0EF7-BB8D-3D38C95A3226}"/>
              </a:ext>
            </a:extLst>
          </p:cNvPr>
          <p:cNvSpPr txBox="1"/>
          <p:nvPr/>
        </p:nvSpPr>
        <p:spPr>
          <a:xfrm>
            <a:off x="310896" y="2350228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1. </a:t>
            </a:r>
            <a:r>
              <a:rPr lang="en-US" dirty="0"/>
              <a:t>Create main function</a:t>
            </a:r>
            <a:endParaRPr lang="en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A97517-26DB-164E-78F0-0A5043C4C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032" y="2100894"/>
            <a:ext cx="5308600" cy="3124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0C7E6F-C9B5-8F17-8584-42BB9467A480}"/>
              </a:ext>
            </a:extLst>
          </p:cNvPr>
          <p:cNvSpPr txBox="1"/>
          <p:nvPr/>
        </p:nvSpPr>
        <p:spPr>
          <a:xfrm>
            <a:off x="1207008" y="2983171"/>
            <a:ext cx="463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Here we will create small functions so that we can manage and modify them more easily.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86374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CBC7DC-91DD-3504-73DE-2209C72BA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916294"/>
            <a:ext cx="5925312" cy="33704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9EBAAD-F0C0-792F-6F62-BA6F02355EB2}"/>
              </a:ext>
            </a:extLst>
          </p:cNvPr>
          <p:cNvSpPr txBox="1"/>
          <p:nvPr/>
        </p:nvSpPr>
        <p:spPr>
          <a:xfrm>
            <a:off x="310896" y="1115568"/>
            <a:ext cx="784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III. Analyze and develop programs from developed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1E980E-9243-9F1C-F928-32DDF2D494EE}"/>
              </a:ext>
            </a:extLst>
          </p:cNvPr>
          <p:cNvSpPr txBox="1"/>
          <p:nvPr/>
        </p:nvSpPr>
        <p:spPr>
          <a:xfrm>
            <a:off x="310896" y="1702564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*Program Design:</a:t>
            </a:r>
            <a:endParaRPr lang="en-V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10BDBC-2287-1EEB-44B9-5B13EA29EA98}"/>
              </a:ext>
            </a:extLst>
          </p:cNvPr>
          <p:cNvSpPr txBox="1"/>
          <p:nvPr/>
        </p:nvSpPr>
        <p:spPr>
          <a:xfrm>
            <a:off x="310896" y="2442671"/>
            <a:ext cx="415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2. </a:t>
            </a:r>
            <a:r>
              <a:rPr lang="en-US" dirty="0"/>
              <a:t> </a:t>
            </a:r>
            <a:r>
              <a:rPr lang="en-US" dirty="0" err="1"/>
              <a:t>Getname</a:t>
            </a:r>
            <a:r>
              <a:rPr lang="en-US" dirty="0"/>
              <a:t> Function</a:t>
            </a:r>
            <a:endParaRPr lang="en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2C553-5DE6-A0FD-9DDA-F2ADA60DA0FB}"/>
              </a:ext>
            </a:extLst>
          </p:cNvPr>
          <p:cNvSpPr txBox="1"/>
          <p:nvPr/>
        </p:nvSpPr>
        <p:spPr>
          <a:xfrm>
            <a:off x="1207009" y="3429000"/>
            <a:ext cx="38039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 dirty="0"/>
              <a:t> </a:t>
            </a:r>
            <a:r>
              <a:rPr lang="en-US" sz="2000" dirty="0"/>
              <a:t>Let the user enter a name and check if it is a number or empty, if so ask the user to re-enter it.</a:t>
            </a:r>
            <a:endParaRPr lang="en-VN" sz="2000" dirty="0"/>
          </a:p>
        </p:txBody>
      </p:sp>
    </p:spTree>
    <p:extLst>
      <p:ext uri="{BB962C8B-B14F-4D97-AF65-F5344CB8AC3E}">
        <p14:creationId xmlns:p14="http://schemas.microsoft.com/office/powerpoint/2010/main" val="156444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2CF58C-69AB-1627-B19E-DC354AA8E762}"/>
              </a:ext>
            </a:extLst>
          </p:cNvPr>
          <p:cNvSpPr txBox="1"/>
          <p:nvPr/>
        </p:nvSpPr>
        <p:spPr>
          <a:xfrm>
            <a:off x="310896" y="1115568"/>
            <a:ext cx="784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III. Analyze and develop programs from developed algorithms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13A3D0-7D57-2785-62E1-4CAFDD105144}"/>
              </a:ext>
            </a:extLst>
          </p:cNvPr>
          <p:cNvSpPr txBox="1"/>
          <p:nvPr/>
        </p:nvSpPr>
        <p:spPr>
          <a:xfrm>
            <a:off x="310896" y="1674368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*Program Design:</a:t>
            </a:r>
            <a:endParaRPr lang="en-V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699B7-7162-0F65-AC13-4B76DAE7EAAC}"/>
              </a:ext>
            </a:extLst>
          </p:cNvPr>
          <p:cNvSpPr txBox="1"/>
          <p:nvPr/>
        </p:nvSpPr>
        <p:spPr>
          <a:xfrm>
            <a:off x="310896" y="2233168"/>
            <a:ext cx="415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3. GetcustomerType </a:t>
            </a:r>
            <a:r>
              <a:rPr lang="en-US" dirty="0"/>
              <a:t>Function</a:t>
            </a:r>
            <a:endParaRPr lang="en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3A3E4A-DB33-35C4-6FA4-AF561A59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208" y="2013712"/>
            <a:ext cx="7315200" cy="368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F2A524-604D-C10B-177B-298871A97D92}"/>
              </a:ext>
            </a:extLst>
          </p:cNvPr>
          <p:cNvSpPr txBox="1"/>
          <p:nvPr/>
        </p:nvSpPr>
        <p:spPr>
          <a:xfrm>
            <a:off x="310896" y="3429000"/>
            <a:ext cx="4151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Let customers choose 1 of the 4 customer types above. If the entered customer type is invalid, please re-enter.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4747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BF3CE5-5024-7EB5-343D-E3BC455876C0}"/>
              </a:ext>
            </a:extLst>
          </p:cNvPr>
          <p:cNvSpPr txBox="1"/>
          <p:nvPr/>
        </p:nvSpPr>
        <p:spPr>
          <a:xfrm>
            <a:off x="310896" y="1115568"/>
            <a:ext cx="784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III. Analyze and develop programs from developed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9CA96D-3AF8-5FFC-E3E5-B706B4095858}"/>
              </a:ext>
            </a:extLst>
          </p:cNvPr>
          <p:cNvSpPr txBox="1"/>
          <p:nvPr/>
        </p:nvSpPr>
        <p:spPr>
          <a:xfrm>
            <a:off x="310896" y="1674368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*Program Design:</a:t>
            </a:r>
            <a:endParaRPr lang="en-V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600FFB-3E1F-3EF2-21C7-4EA1741820D9}"/>
              </a:ext>
            </a:extLst>
          </p:cNvPr>
          <p:cNvSpPr txBox="1"/>
          <p:nvPr/>
        </p:nvSpPr>
        <p:spPr>
          <a:xfrm>
            <a:off x="310896" y="2442671"/>
            <a:ext cx="4151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 dirty="0"/>
              <a:t>4.</a:t>
            </a:r>
            <a:r>
              <a:rPr lang="en-US" sz="2000" dirty="0"/>
              <a:t> </a:t>
            </a:r>
            <a:r>
              <a:rPr lang="en-US" sz="2000" dirty="0" err="1"/>
              <a:t>Getnumbers</a:t>
            </a:r>
            <a:r>
              <a:rPr lang="en-US" sz="2000" dirty="0"/>
              <a:t> Function</a:t>
            </a:r>
            <a:endParaRPr lang="en-V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B53DE5-64BB-E50D-A2AD-8DC852069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868" y="2261362"/>
            <a:ext cx="7556500" cy="3213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DCC60A-C94F-5EFB-83FA-1F7AE327878A}"/>
              </a:ext>
            </a:extLst>
          </p:cNvPr>
          <p:cNvSpPr txBox="1"/>
          <p:nvPr/>
        </p:nvSpPr>
        <p:spPr>
          <a:xfrm>
            <a:off x="475488" y="5680512"/>
            <a:ext cx="1044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 dirty="0"/>
              <a:t>(</a:t>
            </a:r>
            <a:r>
              <a:rPr lang="en-US" sz="2000" dirty="0"/>
              <a:t>This function only appears when the user selects the customer type as household.)</a:t>
            </a:r>
            <a:endParaRPr lang="en-V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C0190E-15F0-EF6B-89FA-5F7D15232108}"/>
              </a:ext>
            </a:extLst>
          </p:cNvPr>
          <p:cNvSpPr txBox="1"/>
          <p:nvPr/>
        </p:nvSpPr>
        <p:spPr>
          <a:xfrm>
            <a:off x="303308" y="3615885"/>
            <a:ext cx="3635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When the user enters a negative number of people, it will ask for re-entry.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20190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7C0B38-FD3F-E104-8C56-49C77F0335FD}"/>
              </a:ext>
            </a:extLst>
          </p:cNvPr>
          <p:cNvSpPr txBox="1"/>
          <p:nvPr/>
        </p:nvSpPr>
        <p:spPr>
          <a:xfrm>
            <a:off x="310896" y="1115568"/>
            <a:ext cx="784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III. Analyze and develop programs from developed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2EB1A-792E-BB8A-029A-71C747FCC8EA}"/>
              </a:ext>
            </a:extLst>
          </p:cNvPr>
          <p:cNvSpPr txBox="1"/>
          <p:nvPr/>
        </p:nvSpPr>
        <p:spPr>
          <a:xfrm>
            <a:off x="310896" y="1674368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*Program Design:</a:t>
            </a:r>
            <a:endParaRPr lang="en-V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839F6-82AD-1A10-48C6-0618FC807D15}"/>
              </a:ext>
            </a:extLst>
          </p:cNvPr>
          <p:cNvSpPr txBox="1"/>
          <p:nvPr/>
        </p:nvSpPr>
        <p:spPr>
          <a:xfrm>
            <a:off x="310896" y="2442671"/>
            <a:ext cx="2249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 dirty="0"/>
              <a:t>4.</a:t>
            </a:r>
            <a:r>
              <a:rPr lang="en-US" sz="2000" dirty="0"/>
              <a:t> Price Function</a:t>
            </a:r>
            <a:endParaRPr lang="en-V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ABB560-6C82-C79B-308D-DA4782BDD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281" y="808733"/>
            <a:ext cx="4073719" cy="5882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9DFB62-0CE7-320A-28CD-F4C696D9E463}"/>
              </a:ext>
            </a:extLst>
          </p:cNvPr>
          <p:cNvSpPr txBox="1"/>
          <p:nvPr/>
        </p:nvSpPr>
        <p:spPr>
          <a:xfrm>
            <a:off x="310896" y="3210974"/>
            <a:ext cx="6419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This section will take the customer type from the user and give the given reasonable price.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34946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E8D620-C484-CF50-D0CF-8D29C975078E}"/>
              </a:ext>
            </a:extLst>
          </p:cNvPr>
          <p:cNvSpPr txBox="1"/>
          <p:nvPr/>
        </p:nvSpPr>
        <p:spPr>
          <a:xfrm>
            <a:off x="310896" y="1115568"/>
            <a:ext cx="784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III. Analyze and develop programs from developed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22937-8859-1FC9-AF16-BBF3BAF3AB4B}"/>
              </a:ext>
            </a:extLst>
          </p:cNvPr>
          <p:cNvSpPr txBox="1"/>
          <p:nvPr/>
        </p:nvSpPr>
        <p:spPr>
          <a:xfrm>
            <a:off x="310896" y="1674368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*Program Design:</a:t>
            </a:r>
            <a:endParaRPr lang="en-V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B1176-49CF-A974-4067-849F01F3A9B5}"/>
              </a:ext>
            </a:extLst>
          </p:cNvPr>
          <p:cNvSpPr txBox="1"/>
          <p:nvPr/>
        </p:nvSpPr>
        <p:spPr>
          <a:xfrm>
            <a:off x="310896" y="2442671"/>
            <a:ext cx="2249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 dirty="0"/>
              <a:t>5. Bill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25F852-CEF1-E7F4-CFBB-B06E2AA3B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716" y="1667108"/>
            <a:ext cx="7772400" cy="40753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810FA7-981B-C211-36DA-5C3314D047A2}"/>
              </a:ext>
            </a:extLst>
          </p:cNvPr>
          <p:cNvSpPr txBox="1"/>
          <p:nvPr/>
        </p:nvSpPr>
        <p:spPr>
          <a:xfrm>
            <a:off x="310897" y="3429000"/>
            <a:ext cx="3456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In this final section, we will use calculations to calculate the results that are consistent with the given information.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07792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9E5CBA-5D1A-CECF-B37A-6D8072484070}"/>
              </a:ext>
            </a:extLst>
          </p:cNvPr>
          <p:cNvSpPr txBox="1"/>
          <p:nvPr/>
        </p:nvSpPr>
        <p:spPr>
          <a:xfrm>
            <a:off x="603226" y="954316"/>
            <a:ext cx="10985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                                 </a:t>
            </a:r>
          </a:p>
          <a:p>
            <a:pPr marL="514350" indent="-514350">
              <a:buAutoNum type="romanUcPeriod"/>
            </a:pPr>
            <a:r>
              <a:rPr lang="en-US" sz="2400" b="1" dirty="0"/>
              <a:t>Introduction to the C# Programming Language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4F1D7-C0BC-1B09-1756-D2C55A6B2441}"/>
              </a:ext>
            </a:extLst>
          </p:cNvPr>
          <p:cNvSpPr txBox="1"/>
          <p:nvPr/>
        </p:nvSpPr>
        <p:spPr>
          <a:xfrm>
            <a:off x="4151681" y="354152"/>
            <a:ext cx="2974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b="1" dirty="0"/>
              <a:t>Table of Contents:</a:t>
            </a:r>
          </a:p>
          <a:p>
            <a:endParaRPr lang="en-V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D68446-F3E2-AA8A-B849-CF1B0FEA12FC}"/>
              </a:ext>
            </a:extLst>
          </p:cNvPr>
          <p:cNvSpPr txBox="1"/>
          <p:nvPr/>
        </p:nvSpPr>
        <p:spPr>
          <a:xfrm>
            <a:off x="603226" y="2005886"/>
            <a:ext cx="6210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II. The process of developing a program.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5BA6C1-914C-2D94-4C8C-E8DF5C27F041}"/>
              </a:ext>
            </a:extLst>
          </p:cNvPr>
          <p:cNvSpPr txBox="1"/>
          <p:nvPr/>
        </p:nvSpPr>
        <p:spPr>
          <a:xfrm>
            <a:off x="603226" y="2688124"/>
            <a:ext cx="947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III. Analyze and develop programs from developed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83A53-7F49-4941-E354-2A300FC2CE2D}"/>
              </a:ext>
            </a:extLst>
          </p:cNvPr>
          <p:cNvSpPr txBox="1"/>
          <p:nvPr/>
        </p:nvSpPr>
        <p:spPr>
          <a:xfrm>
            <a:off x="603226" y="3369085"/>
            <a:ext cx="2023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IV. Test </a:t>
            </a:r>
            <a:r>
              <a:rPr lang="en-US" sz="2400" b="1" dirty="0"/>
              <a:t>Cases</a:t>
            </a:r>
            <a:endParaRPr 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67DD6-4BED-DC88-8971-A2D5CECB5A94}"/>
              </a:ext>
            </a:extLst>
          </p:cNvPr>
          <p:cNvSpPr txBox="1"/>
          <p:nvPr/>
        </p:nvSpPr>
        <p:spPr>
          <a:xfrm>
            <a:off x="603226" y="4050046"/>
            <a:ext cx="6803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V. Strengths and Weaknesses of the Program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4C2CC2-36A0-41DA-A2CD-32B8F9CD7731}"/>
              </a:ext>
            </a:extLst>
          </p:cNvPr>
          <p:cNvSpPr txBox="1"/>
          <p:nvPr/>
        </p:nvSpPr>
        <p:spPr>
          <a:xfrm>
            <a:off x="603226" y="5257353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VII. Debugging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A459D-C586-6CD7-52D0-34EC7E0EBA2E}"/>
              </a:ext>
            </a:extLst>
          </p:cNvPr>
          <p:cNvSpPr txBox="1"/>
          <p:nvPr/>
        </p:nvSpPr>
        <p:spPr>
          <a:xfrm>
            <a:off x="603226" y="4657189"/>
            <a:ext cx="9072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effectLst/>
                <a:latin typeface="+mj-lt"/>
              </a:rPr>
              <a:t>VI. Demonstrate the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i="1" dirty="0">
                <a:effectLst/>
                <a:latin typeface="+mj-lt"/>
              </a:rPr>
              <a:t>compiling and running</a:t>
            </a:r>
            <a:endParaRPr lang="en-US" sz="240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648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C36496-A75D-A2F6-3963-E983D121FA47}"/>
              </a:ext>
            </a:extLst>
          </p:cNvPr>
          <p:cNvSpPr txBox="1"/>
          <p:nvPr/>
        </p:nvSpPr>
        <p:spPr>
          <a:xfrm>
            <a:off x="310896" y="1115568"/>
            <a:ext cx="1871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IV. Test Cases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F96D2F-DCF0-6C9A-3618-A6DEA1642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1515678"/>
            <a:ext cx="75565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1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85075D-7C0D-794B-87E9-59DCD958E8E8}"/>
              </a:ext>
            </a:extLst>
          </p:cNvPr>
          <p:cNvSpPr txBox="1"/>
          <p:nvPr/>
        </p:nvSpPr>
        <p:spPr>
          <a:xfrm>
            <a:off x="310896" y="1115568"/>
            <a:ext cx="5697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V. Strengths and Weaknesses of the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24848-349A-FAED-579D-8A6A09B5025C}"/>
              </a:ext>
            </a:extLst>
          </p:cNvPr>
          <p:cNvSpPr txBox="1"/>
          <p:nvPr/>
        </p:nvSpPr>
        <p:spPr>
          <a:xfrm>
            <a:off x="310896" y="1729614"/>
            <a:ext cx="3126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 Strengths of the Program:</a:t>
            </a:r>
          </a:p>
          <a:p>
            <a:endParaRPr lang="en-V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58CA59-4565-5003-5818-C5938D0E522F}"/>
              </a:ext>
            </a:extLst>
          </p:cNvPr>
          <p:cNvSpPr txBox="1"/>
          <p:nvPr/>
        </p:nvSpPr>
        <p:spPr>
          <a:xfrm>
            <a:off x="310896" y="2281453"/>
            <a:ext cx="1157020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dirty="0"/>
              <a:t>User-Friendly Interface</a:t>
            </a:r>
            <a:r>
              <a:rPr lang="en-US" sz="2000" dirty="0"/>
              <a:t>: Clear prompts and instructions guide users through each step, ensuring a smooth user experience.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r>
              <a:rPr lang="en-US" sz="2000" b="1" dirty="0"/>
              <a:t>2. Error Handling</a:t>
            </a:r>
            <a:r>
              <a:rPr lang="en-US" sz="2000" dirty="0"/>
              <a:t>: Robust input validation and error messages prevent invalid data from affecting the program's functionality, enhancing reliability.</a:t>
            </a:r>
          </a:p>
          <a:p>
            <a:endParaRPr lang="en-US" sz="2000" dirty="0"/>
          </a:p>
          <a:p>
            <a:r>
              <a:rPr lang="en-US" sz="2000" b="1" dirty="0"/>
              <a:t>3. Function Design</a:t>
            </a:r>
            <a:r>
              <a:rPr lang="en-US" sz="2000" dirty="0"/>
              <a:t>: Well-organized functions for specific tasks (e.g., input handling, calculations, billing) enhance code readability and maintainability.</a:t>
            </a:r>
          </a:p>
          <a:p>
            <a:endParaRPr lang="en-US" sz="2000" dirty="0"/>
          </a:p>
          <a:p>
            <a:r>
              <a:rPr lang="en-US" sz="2000" b="1" dirty="0"/>
              <a:t>4. Calculations Accuracy</a:t>
            </a:r>
            <a:r>
              <a:rPr lang="en-US" sz="2000" dirty="0"/>
              <a:t>: Accurately calculates water bills based on customer type, meter readings, and rates, providing correct billing information.</a:t>
            </a:r>
          </a:p>
          <a:p>
            <a:endParaRPr lang="en-US" sz="2000" dirty="0"/>
          </a:p>
          <a:p>
            <a:r>
              <a:rPr lang="en-US" sz="2000" b="1" dirty="0"/>
              <a:t>5. Interactive Flow</a:t>
            </a:r>
            <a:r>
              <a:rPr lang="en-US" sz="2000" dirty="0"/>
              <a:t>: Supports continuous operation until the user decides to exit, improving usability for repeated use without program restarts.</a:t>
            </a:r>
          </a:p>
        </p:txBody>
      </p:sp>
    </p:spTree>
    <p:extLst>
      <p:ext uri="{BB962C8B-B14F-4D97-AF65-F5344CB8AC3E}">
        <p14:creationId xmlns:p14="http://schemas.microsoft.com/office/powerpoint/2010/main" val="26559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42EC09-C640-29E2-E5FA-EFB5EBA76778}"/>
              </a:ext>
            </a:extLst>
          </p:cNvPr>
          <p:cNvSpPr txBox="1"/>
          <p:nvPr/>
        </p:nvSpPr>
        <p:spPr>
          <a:xfrm>
            <a:off x="310896" y="1115568"/>
            <a:ext cx="5697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V. Strengths and Weaknesses of the Program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9E369-7AEF-7524-3E79-6B96EA1429CC}"/>
              </a:ext>
            </a:extLst>
          </p:cNvPr>
          <p:cNvSpPr txBox="1"/>
          <p:nvPr/>
        </p:nvSpPr>
        <p:spPr>
          <a:xfrm>
            <a:off x="310896" y="1729614"/>
            <a:ext cx="3126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 Strengths of the Program:</a:t>
            </a:r>
          </a:p>
          <a:p>
            <a:endParaRPr lang="en-V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37247-663C-8C6B-9092-CDCFCD67ABC4}"/>
              </a:ext>
            </a:extLst>
          </p:cNvPr>
          <p:cNvSpPr txBox="1"/>
          <p:nvPr/>
        </p:nvSpPr>
        <p:spPr>
          <a:xfrm>
            <a:off x="310896" y="2413337"/>
            <a:ext cx="102675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1. Limited Customer Type Handling</a:t>
            </a:r>
            <a:r>
              <a:rPr lang="en-US" sz="2000" dirty="0"/>
              <a:t>: Supports only four customer types; additional types would require modifying the switch statement in the Price function.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r>
              <a:rPr lang="en-US" sz="2000" b="1" dirty="0"/>
              <a:t>2. Single Customer Data Handling</a:t>
            </a:r>
            <a:r>
              <a:rPr lang="en-US" sz="2000" dirty="0"/>
              <a:t>: Assumes handling one customer's data at a time; lacks.       support for concurrent processing of multiple customers.</a:t>
            </a:r>
          </a:p>
          <a:p>
            <a:endParaRPr lang="en-US" sz="2000" dirty="0"/>
          </a:p>
          <a:p>
            <a:r>
              <a:rPr lang="en-US" sz="2000" b="1" dirty="0"/>
              <a:t>3. Hardcoded Values</a:t>
            </a:r>
            <a:r>
              <a:rPr lang="en-US" sz="2000" dirty="0"/>
              <a:t>: VAT and environmental fees are hardcoded, limiting flexibility; these values should be configurable or retrieved externally.</a:t>
            </a:r>
          </a:p>
          <a:p>
            <a:endParaRPr lang="en-US" sz="2000" dirty="0"/>
          </a:p>
          <a:p>
            <a:r>
              <a:rPr lang="en-US" sz="2000" b="1" dirty="0"/>
              <a:t>4. Non-Localized Currency</a:t>
            </a:r>
            <a:r>
              <a:rPr lang="en-US" sz="2000" dirty="0"/>
              <a:t>: Uses "VND" without considering internationalization needs; lacks support for different currencies or localized currency symbols.</a:t>
            </a:r>
          </a:p>
          <a:p>
            <a:endParaRPr lang="en-VN" sz="2000" dirty="0"/>
          </a:p>
        </p:txBody>
      </p:sp>
    </p:spTree>
    <p:extLst>
      <p:ext uri="{BB962C8B-B14F-4D97-AF65-F5344CB8AC3E}">
        <p14:creationId xmlns:p14="http://schemas.microsoft.com/office/powerpoint/2010/main" val="303631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FBCEF9-AFB9-B5A8-6BBE-071292E7669E}"/>
              </a:ext>
            </a:extLst>
          </p:cNvPr>
          <p:cNvSpPr txBox="1"/>
          <p:nvPr/>
        </p:nvSpPr>
        <p:spPr>
          <a:xfrm>
            <a:off x="115785" y="1228498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effectLst/>
                <a:latin typeface="+mj-lt"/>
              </a:rPr>
              <a:t>VI. Demonstrate the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i="1" dirty="0">
                <a:effectLst/>
                <a:latin typeface="+mj-lt"/>
              </a:rPr>
              <a:t>compiling and running</a:t>
            </a:r>
            <a:endParaRPr lang="en-US" sz="1800" dirty="0">
              <a:effectLst/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67742-DAF0-5683-2766-E5FD10537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488" y="2168236"/>
            <a:ext cx="5740400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152763-8E4E-4C1E-F43A-7C9655BC99AA}"/>
              </a:ext>
            </a:extLst>
          </p:cNvPr>
          <p:cNvSpPr txBox="1"/>
          <p:nvPr/>
        </p:nvSpPr>
        <p:spPr>
          <a:xfrm>
            <a:off x="115785" y="2933205"/>
            <a:ext cx="5268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User enters name, customer type and enter last month's water</a:t>
            </a:r>
          </a:p>
          <a:p>
            <a:r>
              <a:rPr lang="en-US" dirty="0"/>
              <a:t>meter reading, enter this month's water meter reading.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207117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1F3088-977F-99B5-894D-585129C54193}"/>
              </a:ext>
            </a:extLst>
          </p:cNvPr>
          <p:cNvSpPr txBox="1"/>
          <p:nvPr/>
        </p:nvSpPr>
        <p:spPr>
          <a:xfrm>
            <a:off x="115785" y="1228498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effectLst/>
                <a:latin typeface="+mj-lt"/>
              </a:rPr>
              <a:t>VI. Demonstrate the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i="1" dirty="0">
                <a:effectLst/>
                <a:latin typeface="+mj-lt"/>
              </a:rPr>
              <a:t>compiling and running</a:t>
            </a:r>
            <a:endParaRPr lang="en-US" sz="1800" dirty="0">
              <a:effectLst/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F99459-C400-4660-ECCB-3D79112A6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871" y="2580161"/>
            <a:ext cx="5803900" cy="2552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8D5875-AD4C-E2A6-0C7C-5457649A0F46}"/>
              </a:ext>
            </a:extLst>
          </p:cNvPr>
          <p:cNvSpPr txBox="1"/>
          <p:nvPr/>
        </p:nvSpPr>
        <p:spPr>
          <a:xfrm>
            <a:off x="115785" y="2933181"/>
            <a:ext cx="56670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dirty="0"/>
              <a:t> When the user enters a customer type that is not in the table, the user will be asked to select again.</a:t>
            </a:r>
          </a:p>
        </p:txBody>
      </p:sp>
    </p:spTree>
    <p:extLst>
      <p:ext uri="{BB962C8B-B14F-4D97-AF65-F5344CB8AC3E}">
        <p14:creationId xmlns:p14="http://schemas.microsoft.com/office/powerpoint/2010/main" val="653016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A4DEA9-3508-42F6-0F73-B40786929EAC}"/>
              </a:ext>
            </a:extLst>
          </p:cNvPr>
          <p:cNvSpPr txBox="1"/>
          <p:nvPr/>
        </p:nvSpPr>
        <p:spPr>
          <a:xfrm>
            <a:off x="115785" y="1228498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effectLst/>
                <a:latin typeface="+mj-lt"/>
              </a:rPr>
              <a:t>VI. Demonstrate the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i="1" dirty="0">
                <a:effectLst/>
                <a:latin typeface="+mj-lt"/>
              </a:rPr>
              <a:t>compiling and running</a:t>
            </a:r>
            <a:endParaRPr lang="en-US" sz="1800" dirty="0">
              <a:effectLst/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48E2C2-D143-6FE4-FC2B-2912C33A8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832" y="2638301"/>
            <a:ext cx="7772400" cy="11127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F2459A-8AC4-9451-8BD1-2D5361C0BF5E}"/>
              </a:ext>
            </a:extLst>
          </p:cNvPr>
          <p:cNvSpPr txBox="1"/>
          <p:nvPr/>
        </p:nvSpPr>
        <p:spPr>
          <a:xfrm>
            <a:off x="1270660" y="4358244"/>
            <a:ext cx="8977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When the user enters this month's water meter reading less than last month's water meter reading , the system will report an error and ask for the correct entry.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742102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CD0952-A6D6-A124-6214-F6550D4FC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28" y="2109800"/>
            <a:ext cx="4775200" cy="749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4672E0-3D6A-C4F6-2F02-14CFB710B9DF}"/>
              </a:ext>
            </a:extLst>
          </p:cNvPr>
          <p:cNvSpPr txBox="1"/>
          <p:nvPr/>
        </p:nvSpPr>
        <p:spPr>
          <a:xfrm>
            <a:off x="115785" y="1228498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effectLst/>
                <a:latin typeface="+mj-lt"/>
              </a:rPr>
              <a:t>VI. Demonstrate the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i="1" dirty="0">
                <a:effectLst/>
                <a:latin typeface="+mj-lt"/>
              </a:rPr>
              <a:t>compiling and running</a:t>
            </a:r>
            <a:endParaRPr lang="en-US" sz="1800" dirty="0">
              <a:effectLst/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93EC9E-69BB-A10D-6DB4-25509CF0AC2F}"/>
              </a:ext>
            </a:extLst>
          </p:cNvPr>
          <p:cNvSpPr txBox="1"/>
          <p:nvPr/>
        </p:nvSpPr>
        <p:spPr>
          <a:xfrm>
            <a:off x="-1978" y="1884286"/>
            <a:ext cx="60979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dirty="0"/>
              <a:t> Next, the user will enter the number of people in the family ( if any :</a:t>
            </a:r>
            <a:r>
              <a:rPr lang="en-US" dirty="0">
                <a:effectLst/>
                <a:latin typeface="Helvetica" pitchFamily="2" charset="0"/>
              </a:rPr>
              <a:t>Household </a:t>
            </a:r>
            <a:r>
              <a:rPr lang="en-VN" dirty="0"/>
              <a:t>)</a:t>
            </a:r>
          </a:p>
          <a:p>
            <a:r>
              <a:rPr lang="en-VN" dirty="0"/>
              <a:t> After completing the information, the system will ask for confirmation by pressing enter to print the results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E85EE77-7FFF-E0F1-22C9-0E0CACAA0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84" y="3773385"/>
            <a:ext cx="4559300" cy="2489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136AAF2-0A2D-53E6-B26D-16988E7928E5}"/>
              </a:ext>
            </a:extLst>
          </p:cNvPr>
          <p:cNvSpPr txBox="1"/>
          <p:nvPr/>
        </p:nvSpPr>
        <p:spPr>
          <a:xfrm>
            <a:off x="6096000" y="4556320"/>
            <a:ext cx="54164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dirty="0"/>
              <a:t> After printing the bill, if the user wants to continue, select 1 and if they want to exit, select 0.</a:t>
            </a:r>
          </a:p>
        </p:txBody>
      </p:sp>
    </p:spTree>
    <p:extLst>
      <p:ext uri="{BB962C8B-B14F-4D97-AF65-F5344CB8AC3E}">
        <p14:creationId xmlns:p14="http://schemas.microsoft.com/office/powerpoint/2010/main" val="3149426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2C6A2E-1CD6-22CA-04A3-68F626B98714}"/>
              </a:ext>
            </a:extLst>
          </p:cNvPr>
          <p:cNvSpPr txBox="1"/>
          <p:nvPr/>
        </p:nvSpPr>
        <p:spPr>
          <a:xfrm>
            <a:off x="310896" y="1115568"/>
            <a:ext cx="1972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VI. Debugging</a:t>
            </a:r>
            <a:endParaRPr lang="en-US" sz="2000" dirty="0"/>
          </a:p>
          <a:p>
            <a:r>
              <a:rPr lang="en-US" sz="2000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B0724E-3598-93EA-AF58-060CD82D441C}"/>
              </a:ext>
            </a:extLst>
          </p:cNvPr>
          <p:cNvSpPr txBox="1"/>
          <p:nvPr/>
        </p:nvSpPr>
        <p:spPr>
          <a:xfrm>
            <a:off x="310895" y="2449224"/>
            <a:ext cx="1075918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1.Expand Customer Type Handling</a:t>
            </a:r>
            <a:r>
              <a:rPr lang="en-US" sz="2000" dirty="0"/>
              <a:t>: Refactor to support more customer types dynamically, enhancing scalability and flexibility.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r>
              <a:rPr lang="en-US" sz="2000" b="1" dirty="0"/>
              <a:t>2. Enhance Error Handling</a:t>
            </a:r>
            <a:r>
              <a:rPr lang="en-US" sz="2000" dirty="0"/>
              <a:t>: Improve error messages and handling to provide clearer feedback to users, improving user experience.</a:t>
            </a:r>
          </a:p>
          <a:p>
            <a:endParaRPr lang="en-US" sz="2000" dirty="0"/>
          </a:p>
          <a:p>
            <a:r>
              <a:rPr lang="en-US" sz="2000" b="1" dirty="0"/>
              <a:t>3. Concurrency Support</a:t>
            </a:r>
            <a:r>
              <a:rPr lang="en-US" sz="2000" dirty="0"/>
              <a:t>: Implement concurrency mechanisms or database support for handling multiple customers concurrently, if needed.</a:t>
            </a:r>
          </a:p>
          <a:p>
            <a:endParaRPr lang="en-US" sz="2000" dirty="0"/>
          </a:p>
          <a:p>
            <a:r>
              <a:rPr lang="en-US" sz="2000" b="1" dirty="0"/>
              <a:t>4. Localization Support</a:t>
            </a:r>
            <a:r>
              <a:rPr lang="en-US" sz="2000" dirty="0"/>
              <a:t>: Support currency symbol localization and configuration based on user or system preferences to broaden applicability.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641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013DF4-11CB-1B27-BDAD-69BA83C716AA}"/>
              </a:ext>
            </a:extLst>
          </p:cNvPr>
          <p:cNvSpPr txBox="1"/>
          <p:nvPr/>
        </p:nvSpPr>
        <p:spPr>
          <a:xfrm>
            <a:off x="3284707" y="2151727"/>
            <a:ext cx="67509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8000" dirty="0"/>
              <a:t>THANK FOR WATCHING</a:t>
            </a:r>
          </a:p>
        </p:txBody>
      </p:sp>
    </p:spTree>
    <p:extLst>
      <p:ext uri="{BB962C8B-B14F-4D97-AF65-F5344CB8AC3E}">
        <p14:creationId xmlns:p14="http://schemas.microsoft.com/office/powerpoint/2010/main" val="407873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174847-1EBC-8379-C2A8-66DFB2405C23}"/>
              </a:ext>
            </a:extLst>
          </p:cNvPr>
          <p:cNvSpPr txBox="1"/>
          <p:nvPr/>
        </p:nvSpPr>
        <p:spPr>
          <a:xfrm>
            <a:off x="621792" y="1113788"/>
            <a:ext cx="6516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I. Introduction to the C# </a:t>
            </a:r>
            <a:r>
              <a:rPr lang="en-US" sz="2400" b="1" dirty="0"/>
              <a:t>Programming</a:t>
            </a:r>
            <a:r>
              <a:rPr lang="en-US" sz="2000" b="1" dirty="0"/>
              <a:t>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0E00A8-32EC-9D48-7AAF-BA060F8B7A1C}"/>
              </a:ext>
            </a:extLst>
          </p:cNvPr>
          <p:cNvSpPr txBox="1"/>
          <p:nvPr/>
        </p:nvSpPr>
        <p:spPr>
          <a:xfrm>
            <a:off x="621792" y="2722560"/>
            <a:ext cx="7150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- C# (or C sharp) is a simple programming language, developed by Microsoft's engineering team in 2000. C# is a modern, object-oriented programming language and is built on the foundation of two most powerful languages, C++ and Java.</a:t>
            </a:r>
            <a:endParaRPr lang="en-VN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3645DE3-2E63-E741-3D17-816F49813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370710"/>
            <a:ext cx="3659182" cy="411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49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7605DF55-C6CA-C783-A531-AA9544918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370710"/>
            <a:ext cx="3659182" cy="411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C117EE-52A6-5D6D-C8F9-363E25D30586}"/>
              </a:ext>
            </a:extLst>
          </p:cNvPr>
          <p:cNvSpPr txBox="1"/>
          <p:nvPr/>
        </p:nvSpPr>
        <p:spPr>
          <a:xfrm>
            <a:off x="1005840" y="1797784"/>
            <a:ext cx="53035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Advantages: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Clear and easy-to-understand syntax.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High security and good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Strong support from the .NET Framework.</a:t>
            </a:r>
          </a:p>
          <a:p>
            <a:endParaRPr lang="en-V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D31D8-CC99-A5D6-086F-654BF3AF8E24}"/>
              </a:ext>
            </a:extLst>
          </p:cNvPr>
          <p:cNvSpPr txBox="1"/>
          <p:nvPr/>
        </p:nvSpPr>
        <p:spPr>
          <a:xfrm>
            <a:off x="1005840" y="3613455"/>
            <a:ext cx="61996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Disadvantages: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Requires time to learn and understand .NET libraries.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Dependent on the Microsoft ecosystem.</a:t>
            </a:r>
          </a:p>
          <a:p>
            <a:endParaRPr lang="en-V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81B6AD-96F4-09FB-05D6-12110E4892A6}"/>
              </a:ext>
            </a:extLst>
          </p:cNvPr>
          <p:cNvSpPr txBox="1"/>
          <p:nvPr/>
        </p:nvSpPr>
        <p:spPr>
          <a:xfrm>
            <a:off x="621792" y="1113788"/>
            <a:ext cx="65165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I. Introduction to the C# </a:t>
            </a:r>
            <a:r>
              <a:rPr lang="en-US" sz="2400" b="1" dirty="0"/>
              <a:t>Programming</a:t>
            </a:r>
            <a:r>
              <a:rPr lang="en-US" sz="2000" b="1" dirty="0"/>
              <a:t> Language</a:t>
            </a:r>
          </a:p>
          <a:p>
            <a:endParaRPr lang="en-VN" sz="2000" b="1" dirty="0"/>
          </a:p>
        </p:txBody>
      </p:sp>
    </p:spTree>
    <p:extLst>
      <p:ext uri="{BB962C8B-B14F-4D97-AF65-F5344CB8AC3E}">
        <p14:creationId xmlns:p14="http://schemas.microsoft.com/office/powerpoint/2010/main" val="372301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A849C-AE6F-F42B-DFE0-822D21FCE5D4}"/>
              </a:ext>
            </a:extLst>
          </p:cNvPr>
          <p:cNvSpPr txBox="1"/>
          <p:nvPr/>
        </p:nvSpPr>
        <p:spPr>
          <a:xfrm>
            <a:off x="310896" y="1115568"/>
            <a:ext cx="8765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 Evaluation of the Development Tool: Visual Studio Community 2022</a:t>
            </a:r>
            <a:endParaRPr lang="en-V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6624B8-C624-00BD-A374-F9D47E6DB93F}"/>
              </a:ext>
            </a:extLst>
          </p:cNvPr>
          <p:cNvSpPr txBox="1"/>
          <p:nvPr/>
        </p:nvSpPr>
        <p:spPr>
          <a:xfrm>
            <a:off x="438913" y="2751984"/>
            <a:ext cx="7589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Visual Studio provides advanced AI features like IntelliSense for context-based code completion and </a:t>
            </a:r>
            <a:r>
              <a:rPr lang="en-US" dirty="0" err="1"/>
              <a:t>IntelliCode</a:t>
            </a:r>
            <a:r>
              <a:rPr lang="en-US" dirty="0"/>
              <a:t>, which leverages AI models in open source code. Built-in GitHub Copilot provides AI-powered code completion, conversational support, debugging hints, and unit test generation. These features improve productivity and code quality, allowing you to code faster and smarter.</a:t>
            </a:r>
            <a:endParaRPr lang="en-VN" dirty="0"/>
          </a:p>
        </p:txBody>
      </p:sp>
      <p:pic>
        <p:nvPicPr>
          <p:cNvPr id="3084" name="Picture 12" descr="Visual Studio - Icon Pack by DaniloRosari on DeviantArt">
            <a:extLst>
              <a:ext uri="{FF2B5EF4-FFF2-40B4-BE49-F238E27FC236}">
                <a16:creationId xmlns:a16="http://schemas.microsoft.com/office/drawing/2014/main" id="{E5B32E8A-3A71-109C-5BAC-9EEA8B721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9" t="6666" r="9159"/>
          <a:stretch/>
        </p:blipFill>
        <p:spPr bwMode="auto">
          <a:xfrm>
            <a:off x="8418577" y="2117614"/>
            <a:ext cx="2645664" cy="302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12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0C017-9A08-F7C3-9D39-21FC63CDD336}"/>
              </a:ext>
            </a:extLst>
          </p:cNvPr>
          <p:cNvSpPr txBox="1"/>
          <p:nvPr/>
        </p:nvSpPr>
        <p:spPr>
          <a:xfrm>
            <a:off x="475488" y="2813539"/>
            <a:ext cx="75404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Visual Studio Community 2022 is a powerful and free Integrated Development Environment (IDE) from Microsoft, fully supporting C# and many other programming languages.</a:t>
            </a:r>
          </a:p>
          <a:p>
            <a:endParaRPr lang="en-VN" sz="2000" dirty="0"/>
          </a:p>
        </p:txBody>
      </p:sp>
      <p:pic>
        <p:nvPicPr>
          <p:cNvPr id="3" name="Picture 12" descr="Visual Studio - Icon Pack by DaniloRosari on DeviantArt">
            <a:extLst>
              <a:ext uri="{FF2B5EF4-FFF2-40B4-BE49-F238E27FC236}">
                <a16:creationId xmlns:a16="http://schemas.microsoft.com/office/drawing/2014/main" id="{8759FE1A-4A75-EF20-ABF4-84881C1EF2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9" t="6666" r="9159"/>
          <a:stretch/>
        </p:blipFill>
        <p:spPr bwMode="auto">
          <a:xfrm>
            <a:off x="8418577" y="2117614"/>
            <a:ext cx="2645664" cy="302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DB2286-3CA8-EDA4-2109-875302DD55B7}"/>
              </a:ext>
            </a:extLst>
          </p:cNvPr>
          <p:cNvSpPr txBox="1"/>
          <p:nvPr/>
        </p:nvSpPr>
        <p:spPr>
          <a:xfrm>
            <a:off x="310896" y="1115568"/>
            <a:ext cx="8765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 Evaluation of the Development Tool: Visual Studio Community 2022</a:t>
            </a:r>
            <a:endParaRPr lang="en-VN" sz="2000" b="1" dirty="0"/>
          </a:p>
        </p:txBody>
      </p:sp>
    </p:spTree>
    <p:extLst>
      <p:ext uri="{BB962C8B-B14F-4D97-AF65-F5344CB8AC3E}">
        <p14:creationId xmlns:p14="http://schemas.microsoft.com/office/powerpoint/2010/main" val="382391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Visual Studio - Icon Pack by DaniloRosari on DeviantArt">
            <a:extLst>
              <a:ext uri="{FF2B5EF4-FFF2-40B4-BE49-F238E27FC236}">
                <a16:creationId xmlns:a16="http://schemas.microsoft.com/office/drawing/2014/main" id="{A3ED5933-1778-6BC9-1CC9-91C828B98D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9" t="6666" r="9159"/>
          <a:stretch/>
        </p:blipFill>
        <p:spPr bwMode="auto">
          <a:xfrm>
            <a:off x="8418577" y="2117614"/>
            <a:ext cx="2645664" cy="302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1CEE93-7552-5D48-A9FF-8BF2C3CFAC75}"/>
              </a:ext>
            </a:extLst>
          </p:cNvPr>
          <p:cNvSpPr txBox="1"/>
          <p:nvPr/>
        </p:nvSpPr>
        <p:spPr>
          <a:xfrm>
            <a:off x="1127760" y="1997931"/>
            <a:ext cx="69921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Advantages: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Strong debugging support.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Integrated tools for development such as IntelliSense, UI design, and project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Large user community and rich documentation.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916C2E-DF39-FE5C-9983-FC3F494DCDD6}"/>
              </a:ext>
            </a:extLst>
          </p:cNvPr>
          <p:cNvSpPr txBox="1"/>
          <p:nvPr/>
        </p:nvSpPr>
        <p:spPr>
          <a:xfrm>
            <a:off x="1127759" y="3817242"/>
            <a:ext cx="7268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Disadvantages: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Requires strong hardware.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Can be overly complex for beginners.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D16135-3FDE-75AE-7F47-7D9833C025BC}"/>
              </a:ext>
            </a:extLst>
          </p:cNvPr>
          <p:cNvSpPr txBox="1"/>
          <p:nvPr/>
        </p:nvSpPr>
        <p:spPr>
          <a:xfrm>
            <a:off x="310896" y="1115568"/>
            <a:ext cx="8765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Evaluation of the Development Tool: Visual Studio Community 2022</a:t>
            </a:r>
            <a:endParaRPr lang="en-VN" sz="2000" b="1" dirty="0"/>
          </a:p>
        </p:txBody>
      </p:sp>
    </p:spTree>
    <p:extLst>
      <p:ext uri="{BB962C8B-B14F-4D97-AF65-F5344CB8AC3E}">
        <p14:creationId xmlns:p14="http://schemas.microsoft.com/office/powerpoint/2010/main" val="314188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918E4A-C9C8-4AAE-2385-190F1ED0F84D}"/>
              </a:ext>
            </a:extLst>
          </p:cNvPr>
          <p:cNvSpPr txBox="1"/>
          <p:nvPr/>
        </p:nvSpPr>
        <p:spPr>
          <a:xfrm>
            <a:off x="365167" y="1157246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II. The process of developing a program.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04EC1F-9850-CCE3-36A6-CB989CD4FA62}"/>
              </a:ext>
            </a:extLst>
          </p:cNvPr>
          <p:cNvSpPr txBox="1"/>
          <p:nvPr/>
        </p:nvSpPr>
        <p:spPr>
          <a:xfrm>
            <a:off x="365167" y="1738456"/>
            <a:ext cx="664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Create a new console application in Visual Studio.</a:t>
            </a:r>
            <a:endParaRPr lang="en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74A551-1720-213F-4C0F-FFD8BDBFD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86596"/>
            <a:ext cx="5628162" cy="39353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505ED1A0-9727-2B1A-7DCF-4ED4F02ABFF9}"/>
              </a:ext>
            </a:extLst>
          </p:cNvPr>
          <p:cNvSpPr/>
          <p:nvPr/>
        </p:nvSpPr>
        <p:spPr>
          <a:xfrm>
            <a:off x="7932718" y="5130140"/>
            <a:ext cx="807522" cy="368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13FDA9-DC3D-BEBB-0A62-8EF4C1511596}"/>
              </a:ext>
            </a:extLst>
          </p:cNvPr>
          <p:cNvSpPr txBox="1"/>
          <p:nvPr/>
        </p:nvSpPr>
        <p:spPr>
          <a:xfrm>
            <a:off x="470806" y="3105834"/>
            <a:ext cx="5300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dirty="0"/>
              <a:t>Open Visual Studio on your computer and Click "Create New Project"</a:t>
            </a:r>
          </a:p>
        </p:txBody>
      </p:sp>
    </p:spTree>
    <p:extLst>
      <p:ext uri="{BB962C8B-B14F-4D97-AF65-F5344CB8AC3E}">
        <p14:creationId xmlns:p14="http://schemas.microsoft.com/office/powerpoint/2010/main" val="4092817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ECB88-4CF1-096A-5F74-4DA11D232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24"/>
          <a:stretch/>
        </p:blipFill>
        <p:spPr>
          <a:xfrm>
            <a:off x="6590805" y="1710047"/>
            <a:ext cx="5417524" cy="44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77EC47-25BE-D039-2D45-11ACA365AF35}"/>
              </a:ext>
            </a:extLst>
          </p:cNvPr>
          <p:cNvSpPr txBox="1"/>
          <p:nvPr/>
        </p:nvSpPr>
        <p:spPr>
          <a:xfrm>
            <a:off x="183671" y="1248382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dirty="0"/>
              <a:t>Step 2: </a:t>
            </a:r>
            <a:r>
              <a:rPr lang="en-US" dirty="0"/>
              <a:t>Find the template</a:t>
            </a:r>
            <a:r>
              <a:rPr lang="en-VN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012C1F-DFE9-0CDC-B389-1225E300EA80}"/>
              </a:ext>
            </a:extLst>
          </p:cNvPr>
          <p:cNvSpPr txBox="1"/>
          <p:nvPr/>
        </p:nvSpPr>
        <p:spPr>
          <a:xfrm>
            <a:off x="433450" y="2443252"/>
            <a:ext cx="60979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dirty="0"/>
              <a:t>Click on the search bar and type "Console App (.NET Framework)".</a:t>
            </a:r>
          </a:p>
          <a:p>
            <a:endParaRPr lang="en-VN" dirty="0"/>
          </a:p>
          <a:p>
            <a:r>
              <a:rPr lang="en-VN" dirty="0"/>
              <a:t>Select "Console App (.NET Framework)" </a:t>
            </a:r>
            <a:r>
              <a:rPr lang="en-US" dirty="0"/>
              <a:t>and press next </a:t>
            </a:r>
            <a:r>
              <a:rPr lang="en-VN" dirty="0"/>
              <a:t>- This template is usually for creating simple code snippets using the .NET Framework.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2D8AEC4-1722-156C-5536-0E3C20AC051D}"/>
              </a:ext>
            </a:extLst>
          </p:cNvPr>
          <p:cNvSpPr/>
          <p:nvPr/>
        </p:nvSpPr>
        <p:spPr>
          <a:xfrm>
            <a:off x="7445829" y="1805050"/>
            <a:ext cx="641267" cy="356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3715323-3AAB-3563-15C2-FF9226C8B5E7}"/>
              </a:ext>
            </a:extLst>
          </p:cNvPr>
          <p:cNvSpPr/>
          <p:nvPr/>
        </p:nvSpPr>
        <p:spPr>
          <a:xfrm>
            <a:off x="7445828" y="3429000"/>
            <a:ext cx="641267" cy="356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6880982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355</TotalTime>
  <Words>1380</Words>
  <Application>Microsoft Macintosh PowerPoint</Application>
  <PresentationFormat>Widescreen</PresentationFormat>
  <Paragraphs>132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Century Gothic</vt:lpstr>
      <vt:lpstr>Helvetica</vt:lpstr>
      <vt:lpstr>Vapor Trail</vt:lpstr>
      <vt:lpstr>Deploying an Application Using C# and Visual Studio Community 2022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an Application Using C# and Visual Studio Community 2022 </dc:title>
  <dc:creator>mac os</dc:creator>
  <cp:lastModifiedBy>mac os</cp:lastModifiedBy>
  <cp:revision>3</cp:revision>
  <dcterms:created xsi:type="dcterms:W3CDTF">2024-06-18T16:12:34Z</dcterms:created>
  <dcterms:modified xsi:type="dcterms:W3CDTF">2024-08-11T04:57:59Z</dcterms:modified>
</cp:coreProperties>
</file>