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8" r:id="rId3"/>
    <p:sldId id="259" r:id="rId4"/>
    <p:sldId id="260" r:id="rId5"/>
    <p:sldId id="261" r:id="rId6"/>
    <p:sldId id="262" r:id="rId7"/>
    <p:sldId id="263" r:id="rId8"/>
    <p:sldId id="264" r:id="rId9"/>
    <p:sldId id="265" r:id="rId10"/>
    <p:sldId id="266" r:id="rId11"/>
    <p:sldId id="267" r:id="rId12"/>
    <p:sldId id="269" r:id="rId13"/>
    <p:sldId id="271" r:id="rId14"/>
    <p:sldId id="275" r:id="rId15"/>
    <p:sldId id="270" r:id="rId16"/>
    <p:sldId id="272" r:id="rId17"/>
    <p:sldId id="273" r:id="rId18"/>
    <p:sldId id="268" r:id="rId19"/>
    <p:sldId id="274"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FAF20C-D076-45DD-AE96-21959F3263FC}" type="datetimeFigureOut">
              <a:rPr lang="en-US" smtClean="0"/>
              <a:t>5/7/2014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899119-051B-49E9-9B83-518F333CEB1F}" type="slidenum">
              <a:rPr lang="en-US" smtClean="0"/>
              <a:t>‹#›</a:t>
            </a:fld>
            <a:endParaRPr lang="en-US"/>
          </a:p>
        </p:txBody>
      </p:sp>
    </p:spTree>
    <p:extLst>
      <p:ext uri="{BB962C8B-B14F-4D97-AF65-F5344CB8AC3E}">
        <p14:creationId xmlns:p14="http://schemas.microsoft.com/office/powerpoint/2010/main" val="196031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899119-051B-49E9-9B83-518F333CEB1F}" type="slidenum">
              <a:rPr lang="en-US" smtClean="0"/>
              <a:t>2</a:t>
            </a:fld>
            <a:endParaRPr lang="en-US"/>
          </a:p>
        </p:txBody>
      </p:sp>
    </p:spTree>
    <p:extLst>
      <p:ext uri="{BB962C8B-B14F-4D97-AF65-F5344CB8AC3E}">
        <p14:creationId xmlns:p14="http://schemas.microsoft.com/office/powerpoint/2010/main" val="3647178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899119-051B-49E9-9B83-518F333CEB1F}"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1493103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899119-051B-49E9-9B83-518F333CEB1F}"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4235738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899119-051B-49E9-9B83-518F333CEB1F}"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647786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899119-051B-49E9-9B83-518F333CEB1F}"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592374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899119-051B-49E9-9B83-518F333CEB1F}"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3189563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899119-051B-49E9-9B83-518F333CEB1F}"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1639395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899119-051B-49E9-9B83-518F333CEB1F}"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2773759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899119-051B-49E9-9B83-518F333CEB1F}"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32226842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899119-051B-49E9-9B83-518F333CEB1F}"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2015826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899119-051B-49E9-9B83-518F333CEB1F}"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2368810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899119-051B-49E9-9B83-518F333CEB1F}" type="slidenum">
              <a:rPr lang="en-US" smtClean="0"/>
              <a:t>3</a:t>
            </a:fld>
            <a:endParaRPr lang="en-US"/>
          </a:p>
        </p:txBody>
      </p:sp>
    </p:spTree>
    <p:extLst>
      <p:ext uri="{BB962C8B-B14F-4D97-AF65-F5344CB8AC3E}">
        <p14:creationId xmlns:p14="http://schemas.microsoft.com/office/powerpoint/2010/main" val="3162090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899119-051B-49E9-9B83-518F333CEB1F}"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2576599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Hướng</a:t>
            </a:r>
            <a:r>
              <a:rPr lang="vi-VN" baseline="0" dirty="0" smtClean="0"/>
              <a:t> đối tượng giúp dễ nâng cấp, kế thừa</a:t>
            </a:r>
          </a:p>
          <a:p>
            <a:endParaRPr lang="en-US" dirty="0"/>
          </a:p>
        </p:txBody>
      </p:sp>
      <p:sp>
        <p:nvSpPr>
          <p:cNvPr id="4" name="Slide Number Placeholder 3"/>
          <p:cNvSpPr>
            <a:spLocks noGrp="1"/>
          </p:cNvSpPr>
          <p:nvPr>
            <p:ph type="sldNum" sz="quarter" idx="10"/>
          </p:nvPr>
        </p:nvSpPr>
        <p:spPr/>
        <p:txBody>
          <a:bodyPr/>
          <a:lstStyle/>
          <a:p>
            <a:fld id="{71899119-051B-49E9-9B83-518F333CEB1F}" type="slidenum">
              <a:rPr lang="en-US" smtClean="0"/>
              <a:t>4</a:t>
            </a:fld>
            <a:endParaRPr lang="en-US"/>
          </a:p>
        </p:txBody>
      </p:sp>
    </p:spTree>
    <p:extLst>
      <p:ext uri="{BB962C8B-B14F-4D97-AF65-F5344CB8AC3E}">
        <p14:creationId xmlns:p14="http://schemas.microsoft.com/office/powerpoint/2010/main" val="463266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899119-051B-49E9-9B83-518F333CEB1F}" type="slidenum">
              <a:rPr lang="en-US" smtClean="0"/>
              <a:t>5</a:t>
            </a:fld>
            <a:endParaRPr lang="en-US"/>
          </a:p>
        </p:txBody>
      </p:sp>
    </p:spTree>
    <p:extLst>
      <p:ext uri="{BB962C8B-B14F-4D97-AF65-F5344CB8AC3E}">
        <p14:creationId xmlns:p14="http://schemas.microsoft.com/office/powerpoint/2010/main" val="3689328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899119-051B-49E9-9B83-518F333CEB1F}" type="slidenum">
              <a:rPr lang="en-US" smtClean="0"/>
              <a:t>6</a:t>
            </a:fld>
            <a:endParaRPr lang="en-US"/>
          </a:p>
        </p:txBody>
      </p:sp>
    </p:spTree>
    <p:extLst>
      <p:ext uri="{BB962C8B-B14F-4D97-AF65-F5344CB8AC3E}">
        <p14:creationId xmlns:p14="http://schemas.microsoft.com/office/powerpoint/2010/main" val="125409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899119-051B-49E9-9B83-518F333CEB1F}" type="slidenum">
              <a:rPr lang="en-US" smtClean="0"/>
              <a:t>7</a:t>
            </a:fld>
            <a:endParaRPr lang="en-US"/>
          </a:p>
        </p:txBody>
      </p:sp>
    </p:spTree>
    <p:extLst>
      <p:ext uri="{BB962C8B-B14F-4D97-AF65-F5344CB8AC3E}">
        <p14:creationId xmlns:p14="http://schemas.microsoft.com/office/powerpoint/2010/main" val="3919536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899119-051B-49E9-9B83-518F333CEB1F}" type="slidenum">
              <a:rPr lang="en-US" smtClean="0"/>
              <a:t>8</a:t>
            </a:fld>
            <a:endParaRPr lang="en-US"/>
          </a:p>
        </p:txBody>
      </p:sp>
    </p:spTree>
    <p:extLst>
      <p:ext uri="{BB962C8B-B14F-4D97-AF65-F5344CB8AC3E}">
        <p14:creationId xmlns:p14="http://schemas.microsoft.com/office/powerpoint/2010/main" val="3558440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899119-051B-49E9-9B83-518F333CEB1F}" type="slidenum">
              <a:rPr lang="en-US" smtClean="0"/>
              <a:t>9</a:t>
            </a:fld>
            <a:endParaRPr lang="en-US"/>
          </a:p>
        </p:txBody>
      </p:sp>
    </p:spTree>
    <p:extLst>
      <p:ext uri="{BB962C8B-B14F-4D97-AF65-F5344CB8AC3E}">
        <p14:creationId xmlns:p14="http://schemas.microsoft.com/office/powerpoint/2010/main" val="2865613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899119-051B-49E9-9B83-518F333CEB1F}"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2481051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E32AA6E-313C-4FD7-A9FE-721C3D514AD9}" type="datetimeFigureOut">
              <a:rPr lang="en-US" smtClean="0"/>
              <a:t>5/7/2014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F577C-CE4A-45E0-8529-A0D5694FEE75}" type="slidenum">
              <a:rPr lang="en-US" smtClean="0"/>
              <a:t>‹#›</a:t>
            </a:fld>
            <a:endParaRPr lang="en-US"/>
          </a:p>
        </p:txBody>
      </p:sp>
    </p:spTree>
    <p:extLst>
      <p:ext uri="{BB962C8B-B14F-4D97-AF65-F5344CB8AC3E}">
        <p14:creationId xmlns:p14="http://schemas.microsoft.com/office/powerpoint/2010/main" val="3202122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32AA6E-313C-4FD7-A9FE-721C3D514AD9}" type="datetimeFigureOut">
              <a:rPr lang="en-US" smtClean="0"/>
              <a:t>5/7/2014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F577C-CE4A-45E0-8529-A0D5694FEE75}" type="slidenum">
              <a:rPr lang="en-US" smtClean="0"/>
              <a:t>‹#›</a:t>
            </a:fld>
            <a:endParaRPr lang="en-US"/>
          </a:p>
        </p:txBody>
      </p:sp>
    </p:spTree>
    <p:extLst>
      <p:ext uri="{BB962C8B-B14F-4D97-AF65-F5344CB8AC3E}">
        <p14:creationId xmlns:p14="http://schemas.microsoft.com/office/powerpoint/2010/main" val="2271872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32AA6E-313C-4FD7-A9FE-721C3D514AD9}" type="datetimeFigureOut">
              <a:rPr lang="en-US" smtClean="0"/>
              <a:t>5/7/2014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F577C-CE4A-45E0-8529-A0D5694FEE75}" type="slidenum">
              <a:rPr lang="en-US" smtClean="0"/>
              <a:t>‹#›</a:t>
            </a:fld>
            <a:endParaRPr lang="en-US"/>
          </a:p>
        </p:txBody>
      </p:sp>
    </p:spTree>
    <p:extLst>
      <p:ext uri="{BB962C8B-B14F-4D97-AF65-F5344CB8AC3E}">
        <p14:creationId xmlns:p14="http://schemas.microsoft.com/office/powerpoint/2010/main" val="2050279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32AA6E-313C-4FD7-A9FE-721C3D514AD9}" type="datetimeFigureOut">
              <a:rPr lang="en-US" smtClean="0"/>
              <a:t>5/7/2014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F577C-CE4A-45E0-8529-A0D5694FEE75}" type="slidenum">
              <a:rPr lang="en-US" smtClean="0"/>
              <a:t>‹#›</a:t>
            </a:fld>
            <a:endParaRPr lang="en-US"/>
          </a:p>
        </p:txBody>
      </p:sp>
    </p:spTree>
    <p:extLst>
      <p:ext uri="{BB962C8B-B14F-4D97-AF65-F5344CB8AC3E}">
        <p14:creationId xmlns:p14="http://schemas.microsoft.com/office/powerpoint/2010/main" val="421626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32AA6E-313C-4FD7-A9FE-721C3D514AD9}" type="datetimeFigureOut">
              <a:rPr lang="en-US" smtClean="0"/>
              <a:t>5/7/2014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F577C-CE4A-45E0-8529-A0D5694FEE75}" type="slidenum">
              <a:rPr lang="en-US" smtClean="0"/>
              <a:t>‹#›</a:t>
            </a:fld>
            <a:endParaRPr lang="en-US"/>
          </a:p>
        </p:txBody>
      </p:sp>
    </p:spTree>
    <p:extLst>
      <p:ext uri="{BB962C8B-B14F-4D97-AF65-F5344CB8AC3E}">
        <p14:creationId xmlns:p14="http://schemas.microsoft.com/office/powerpoint/2010/main" val="4056881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E32AA6E-313C-4FD7-A9FE-721C3D514AD9}" type="datetimeFigureOut">
              <a:rPr lang="en-US" smtClean="0"/>
              <a:t>5/7/2014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F577C-CE4A-45E0-8529-A0D5694FEE75}" type="slidenum">
              <a:rPr lang="en-US" smtClean="0"/>
              <a:t>‹#›</a:t>
            </a:fld>
            <a:endParaRPr lang="en-US"/>
          </a:p>
        </p:txBody>
      </p:sp>
    </p:spTree>
    <p:extLst>
      <p:ext uri="{BB962C8B-B14F-4D97-AF65-F5344CB8AC3E}">
        <p14:creationId xmlns:p14="http://schemas.microsoft.com/office/powerpoint/2010/main" val="1013364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E32AA6E-313C-4FD7-A9FE-721C3D514AD9}" type="datetimeFigureOut">
              <a:rPr lang="en-US" smtClean="0"/>
              <a:t>5/7/2014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2F577C-CE4A-45E0-8529-A0D5694FEE75}" type="slidenum">
              <a:rPr lang="en-US" smtClean="0"/>
              <a:t>‹#›</a:t>
            </a:fld>
            <a:endParaRPr lang="en-US"/>
          </a:p>
        </p:txBody>
      </p:sp>
    </p:spTree>
    <p:extLst>
      <p:ext uri="{BB962C8B-B14F-4D97-AF65-F5344CB8AC3E}">
        <p14:creationId xmlns:p14="http://schemas.microsoft.com/office/powerpoint/2010/main" val="1177145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E32AA6E-313C-4FD7-A9FE-721C3D514AD9}" type="datetimeFigureOut">
              <a:rPr lang="en-US" smtClean="0"/>
              <a:t>5/7/2014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2F577C-CE4A-45E0-8529-A0D5694FEE75}" type="slidenum">
              <a:rPr lang="en-US" smtClean="0"/>
              <a:t>‹#›</a:t>
            </a:fld>
            <a:endParaRPr lang="en-US"/>
          </a:p>
        </p:txBody>
      </p:sp>
    </p:spTree>
    <p:extLst>
      <p:ext uri="{BB962C8B-B14F-4D97-AF65-F5344CB8AC3E}">
        <p14:creationId xmlns:p14="http://schemas.microsoft.com/office/powerpoint/2010/main" val="1107438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2AA6E-313C-4FD7-A9FE-721C3D514AD9}" type="datetimeFigureOut">
              <a:rPr lang="en-US" smtClean="0"/>
              <a:t>5/7/2014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2F577C-CE4A-45E0-8529-A0D5694FEE75}" type="slidenum">
              <a:rPr lang="en-US" smtClean="0"/>
              <a:t>‹#›</a:t>
            </a:fld>
            <a:endParaRPr lang="en-US"/>
          </a:p>
        </p:txBody>
      </p:sp>
    </p:spTree>
    <p:extLst>
      <p:ext uri="{BB962C8B-B14F-4D97-AF65-F5344CB8AC3E}">
        <p14:creationId xmlns:p14="http://schemas.microsoft.com/office/powerpoint/2010/main" val="1180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32AA6E-313C-4FD7-A9FE-721C3D514AD9}" type="datetimeFigureOut">
              <a:rPr lang="en-US" smtClean="0"/>
              <a:t>5/7/2014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F577C-CE4A-45E0-8529-A0D5694FEE75}" type="slidenum">
              <a:rPr lang="en-US" smtClean="0"/>
              <a:t>‹#›</a:t>
            </a:fld>
            <a:endParaRPr lang="en-US"/>
          </a:p>
        </p:txBody>
      </p:sp>
    </p:spTree>
    <p:extLst>
      <p:ext uri="{BB962C8B-B14F-4D97-AF65-F5344CB8AC3E}">
        <p14:creationId xmlns:p14="http://schemas.microsoft.com/office/powerpoint/2010/main" val="918827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32AA6E-313C-4FD7-A9FE-721C3D514AD9}" type="datetimeFigureOut">
              <a:rPr lang="en-US" smtClean="0"/>
              <a:t>5/7/2014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F577C-CE4A-45E0-8529-A0D5694FEE75}" type="slidenum">
              <a:rPr lang="en-US" smtClean="0"/>
              <a:t>‹#›</a:t>
            </a:fld>
            <a:endParaRPr lang="en-US"/>
          </a:p>
        </p:txBody>
      </p:sp>
    </p:spTree>
    <p:extLst>
      <p:ext uri="{BB962C8B-B14F-4D97-AF65-F5344CB8AC3E}">
        <p14:creationId xmlns:p14="http://schemas.microsoft.com/office/powerpoint/2010/main" val="1562523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32AA6E-313C-4FD7-A9FE-721C3D514AD9}" type="datetimeFigureOut">
              <a:rPr lang="en-US" smtClean="0"/>
              <a:t>5/7/2014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2F577C-CE4A-45E0-8529-A0D5694FEE75}" type="slidenum">
              <a:rPr lang="en-US" smtClean="0"/>
              <a:t>‹#›</a:t>
            </a:fld>
            <a:endParaRPr lang="en-US"/>
          </a:p>
        </p:txBody>
      </p:sp>
    </p:spTree>
    <p:extLst>
      <p:ext uri="{BB962C8B-B14F-4D97-AF65-F5344CB8AC3E}">
        <p14:creationId xmlns:p14="http://schemas.microsoft.com/office/powerpoint/2010/main" val="36962153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localhost/vietdev/lophoc/view/baihoc/id/8/tim-hieu-co-ban-ve-zend-view"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localhost/vietdev/baihoc/8/tim-hieu-co-ban-ve-zend-view"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060812" y="358254"/>
            <a:ext cx="3698544" cy="859809"/>
          </a:xfrm>
        </p:spPr>
        <p:txBody>
          <a:bodyPr>
            <a:normAutofit/>
          </a:bodyPr>
          <a:lstStyle/>
          <a:p>
            <a:r>
              <a:rPr lang="vi-VN" sz="2800" b="1" dirty="0" smtClean="0">
                <a:solidFill>
                  <a:schemeClr val="bg1"/>
                </a:solidFill>
                <a:latin typeface="Arial" panose="020B0604020202020204" pitchFamily="34" charset="0"/>
                <a:cs typeface="Arial" panose="020B0604020202020204" pitchFamily="34" charset="0"/>
              </a:rPr>
              <a:t>Báo cáo bài tập lớn</a:t>
            </a:r>
            <a:endParaRPr lang="en-US" sz="2800" b="1" dirty="0">
              <a:solidFill>
                <a:schemeClr val="bg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736980" y="2196319"/>
            <a:ext cx="7861110" cy="1655762"/>
          </a:xfrm>
        </p:spPr>
        <p:txBody>
          <a:bodyPr>
            <a:normAutofit/>
          </a:bodyPr>
          <a:lstStyle/>
          <a:p>
            <a:r>
              <a:rPr lang="vi-VN" sz="3200" b="1" dirty="0" smtClean="0">
                <a:solidFill>
                  <a:srgbClr val="009900"/>
                </a:solidFill>
              </a:rPr>
              <a:t>Đề tài: Xây dựng website học lập trình trực tuyến trên </a:t>
            </a:r>
            <a:r>
              <a:rPr lang="vi-VN" sz="3200" b="1" dirty="0" smtClean="0">
                <a:solidFill>
                  <a:srgbClr val="009900"/>
                </a:solidFill>
              </a:rPr>
              <a:t>nền tảng zend </a:t>
            </a:r>
            <a:r>
              <a:rPr lang="vi-VN" sz="3200" b="1" dirty="0" smtClean="0">
                <a:solidFill>
                  <a:srgbClr val="009900"/>
                </a:solidFill>
              </a:rPr>
              <a:t>framework</a:t>
            </a:r>
            <a:endParaRPr lang="en-US" sz="3200" b="1" dirty="0">
              <a:solidFill>
                <a:srgbClr val="009900"/>
              </a:solidFill>
            </a:endParaRPr>
          </a:p>
        </p:txBody>
      </p:sp>
      <p:sp>
        <p:nvSpPr>
          <p:cNvPr id="4" name="TextBox 3"/>
          <p:cNvSpPr txBox="1"/>
          <p:nvPr/>
        </p:nvSpPr>
        <p:spPr>
          <a:xfrm>
            <a:off x="2743200" y="4162567"/>
            <a:ext cx="6237027" cy="2308324"/>
          </a:xfrm>
          <a:prstGeom prst="rect">
            <a:avLst/>
          </a:prstGeom>
          <a:noFill/>
        </p:spPr>
        <p:txBody>
          <a:bodyPr wrap="square" rtlCol="0">
            <a:spAutoFit/>
          </a:bodyPr>
          <a:lstStyle/>
          <a:p>
            <a:r>
              <a:rPr lang="vi-VN" b="1" dirty="0" smtClean="0"/>
              <a:t>Sinh viên                         MSSV               Lớp</a:t>
            </a:r>
          </a:p>
          <a:p>
            <a:r>
              <a:rPr lang="vi-VN" dirty="0" smtClean="0"/>
              <a:t>Nghiêm Đình Mừng        20111848         </a:t>
            </a:r>
            <a:r>
              <a:rPr lang="vi-VN" dirty="0" smtClean="0"/>
              <a:t>CNTT-TT 2.3 K56</a:t>
            </a:r>
            <a:endParaRPr lang="vi-VN" dirty="0" smtClean="0"/>
          </a:p>
          <a:p>
            <a:r>
              <a:rPr lang="vi-VN" dirty="0" smtClean="0"/>
              <a:t>Đào Văn </a:t>
            </a:r>
            <a:r>
              <a:rPr lang="vi-VN" dirty="0"/>
              <a:t>Đương       </a:t>
            </a:r>
            <a:r>
              <a:rPr lang="vi-VN" dirty="0" smtClean="0"/>
              <a:t>      20111415         CNTT-TT </a:t>
            </a:r>
            <a:r>
              <a:rPr lang="vi-VN" dirty="0" smtClean="0"/>
              <a:t>2.3 K56</a:t>
            </a:r>
            <a:endParaRPr lang="en-US" dirty="0"/>
          </a:p>
          <a:p>
            <a:r>
              <a:rPr lang="vi-VN" dirty="0" smtClean="0"/>
              <a:t>Đặng Văn Tuấn              20112410         </a:t>
            </a:r>
            <a:r>
              <a:rPr lang="vi-VN" dirty="0"/>
              <a:t>CNTT-TT </a:t>
            </a:r>
            <a:r>
              <a:rPr lang="vi-VN" dirty="0" smtClean="0"/>
              <a:t>2.2 K56</a:t>
            </a:r>
            <a:endParaRPr lang="vi-VN" dirty="0" smtClean="0"/>
          </a:p>
          <a:p>
            <a:r>
              <a:rPr lang="vi-VN" dirty="0" smtClean="0"/>
              <a:t>Vũ Mạnh Kiểm                20111731         </a:t>
            </a:r>
            <a:r>
              <a:rPr lang="vi-VN" dirty="0"/>
              <a:t>CNTT-TT </a:t>
            </a:r>
            <a:r>
              <a:rPr lang="vi-VN" dirty="0" smtClean="0"/>
              <a:t>2.2 K56</a:t>
            </a:r>
            <a:endParaRPr lang="en-US" dirty="0"/>
          </a:p>
          <a:p>
            <a:endParaRPr lang="vi-VN" dirty="0" smtClean="0"/>
          </a:p>
          <a:p>
            <a:r>
              <a:rPr lang="vi-VN" dirty="0" smtClean="0"/>
              <a:t>Giáo viên hướng dẫn: TS Nguyễn Bình </a:t>
            </a:r>
            <a:r>
              <a:rPr lang="vi-VN" dirty="0" smtClean="0"/>
              <a:t>Minh</a:t>
            </a:r>
          </a:p>
          <a:p>
            <a:r>
              <a:rPr lang="vi-VN" dirty="0" smtClean="0"/>
              <a:t>                  Mã nhóm : BTL0102</a:t>
            </a:r>
            <a:endParaRPr lang="en-US" dirty="0"/>
          </a:p>
        </p:txBody>
      </p:sp>
      <p:sp>
        <p:nvSpPr>
          <p:cNvPr id="5" name="TextBox 4"/>
          <p:cNvSpPr txBox="1"/>
          <p:nvPr/>
        </p:nvSpPr>
        <p:spPr>
          <a:xfrm>
            <a:off x="1692322" y="1399413"/>
            <a:ext cx="6905768" cy="307777"/>
          </a:xfrm>
          <a:prstGeom prst="rect">
            <a:avLst/>
          </a:prstGeom>
          <a:noFill/>
        </p:spPr>
        <p:txBody>
          <a:bodyPr wrap="square" rtlCol="0">
            <a:spAutoFit/>
          </a:bodyPr>
          <a:lstStyle/>
          <a:p>
            <a:r>
              <a:rPr lang="vi-VN" sz="1400" i="1" dirty="0" smtClean="0"/>
              <a:t>Học phần: Công nghệ web và dịch vụ trực tuyến</a:t>
            </a:r>
            <a:endParaRPr lang="en-US" sz="1400" i="1" dirty="0"/>
          </a:p>
        </p:txBody>
      </p:sp>
    </p:spTree>
    <p:extLst>
      <p:ext uri="{BB962C8B-B14F-4D97-AF65-F5344CB8AC3E}">
        <p14:creationId xmlns:p14="http://schemas.microsoft.com/office/powerpoint/2010/main" val="1177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399" y="232011"/>
            <a:ext cx="8761862" cy="464024"/>
          </a:xfrm>
        </p:spPr>
        <p:txBody>
          <a:bodyPr>
            <a:noAutofit/>
          </a:bodyPr>
          <a:lstStyle/>
          <a:p>
            <a:r>
              <a:rPr lang="vi-VN" sz="3000" b="1" dirty="0" smtClean="0">
                <a:solidFill>
                  <a:schemeClr val="bg1"/>
                </a:solidFill>
                <a:latin typeface="Arial" panose="020B0604020202020204" pitchFamily="34" charset="0"/>
              </a:rPr>
              <a:t>Lọc và kiểm tra dữ liệu đầu vào</a:t>
            </a:r>
            <a:endParaRPr lang="en-US" sz="3000" b="1" dirty="0">
              <a:solidFill>
                <a:schemeClr val="bg1"/>
              </a:solidFill>
              <a:latin typeface="Arial" panose="020B0604020202020204" pitchFamily="34" charset="0"/>
            </a:endParaRPr>
          </a:p>
        </p:txBody>
      </p:sp>
      <p:sp>
        <p:nvSpPr>
          <p:cNvPr id="3" name="Content Placeholder 2"/>
          <p:cNvSpPr>
            <a:spLocks noGrp="1"/>
          </p:cNvSpPr>
          <p:nvPr>
            <p:ph idx="1"/>
          </p:nvPr>
        </p:nvSpPr>
        <p:spPr>
          <a:xfrm>
            <a:off x="368490" y="1323833"/>
            <a:ext cx="8447963" cy="5131558"/>
          </a:xfrm>
        </p:spPr>
        <p:txBody>
          <a:bodyPr/>
          <a:lstStyle/>
          <a:p>
            <a:pPr>
              <a:buFont typeface="Wingdings" panose="05000000000000000000" pitchFamily="2" charset="2"/>
              <a:buChar char="§"/>
            </a:pPr>
            <a:r>
              <a:rPr lang="vi-VN" dirty="0">
                <a:solidFill>
                  <a:srgbClr val="009900"/>
                </a:solidFill>
              </a:rPr>
              <a:t>Sử dụng Zend_Validate  và Zend_Filter </a:t>
            </a:r>
            <a:endParaRPr lang="vi-VN" dirty="0" smtClean="0">
              <a:solidFill>
                <a:srgbClr val="009900"/>
              </a:solidFill>
            </a:endParaRPr>
          </a:p>
          <a:p>
            <a:pPr>
              <a:buFont typeface="Wingdings" panose="05000000000000000000" pitchFamily="2" charset="2"/>
              <a:buChar char="§"/>
            </a:pPr>
            <a:r>
              <a:rPr lang="vi-VN" dirty="0" smtClean="0">
                <a:solidFill>
                  <a:srgbClr val="009900"/>
                </a:solidFill>
              </a:rPr>
              <a:t>Tác dụng:</a:t>
            </a:r>
          </a:p>
          <a:p>
            <a:pPr lvl="1">
              <a:buFont typeface="Wingdings" panose="05000000000000000000" pitchFamily="2" charset="2"/>
              <a:buChar char="§"/>
            </a:pPr>
            <a:r>
              <a:rPr lang="vi-VN" dirty="0" smtClean="0">
                <a:solidFill>
                  <a:srgbClr val="FFC000"/>
                </a:solidFill>
              </a:rPr>
              <a:t>Chống tấn công SQL Injection</a:t>
            </a:r>
          </a:p>
          <a:p>
            <a:pPr lvl="1">
              <a:buFont typeface="Wingdings" panose="05000000000000000000" pitchFamily="2" charset="2"/>
              <a:buChar char="§"/>
            </a:pPr>
            <a:r>
              <a:rPr lang="vi-VN" dirty="0" smtClean="0">
                <a:solidFill>
                  <a:srgbClr val="FFC000"/>
                </a:solidFill>
              </a:rPr>
              <a:t>Chống sai lệch dữ liệu và kiểm soát tốt hơn dữ liệu đầu vào</a:t>
            </a:r>
            <a:endParaRPr lang="vi-VN" dirty="0" smtClean="0">
              <a:solidFill>
                <a:srgbClr val="FFC000"/>
              </a:solidFill>
            </a:endParaRPr>
          </a:p>
        </p:txBody>
      </p:sp>
      <p:sp>
        <p:nvSpPr>
          <p:cNvPr id="4" name="Footer Placeholder 3"/>
          <p:cNvSpPr>
            <a:spLocks noGrp="1"/>
          </p:cNvSpPr>
          <p:nvPr>
            <p:ph type="ftr" sz="quarter" idx="11"/>
          </p:nvPr>
        </p:nvSpPr>
        <p:spPr>
          <a:xfrm>
            <a:off x="0" y="6455389"/>
            <a:ext cx="5132411" cy="365125"/>
          </a:xfrm>
        </p:spPr>
        <p:txBody>
          <a:bodyPr/>
          <a:lstStyle/>
          <a:p>
            <a:r>
              <a:rPr lang="vi-VN" sz="1600" dirty="0" smtClean="0">
                <a:solidFill>
                  <a:prstClr val="black">
                    <a:tint val="75000"/>
                  </a:prstClr>
                </a:solidFill>
              </a:rPr>
              <a:t>Bài tập lớn công nghệ web và dịch vụ trực tuyến</a:t>
            </a:r>
            <a:endParaRPr lang="en-US" sz="1600" dirty="0">
              <a:solidFill>
                <a:prstClr val="black">
                  <a:tint val="75000"/>
                </a:prstClr>
              </a:solidFill>
            </a:endParaRPr>
          </a:p>
        </p:txBody>
      </p:sp>
      <p:sp>
        <p:nvSpPr>
          <p:cNvPr id="5" name="Slide Number Placeholder 4"/>
          <p:cNvSpPr>
            <a:spLocks noGrp="1"/>
          </p:cNvSpPr>
          <p:nvPr>
            <p:ph type="sldNum" sz="quarter" idx="12"/>
          </p:nvPr>
        </p:nvSpPr>
        <p:spPr>
          <a:xfrm>
            <a:off x="7133939" y="6455390"/>
            <a:ext cx="1826241" cy="365125"/>
          </a:xfrm>
        </p:spPr>
        <p:txBody>
          <a:bodyPr/>
          <a:lstStyle/>
          <a:p>
            <a:fld id="{1F2F577C-CE4A-45E0-8529-A0D5694FEE75}" type="slidenum">
              <a:rPr lang="en-US" sz="1600" smtClean="0">
                <a:solidFill>
                  <a:prstClr val="black">
                    <a:tint val="75000"/>
                  </a:prstClr>
                </a:solidFill>
              </a:rPr>
              <a:pPr/>
              <a:t>10</a:t>
            </a:fld>
            <a:endParaRPr lang="en-US" sz="1600" dirty="0">
              <a:solidFill>
                <a:prstClr val="black">
                  <a:tint val="75000"/>
                </a:prstClr>
              </a:solidFill>
            </a:endParaRP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454833" y="3791026"/>
            <a:ext cx="5961380" cy="2496820"/>
          </a:xfrm>
          <a:prstGeom prst="rect">
            <a:avLst/>
          </a:prstGeom>
          <a:noFill/>
          <a:ln>
            <a:noFill/>
          </a:ln>
        </p:spPr>
      </p:pic>
    </p:spTree>
    <p:extLst>
      <p:ext uri="{BB962C8B-B14F-4D97-AF65-F5344CB8AC3E}">
        <p14:creationId xmlns:p14="http://schemas.microsoft.com/office/powerpoint/2010/main" val="7438202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399" y="232011"/>
            <a:ext cx="8761862" cy="464024"/>
          </a:xfrm>
        </p:spPr>
        <p:txBody>
          <a:bodyPr>
            <a:noAutofit/>
          </a:bodyPr>
          <a:lstStyle/>
          <a:p>
            <a:r>
              <a:rPr lang="vi-VN" sz="3000" b="1" dirty="0" smtClean="0">
                <a:solidFill>
                  <a:schemeClr val="bg1"/>
                </a:solidFill>
                <a:latin typeface="Arial" panose="020B0604020202020204" pitchFamily="34" charset="0"/>
              </a:rPr>
              <a:t>Phân quyền thành viên</a:t>
            </a:r>
            <a:endParaRPr lang="en-US" sz="3000" b="1" dirty="0">
              <a:solidFill>
                <a:schemeClr val="bg1"/>
              </a:solidFill>
              <a:latin typeface="Arial" panose="020B0604020202020204" pitchFamily="34" charset="0"/>
            </a:endParaRPr>
          </a:p>
        </p:txBody>
      </p:sp>
      <p:sp>
        <p:nvSpPr>
          <p:cNvPr id="3" name="Content Placeholder 2"/>
          <p:cNvSpPr>
            <a:spLocks noGrp="1"/>
          </p:cNvSpPr>
          <p:nvPr>
            <p:ph idx="1"/>
          </p:nvPr>
        </p:nvSpPr>
        <p:spPr>
          <a:xfrm>
            <a:off x="368490" y="3411940"/>
            <a:ext cx="8447963" cy="3043451"/>
          </a:xfrm>
        </p:spPr>
        <p:txBody>
          <a:bodyPr/>
          <a:lstStyle/>
          <a:p>
            <a:pPr>
              <a:buFont typeface="Wingdings" panose="05000000000000000000" pitchFamily="2" charset="2"/>
              <a:buChar char="§"/>
            </a:pPr>
            <a:r>
              <a:rPr lang="vi-VN" dirty="0" smtClean="0">
                <a:solidFill>
                  <a:srgbClr val="009900"/>
                </a:solidFill>
              </a:rPr>
              <a:t>Website gồm các thành viên chính: </a:t>
            </a:r>
          </a:p>
          <a:p>
            <a:pPr lvl="1">
              <a:buFont typeface="Wingdings" panose="05000000000000000000" pitchFamily="2" charset="2"/>
              <a:buChar char="§"/>
            </a:pPr>
            <a:r>
              <a:rPr lang="vi-VN" dirty="0" smtClean="0">
                <a:solidFill>
                  <a:srgbClr val="FFC000"/>
                </a:solidFill>
              </a:rPr>
              <a:t>Admin</a:t>
            </a:r>
          </a:p>
          <a:p>
            <a:pPr lvl="1">
              <a:buFont typeface="Wingdings" panose="05000000000000000000" pitchFamily="2" charset="2"/>
              <a:buChar char="§"/>
            </a:pPr>
            <a:r>
              <a:rPr lang="vi-VN" dirty="0" smtClean="0">
                <a:solidFill>
                  <a:srgbClr val="FFC000"/>
                </a:solidFill>
              </a:rPr>
              <a:t>Quản lý</a:t>
            </a:r>
          </a:p>
          <a:p>
            <a:pPr lvl="1">
              <a:buFont typeface="Wingdings" panose="05000000000000000000" pitchFamily="2" charset="2"/>
              <a:buChar char="§"/>
            </a:pPr>
            <a:r>
              <a:rPr lang="vi-VN" dirty="0" smtClean="0">
                <a:solidFill>
                  <a:srgbClr val="FFC000"/>
                </a:solidFill>
              </a:rPr>
              <a:t>Học viên</a:t>
            </a:r>
            <a:endParaRPr lang="vi-VN" dirty="0">
              <a:solidFill>
                <a:srgbClr val="FFC000"/>
              </a:solidFill>
            </a:endParaRPr>
          </a:p>
          <a:p>
            <a:pPr>
              <a:buFont typeface="Wingdings" panose="05000000000000000000" pitchFamily="2" charset="2"/>
              <a:buChar char="§"/>
            </a:pPr>
            <a:r>
              <a:rPr lang="vi-VN" dirty="0" smtClean="0">
                <a:solidFill>
                  <a:srgbClr val="009900"/>
                </a:solidFill>
              </a:rPr>
              <a:t>Tác dụng</a:t>
            </a:r>
          </a:p>
          <a:p>
            <a:pPr lvl="1">
              <a:buFont typeface="Wingdings" panose="05000000000000000000" pitchFamily="2" charset="2"/>
              <a:buChar char="§"/>
            </a:pPr>
            <a:r>
              <a:rPr lang="vi-VN" dirty="0" smtClean="0">
                <a:solidFill>
                  <a:srgbClr val="FFC000"/>
                </a:solidFill>
              </a:rPr>
              <a:t>Phân quyên cho thành viên</a:t>
            </a:r>
          </a:p>
          <a:p>
            <a:pPr lvl="1">
              <a:buFont typeface="Wingdings" panose="05000000000000000000" pitchFamily="2" charset="2"/>
              <a:buChar char="§"/>
            </a:pPr>
            <a:r>
              <a:rPr lang="vi-VN" dirty="0" smtClean="0">
                <a:solidFill>
                  <a:srgbClr val="FFC000"/>
                </a:solidFill>
              </a:rPr>
              <a:t>Bảo vệ quyền và dữ liệu của từng cá nhân</a:t>
            </a:r>
          </a:p>
        </p:txBody>
      </p:sp>
      <p:sp>
        <p:nvSpPr>
          <p:cNvPr id="4" name="Footer Placeholder 3"/>
          <p:cNvSpPr>
            <a:spLocks noGrp="1"/>
          </p:cNvSpPr>
          <p:nvPr>
            <p:ph type="ftr" sz="quarter" idx="11"/>
          </p:nvPr>
        </p:nvSpPr>
        <p:spPr>
          <a:xfrm>
            <a:off x="0" y="6455389"/>
            <a:ext cx="5132411" cy="365125"/>
          </a:xfrm>
        </p:spPr>
        <p:txBody>
          <a:bodyPr/>
          <a:lstStyle/>
          <a:p>
            <a:r>
              <a:rPr lang="vi-VN" sz="1600" dirty="0" smtClean="0">
                <a:solidFill>
                  <a:prstClr val="black">
                    <a:tint val="75000"/>
                  </a:prstClr>
                </a:solidFill>
              </a:rPr>
              <a:t>Bài tập lớn công nghệ web và dịch vụ trực tuyến</a:t>
            </a:r>
            <a:endParaRPr lang="en-US" sz="1600" dirty="0">
              <a:solidFill>
                <a:prstClr val="black">
                  <a:tint val="75000"/>
                </a:prstClr>
              </a:solidFill>
            </a:endParaRPr>
          </a:p>
        </p:txBody>
      </p:sp>
      <p:sp>
        <p:nvSpPr>
          <p:cNvPr id="5" name="Slide Number Placeholder 4"/>
          <p:cNvSpPr>
            <a:spLocks noGrp="1"/>
          </p:cNvSpPr>
          <p:nvPr>
            <p:ph type="sldNum" sz="quarter" idx="12"/>
          </p:nvPr>
        </p:nvSpPr>
        <p:spPr>
          <a:xfrm>
            <a:off x="7133939" y="6455390"/>
            <a:ext cx="1826241" cy="365125"/>
          </a:xfrm>
        </p:spPr>
        <p:txBody>
          <a:bodyPr/>
          <a:lstStyle/>
          <a:p>
            <a:fld id="{1F2F577C-CE4A-45E0-8529-A0D5694FEE75}" type="slidenum">
              <a:rPr lang="en-US" sz="1600" smtClean="0">
                <a:solidFill>
                  <a:prstClr val="black">
                    <a:tint val="75000"/>
                  </a:prstClr>
                </a:solidFill>
              </a:rPr>
              <a:pPr/>
              <a:t>11</a:t>
            </a:fld>
            <a:endParaRPr lang="en-US" sz="1600" dirty="0">
              <a:solidFill>
                <a:prstClr val="black">
                  <a:tint val="75000"/>
                </a:prstClr>
              </a:solidFill>
            </a:endParaRP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382148" y="1171598"/>
            <a:ext cx="5970270" cy="2092325"/>
          </a:xfrm>
          <a:prstGeom prst="rect">
            <a:avLst/>
          </a:prstGeom>
          <a:noFill/>
          <a:ln>
            <a:noFill/>
          </a:ln>
        </p:spPr>
      </p:pic>
    </p:spTree>
    <p:extLst>
      <p:ext uri="{BB962C8B-B14F-4D97-AF65-F5344CB8AC3E}">
        <p14:creationId xmlns:p14="http://schemas.microsoft.com/office/powerpoint/2010/main" val="2038902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399" y="232011"/>
            <a:ext cx="8761862" cy="464024"/>
          </a:xfrm>
        </p:spPr>
        <p:txBody>
          <a:bodyPr>
            <a:noAutofit/>
          </a:bodyPr>
          <a:lstStyle/>
          <a:p>
            <a:r>
              <a:rPr lang="vi-VN" sz="3000" b="1" dirty="0" smtClean="0">
                <a:solidFill>
                  <a:schemeClr val="bg1"/>
                </a:solidFill>
                <a:latin typeface="Arial" panose="020B0604020202020204" pitchFamily="34" charset="0"/>
              </a:rPr>
              <a:t>Xử lý phân trang</a:t>
            </a:r>
            <a:endParaRPr lang="en-US" sz="3000" b="1" dirty="0">
              <a:solidFill>
                <a:schemeClr val="bg1"/>
              </a:solidFill>
              <a:latin typeface="Arial" panose="020B0604020202020204" pitchFamily="34" charset="0"/>
            </a:endParaRPr>
          </a:p>
        </p:txBody>
      </p:sp>
      <p:sp>
        <p:nvSpPr>
          <p:cNvPr id="3" name="Content Placeholder 2"/>
          <p:cNvSpPr>
            <a:spLocks noGrp="1"/>
          </p:cNvSpPr>
          <p:nvPr>
            <p:ph idx="1"/>
          </p:nvPr>
        </p:nvSpPr>
        <p:spPr>
          <a:xfrm>
            <a:off x="368490" y="1323833"/>
            <a:ext cx="8447963" cy="1924334"/>
          </a:xfrm>
        </p:spPr>
        <p:txBody>
          <a:bodyPr/>
          <a:lstStyle/>
          <a:p>
            <a:pPr>
              <a:buFont typeface="Wingdings" panose="05000000000000000000" pitchFamily="2" charset="2"/>
              <a:buChar char="§"/>
            </a:pPr>
            <a:r>
              <a:rPr lang="vi-VN" dirty="0" smtClean="0">
                <a:solidFill>
                  <a:srgbClr val="009900"/>
                </a:solidFill>
              </a:rPr>
              <a:t>Phân trang là chức năng cơ bản của một website</a:t>
            </a:r>
          </a:p>
          <a:p>
            <a:pPr>
              <a:buFont typeface="Wingdings" panose="05000000000000000000" pitchFamily="2" charset="2"/>
              <a:buChar char="§"/>
            </a:pPr>
            <a:r>
              <a:rPr lang="vi-VN" dirty="0">
                <a:solidFill>
                  <a:srgbClr val="009900"/>
                </a:solidFill>
              </a:rPr>
              <a:t>Trong zend để phân trang sử </a:t>
            </a:r>
            <a:r>
              <a:rPr lang="vi-VN" dirty="0" smtClean="0">
                <a:solidFill>
                  <a:srgbClr val="009900"/>
                </a:solidFill>
              </a:rPr>
              <a:t>dụng Zend_Paginator </a:t>
            </a:r>
            <a:endParaRPr lang="vi-VN" dirty="0" smtClean="0">
              <a:solidFill>
                <a:srgbClr val="009900"/>
              </a:solidFill>
            </a:endParaRPr>
          </a:p>
        </p:txBody>
      </p:sp>
      <p:sp>
        <p:nvSpPr>
          <p:cNvPr id="4" name="Footer Placeholder 3"/>
          <p:cNvSpPr>
            <a:spLocks noGrp="1"/>
          </p:cNvSpPr>
          <p:nvPr>
            <p:ph type="ftr" sz="quarter" idx="11"/>
          </p:nvPr>
        </p:nvSpPr>
        <p:spPr>
          <a:xfrm>
            <a:off x="0" y="6455389"/>
            <a:ext cx="5132411" cy="365125"/>
          </a:xfrm>
        </p:spPr>
        <p:txBody>
          <a:bodyPr/>
          <a:lstStyle/>
          <a:p>
            <a:r>
              <a:rPr lang="vi-VN" sz="1600" dirty="0" smtClean="0">
                <a:solidFill>
                  <a:prstClr val="black">
                    <a:tint val="75000"/>
                  </a:prstClr>
                </a:solidFill>
              </a:rPr>
              <a:t>Bài tập lớn công nghệ web và dịch vụ trực tuyến</a:t>
            </a:r>
            <a:endParaRPr lang="en-US" sz="1600" dirty="0">
              <a:solidFill>
                <a:prstClr val="black">
                  <a:tint val="75000"/>
                </a:prstClr>
              </a:solidFill>
            </a:endParaRPr>
          </a:p>
        </p:txBody>
      </p:sp>
      <p:sp>
        <p:nvSpPr>
          <p:cNvPr id="5" name="Slide Number Placeholder 4"/>
          <p:cNvSpPr>
            <a:spLocks noGrp="1"/>
          </p:cNvSpPr>
          <p:nvPr>
            <p:ph type="sldNum" sz="quarter" idx="12"/>
          </p:nvPr>
        </p:nvSpPr>
        <p:spPr>
          <a:xfrm>
            <a:off x="7133939" y="6455390"/>
            <a:ext cx="1826241" cy="365125"/>
          </a:xfrm>
        </p:spPr>
        <p:txBody>
          <a:bodyPr/>
          <a:lstStyle/>
          <a:p>
            <a:fld id="{1F2F577C-CE4A-45E0-8529-A0D5694FEE75}" type="slidenum">
              <a:rPr lang="en-US" sz="1600" smtClean="0">
                <a:solidFill>
                  <a:prstClr val="black">
                    <a:tint val="75000"/>
                  </a:prstClr>
                </a:solidFill>
              </a:rPr>
              <a:pPr/>
              <a:t>12</a:t>
            </a:fld>
            <a:endParaRPr lang="en-US" sz="1600" dirty="0">
              <a:solidFill>
                <a:prstClr val="black">
                  <a:tint val="75000"/>
                </a:prstClr>
              </a:solidFill>
            </a:endParaRP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832513" y="2934269"/>
            <a:ext cx="6597983" cy="2707942"/>
          </a:xfrm>
          <a:prstGeom prst="rect">
            <a:avLst/>
          </a:prstGeom>
          <a:noFill/>
          <a:ln>
            <a:noFill/>
          </a:ln>
        </p:spPr>
      </p:pic>
    </p:spTree>
    <p:extLst>
      <p:ext uri="{BB962C8B-B14F-4D97-AF65-F5344CB8AC3E}">
        <p14:creationId xmlns:p14="http://schemas.microsoft.com/office/powerpoint/2010/main" val="42101861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399" y="232011"/>
            <a:ext cx="8761862" cy="464024"/>
          </a:xfrm>
        </p:spPr>
        <p:txBody>
          <a:bodyPr>
            <a:noAutofit/>
          </a:bodyPr>
          <a:lstStyle/>
          <a:p>
            <a:r>
              <a:rPr lang="vi-VN" sz="2800" b="1" dirty="0">
                <a:solidFill>
                  <a:schemeClr val="bg1"/>
                </a:solidFill>
                <a:latin typeface="Arial" panose="020B0604020202020204" pitchFamily="34" charset="0"/>
              </a:rPr>
              <a:t>Thay đổi đường dẫn với </a:t>
            </a:r>
            <a:r>
              <a:rPr lang="vi-VN" sz="2800" b="1" dirty="0" smtClean="0">
                <a:solidFill>
                  <a:schemeClr val="bg1"/>
                </a:solidFill>
                <a:latin typeface="Arial" panose="020B0604020202020204" pitchFamily="34" charset="0"/>
              </a:rPr>
              <a:t>Zend_Controller_Router</a:t>
            </a:r>
            <a:endParaRPr lang="en-US" sz="2800" b="1" dirty="0">
              <a:solidFill>
                <a:schemeClr val="bg1"/>
              </a:solidFill>
              <a:latin typeface="Arial" panose="020B0604020202020204" pitchFamily="34" charset="0"/>
            </a:endParaRPr>
          </a:p>
        </p:txBody>
      </p:sp>
      <p:sp>
        <p:nvSpPr>
          <p:cNvPr id="3" name="Content Placeholder 2"/>
          <p:cNvSpPr>
            <a:spLocks noGrp="1"/>
          </p:cNvSpPr>
          <p:nvPr>
            <p:ph idx="1"/>
          </p:nvPr>
        </p:nvSpPr>
        <p:spPr>
          <a:xfrm>
            <a:off x="368490" y="1323833"/>
            <a:ext cx="8447963" cy="2906973"/>
          </a:xfrm>
        </p:spPr>
        <p:txBody>
          <a:bodyPr>
            <a:normAutofit lnSpcReduction="10000"/>
          </a:bodyPr>
          <a:lstStyle/>
          <a:p>
            <a:pPr>
              <a:buFont typeface="Wingdings" panose="05000000000000000000" pitchFamily="2" charset="2"/>
              <a:buChar char="§"/>
            </a:pPr>
            <a:r>
              <a:rPr lang="vi-VN" dirty="0" smtClean="0">
                <a:solidFill>
                  <a:srgbClr val="009900"/>
                </a:solidFill>
              </a:rPr>
              <a:t>Để tiện cho lập trình, một số đường dẫn có thể rất dài và khó đọc:</a:t>
            </a:r>
          </a:p>
          <a:p>
            <a:pPr lvl="1">
              <a:buFont typeface="Wingdings" panose="05000000000000000000" pitchFamily="2" charset="2"/>
              <a:buChar char="§"/>
            </a:pPr>
            <a:r>
              <a:rPr lang="vi-VN" u="sng" dirty="0">
                <a:hlinkClick r:id="rId3"/>
              </a:rPr>
              <a:t>http://localhost/vietdev/lophoc/view/baihoc/id/8/tim-hieu-co-ban-ve-zend-view</a:t>
            </a:r>
            <a:endParaRPr lang="en-US" dirty="0"/>
          </a:p>
          <a:p>
            <a:pPr>
              <a:buFont typeface="Wingdings" panose="05000000000000000000" pitchFamily="2" charset="2"/>
              <a:buChar char="§"/>
            </a:pPr>
            <a:r>
              <a:rPr lang="vi-VN" dirty="0" smtClean="0">
                <a:solidFill>
                  <a:srgbClr val="009900"/>
                </a:solidFill>
              </a:rPr>
              <a:t>Cần viết lại cho thân thiện với người dùng và công cụ tìm kiếm</a:t>
            </a:r>
          </a:p>
          <a:p>
            <a:pPr lvl="1">
              <a:buFont typeface="Wingdings" panose="05000000000000000000" pitchFamily="2" charset="2"/>
              <a:buChar char="§"/>
            </a:pPr>
            <a:r>
              <a:rPr lang="vi-VN" u="sng" dirty="0">
                <a:hlinkClick r:id="rId4"/>
              </a:rPr>
              <a:t>http://</a:t>
            </a:r>
            <a:r>
              <a:rPr lang="vi-VN" u="sng" dirty="0" smtClean="0">
                <a:hlinkClick r:id="rId4"/>
              </a:rPr>
              <a:t>localhost/vietdev/baihoc/8/tim-hieu-co-ban-ve-zend-view</a:t>
            </a:r>
            <a:endParaRPr lang="en-US" dirty="0"/>
          </a:p>
        </p:txBody>
      </p:sp>
      <p:sp>
        <p:nvSpPr>
          <p:cNvPr id="4" name="Footer Placeholder 3"/>
          <p:cNvSpPr>
            <a:spLocks noGrp="1"/>
          </p:cNvSpPr>
          <p:nvPr>
            <p:ph type="ftr" sz="quarter" idx="11"/>
          </p:nvPr>
        </p:nvSpPr>
        <p:spPr>
          <a:xfrm>
            <a:off x="0" y="6455389"/>
            <a:ext cx="5132411" cy="365125"/>
          </a:xfrm>
        </p:spPr>
        <p:txBody>
          <a:bodyPr/>
          <a:lstStyle/>
          <a:p>
            <a:r>
              <a:rPr lang="vi-VN" sz="1600" dirty="0" smtClean="0">
                <a:solidFill>
                  <a:prstClr val="black">
                    <a:tint val="75000"/>
                  </a:prstClr>
                </a:solidFill>
              </a:rPr>
              <a:t>Bài tập lớn công nghệ web và dịch vụ trực tuyến</a:t>
            </a:r>
            <a:endParaRPr lang="en-US" sz="1600" dirty="0">
              <a:solidFill>
                <a:prstClr val="black">
                  <a:tint val="75000"/>
                </a:prstClr>
              </a:solidFill>
            </a:endParaRPr>
          </a:p>
        </p:txBody>
      </p:sp>
      <p:sp>
        <p:nvSpPr>
          <p:cNvPr id="5" name="Slide Number Placeholder 4"/>
          <p:cNvSpPr>
            <a:spLocks noGrp="1"/>
          </p:cNvSpPr>
          <p:nvPr>
            <p:ph type="sldNum" sz="quarter" idx="12"/>
          </p:nvPr>
        </p:nvSpPr>
        <p:spPr>
          <a:xfrm>
            <a:off x="7133939" y="6455390"/>
            <a:ext cx="1826241" cy="365125"/>
          </a:xfrm>
        </p:spPr>
        <p:txBody>
          <a:bodyPr/>
          <a:lstStyle/>
          <a:p>
            <a:fld id="{1F2F577C-CE4A-45E0-8529-A0D5694FEE75}" type="slidenum">
              <a:rPr lang="en-US" sz="1600" smtClean="0">
                <a:solidFill>
                  <a:prstClr val="black">
                    <a:tint val="75000"/>
                  </a:prstClr>
                </a:solidFill>
              </a:rPr>
              <a:pPr/>
              <a:t>13</a:t>
            </a:fld>
            <a:endParaRPr lang="en-US" sz="1600" dirty="0">
              <a:solidFill>
                <a:prstClr val="black">
                  <a:tint val="75000"/>
                </a:prstClr>
              </a:solidFill>
            </a:endParaRPr>
          </a:p>
        </p:txBody>
      </p:sp>
      <p:pic>
        <p:nvPicPr>
          <p:cNvPr id="6" name="Picture 5"/>
          <p:cNvPicPr>
            <a:picLocks noChangeAspect="1"/>
          </p:cNvPicPr>
          <p:nvPr/>
        </p:nvPicPr>
        <p:blipFill>
          <a:blip r:embed="rId5"/>
          <a:stretch>
            <a:fillRect/>
          </a:stretch>
        </p:blipFill>
        <p:spPr>
          <a:xfrm>
            <a:off x="999343" y="4858604"/>
            <a:ext cx="7307785" cy="979725"/>
          </a:xfrm>
          <a:prstGeom prst="rect">
            <a:avLst/>
          </a:prstGeom>
        </p:spPr>
      </p:pic>
    </p:spTree>
    <p:extLst>
      <p:ext uri="{BB962C8B-B14F-4D97-AF65-F5344CB8AC3E}">
        <p14:creationId xmlns:p14="http://schemas.microsoft.com/office/powerpoint/2010/main" val="16190669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399" y="232011"/>
            <a:ext cx="8761862" cy="464024"/>
          </a:xfrm>
        </p:spPr>
        <p:txBody>
          <a:bodyPr>
            <a:noAutofit/>
          </a:bodyPr>
          <a:lstStyle/>
          <a:p>
            <a:r>
              <a:rPr lang="vi-VN" sz="2800" b="1" dirty="0" smtClean="0">
                <a:solidFill>
                  <a:schemeClr val="bg1"/>
                </a:solidFill>
                <a:latin typeface="Arial" panose="020B0604020202020204" pitchFamily="34" charset="0"/>
              </a:rPr>
              <a:t>Nội dung và chức năng</a:t>
            </a:r>
            <a:endParaRPr lang="en-US" sz="2800" b="1" dirty="0">
              <a:solidFill>
                <a:schemeClr val="bg1"/>
              </a:solidFill>
              <a:latin typeface="Arial" panose="020B0604020202020204" pitchFamily="34" charset="0"/>
            </a:endParaRPr>
          </a:p>
        </p:txBody>
      </p:sp>
      <p:sp>
        <p:nvSpPr>
          <p:cNvPr id="3" name="Content Placeholder 2"/>
          <p:cNvSpPr>
            <a:spLocks noGrp="1"/>
          </p:cNvSpPr>
          <p:nvPr>
            <p:ph idx="1"/>
          </p:nvPr>
        </p:nvSpPr>
        <p:spPr>
          <a:xfrm>
            <a:off x="354844" y="1351128"/>
            <a:ext cx="4585646" cy="3425588"/>
          </a:xfrm>
        </p:spPr>
        <p:txBody>
          <a:bodyPr>
            <a:normAutofit/>
          </a:bodyPr>
          <a:lstStyle/>
          <a:p>
            <a:pPr>
              <a:buFont typeface="Wingdings" panose="05000000000000000000" pitchFamily="2" charset="2"/>
              <a:buChar char="§"/>
            </a:pPr>
            <a:r>
              <a:rPr lang="vi-VN" dirty="0" smtClean="0">
                <a:solidFill>
                  <a:srgbClr val="009900"/>
                </a:solidFill>
              </a:rPr>
              <a:t>Nội dung đa dạng phong phú</a:t>
            </a:r>
          </a:p>
          <a:p>
            <a:pPr>
              <a:buFont typeface="Wingdings" panose="05000000000000000000" pitchFamily="2" charset="2"/>
              <a:buChar char="§"/>
            </a:pPr>
            <a:r>
              <a:rPr lang="vi-VN" dirty="0" smtClean="0">
                <a:solidFill>
                  <a:srgbClr val="009900"/>
                </a:solidFill>
              </a:rPr>
              <a:t>Nhiều chức năng tiện tích, thân thiện</a:t>
            </a:r>
          </a:p>
          <a:p>
            <a:pPr>
              <a:buFont typeface="Wingdings" panose="05000000000000000000" pitchFamily="2" charset="2"/>
              <a:buChar char="§"/>
            </a:pPr>
            <a:r>
              <a:rPr lang="vi-VN" dirty="0" smtClean="0">
                <a:solidFill>
                  <a:srgbClr val="009900"/>
                </a:solidFill>
              </a:rPr>
              <a:t>Có các công cụ sắp xếp, đánh giá, tương tác với người dùng</a:t>
            </a:r>
            <a:endParaRPr lang="en-US" dirty="0">
              <a:solidFill>
                <a:srgbClr val="009900"/>
              </a:solidFill>
            </a:endParaRPr>
          </a:p>
        </p:txBody>
      </p:sp>
      <p:sp>
        <p:nvSpPr>
          <p:cNvPr id="4" name="Footer Placeholder 3"/>
          <p:cNvSpPr>
            <a:spLocks noGrp="1"/>
          </p:cNvSpPr>
          <p:nvPr>
            <p:ph type="ftr" sz="quarter" idx="11"/>
          </p:nvPr>
        </p:nvSpPr>
        <p:spPr>
          <a:xfrm>
            <a:off x="0" y="6455389"/>
            <a:ext cx="5132411" cy="365125"/>
          </a:xfrm>
        </p:spPr>
        <p:txBody>
          <a:bodyPr/>
          <a:lstStyle/>
          <a:p>
            <a:r>
              <a:rPr lang="vi-VN" sz="1600" dirty="0" smtClean="0">
                <a:solidFill>
                  <a:prstClr val="black">
                    <a:tint val="75000"/>
                  </a:prstClr>
                </a:solidFill>
              </a:rPr>
              <a:t>Bài tập lớn công nghệ web và dịch vụ trực tuyến</a:t>
            </a:r>
            <a:endParaRPr lang="en-US" sz="1600" dirty="0">
              <a:solidFill>
                <a:prstClr val="black">
                  <a:tint val="75000"/>
                </a:prstClr>
              </a:solidFill>
            </a:endParaRPr>
          </a:p>
        </p:txBody>
      </p:sp>
      <p:sp>
        <p:nvSpPr>
          <p:cNvPr id="5" name="Slide Number Placeholder 4"/>
          <p:cNvSpPr>
            <a:spLocks noGrp="1"/>
          </p:cNvSpPr>
          <p:nvPr>
            <p:ph type="sldNum" sz="quarter" idx="12"/>
          </p:nvPr>
        </p:nvSpPr>
        <p:spPr>
          <a:xfrm>
            <a:off x="7133939" y="6455390"/>
            <a:ext cx="1826241" cy="365125"/>
          </a:xfrm>
        </p:spPr>
        <p:txBody>
          <a:bodyPr/>
          <a:lstStyle/>
          <a:p>
            <a:fld id="{1F2F577C-CE4A-45E0-8529-A0D5694FEE75}" type="slidenum">
              <a:rPr lang="en-US" sz="1600" smtClean="0">
                <a:solidFill>
                  <a:prstClr val="black">
                    <a:tint val="75000"/>
                  </a:prstClr>
                </a:solidFill>
              </a:rPr>
              <a:pPr/>
              <a:t>14</a:t>
            </a:fld>
            <a:endParaRPr lang="en-US" sz="1600" dirty="0">
              <a:solidFill>
                <a:prstClr val="black">
                  <a:tint val="75000"/>
                </a:prstClr>
              </a:solidFill>
            </a:endParaRP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5669618" y="1351128"/>
            <a:ext cx="2996709" cy="4353636"/>
          </a:xfrm>
          <a:prstGeom prst="rect">
            <a:avLst/>
          </a:prstGeom>
          <a:noFill/>
          <a:ln>
            <a:noFill/>
          </a:ln>
        </p:spPr>
      </p:pic>
    </p:spTree>
    <p:extLst>
      <p:ext uri="{BB962C8B-B14F-4D97-AF65-F5344CB8AC3E}">
        <p14:creationId xmlns:p14="http://schemas.microsoft.com/office/powerpoint/2010/main" val="35008185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399" y="232011"/>
            <a:ext cx="8761862" cy="464024"/>
          </a:xfrm>
        </p:spPr>
        <p:txBody>
          <a:bodyPr>
            <a:noAutofit/>
          </a:bodyPr>
          <a:lstStyle/>
          <a:p>
            <a:r>
              <a:rPr lang="vi-VN" sz="3000" b="1" dirty="0" smtClean="0">
                <a:solidFill>
                  <a:schemeClr val="bg1"/>
                </a:solidFill>
                <a:latin typeface="Arial" panose="020B0604020202020204" pitchFamily="34" charset="0"/>
              </a:rPr>
              <a:t>Nhúng trình soạn thảo trực tiếp trên </a:t>
            </a:r>
            <a:r>
              <a:rPr lang="en-US" sz="3000" b="1" dirty="0" smtClean="0">
                <a:solidFill>
                  <a:schemeClr val="bg1"/>
                </a:solidFill>
                <a:latin typeface="Arial" panose="020B0604020202020204" pitchFamily="34" charset="0"/>
              </a:rPr>
              <a:t>website</a:t>
            </a:r>
            <a:endParaRPr lang="en-US" sz="3000" b="1" dirty="0">
              <a:solidFill>
                <a:schemeClr val="bg1"/>
              </a:solidFill>
              <a:latin typeface="Arial" panose="020B0604020202020204" pitchFamily="34" charset="0"/>
            </a:endParaRPr>
          </a:p>
        </p:txBody>
      </p:sp>
      <p:sp>
        <p:nvSpPr>
          <p:cNvPr id="3" name="Content Placeholder 2"/>
          <p:cNvSpPr>
            <a:spLocks noGrp="1"/>
          </p:cNvSpPr>
          <p:nvPr>
            <p:ph idx="1"/>
          </p:nvPr>
        </p:nvSpPr>
        <p:spPr>
          <a:xfrm>
            <a:off x="368490" y="1323833"/>
            <a:ext cx="8447963" cy="5131558"/>
          </a:xfrm>
        </p:spPr>
        <p:txBody>
          <a:bodyPr/>
          <a:lstStyle/>
          <a:p>
            <a:pPr>
              <a:buFont typeface="Wingdings" panose="05000000000000000000" pitchFamily="2" charset="2"/>
              <a:buChar char="§"/>
            </a:pPr>
            <a:r>
              <a:rPr lang="vi-VN" dirty="0" smtClean="0">
                <a:solidFill>
                  <a:srgbClr val="009900"/>
                </a:solidFill>
              </a:rPr>
              <a:t>Tác dụng:</a:t>
            </a:r>
          </a:p>
          <a:p>
            <a:pPr lvl="1">
              <a:buFont typeface="Wingdings" panose="05000000000000000000" pitchFamily="2" charset="2"/>
              <a:buChar char="§"/>
            </a:pPr>
            <a:r>
              <a:rPr lang="vi-VN" dirty="0" smtClean="0">
                <a:solidFill>
                  <a:srgbClr val="FFC000"/>
                </a:solidFill>
              </a:rPr>
              <a:t>Giúp việc tạo và sửa các bài học mới đơn giản hơn</a:t>
            </a:r>
          </a:p>
          <a:p>
            <a:pPr lvl="1">
              <a:buFont typeface="Wingdings" panose="05000000000000000000" pitchFamily="2" charset="2"/>
              <a:buChar char="§"/>
            </a:pPr>
            <a:r>
              <a:rPr lang="vi-VN" dirty="0">
                <a:solidFill>
                  <a:srgbClr val="FFC000"/>
                </a:solidFill>
              </a:rPr>
              <a:t>Hỗ trợ các công cụ như thêm ảnh, Syntax </a:t>
            </a:r>
            <a:r>
              <a:rPr lang="vi-VN" dirty="0" smtClean="0">
                <a:solidFill>
                  <a:srgbClr val="FFC000"/>
                </a:solidFill>
              </a:rPr>
              <a:t>Highlighter Code</a:t>
            </a:r>
            <a:endParaRPr lang="vi-VN" dirty="0" smtClean="0">
              <a:solidFill>
                <a:srgbClr val="FFC000"/>
              </a:solidFill>
            </a:endParaRPr>
          </a:p>
          <a:p>
            <a:pPr lvl="1">
              <a:buFont typeface="Wingdings" panose="05000000000000000000" pitchFamily="2" charset="2"/>
              <a:buChar char="§"/>
            </a:pPr>
            <a:endParaRPr lang="vi-VN" dirty="0" smtClean="0">
              <a:solidFill>
                <a:srgbClr val="009900"/>
              </a:solidFill>
            </a:endParaRPr>
          </a:p>
        </p:txBody>
      </p:sp>
      <p:sp>
        <p:nvSpPr>
          <p:cNvPr id="4" name="Footer Placeholder 3"/>
          <p:cNvSpPr>
            <a:spLocks noGrp="1"/>
          </p:cNvSpPr>
          <p:nvPr>
            <p:ph type="ftr" sz="quarter" idx="11"/>
          </p:nvPr>
        </p:nvSpPr>
        <p:spPr>
          <a:xfrm>
            <a:off x="0" y="6455389"/>
            <a:ext cx="5132411" cy="365125"/>
          </a:xfrm>
        </p:spPr>
        <p:txBody>
          <a:bodyPr/>
          <a:lstStyle/>
          <a:p>
            <a:r>
              <a:rPr lang="vi-VN" sz="1600" dirty="0" smtClean="0">
                <a:solidFill>
                  <a:prstClr val="black">
                    <a:tint val="75000"/>
                  </a:prstClr>
                </a:solidFill>
              </a:rPr>
              <a:t>Bài tập lớn công nghệ web và dịch vụ trực tuyến</a:t>
            </a:r>
            <a:endParaRPr lang="en-US" sz="1600" dirty="0">
              <a:solidFill>
                <a:prstClr val="black">
                  <a:tint val="75000"/>
                </a:prstClr>
              </a:solidFill>
            </a:endParaRPr>
          </a:p>
        </p:txBody>
      </p:sp>
      <p:sp>
        <p:nvSpPr>
          <p:cNvPr id="5" name="Slide Number Placeholder 4"/>
          <p:cNvSpPr>
            <a:spLocks noGrp="1"/>
          </p:cNvSpPr>
          <p:nvPr>
            <p:ph type="sldNum" sz="quarter" idx="12"/>
          </p:nvPr>
        </p:nvSpPr>
        <p:spPr>
          <a:xfrm>
            <a:off x="7133939" y="6455390"/>
            <a:ext cx="1826241" cy="365125"/>
          </a:xfrm>
        </p:spPr>
        <p:txBody>
          <a:bodyPr/>
          <a:lstStyle/>
          <a:p>
            <a:fld id="{1F2F577C-CE4A-45E0-8529-A0D5694FEE75}" type="slidenum">
              <a:rPr lang="en-US" sz="1600" smtClean="0">
                <a:solidFill>
                  <a:prstClr val="black">
                    <a:tint val="75000"/>
                  </a:prstClr>
                </a:solidFill>
              </a:rPr>
              <a:pPr/>
              <a:t>15</a:t>
            </a:fld>
            <a:endParaRPr lang="en-US" sz="1600" dirty="0">
              <a:solidFill>
                <a:prstClr val="black">
                  <a:tint val="75000"/>
                </a:prstClr>
              </a:solidFill>
            </a:endParaRP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2767296" y="2849650"/>
            <a:ext cx="5943600" cy="3291840"/>
          </a:xfrm>
          <a:prstGeom prst="rect">
            <a:avLst/>
          </a:prstGeom>
          <a:noFill/>
          <a:ln>
            <a:noFill/>
          </a:ln>
        </p:spPr>
      </p:pic>
    </p:spTree>
    <p:extLst>
      <p:ext uri="{BB962C8B-B14F-4D97-AF65-F5344CB8AC3E}">
        <p14:creationId xmlns:p14="http://schemas.microsoft.com/office/powerpoint/2010/main" val="15522586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399" y="232011"/>
            <a:ext cx="8761862" cy="464024"/>
          </a:xfrm>
        </p:spPr>
        <p:txBody>
          <a:bodyPr>
            <a:noAutofit/>
          </a:bodyPr>
          <a:lstStyle/>
          <a:p>
            <a:r>
              <a:rPr lang="vi-VN" sz="3000" b="1" dirty="0" smtClean="0">
                <a:solidFill>
                  <a:schemeClr val="bg1"/>
                </a:solidFill>
                <a:latin typeface="Arial" panose="020B0604020202020204" pitchFamily="34" charset="0"/>
              </a:rPr>
              <a:t>Thiết kế giao diện</a:t>
            </a:r>
            <a:endParaRPr lang="en-US" sz="3000" b="1" dirty="0">
              <a:solidFill>
                <a:schemeClr val="bg1"/>
              </a:solidFill>
              <a:latin typeface="Arial" panose="020B0604020202020204" pitchFamily="34" charset="0"/>
            </a:endParaRPr>
          </a:p>
        </p:txBody>
      </p:sp>
      <p:sp>
        <p:nvSpPr>
          <p:cNvPr id="3" name="Content Placeholder 2"/>
          <p:cNvSpPr>
            <a:spLocks noGrp="1"/>
          </p:cNvSpPr>
          <p:nvPr>
            <p:ph idx="1"/>
          </p:nvPr>
        </p:nvSpPr>
        <p:spPr>
          <a:xfrm>
            <a:off x="368491" y="1323833"/>
            <a:ext cx="3166280" cy="5131558"/>
          </a:xfrm>
        </p:spPr>
        <p:txBody>
          <a:bodyPr/>
          <a:lstStyle/>
          <a:p>
            <a:pPr>
              <a:buFont typeface="Wingdings" panose="05000000000000000000" pitchFamily="2" charset="2"/>
              <a:buChar char="§"/>
            </a:pPr>
            <a:r>
              <a:rPr lang="vi-VN" dirty="0" smtClean="0">
                <a:solidFill>
                  <a:srgbClr val="009900"/>
                </a:solidFill>
              </a:rPr>
              <a:t>Đơn giản và tinh tế</a:t>
            </a:r>
          </a:p>
          <a:p>
            <a:pPr lvl="1">
              <a:buFont typeface="Wingdings" panose="05000000000000000000" pitchFamily="2" charset="2"/>
              <a:buChar char="§"/>
            </a:pPr>
            <a:r>
              <a:rPr lang="vi-VN" dirty="0" smtClean="0">
                <a:solidFill>
                  <a:srgbClr val="FFC000"/>
                </a:solidFill>
              </a:rPr>
              <a:t>Sử dụng màu sắc nhẹ nhàng</a:t>
            </a:r>
          </a:p>
          <a:p>
            <a:pPr lvl="1">
              <a:buFont typeface="Wingdings" panose="05000000000000000000" pitchFamily="2" charset="2"/>
              <a:buChar char="§"/>
            </a:pPr>
            <a:r>
              <a:rPr lang="vi-VN" dirty="0" smtClean="0">
                <a:solidFill>
                  <a:srgbClr val="FFC000"/>
                </a:solidFill>
              </a:rPr>
              <a:t>Thiết kế phẳng</a:t>
            </a:r>
          </a:p>
          <a:p>
            <a:pPr lvl="1">
              <a:buFont typeface="Wingdings" panose="05000000000000000000" pitchFamily="2" charset="2"/>
              <a:buChar char="§"/>
            </a:pPr>
            <a:r>
              <a:rPr lang="vi-VN" dirty="0" smtClean="0">
                <a:solidFill>
                  <a:srgbClr val="FFC000"/>
                </a:solidFill>
              </a:rPr>
              <a:t>Hạn chế bo góc</a:t>
            </a:r>
          </a:p>
          <a:p>
            <a:pPr>
              <a:buFont typeface="Wingdings" panose="05000000000000000000" pitchFamily="2" charset="2"/>
              <a:buChar char="§"/>
            </a:pPr>
            <a:r>
              <a:rPr lang="vi-VN" dirty="0" smtClean="0">
                <a:solidFill>
                  <a:srgbClr val="009900"/>
                </a:solidFill>
              </a:rPr>
              <a:t>Tác dụng</a:t>
            </a:r>
          </a:p>
          <a:p>
            <a:pPr lvl="1">
              <a:buFont typeface="Wingdings" panose="05000000000000000000" pitchFamily="2" charset="2"/>
              <a:buChar char="§"/>
            </a:pPr>
            <a:r>
              <a:rPr lang="vi-VN" dirty="0" smtClean="0">
                <a:solidFill>
                  <a:srgbClr val="FFC000"/>
                </a:solidFill>
              </a:rPr>
              <a:t>Phù hợp với nội dung giáo dục</a:t>
            </a:r>
          </a:p>
          <a:p>
            <a:pPr lvl="1">
              <a:buFont typeface="Wingdings" panose="05000000000000000000" pitchFamily="2" charset="2"/>
              <a:buChar char="§"/>
            </a:pPr>
            <a:r>
              <a:rPr lang="vi-VN" dirty="0" smtClean="0">
                <a:solidFill>
                  <a:srgbClr val="FFC000"/>
                </a:solidFill>
              </a:rPr>
              <a:t>Tạo phong cách riêng</a:t>
            </a:r>
          </a:p>
          <a:p>
            <a:pPr lvl="1">
              <a:buFont typeface="Wingdings" panose="05000000000000000000" pitchFamily="2" charset="2"/>
              <a:buChar char="§"/>
            </a:pPr>
            <a:r>
              <a:rPr lang="vi-VN" dirty="0" smtClean="0">
                <a:solidFill>
                  <a:srgbClr val="FFC000"/>
                </a:solidFill>
              </a:rPr>
              <a:t>Theo xu hướng mới</a:t>
            </a:r>
          </a:p>
          <a:p>
            <a:pPr lvl="1">
              <a:buFont typeface="Wingdings" panose="05000000000000000000" pitchFamily="2" charset="2"/>
              <a:buChar char="§"/>
            </a:pPr>
            <a:endParaRPr lang="vi-VN" dirty="0" smtClean="0">
              <a:solidFill>
                <a:srgbClr val="009900"/>
              </a:solidFill>
            </a:endParaRPr>
          </a:p>
          <a:p>
            <a:pPr lvl="1">
              <a:buFont typeface="Wingdings" panose="05000000000000000000" pitchFamily="2" charset="2"/>
              <a:buChar char="§"/>
            </a:pPr>
            <a:endParaRPr lang="vi-VN" dirty="0" smtClean="0">
              <a:solidFill>
                <a:srgbClr val="009900"/>
              </a:solidFill>
            </a:endParaRPr>
          </a:p>
        </p:txBody>
      </p:sp>
      <p:sp>
        <p:nvSpPr>
          <p:cNvPr id="4" name="Footer Placeholder 3"/>
          <p:cNvSpPr>
            <a:spLocks noGrp="1"/>
          </p:cNvSpPr>
          <p:nvPr>
            <p:ph type="ftr" sz="quarter" idx="11"/>
          </p:nvPr>
        </p:nvSpPr>
        <p:spPr>
          <a:xfrm>
            <a:off x="0" y="6455389"/>
            <a:ext cx="5132411" cy="365125"/>
          </a:xfrm>
        </p:spPr>
        <p:txBody>
          <a:bodyPr/>
          <a:lstStyle/>
          <a:p>
            <a:r>
              <a:rPr lang="vi-VN" sz="1600" dirty="0" smtClean="0">
                <a:solidFill>
                  <a:prstClr val="black">
                    <a:tint val="75000"/>
                  </a:prstClr>
                </a:solidFill>
              </a:rPr>
              <a:t>Bài tập lớn công nghệ web và dịch vụ trực tuyến</a:t>
            </a:r>
            <a:endParaRPr lang="en-US" sz="1600" dirty="0">
              <a:solidFill>
                <a:prstClr val="black">
                  <a:tint val="75000"/>
                </a:prstClr>
              </a:solidFill>
            </a:endParaRPr>
          </a:p>
        </p:txBody>
      </p:sp>
      <p:sp>
        <p:nvSpPr>
          <p:cNvPr id="5" name="Slide Number Placeholder 4"/>
          <p:cNvSpPr>
            <a:spLocks noGrp="1"/>
          </p:cNvSpPr>
          <p:nvPr>
            <p:ph type="sldNum" sz="quarter" idx="12"/>
          </p:nvPr>
        </p:nvSpPr>
        <p:spPr>
          <a:xfrm>
            <a:off x="7133939" y="6455390"/>
            <a:ext cx="1826241" cy="365125"/>
          </a:xfrm>
        </p:spPr>
        <p:txBody>
          <a:bodyPr/>
          <a:lstStyle/>
          <a:p>
            <a:fld id="{1F2F577C-CE4A-45E0-8529-A0D5694FEE75}" type="slidenum">
              <a:rPr lang="en-US" sz="1600" smtClean="0">
                <a:solidFill>
                  <a:prstClr val="black">
                    <a:tint val="75000"/>
                  </a:prstClr>
                </a:solidFill>
              </a:rPr>
              <a:pPr/>
              <a:t>16</a:t>
            </a:fld>
            <a:endParaRPr lang="en-US" sz="1600" dirty="0">
              <a:solidFill>
                <a:prstClr val="black">
                  <a:tint val="75000"/>
                </a:prstClr>
              </a:solidFill>
            </a:endParaRP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3493827" y="1818349"/>
            <a:ext cx="5650173" cy="3514725"/>
          </a:xfrm>
          <a:prstGeom prst="rect">
            <a:avLst/>
          </a:prstGeom>
          <a:noFill/>
          <a:ln>
            <a:noFill/>
          </a:ln>
        </p:spPr>
      </p:pic>
    </p:spTree>
    <p:extLst>
      <p:ext uri="{BB962C8B-B14F-4D97-AF65-F5344CB8AC3E}">
        <p14:creationId xmlns:p14="http://schemas.microsoft.com/office/powerpoint/2010/main" val="41129778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399" y="232011"/>
            <a:ext cx="8761862" cy="464024"/>
          </a:xfrm>
        </p:spPr>
        <p:txBody>
          <a:bodyPr>
            <a:noAutofit/>
          </a:bodyPr>
          <a:lstStyle/>
          <a:p>
            <a:r>
              <a:rPr lang="vi-VN" sz="3000" b="1" dirty="0" smtClean="0">
                <a:solidFill>
                  <a:schemeClr val="bg1"/>
                </a:solidFill>
                <a:latin typeface="Arial" panose="020B0604020202020204" pitchFamily="34" charset="0"/>
              </a:rPr>
              <a:t>Hiệu ứng hình ảnh</a:t>
            </a:r>
            <a:endParaRPr lang="en-US" sz="3000" b="1" dirty="0">
              <a:solidFill>
                <a:schemeClr val="bg1"/>
              </a:solidFill>
              <a:latin typeface="Arial" panose="020B0604020202020204" pitchFamily="34" charset="0"/>
            </a:endParaRPr>
          </a:p>
        </p:txBody>
      </p:sp>
      <p:sp>
        <p:nvSpPr>
          <p:cNvPr id="4" name="Footer Placeholder 3"/>
          <p:cNvSpPr>
            <a:spLocks noGrp="1"/>
          </p:cNvSpPr>
          <p:nvPr>
            <p:ph type="ftr" sz="quarter" idx="11"/>
          </p:nvPr>
        </p:nvSpPr>
        <p:spPr>
          <a:xfrm>
            <a:off x="0" y="6455389"/>
            <a:ext cx="5132411" cy="365125"/>
          </a:xfrm>
        </p:spPr>
        <p:txBody>
          <a:bodyPr/>
          <a:lstStyle/>
          <a:p>
            <a:r>
              <a:rPr lang="vi-VN" sz="1600" dirty="0" smtClean="0">
                <a:solidFill>
                  <a:prstClr val="black">
                    <a:tint val="75000"/>
                  </a:prstClr>
                </a:solidFill>
              </a:rPr>
              <a:t>Bài tập lớn công nghệ web và dịch vụ trực tuyến</a:t>
            </a:r>
            <a:endParaRPr lang="en-US" sz="1600" dirty="0">
              <a:solidFill>
                <a:prstClr val="black">
                  <a:tint val="75000"/>
                </a:prstClr>
              </a:solidFill>
            </a:endParaRPr>
          </a:p>
        </p:txBody>
      </p:sp>
      <p:sp>
        <p:nvSpPr>
          <p:cNvPr id="5" name="Slide Number Placeholder 4"/>
          <p:cNvSpPr>
            <a:spLocks noGrp="1"/>
          </p:cNvSpPr>
          <p:nvPr>
            <p:ph type="sldNum" sz="quarter" idx="12"/>
          </p:nvPr>
        </p:nvSpPr>
        <p:spPr>
          <a:xfrm>
            <a:off x="7133939" y="6455390"/>
            <a:ext cx="1826241" cy="365125"/>
          </a:xfrm>
        </p:spPr>
        <p:txBody>
          <a:bodyPr/>
          <a:lstStyle/>
          <a:p>
            <a:fld id="{1F2F577C-CE4A-45E0-8529-A0D5694FEE75}" type="slidenum">
              <a:rPr lang="en-US" sz="1600" smtClean="0">
                <a:solidFill>
                  <a:prstClr val="black">
                    <a:tint val="75000"/>
                  </a:prstClr>
                </a:solidFill>
              </a:rPr>
              <a:pPr/>
              <a:t>17</a:t>
            </a:fld>
            <a:endParaRPr lang="en-US" sz="1600" dirty="0">
              <a:solidFill>
                <a:prstClr val="black">
                  <a:tint val="75000"/>
                </a:prstClr>
              </a:solidFill>
            </a:endParaRPr>
          </a:p>
        </p:txBody>
      </p:sp>
      <p:pic>
        <p:nvPicPr>
          <p:cNvPr id="6" name="Content Placeholder 5"/>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0705" y="1261531"/>
            <a:ext cx="4828024" cy="2286887"/>
          </a:xfrm>
          <a:prstGeom prst="rect">
            <a:avLst/>
          </a:prstGeom>
          <a:noFill/>
          <a:ln>
            <a:noFill/>
          </a:ln>
        </p:spPr>
      </p:pic>
      <p:sp>
        <p:nvSpPr>
          <p:cNvPr id="7" name="TextBox 6"/>
          <p:cNvSpPr txBox="1"/>
          <p:nvPr/>
        </p:nvSpPr>
        <p:spPr>
          <a:xfrm>
            <a:off x="5650172" y="1760561"/>
            <a:ext cx="3070747" cy="1384995"/>
          </a:xfrm>
          <a:prstGeom prst="rect">
            <a:avLst/>
          </a:prstGeom>
          <a:noFill/>
        </p:spPr>
        <p:txBody>
          <a:bodyPr wrap="square" rtlCol="0">
            <a:spAutoFit/>
          </a:bodyPr>
          <a:lstStyle/>
          <a:p>
            <a:pPr marL="285750" indent="-285750">
              <a:buFont typeface="Arial" panose="020B0604020202020204" pitchFamily="34" charset="0"/>
              <a:buChar char="•"/>
            </a:pPr>
            <a:r>
              <a:rPr lang="vi-VN" sz="2800" dirty="0" smtClean="0">
                <a:solidFill>
                  <a:srgbClr val="009900"/>
                </a:solidFill>
              </a:rPr>
              <a:t>Cố định phần tử hạn chế không gian chống</a:t>
            </a:r>
            <a:endParaRPr lang="en-US" sz="2800" dirty="0">
              <a:solidFill>
                <a:srgbClr val="009900"/>
              </a:solidFill>
            </a:endParaRPr>
          </a:p>
        </p:txBody>
      </p:sp>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2962613" y="3603006"/>
            <a:ext cx="5970270" cy="2857500"/>
          </a:xfrm>
          <a:prstGeom prst="rect">
            <a:avLst/>
          </a:prstGeom>
          <a:noFill/>
          <a:ln>
            <a:noFill/>
          </a:ln>
        </p:spPr>
      </p:pic>
      <p:sp>
        <p:nvSpPr>
          <p:cNvPr id="9" name="TextBox 8"/>
          <p:cNvSpPr txBox="1"/>
          <p:nvPr/>
        </p:nvSpPr>
        <p:spPr>
          <a:xfrm>
            <a:off x="179588" y="4032407"/>
            <a:ext cx="2603438" cy="1938992"/>
          </a:xfrm>
          <a:prstGeom prst="rect">
            <a:avLst/>
          </a:prstGeom>
          <a:noFill/>
        </p:spPr>
        <p:txBody>
          <a:bodyPr wrap="square" rtlCol="0">
            <a:spAutoFit/>
          </a:bodyPr>
          <a:lstStyle/>
          <a:p>
            <a:pPr marL="285750" indent="-285750">
              <a:buFont typeface="Arial" panose="020B0604020202020204" pitchFamily="34" charset="0"/>
              <a:buChar char="•"/>
            </a:pPr>
            <a:r>
              <a:rPr lang="vi-VN" sz="2400" dirty="0" smtClean="0">
                <a:solidFill>
                  <a:srgbClr val="009900"/>
                </a:solidFill>
              </a:rPr>
              <a:t>Thanh Slider trên trang chủ tăng tính chuyên nghiệp cho website</a:t>
            </a:r>
            <a:endParaRPr lang="en-US" sz="2400" dirty="0">
              <a:solidFill>
                <a:srgbClr val="009900"/>
              </a:solidFill>
            </a:endParaRPr>
          </a:p>
        </p:txBody>
      </p:sp>
    </p:spTree>
    <p:extLst>
      <p:ext uri="{BB962C8B-B14F-4D97-AF65-F5344CB8AC3E}">
        <p14:creationId xmlns:p14="http://schemas.microsoft.com/office/powerpoint/2010/main" val="36941102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399" y="232011"/>
            <a:ext cx="8761862" cy="464024"/>
          </a:xfrm>
        </p:spPr>
        <p:txBody>
          <a:bodyPr>
            <a:noAutofit/>
          </a:bodyPr>
          <a:lstStyle/>
          <a:p>
            <a:r>
              <a:rPr lang="vi-VN" sz="3000" b="1" dirty="0" smtClean="0">
                <a:solidFill>
                  <a:schemeClr val="bg1"/>
                </a:solidFill>
                <a:latin typeface="Arial" panose="020B0604020202020204" pitchFamily="34" charset="0"/>
              </a:rPr>
              <a:t>Demo</a:t>
            </a:r>
            <a:endParaRPr lang="en-US" sz="3000" b="1" dirty="0">
              <a:solidFill>
                <a:schemeClr val="bg1"/>
              </a:solidFill>
              <a:latin typeface="Arial" panose="020B0604020202020204" pitchFamily="34" charset="0"/>
            </a:endParaRPr>
          </a:p>
        </p:txBody>
      </p:sp>
      <p:sp>
        <p:nvSpPr>
          <p:cNvPr id="4" name="Footer Placeholder 3"/>
          <p:cNvSpPr>
            <a:spLocks noGrp="1"/>
          </p:cNvSpPr>
          <p:nvPr>
            <p:ph type="ftr" sz="quarter" idx="11"/>
          </p:nvPr>
        </p:nvSpPr>
        <p:spPr>
          <a:xfrm>
            <a:off x="0" y="6455389"/>
            <a:ext cx="5132411" cy="365125"/>
          </a:xfrm>
        </p:spPr>
        <p:txBody>
          <a:bodyPr/>
          <a:lstStyle/>
          <a:p>
            <a:r>
              <a:rPr lang="vi-VN" sz="1600" dirty="0" smtClean="0">
                <a:solidFill>
                  <a:prstClr val="black">
                    <a:tint val="75000"/>
                  </a:prstClr>
                </a:solidFill>
              </a:rPr>
              <a:t>Bài tập lớn công nghệ web và dịch vụ trực tuyến</a:t>
            </a:r>
            <a:endParaRPr lang="en-US" sz="1600" dirty="0">
              <a:solidFill>
                <a:prstClr val="black">
                  <a:tint val="75000"/>
                </a:prstClr>
              </a:solidFill>
            </a:endParaRPr>
          </a:p>
        </p:txBody>
      </p:sp>
      <p:sp>
        <p:nvSpPr>
          <p:cNvPr id="5" name="Slide Number Placeholder 4"/>
          <p:cNvSpPr>
            <a:spLocks noGrp="1"/>
          </p:cNvSpPr>
          <p:nvPr>
            <p:ph type="sldNum" sz="quarter" idx="12"/>
          </p:nvPr>
        </p:nvSpPr>
        <p:spPr>
          <a:xfrm>
            <a:off x="7133939" y="6455390"/>
            <a:ext cx="1826241" cy="365125"/>
          </a:xfrm>
        </p:spPr>
        <p:txBody>
          <a:bodyPr/>
          <a:lstStyle/>
          <a:p>
            <a:fld id="{1F2F577C-CE4A-45E0-8529-A0D5694FEE75}" type="slidenum">
              <a:rPr lang="en-US" sz="1600" smtClean="0">
                <a:solidFill>
                  <a:prstClr val="black">
                    <a:tint val="75000"/>
                  </a:prstClr>
                </a:solidFill>
              </a:rPr>
              <a:pPr/>
              <a:t>18</a:t>
            </a:fld>
            <a:endParaRPr lang="en-US" sz="1600" dirty="0">
              <a:solidFill>
                <a:prstClr val="black">
                  <a:tint val="75000"/>
                </a:prstClr>
              </a:solidFill>
            </a:endParaRPr>
          </a:p>
        </p:txBody>
      </p:sp>
      <p:pic>
        <p:nvPicPr>
          <p:cNvPr id="7" name="Content Placeholder 6"/>
          <p:cNvPicPr>
            <a:picLocks noGrp="1"/>
          </p:cNvPicPr>
          <p:nvPr>
            <p:ph idx="1"/>
          </p:nvPr>
        </p:nvPicPr>
        <p:blipFill>
          <a:blip r:embed="rId3"/>
          <a:stretch>
            <a:fillRect/>
          </a:stretch>
        </p:blipFill>
        <p:spPr>
          <a:xfrm>
            <a:off x="368300" y="1514345"/>
            <a:ext cx="8448675" cy="4750060"/>
          </a:xfrm>
          <a:prstGeom prst="rect">
            <a:avLst/>
          </a:prstGeom>
        </p:spPr>
      </p:pic>
    </p:spTree>
    <p:extLst>
      <p:ext uri="{BB962C8B-B14F-4D97-AF65-F5344CB8AC3E}">
        <p14:creationId xmlns:p14="http://schemas.microsoft.com/office/powerpoint/2010/main" val="16689479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399" y="232011"/>
            <a:ext cx="8761862" cy="464024"/>
          </a:xfrm>
        </p:spPr>
        <p:txBody>
          <a:bodyPr>
            <a:noAutofit/>
          </a:bodyPr>
          <a:lstStyle/>
          <a:p>
            <a:r>
              <a:rPr lang="vi-VN" sz="3000" b="1" dirty="0" smtClean="0">
                <a:solidFill>
                  <a:schemeClr val="bg1"/>
                </a:solidFill>
                <a:latin typeface="Arial" panose="020B0604020202020204" pitchFamily="34" charset="0"/>
              </a:rPr>
              <a:t>Kết luận và hướng phát triển</a:t>
            </a:r>
            <a:endParaRPr lang="en-US" sz="3000" b="1" dirty="0">
              <a:solidFill>
                <a:schemeClr val="bg1"/>
              </a:solidFill>
              <a:latin typeface="Arial" panose="020B0604020202020204" pitchFamily="34" charset="0"/>
            </a:endParaRPr>
          </a:p>
        </p:txBody>
      </p:sp>
      <p:sp>
        <p:nvSpPr>
          <p:cNvPr id="3" name="Content Placeholder 2"/>
          <p:cNvSpPr>
            <a:spLocks noGrp="1"/>
          </p:cNvSpPr>
          <p:nvPr>
            <p:ph idx="1"/>
          </p:nvPr>
        </p:nvSpPr>
        <p:spPr>
          <a:xfrm>
            <a:off x="368490" y="1323833"/>
            <a:ext cx="8447963" cy="5131558"/>
          </a:xfrm>
        </p:spPr>
        <p:txBody>
          <a:bodyPr/>
          <a:lstStyle/>
          <a:p>
            <a:pPr>
              <a:buFont typeface="Wingdings" panose="05000000000000000000" pitchFamily="2" charset="2"/>
              <a:buChar char="§"/>
            </a:pPr>
            <a:r>
              <a:rPr lang="vi-VN" dirty="0" smtClean="0">
                <a:solidFill>
                  <a:srgbClr val="009900"/>
                </a:solidFill>
              </a:rPr>
              <a:t>Qua quá trình làm bài tập lớn nhóm chúng em đã thu được nhiều kiến thức bổ ích, nắm chắc được công nghệ, rèn luyện nhiều kĩ năng quý giá...</a:t>
            </a:r>
          </a:p>
          <a:p>
            <a:pPr>
              <a:buFont typeface="Wingdings" panose="05000000000000000000" pitchFamily="2" charset="2"/>
              <a:buChar char="§"/>
            </a:pPr>
            <a:endParaRPr lang="vi-VN" dirty="0" smtClean="0">
              <a:solidFill>
                <a:srgbClr val="009900"/>
              </a:solidFill>
            </a:endParaRPr>
          </a:p>
          <a:p>
            <a:pPr>
              <a:buFont typeface="Wingdings" panose="05000000000000000000" pitchFamily="2" charset="2"/>
              <a:buChar char="§"/>
            </a:pPr>
            <a:r>
              <a:rPr lang="vi-VN" dirty="0" smtClean="0">
                <a:solidFill>
                  <a:srgbClr val="009900"/>
                </a:solidFill>
              </a:rPr>
              <a:t>Hướng phát triển của website là bổ sung thêm các bài học có tính phí với chức năng thương mại điện tử, mở các lớp học và bài học theo thời gian thực, thực hành trực tiếp trên web, kiểm tra trực tuyến...</a:t>
            </a:r>
            <a:endParaRPr lang="vi-VN" dirty="0" smtClean="0">
              <a:solidFill>
                <a:srgbClr val="009900"/>
              </a:solidFill>
            </a:endParaRPr>
          </a:p>
        </p:txBody>
      </p:sp>
      <p:sp>
        <p:nvSpPr>
          <p:cNvPr id="4" name="Footer Placeholder 3"/>
          <p:cNvSpPr>
            <a:spLocks noGrp="1"/>
          </p:cNvSpPr>
          <p:nvPr>
            <p:ph type="ftr" sz="quarter" idx="11"/>
          </p:nvPr>
        </p:nvSpPr>
        <p:spPr>
          <a:xfrm>
            <a:off x="0" y="6455389"/>
            <a:ext cx="5132411" cy="365125"/>
          </a:xfrm>
        </p:spPr>
        <p:txBody>
          <a:bodyPr/>
          <a:lstStyle/>
          <a:p>
            <a:r>
              <a:rPr lang="vi-VN" sz="1600" dirty="0" smtClean="0">
                <a:solidFill>
                  <a:prstClr val="black">
                    <a:tint val="75000"/>
                  </a:prstClr>
                </a:solidFill>
              </a:rPr>
              <a:t>Bài tập lớn công nghệ web và dịch vụ trực tuyến</a:t>
            </a:r>
            <a:endParaRPr lang="en-US" sz="1600" dirty="0">
              <a:solidFill>
                <a:prstClr val="black">
                  <a:tint val="75000"/>
                </a:prstClr>
              </a:solidFill>
            </a:endParaRPr>
          </a:p>
        </p:txBody>
      </p:sp>
      <p:sp>
        <p:nvSpPr>
          <p:cNvPr id="5" name="Slide Number Placeholder 4"/>
          <p:cNvSpPr>
            <a:spLocks noGrp="1"/>
          </p:cNvSpPr>
          <p:nvPr>
            <p:ph type="sldNum" sz="quarter" idx="12"/>
          </p:nvPr>
        </p:nvSpPr>
        <p:spPr>
          <a:xfrm>
            <a:off x="7133939" y="6455390"/>
            <a:ext cx="1826241" cy="365125"/>
          </a:xfrm>
        </p:spPr>
        <p:txBody>
          <a:bodyPr/>
          <a:lstStyle/>
          <a:p>
            <a:fld id="{1F2F577C-CE4A-45E0-8529-A0D5694FEE75}" type="slidenum">
              <a:rPr lang="en-US" sz="1600" smtClean="0">
                <a:solidFill>
                  <a:prstClr val="black">
                    <a:tint val="75000"/>
                  </a:prstClr>
                </a:solidFill>
              </a:rPr>
              <a:pPr/>
              <a:t>19</a:t>
            </a:fld>
            <a:endParaRPr lang="en-US" sz="1600" dirty="0">
              <a:solidFill>
                <a:prstClr val="black">
                  <a:tint val="75000"/>
                </a:prstClr>
              </a:solidFill>
            </a:endParaRPr>
          </a:p>
        </p:txBody>
      </p:sp>
    </p:spTree>
    <p:extLst>
      <p:ext uri="{BB962C8B-B14F-4D97-AF65-F5344CB8AC3E}">
        <p14:creationId xmlns:p14="http://schemas.microsoft.com/office/powerpoint/2010/main" val="4258953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399" y="232011"/>
            <a:ext cx="8761862" cy="464024"/>
          </a:xfrm>
        </p:spPr>
        <p:txBody>
          <a:bodyPr>
            <a:noAutofit/>
          </a:bodyPr>
          <a:lstStyle/>
          <a:p>
            <a:r>
              <a:rPr lang="vi-VN" sz="3000" b="1" dirty="0" smtClean="0">
                <a:solidFill>
                  <a:schemeClr val="bg1"/>
                </a:solidFill>
                <a:latin typeface="Arial" panose="020B0604020202020204" pitchFamily="34" charset="0"/>
              </a:rPr>
              <a:t>Nội dung báo cáo</a:t>
            </a:r>
            <a:endParaRPr lang="en-US" sz="3000" b="1" dirty="0">
              <a:solidFill>
                <a:schemeClr val="bg1"/>
              </a:solidFill>
              <a:latin typeface="Arial" panose="020B0604020202020204" pitchFamily="34" charset="0"/>
            </a:endParaRPr>
          </a:p>
        </p:txBody>
      </p:sp>
      <p:sp>
        <p:nvSpPr>
          <p:cNvPr id="3" name="Content Placeholder 2"/>
          <p:cNvSpPr>
            <a:spLocks noGrp="1"/>
          </p:cNvSpPr>
          <p:nvPr>
            <p:ph idx="1"/>
          </p:nvPr>
        </p:nvSpPr>
        <p:spPr>
          <a:xfrm>
            <a:off x="368490" y="1323833"/>
            <a:ext cx="8447963" cy="5131558"/>
          </a:xfrm>
        </p:spPr>
        <p:txBody>
          <a:bodyPr/>
          <a:lstStyle/>
          <a:p>
            <a:pPr marL="514350" indent="-514350">
              <a:buFont typeface="+mj-lt"/>
              <a:buAutoNum type="arabicPeriod"/>
            </a:pPr>
            <a:r>
              <a:rPr lang="vi-VN" dirty="0" smtClean="0">
                <a:solidFill>
                  <a:srgbClr val="009900"/>
                </a:solidFill>
              </a:rPr>
              <a:t>Giới thiệu đề tài</a:t>
            </a:r>
            <a:endParaRPr lang="vi-VN" dirty="0" smtClean="0">
              <a:solidFill>
                <a:srgbClr val="009900"/>
              </a:solidFill>
            </a:endParaRPr>
          </a:p>
          <a:p>
            <a:pPr marL="514350" indent="-514350">
              <a:buFont typeface="+mj-lt"/>
              <a:buAutoNum type="arabicPeriod"/>
            </a:pPr>
            <a:r>
              <a:rPr lang="vi-VN" dirty="0" smtClean="0">
                <a:solidFill>
                  <a:srgbClr val="009900"/>
                </a:solidFill>
              </a:rPr>
              <a:t>Giới thiệu về Zend Framework</a:t>
            </a:r>
            <a:endParaRPr lang="vi-VN" dirty="0" smtClean="0">
              <a:solidFill>
                <a:srgbClr val="009900"/>
              </a:solidFill>
            </a:endParaRPr>
          </a:p>
          <a:p>
            <a:pPr marL="514350" indent="-514350">
              <a:buFont typeface="+mj-lt"/>
              <a:buAutoNum type="arabicPeriod"/>
            </a:pPr>
            <a:r>
              <a:rPr lang="vi-VN" dirty="0" smtClean="0">
                <a:solidFill>
                  <a:srgbClr val="009900"/>
                </a:solidFill>
              </a:rPr>
              <a:t>Giới thiệu về Website</a:t>
            </a:r>
            <a:endParaRPr lang="vi-VN" dirty="0" smtClean="0">
              <a:solidFill>
                <a:srgbClr val="009900"/>
              </a:solidFill>
            </a:endParaRPr>
          </a:p>
          <a:p>
            <a:pPr marL="514350" indent="-514350">
              <a:buFont typeface="+mj-lt"/>
              <a:buAutoNum type="arabicPeriod"/>
            </a:pPr>
            <a:r>
              <a:rPr lang="vi-VN" dirty="0" smtClean="0">
                <a:solidFill>
                  <a:srgbClr val="009900"/>
                </a:solidFill>
              </a:rPr>
              <a:t>Một số đặc điểm của website</a:t>
            </a:r>
            <a:endParaRPr lang="vi-VN" dirty="0" smtClean="0">
              <a:solidFill>
                <a:srgbClr val="009900"/>
              </a:solidFill>
            </a:endParaRPr>
          </a:p>
          <a:p>
            <a:pPr marL="514350" indent="-514350">
              <a:buFont typeface="+mj-lt"/>
              <a:buAutoNum type="arabicPeriod"/>
            </a:pPr>
            <a:r>
              <a:rPr lang="vi-VN" dirty="0" smtClean="0">
                <a:solidFill>
                  <a:srgbClr val="009900"/>
                </a:solidFill>
              </a:rPr>
              <a:t>Demo website</a:t>
            </a:r>
          </a:p>
          <a:p>
            <a:pPr marL="514350" indent="-514350">
              <a:buFont typeface="+mj-lt"/>
              <a:buAutoNum type="arabicPeriod"/>
            </a:pPr>
            <a:r>
              <a:rPr lang="vi-VN" dirty="0" smtClean="0">
                <a:solidFill>
                  <a:srgbClr val="009900"/>
                </a:solidFill>
              </a:rPr>
              <a:t>Kết luận và hướng phát triển</a:t>
            </a:r>
            <a:endParaRPr lang="vi-VN" dirty="0" smtClean="0">
              <a:solidFill>
                <a:srgbClr val="009900"/>
              </a:solidFill>
            </a:endParaRPr>
          </a:p>
        </p:txBody>
      </p:sp>
      <p:sp>
        <p:nvSpPr>
          <p:cNvPr id="4" name="Footer Placeholder 3"/>
          <p:cNvSpPr>
            <a:spLocks noGrp="1"/>
          </p:cNvSpPr>
          <p:nvPr>
            <p:ph type="ftr" sz="quarter" idx="11"/>
          </p:nvPr>
        </p:nvSpPr>
        <p:spPr>
          <a:xfrm>
            <a:off x="0" y="6455389"/>
            <a:ext cx="5132411" cy="365125"/>
          </a:xfrm>
        </p:spPr>
        <p:txBody>
          <a:bodyPr/>
          <a:lstStyle/>
          <a:p>
            <a:r>
              <a:rPr lang="vi-VN" sz="1600" dirty="0" smtClean="0"/>
              <a:t>Bài tập lớn công nghệ web và dịch vụ trực tuyến</a:t>
            </a:r>
            <a:endParaRPr lang="en-US" sz="1600" dirty="0"/>
          </a:p>
        </p:txBody>
      </p:sp>
      <p:sp>
        <p:nvSpPr>
          <p:cNvPr id="5" name="Slide Number Placeholder 4"/>
          <p:cNvSpPr>
            <a:spLocks noGrp="1"/>
          </p:cNvSpPr>
          <p:nvPr>
            <p:ph type="sldNum" sz="quarter" idx="12"/>
          </p:nvPr>
        </p:nvSpPr>
        <p:spPr>
          <a:xfrm>
            <a:off x="7133939" y="6455390"/>
            <a:ext cx="1826241" cy="365125"/>
          </a:xfrm>
        </p:spPr>
        <p:txBody>
          <a:bodyPr/>
          <a:lstStyle/>
          <a:p>
            <a:fld id="{1F2F577C-CE4A-45E0-8529-A0D5694FEE75}" type="slidenum">
              <a:rPr lang="en-US" sz="1600" smtClean="0"/>
              <a:t>2</a:t>
            </a:fld>
            <a:endParaRPr lang="en-US" sz="1600" dirty="0"/>
          </a:p>
        </p:txBody>
      </p:sp>
    </p:spTree>
    <p:extLst>
      <p:ext uri="{BB962C8B-B14F-4D97-AF65-F5344CB8AC3E}">
        <p14:creationId xmlns:p14="http://schemas.microsoft.com/office/powerpoint/2010/main" val="23763139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399" y="232011"/>
            <a:ext cx="8761862" cy="464024"/>
          </a:xfrm>
        </p:spPr>
        <p:txBody>
          <a:bodyPr>
            <a:noAutofit/>
          </a:bodyPr>
          <a:lstStyle/>
          <a:p>
            <a:r>
              <a:rPr lang="vi-VN" sz="3000" b="1" dirty="0" smtClean="0">
                <a:solidFill>
                  <a:schemeClr val="bg1"/>
                </a:solidFill>
                <a:latin typeface="Arial" panose="020B0604020202020204" pitchFamily="34" charset="0"/>
              </a:rPr>
              <a:t>Cảm ơn</a:t>
            </a:r>
            <a:endParaRPr lang="en-US" sz="3000" b="1" dirty="0">
              <a:solidFill>
                <a:schemeClr val="bg1"/>
              </a:solidFill>
              <a:latin typeface="Arial" panose="020B0604020202020204" pitchFamily="34" charset="0"/>
            </a:endParaRPr>
          </a:p>
        </p:txBody>
      </p:sp>
      <p:sp>
        <p:nvSpPr>
          <p:cNvPr id="3" name="Content Placeholder 2"/>
          <p:cNvSpPr>
            <a:spLocks noGrp="1"/>
          </p:cNvSpPr>
          <p:nvPr>
            <p:ph idx="1"/>
          </p:nvPr>
        </p:nvSpPr>
        <p:spPr>
          <a:xfrm>
            <a:off x="368490" y="1323833"/>
            <a:ext cx="8447963" cy="5131558"/>
          </a:xfrm>
        </p:spPr>
        <p:txBody>
          <a:bodyPr/>
          <a:lstStyle/>
          <a:p>
            <a:pPr>
              <a:buFont typeface="Wingdings" panose="05000000000000000000" pitchFamily="2" charset="2"/>
              <a:buChar char="§"/>
            </a:pPr>
            <a:endParaRPr lang="vi-VN" dirty="0" smtClean="0">
              <a:solidFill>
                <a:srgbClr val="009900"/>
              </a:solidFill>
            </a:endParaRPr>
          </a:p>
        </p:txBody>
      </p:sp>
      <p:sp>
        <p:nvSpPr>
          <p:cNvPr id="4" name="Footer Placeholder 3"/>
          <p:cNvSpPr>
            <a:spLocks noGrp="1"/>
          </p:cNvSpPr>
          <p:nvPr>
            <p:ph type="ftr" sz="quarter" idx="11"/>
          </p:nvPr>
        </p:nvSpPr>
        <p:spPr>
          <a:xfrm>
            <a:off x="0" y="6455389"/>
            <a:ext cx="5132411" cy="365125"/>
          </a:xfrm>
        </p:spPr>
        <p:txBody>
          <a:bodyPr/>
          <a:lstStyle/>
          <a:p>
            <a:r>
              <a:rPr lang="vi-VN" sz="1600" dirty="0" smtClean="0">
                <a:solidFill>
                  <a:prstClr val="black">
                    <a:tint val="75000"/>
                  </a:prstClr>
                </a:solidFill>
              </a:rPr>
              <a:t>Bài tập lớn công nghệ web và dịch vụ trực tuyến</a:t>
            </a:r>
            <a:endParaRPr lang="en-US" sz="1600" dirty="0">
              <a:solidFill>
                <a:prstClr val="black">
                  <a:tint val="75000"/>
                </a:prstClr>
              </a:solidFill>
            </a:endParaRPr>
          </a:p>
        </p:txBody>
      </p:sp>
      <p:sp>
        <p:nvSpPr>
          <p:cNvPr id="5" name="Slide Number Placeholder 4"/>
          <p:cNvSpPr>
            <a:spLocks noGrp="1"/>
          </p:cNvSpPr>
          <p:nvPr>
            <p:ph type="sldNum" sz="quarter" idx="12"/>
          </p:nvPr>
        </p:nvSpPr>
        <p:spPr>
          <a:xfrm>
            <a:off x="7133939" y="6455390"/>
            <a:ext cx="1826241" cy="365125"/>
          </a:xfrm>
        </p:spPr>
        <p:txBody>
          <a:bodyPr/>
          <a:lstStyle/>
          <a:p>
            <a:fld id="{1F2F577C-CE4A-45E0-8529-A0D5694FEE75}" type="slidenum">
              <a:rPr lang="en-US" sz="1600" smtClean="0">
                <a:solidFill>
                  <a:prstClr val="black">
                    <a:tint val="75000"/>
                  </a:prstClr>
                </a:solidFill>
              </a:rPr>
              <a:pPr/>
              <a:t>20</a:t>
            </a:fld>
            <a:endParaRPr lang="en-US" sz="1600" dirty="0">
              <a:solidFill>
                <a:prstClr val="black">
                  <a:tint val="75000"/>
                </a:prstClr>
              </a:solidFill>
            </a:endParaRPr>
          </a:p>
        </p:txBody>
      </p:sp>
      <p:sp>
        <p:nvSpPr>
          <p:cNvPr id="6" name="Rectangle 5"/>
          <p:cNvSpPr/>
          <p:nvPr/>
        </p:nvSpPr>
        <p:spPr>
          <a:xfrm>
            <a:off x="1491175" y="1674055"/>
            <a:ext cx="5978770" cy="2585323"/>
          </a:xfrm>
          <a:prstGeom prst="rect">
            <a:avLst/>
          </a:prstGeom>
          <a:noFill/>
        </p:spPr>
        <p:txBody>
          <a:bodyPr wrap="square" lIns="91440" tIns="45720" rIns="91440" bIns="45720">
            <a:spAutoFit/>
          </a:bodyPr>
          <a:lstStyle/>
          <a:p>
            <a:pPr algn="ctr"/>
            <a:r>
              <a:rPr lang="vi-VN" sz="5400" b="0" cap="none" spc="0" dirty="0" smtClean="0">
                <a:ln w="0"/>
                <a:solidFill>
                  <a:schemeClr val="accent1"/>
                </a:solidFill>
                <a:effectLst>
                  <a:outerShdw blurRad="38100" dist="25400" dir="5400000" algn="ctr" rotWithShape="0">
                    <a:srgbClr val="6E747A">
                      <a:alpha val="43000"/>
                    </a:srgbClr>
                  </a:outerShdw>
                </a:effectLst>
              </a:rPr>
              <a:t>Cảm ơn thầy cô và các bạn đã chú ý lắng nghe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6107939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399" y="232011"/>
            <a:ext cx="8761862" cy="464024"/>
          </a:xfrm>
        </p:spPr>
        <p:txBody>
          <a:bodyPr>
            <a:noAutofit/>
          </a:bodyPr>
          <a:lstStyle/>
          <a:p>
            <a:r>
              <a:rPr lang="vi-VN" sz="3000" b="1" dirty="0">
                <a:solidFill>
                  <a:schemeClr val="bg1"/>
                </a:solidFill>
                <a:latin typeface="Arial" panose="020B0604020202020204" pitchFamily="34" charset="0"/>
              </a:rPr>
              <a:t>a</a:t>
            </a:r>
            <a:endParaRPr lang="en-US" sz="3000" b="1" dirty="0">
              <a:solidFill>
                <a:schemeClr val="bg1"/>
              </a:solidFill>
              <a:latin typeface="Arial" panose="020B0604020202020204" pitchFamily="34" charset="0"/>
            </a:endParaRPr>
          </a:p>
        </p:txBody>
      </p:sp>
      <p:sp>
        <p:nvSpPr>
          <p:cNvPr id="3" name="Content Placeholder 2"/>
          <p:cNvSpPr>
            <a:spLocks noGrp="1"/>
          </p:cNvSpPr>
          <p:nvPr>
            <p:ph idx="1"/>
          </p:nvPr>
        </p:nvSpPr>
        <p:spPr>
          <a:xfrm>
            <a:off x="368490" y="1323833"/>
            <a:ext cx="8447963" cy="5131558"/>
          </a:xfrm>
        </p:spPr>
        <p:txBody>
          <a:bodyPr/>
          <a:lstStyle/>
          <a:p>
            <a:pPr>
              <a:buFont typeface="Wingdings" panose="05000000000000000000" pitchFamily="2" charset="2"/>
              <a:buChar char="§"/>
            </a:pPr>
            <a:r>
              <a:rPr lang="vi-VN" dirty="0" smtClean="0">
                <a:solidFill>
                  <a:srgbClr val="009900"/>
                </a:solidFill>
              </a:rPr>
              <a:t>a</a:t>
            </a:r>
            <a:endParaRPr lang="vi-VN" dirty="0" smtClean="0">
              <a:solidFill>
                <a:srgbClr val="009900"/>
              </a:solidFill>
            </a:endParaRPr>
          </a:p>
        </p:txBody>
      </p:sp>
      <p:sp>
        <p:nvSpPr>
          <p:cNvPr id="4" name="Footer Placeholder 3"/>
          <p:cNvSpPr>
            <a:spLocks noGrp="1"/>
          </p:cNvSpPr>
          <p:nvPr>
            <p:ph type="ftr" sz="quarter" idx="11"/>
          </p:nvPr>
        </p:nvSpPr>
        <p:spPr>
          <a:xfrm>
            <a:off x="0" y="6455389"/>
            <a:ext cx="5132411" cy="365125"/>
          </a:xfrm>
        </p:spPr>
        <p:txBody>
          <a:bodyPr/>
          <a:lstStyle/>
          <a:p>
            <a:r>
              <a:rPr lang="vi-VN" sz="1600" dirty="0" smtClean="0">
                <a:solidFill>
                  <a:prstClr val="black">
                    <a:tint val="75000"/>
                  </a:prstClr>
                </a:solidFill>
              </a:rPr>
              <a:t>Bài tập lớn công nghệ web và dịch vụ trực tuyến</a:t>
            </a:r>
            <a:endParaRPr lang="en-US" sz="1600" dirty="0">
              <a:solidFill>
                <a:prstClr val="black">
                  <a:tint val="75000"/>
                </a:prstClr>
              </a:solidFill>
            </a:endParaRPr>
          </a:p>
        </p:txBody>
      </p:sp>
      <p:sp>
        <p:nvSpPr>
          <p:cNvPr id="5" name="Slide Number Placeholder 4"/>
          <p:cNvSpPr>
            <a:spLocks noGrp="1"/>
          </p:cNvSpPr>
          <p:nvPr>
            <p:ph type="sldNum" sz="quarter" idx="12"/>
          </p:nvPr>
        </p:nvSpPr>
        <p:spPr>
          <a:xfrm>
            <a:off x="7133939" y="6455390"/>
            <a:ext cx="1826241" cy="365125"/>
          </a:xfrm>
        </p:spPr>
        <p:txBody>
          <a:bodyPr/>
          <a:lstStyle/>
          <a:p>
            <a:fld id="{1F2F577C-CE4A-45E0-8529-A0D5694FEE75}" type="slidenum">
              <a:rPr lang="en-US" sz="1600" smtClean="0">
                <a:solidFill>
                  <a:prstClr val="black">
                    <a:tint val="75000"/>
                  </a:prstClr>
                </a:solidFill>
              </a:rPr>
              <a:pPr/>
              <a:t>21</a:t>
            </a:fld>
            <a:endParaRPr lang="en-US" sz="1600" dirty="0">
              <a:solidFill>
                <a:prstClr val="black">
                  <a:tint val="75000"/>
                </a:prstClr>
              </a:solidFill>
            </a:endParaRPr>
          </a:p>
        </p:txBody>
      </p:sp>
    </p:spTree>
    <p:extLst>
      <p:ext uri="{BB962C8B-B14F-4D97-AF65-F5344CB8AC3E}">
        <p14:creationId xmlns:p14="http://schemas.microsoft.com/office/powerpoint/2010/main" val="27401951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399" y="232011"/>
            <a:ext cx="8761862" cy="464024"/>
          </a:xfrm>
        </p:spPr>
        <p:txBody>
          <a:bodyPr>
            <a:noAutofit/>
          </a:bodyPr>
          <a:lstStyle/>
          <a:p>
            <a:r>
              <a:rPr lang="vi-VN" sz="3000" b="1" dirty="0" smtClean="0">
                <a:solidFill>
                  <a:schemeClr val="bg1"/>
                </a:solidFill>
                <a:latin typeface="Arial" panose="020B0604020202020204" pitchFamily="34" charset="0"/>
              </a:rPr>
              <a:t>Giới thiệu đề tài</a:t>
            </a:r>
            <a:endParaRPr lang="en-US" sz="3000" b="1" dirty="0">
              <a:solidFill>
                <a:schemeClr val="bg1"/>
              </a:solidFill>
              <a:latin typeface="Arial" panose="020B0604020202020204" pitchFamily="34" charset="0"/>
            </a:endParaRPr>
          </a:p>
        </p:txBody>
      </p:sp>
      <p:sp>
        <p:nvSpPr>
          <p:cNvPr id="3" name="Content Placeholder 2"/>
          <p:cNvSpPr>
            <a:spLocks noGrp="1"/>
          </p:cNvSpPr>
          <p:nvPr>
            <p:ph idx="1"/>
          </p:nvPr>
        </p:nvSpPr>
        <p:spPr>
          <a:xfrm>
            <a:off x="368490" y="1323833"/>
            <a:ext cx="8447963" cy="5131558"/>
          </a:xfrm>
        </p:spPr>
        <p:txBody>
          <a:bodyPr/>
          <a:lstStyle/>
          <a:p>
            <a:pPr>
              <a:buFont typeface="Wingdings" panose="05000000000000000000" pitchFamily="2" charset="2"/>
              <a:buChar char="§"/>
            </a:pPr>
            <a:r>
              <a:rPr lang="vi-VN" dirty="0" smtClean="0">
                <a:solidFill>
                  <a:srgbClr val="009900"/>
                </a:solidFill>
              </a:rPr>
              <a:t>Đề tài: </a:t>
            </a:r>
            <a:r>
              <a:rPr lang="vi-VN" dirty="0" smtClean="0">
                <a:solidFill>
                  <a:srgbClr val="FF0000"/>
                </a:solidFill>
              </a:rPr>
              <a:t>Xây dựng website học lập trình trực tuyến trên nền tảng zend framework</a:t>
            </a:r>
          </a:p>
          <a:p>
            <a:pPr>
              <a:buFont typeface="Wingdings" panose="05000000000000000000" pitchFamily="2" charset="2"/>
              <a:buChar char="§"/>
            </a:pPr>
            <a:r>
              <a:rPr lang="vi-VN" dirty="0" smtClean="0">
                <a:solidFill>
                  <a:srgbClr val="009900"/>
                </a:solidFill>
              </a:rPr>
              <a:t>Lý do chọn đề tài:</a:t>
            </a:r>
          </a:p>
          <a:p>
            <a:pPr lvl="1">
              <a:buFont typeface="Wingdings" panose="05000000000000000000" pitchFamily="2" charset="2"/>
              <a:buChar char="§"/>
            </a:pPr>
            <a:r>
              <a:rPr lang="vi-VN" dirty="0" smtClean="0">
                <a:solidFill>
                  <a:srgbClr val="FFC000"/>
                </a:solidFill>
              </a:rPr>
              <a:t>Tìm hiểu php và zend framwork</a:t>
            </a:r>
          </a:p>
          <a:p>
            <a:pPr lvl="1">
              <a:buFont typeface="Wingdings" panose="05000000000000000000" pitchFamily="2" charset="2"/>
              <a:buChar char="§"/>
            </a:pPr>
            <a:r>
              <a:rPr lang="vi-VN" dirty="0" smtClean="0">
                <a:solidFill>
                  <a:srgbClr val="FFC000"/>
                </a:solidFill>
              </a:rPr>
              <a:t>Tìm hiểu một số công nghệ hỗ trợ làm web</a:t>
            </a:r>
            <a:endParaRPr lang="vi-VN" dirty="0" smtClean="0">
              <a:solidFill>
                <a:srgbClr val="FFC000"/>
              </a:solidFill>
            </a:endParaRPr>
          </a:p>
          <a:p>
            <a:pPr lvl="1">
              <a:buFont typeface="Wingdings" panose="05000000000000000000" pitchFamily="2" charset="2"/>
              <a:buChar char="§"/>
            </a:pPr>
            <a:r>
              <a:rPr lang="vi-VN" dirty="0" smtClean="0">
                <a:solidFill>
                  <a:srgbClr val="FFC000"/>
                </a:solidFill>
              </a:rPr>
              <a:t>Biết cách xây dựng website trên thực tế</a:t>
            </a:r>
          </a:p>
          <a:p>
            <a:pPr lvl="1">
              <a:buFont typeface="Wingdings" panose="05000000000000000000" pitchFamily="2" charset="2"/>
              <a:buChar char="§"/>
            </a:pPr>
            <a:r>
              <a:rPr lang="vi-VN" dirty="0" smtClean="0">
                <a:solidFill>
                  <a:srgbClr val="FFC000"/>
                </a:solidFill>
              </a:rPr>
              <a:t>Rèn luyện các kĩ năng</a:t>
            </a:r>
            <a:endParaRPr lang="vi-VN" dirty="0" smtClean="0">
              <a:solidFill>
                <a:srgbClr val="FFC000"/>
              </a:solidFill>
            </a:endParaRPr>
          </a:p>
        </p:txBody>
      </p:sp>
      <p:sp>
        <p:nvSpPr>
          <p:cNvPr id="4" name="Footer Placeholder 3"/>
          <p:cNvSpPr>
            <a:spLocks noGrp="1"/>
          </p:cNvSpPr>
          <p:nvPr>
            <p:ph type="ftr" sz="quarter" idx="11"/>
          </p:nvPr>
        </p:nvSpPr>
        <p:spPr>
          <a:xfrm>
            <a:off x="0" y="6455389"/>
            <a:ext cx="5132411" cy="365125"/>
          </a:xfrm>
        </p:spPr>
        <p:txBody>
          <a:bodyPr/>
          <a:lstStyle/>
          <a:p>
            <a:r>
              <a:rPr lang="vi-VN" sz="1600" dirty="0" smtClean="0"/>
              <a:t>Bài tập lớn công nghệ web và dịch vụ trực tuyến</a:t>
            </a:r>
            <a:endParaRPr lang="en-US" sz="1600" dirty="0"/>
          </a:p>
        </p:txBody>
      </p:sp>
      <p:sp>
        <p:nvSpPr>
          <p:cNvPr id="5" name="Slide Number Placeholder 4"/>
          <p:cNvSpPr>
            <a:spLocks noGrp="1"/>
          </p:cNvSpPr>
          <p:nvPr>
            <p:ph type="sldNum" sz="quarter" idx="12"/>
          </p:nvPr>
        </p:nvSpPr>
        <p:spPr>
          <a:xfrm>
            <a:off x="7133939" y="6455390"/>
            <a:ext cx="1826241" cy="365125"/>
          </a:xfrm>
        </p:spPr>
        <p:txBody>
          <a:bodyPr/>
          <a:lstStyle/>
          <a:p>
            <a:fld id="{1F2F577C-CE4A-45E0-8529-A0D5694FEE75}" type="slidenum">
              <a:rPr lang="en-US" sz="1600" smtClean="0"/>
              <a:t>3</a:t>
            </a:fld>
            <a:endParaRPr lang="en-US" sz="1600" dirty="0"/>
          </a:p>
        </p:txBody>
      </p:sp>
      <p:pic>
        <p:nvPicPr>
          <p:cNvPr id="6" name="Picture 5"/>
          <p:cNvPicPr>
            <a:picLocks noChangeAspect="1"/>
          </p:cNvPicPr>
          <p:nvPr/>
        </p:nvPicPr>
        <p:blipFill>
          <a:blip r:embed="rId3"/>
          <a:stretch>
            <a:fillRect/>
          </a:stretch>
        </p:blipFill>
        <p:spPr>
          <a:xfrm>
            <a:off x="3043451" y="4740818"/>
            <a:ext cx="5199797" cy="1086773"/>
          </a:xfrm>
          <a:prstGeom prst="rect">
            <a:avLst/>
          </a:prstGeom>
        </p:spPr>
      </p:pic>
    </p:spTree>
    <p:extLst>
      <p:ext uri="{BB962C8B-B14F-4D97-AF65-F5344CB8AC3E}">
        <p14:creationId xmlns:p14="http://schemas.microsoft.com/office/powerpoint/2010/main" val="248279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399" y="232011"/>
            <a:ext cx="8761862" cy="464024"/>
          </a:xfrm>
        </p:spPr>
        <p:txBody>
          <a:bodyPr>
            <a:noAutofit/>
          </a:bodyPr>
          <a:lstStyle/>
          <a:p>
            <a:r>
              <a:rPr lang="vi-VN" sz="3000" b="1" dirty="0" smtClean="0">
                <a:solidFill>
                  <a:schemeClr val="bg1"/>
                </a:solidFill>
                <a:latin typeface="Arial" panose="020B0604020202020204" pitchFamily="34" charset="0"/>
              </a:rPr>
              <a:t>Giới thiệu về Zend framework</a:t>
            </a:r>
            <a:endParaRPr lang="en-US" sz="3000" b="1" dirty="0">
              <a:solidFill>
                <a:schemeClr val="bg1"/>
              </a:solidFill>
              <a:latin typeface="Arial" panose="020B0604020202020204" pitchFamily="34" charset="0"/>
            </a:endParaRPr>
          </a:p>
        </p:txBody>
      </p:sp>
      <p:sp>
        <p:nvSpPr>
          <p:cNvPr id="3" name="Content Placeholder 2"/>
          <p:cNvSpPr>
            <a:spLocks noGrp="1"/>
          </p:cNvSpPr>
          <p:nvPr>
            <p:ph idx="1"/>
          </p:nvPr>
        </p:nvSpPr>
        <p:spPr>
          <a:xfrm>
            <a:off x="1637731" y="3125337"/>
            <a:ext cx="7178723" cy="3330054"/>
          </a:xfrm>
        </p:spPr>
        <p:txBody>
          <a:bodyPr>
            <a:normAutofit fontScale="92500"/>
          </a:bodyPr>
          <a:lstStyle/>
          <a:p>
            <a:pPr>
              <a:buFont typeface="Wingdings" panose="05000000000000000000" pitchFamily="2" charset="2"/>
              <a:buChar char="§"/>
            </a:pPr>
            <a:r>
              <a:rPr lang="vi-VN" dirty="0" smtClean="0">
                <a:solidFill>
                  <a:srgbClr val="009900"/>
                </a:solidFill>
              </a:rPr>
              <a:t>Tạo sao lại chọn Zend?</a:t>
            </a:r>
          </a:p>
          <a:p>
            <a:pPr lvl="1">
              <a:buFont typeface="Wingdings" panose="05000000000000000000" pitchFamily="2" charset="2"/>
              <a:buChar char="§"/>
            </a:pPr>
            <a:r>
              <a:rPr lang="vi-VN" dirty="0" smtClean="0">
                <a:solidFill>
                  <a:srgbClr val="FFC000"/>
                </a:solidFill>
              </a:rPr>
              <a:t>Do chính công ty phát triển ngôn ngữ php tạo ra.</a:t>
            </a:r>
          </a:p>
          <a:p>
            <a:pPr lvl="1">
              <a:buFont typeface="Wingdings" panose="05000000000000000000" pitchFamily="2" charset="2"/>
              <a:buChar char="§"/>
            </a:pPr>
            <a:r>
              <a:rPr lang="vi-VN" dirty="0" smtClean="0">
                <a:solidFill>
                  <a:srgbClr val="FFC000"/>
                </a:solidFill>
              </a:rPr>
              <a:t>Hướng đối tượng, theo mô hình mvc.</a:t>
            </a:r>
          </a:p>
          <a:p>
            <a:pPr lvl="1">
              <a:buFont typeface="Wingdings" panose="05000000000000000000" pitchFamily="2" charset="2"/>
              <a:buChar char="§"/>
            </a:pPr>
            <a:r>
              <a:rPr lang="vi-VN" dirty="0" smtClean="0">
                <a:solidFill>
                  <a:srgbClr val="FFC000"/>
                </a:solidFill>
              </a:rPr>
              <a:t>Tích hợp các thư viện, thành phần khác linh hoạt, nhanh chóng.</a:t>
            </a:r>
          </a:p>
          <a:p>
            <a:pPr lvl="1">
              <a:buFont typeface="Wingdings" panose="05000000000000000000" pitchFamily="2" charset="2"/>
              <a:buChar char="§"/>
            </a:pPr>
            <a:r>
              <a:rPr lang="vi-VN" dirty="0" smtClean="0">
                <a:solidFill>
                  <a:srgbClr val="FFC000"/>
                </a:solidFill>
              </a:rPr>
              <a:t>Cộng đồng người sử dụng, phát triển rộng lớn.</a:t>
            </a:r>
          </a:p>
          <a:p>
            <a:pPr lvl="1">
              <a:buFont typeface="Wingdings" panose="05000000000000000000" pitchFamily="2" charset="2"/>
              <a:buChar char="§"/>
            </a:pPr>
            <a:r>
              <a:rPr lang="vi-VN" dirty="0" smtClean="0">
                <a:solidFill>
                  <a:srgbClr val="FFC000"/>
                </a:solidFill>
              </a:rPr>
              <a:t>Tính bảo mật cao.</a:t>
            </a:r>
          </a:p>
          <a:p>
            <a:pPr lvl="1">
              <a:buFont typeface="Wingdings" panose="05000000000000000000" pitchFamily="2" charset="2"/>
              <a:buChar char="§"/>
            </a:pPr>
            <a:r>
              <a:rPr lang="vi-VN" dirty="0" smtClean="0">
                <a:solidFill>
                  <a:srgbClr val="FFC000"/>
                </a:solidFill>
              </a:rPr>
              <a:t>Còn rất nhiều ưu điểm khác...</a:t>
            </a:r>
          </a:p>
          <a:p>
            <a:pPr>
              <a:buFont typeface="Wingdings" panose="05000000000000000000" pitchFamily="2" charset="2"/>
              <a:buChar char="§"/>
            </a:pPr>
            <a:endParaRPr lang="vi-VN" dirty="0" smtClean="0">
              <a:solidFill>
                <a:srgbClr val="009900"/>
              </a:solidFill>
            </a:endParaRPr>
          </a:p>
        </p:txBody>
      </p:sp>
      <p:sp>
        <p:nvSpPr>
          <p:cNvPr id="4" name="Footer Placeholder 3"/>
          <p:cNvSpPr>
            <a:spLocks noGrp="1"/>
          </p:cNvSpPr>
          <p:nvPr>
            <p:ph type="ftr" sz="quarter" idx="11"/>
          </p:nvPr>
        </p:nvSpPr>
        <p:spPr>
          <a:xfrm>
            <a:off x="0" y="6455389"/>
            <a:ext cx="5132411" cy="365125"/>
          </a:xfrm>
        </p:spPr>
        <p:txBody>
          <a:bodyPr/>
          <a:lstStyle/>
          <a:p>
            <a:r>
              <a:rPr lang="vi-VN" sz="1600" dirty="0" smtClean="0"/>
              <a:t>Bài tập lớn công nghệ web và dịch vụ trực tuyến</a:t>
            </a:r>
            <a:endParaRPr lang="en-US" sz="1600" dirty="0"/>
          </a:p>
        </p:txBody>
      </p:sp>
      <p:sp>
        <p:nvSpPr>
          <p:cNvPr id="5" name="Slide Number Placeholder 4"/>
          <p:cNvSpPr>
            <a:spLocks noGrp="1"/>
          </p:cNvSpPr>
          <p:nvPr>
            <p:ph type="sldNum" sz="quarter" idx="12"/>
          </p:nvPr>
        </p:nvSpPr>
        <p:spPr>
          <a:xfrm>
            <a:off x="7133939" y="6455390"/>
            <a:ext cx="1826241" cy="365125"/>
          </a:xfrm>
        </p:spPr>
        <p:txBody>
          <a:bodyPr/>
          <a:lstStyle/>
          <a:p>
            <a:fld id="{1F2F577C-CE4A-45E0-8529-A0D5694FEE75}" type="slidenum">
              <a:rPr lang="en-US" sz="1600" smtClean="0"/>
              <a:t>4</a:t>
            </a:fld>
            <a:endParaRPr lang="en-US" sz="1600" dirty="0"/>
          </a:p>
        </p:txBody>
      </p:sp>
      <p:pic>
        <p:nvPicPr>
          <p:cNvPr id="1028" name="Picture 4" descr="http://framework.zend.com/images/logos/ZendFramework-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5659" y="1389731"/>
            <a:ext cx="6888279" cy="1823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9113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399" y="232011"/>
            <a:ext cx="8761862" cy="464024"/>
          </a:xfrm>
        </p:spPr>
        <p:txBody>
          <a:bodyPr>
            <a:noAutofit/>
          </a:bodyPr>
          <a:lstStyle/>
          <a:p>
            <a:r>
              <a:rPr lang="vi-VN" sz="3000" b="1" dirty="0" smtClean="0">
                <a:solidFill>
                  <a:schemeClr val="bg1"/>
                </a:solidFill>
                <a:latin typeface="Arial" panose="020B0604020202020204" pitchFamily="34" charset="0"/>
              </a:rPr>
              <a:t>Giới thiệu về website</a:t>
            </a:r>
            <a:endParaRPr lang="en-US" sz="3000" b="1" dirty="0">
              <a:solidFill>
                <a:schemeClr val="bg1"/>
              </a:solidFill>
              <a:latin typeface="Arial" panose="020B0604020202020204" pitchFamily="34" charset="0"/>
            </a:endParaRPr>
          </a:p>
        </p:txBody>
      </p:sp>
      <p:sp>
        <p:nvSpPr>
          <p:cNvPr id="3" name="Content Placeholder 2"/>
          <p:cNvSpPr>
            <a:spLocks noGrp="1"/>
          </p:cNvSpPr>
          <p:nvPr>
            <p:ph idx="1"/>
          </p:nvPr>
        </p:nvSpPr>
        <p:spPr>
          <a:xfrm>
            <a:off x="368490" y="1323833"/>
            <a:ext cx="8447963" cy="5131558"/>
          </a:xfrm>
        </p:spPr>
        <p:txBody>
          <a:bodyPr/>
          <a:lstStyle/>
          <a:p>
            <a:pPr>
              <a:buFont typeface="Wingdings" panose="05000000000000000000" pitchFamily="2" charset="2"/>
              <a:buChar char="§"/>
            </a:pPr>
            <a:r>
              <a:rPr lang="vi-VN" b="1" dirty="0" smtClean="0">
                <a:solidFill>
                  <a:srgbClr val="009900"/>
                </a:solidFill>
              </a:rPr>
              <a:t>Lý do xây dựng website học trực tuyến</a:t>
            </a:r>
          </a:p>
          <a:p>
            <a:pPr lvl="1">
              <a:buFont typeface="Wingdings" panose="05000000000000000000" pitchFamily="2" charset="2"/>
              <a:buChar char="§"/>
            </a:pPr>
            <a:r>
              <a:rPr lang="vi-VN" dirty="0" smtClean="0">
                <a:solidFill>
                  <a:srgbClr val="FFC000"/>
                </a:solidFill>
              </a:rPr>
              <a:t>Học trực tuyến đang là một xu thế phát triển mạnh</a:t>
            </a:r>
          </a:p>
          <a:p>
            <a:pPr lvl="1">
              <a:buFont typeface="Wingdings" panose="05000000000000000000" pitchFamily="2" charset="2"/>
              <a:buChar char="§"/>
            </a:pPr>
            <a:r>
              <a:rPr lang="vi-VN" dirty="0" smtClean="0">
                <a:solidFill>
                  <a:srgbClr val="FFC000"/>
                </a:solidFill>
              </a:rPr>
              <a:t>Tối ưu chi phí, thời gian và hiệu quả</a:t>
            </a:r>
          </a:p>
          <a:p>
            <a:pPr lvl="1">
              <a:buFont typeface="Wingdings" panose="05000000000000000000" pitchFamily="2" charset="2"/>
              <a:buChar char="§"/>
            </a:pPr>
            <a:r>
              <a:rPr lang="vi-VN" dirty="0" smtClean="0">
                <a:solidFill>
                  <a:srgbClr val="FFC000"/>
                </a:solidFill>
              </a:rPr>
              <a:t>Thích hợp với đào tạo IT và lập trình</a:t>
            </a:r>
          </a:p>
          <a:p>
            <a:pPr>
              <a:buFont typeface="Wingdings" panose="05000000000000000000" pitchFamily="2" charset="2"/>
              <a:buChar char="§"/>
            </a:pPr>
            <a:endParaRPr lang="vi-VN" dirty="0" smtClean="0">
              <a:solidFill>
                <a:srgbClr val="009900"/>
              </a:solidFill>
            </a:endParaRPr>
          </a:p>
          <a:p>
            <a:pPr>
              <a:buFont typeface="Wingdings" panose="05000000000000000000" pitchFamily="2" charset="2"/>
              <a:buChar char="§"/>
            </a:pPr>
            <a:r>
              <a:rPr lang="vi-VN" b="1" dirty="0" smtClean="0">
                <a:solidFill>
                  <a:srgbClr val="009900"/>
                </a:solidFill>
              </a:rPr>
              <a:t>Giới thiệu về website</a:t>
            </a:r>
          </a:p>
          <a:p>
            <a:pPr lvl="1">
              <a:buFont typeface="Wingdings" panose="05000000000000000000" pitchFamily="2" charset="2"/>
              <a:buChar char="§"/>
            </a:pPr>
            <a:r>
              <a:rPr lang="vi-VN" dirty="0" smtClean="0">
                <a:solidFill>
                  <a:srgbClr val="FFC000"/>
                </a:solidFill>
              </a:rPr>
              <a:t>Mục đích là cung cấp các bài học lập trình miễn phí</a:t>
            </a:r>
          </a:p>
          <a:p>
            <a:pPr lvl="1">
              <a:buFont typeface="Wingdings" panose="05000000000000000000" pitchFamily="2" charset="2"/>
              <a:buChar char="§"/>
            </a:pPr>
            <a:r>
              <a:rPr lang="vi-VN" dirty="0" smtClean="0">
                <a:solidFill>
                  <a:srgbClr val="FFC000"/>
                </a:solidFill>
              </a:rPr>
              <a:t>Có các khóa học và các bài học theo chủ đề</a:t>
            </a:r>
            <a:endParaRPr lang="vi-VN" dirty="0" smtClean="0">
              <a:solidFill>
                <a:srgbClr val="FFC000"/>
              </a:solidFill>
            </a:endParaRPr>
          </a:p>
          <a:p>
            <a:pPr lvl="1">
              <a:buFont typeface="Wingdings" panose="05000000000000000000" pitchFamily="2" charset="2"/>
              <a:buChar char="§"/>
            </a:pPr>
            <a:r>
              <a:rPr lang="vi-VN" dirty="0" smtClean="0">
                <a:solidFill>
                  <a:srgbClr val="FFC000"/>
                </a:solidFill>
              </a:rPr>
              <a:t>Các học viên có thể trao đổi, đánh giá các bài học</a:t>
            </a:r>
          </a:p>
          <a:p>
            <a:pPr lvl="1">
              <a:buFont typeface="Wingdings" panose="05000000000000000000" pitchFamily="2" charset="2"/>
              <a:buChar char="§"/>
            </a:pPr>
            <a:r>
              <a:rPr lang="vi-VN" dirty="0" smtClean="0">
                <a:solidFill>
                  <a:srgbClr val="FFC000"/>
                </a:solidFill>
              </a:rPr>
              <a:t>Có mô-đun Admin với nhiều chức năng khác nhau</a:t>
            </a:r>
          </a:p>
          <a:p>
            <a:pPr lvl="1">
              <a:buFont typeface="Wingdings" panose="05000000000000000000" pitchFamily="2" charset="2"/>
              <a:buChar char="§"/>
            </a:pPr>
            <a:r>
              <a:rPr lang="vi-VN" dirty="0" smtClean="0">
                <a:solidFill>
                  <a:srgbClr val="FFC000"/>
                </a:solidFill>
              </a:rPr>
              <a:t>Nội dung phong phú, giao diện phù hợp</a:t>
            </a:r>
            <a:endParaRPr lang="vi-VN" dirty="0" smtClean="0">
              <a:solidFill>
                <a:srgbClr val="FFC000"/>
              </a:solidFill>
            </a:endParaRPr>
          </a:p>
        </p:txBody>
      </p:sp>
      <p:sp>
        <p:nvSpPr>
          <p:cNvPr id="4" name="Footer Placeholder 3"/>
          <p:cNvSpPr>
            <a:spLocks noGrp="1"/>
          </p:cNvSpPr>
          <p:nvPr>
            <p:ph type="ftr" sz="quarter" idx="11"/>
          </p:nvPr>
        </p:nvSpPr>
        <p:spPr>
          <a:xfrm>
            <a:off x="0" y="6455389"/>
            <a:ext cx="5132411" cy="365125"/>
          </a:xfrm>
        </p:spPr>
        <p:txBody>
          <a:bodyPr/>
          <a:lstStyle/>
          <a:p>
            <a:r>
              <a:rPr lang="vi-VN" sz="1600" dirty="0" smtClean="0"/>
              <a:t>Bài tập lớn công nghệ web và dịch vụ trực tuyến</a:t>
            </a:r>
            <a:endParaRPr lang="en-US" sz="1600" dirty="0"/>
          </a:p>
        </p:txBody>
      </p:sp>
      <p:sp>
        <p:nvSpPr>
          <p:cNvPr id="5" name="Slide Number Placeholder 4"/>
          <p:cNvSpPr>
            <a:spLocks noGrp="1"/>
          </p:cNvSpPr>
          <p:nvPr>
            <p:ph type="sldNum" sz="quarter" idx="12"/>
          </p:nvPr>
        </p:nvSpPr>
        <p:spPr>
          <a:xfrm>
            <a:off x="7133939" y="6455390"/>
            <a:ext cx="1826241" cy="365125"/>
          </a:xfrm>
        </p:spPr>
        <p:txBody>
          <a:bodyPr/>
          <a:lstStyle/>
          <a:p>
            <a:fld id="{1F2F577C-CE4A-45E0-8529-A0D5694FEE75}" type="slidenum">
              <a:rPr lang="en-US" sz="1600" smtClean="0"/>
              <a:t>5</a:t>
            </a:fld>
            <a:endParaRPr lang="en-US" sz="1600" dirty="0"/>
          </a:p>
        </p:txBody>
      </p:sp>
      <p:pic>
        <p:nvPicPr>
          <p:cNvPr id="6" name="Picture 5"/>
          <p:cNvPicPr>
            <a:picLocks noChangeAspect="1"/>
          </p:cNvPicPr>
          <p:nvPr/>
        </p:nvPicPr>
        <p:blipFill>
          <a:blip r:embed="rId3"/>
          <a:stretch>
            <a:fillRect/>
          </a:stretch>
        </p:blipFill>
        <p:spPr>
          <a:xfrm>
            <a:off x="5953125" y="3251437"/>
            <a:ext cx="3190875" cy="638175"/>
          </a:xfrm>
          <a:prstGeom prst="rect">
            <a:avLst/>
          </a:prstGeom>
        </p:spPr>
      </p:pic>
    </p:spTree>
    <p:extLst>
      <p:ext uri="{BB962C8B-B14F-4D97-AF65-F5344CB8AC3E}">
        <p14:creationId xmlns:p14="http://schemas.microsoft.com/office/powerpoint/2010/main" val="3252968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399" y="232011"/>
            <a:ext cx="8761862" cy="464024"/>
          </a:xfrm>
        </p:spPr>
        <p:txBody>
          <a:bodyPr>
            <a:noAutofit/>
          </a:bodyPr>
          <a:lstStyle/>
          <a:p>
            <a:r>
              <a:rPr lang="vi-VN" sz="3000" b="1" smtClean="0">
                <a:solidFill>
                  <a:schemeClr val="bg1"/>
                </a:solidFill>
                <a:latin typeface="Arial" panose="020B0604020202020204" pitchFamily="34" charset="0"/>
              </a:rPr>
              <a:t>Một số đặc điểm của website</a:t>
            </a:r>
            <a:endParaRPr lang="en-US" sz="3000" b="1" dirty="0">
              <a:solidFill>
                <a:schemeClr val="bg1"/>
              </a:solidFill>
              <a:latin typeface="Arial" panose="020B0604020202020204" pitchFamily="34" charset="0"/>
            </a:endParaRPr>
          </a:p>
        </p:txBody>
      </p:sp>
      <p:pic>
        <p:nvPicPr>
          <p:cNvPr id="6" name="Content Placeholder 5"/>
          <p:cNvPicPr>
            <a:picLocks noGrp="1" noChangeAspect="1"/>
          </p:cNvPicPr>
          <p:nvPr>
            <p:ph idx="1"/>
          </p:nvPr>
        </p:nvPicPr>
        <p:blipFill>
          <a:blip r:embed="rId3"/>
          <a:stretch>
            <a:fillRect/>
          </a:stretch>
        </p:blipFill>
        <p:spPr>
          <a:xfrm>
            <a:off x="368300" y="1773596"/>
            <a:ext cx="8448675" cy="4231558"/>
          </a:xfrm>
          <a:prstGeom prst="rect">
            <a:avLst/>
          </a:prstGeom>
        </p:spPr>
      </p:pic>
      <p:sp>
        <p:nvSpPr>
          <p:cNvPr id="4" name="Footer Placeholder 3"/>
          <p:cNvSpPr>
            <a:spLocks noGrp="1"/>
          </p:cNvSpPr>
          <p:nvPr>
            <p:ph type="ftr" sz="quarter" idx="11"/>
          </p:nvPr>
        </p:nvSpPr>
        <p:spPr>
          <a:xfrm>
            <a:off x="0" y="6455389"/>
            <a:ext cx="5132411" cy="365125"/>
          </a:xfrm>
        </p:spPr>
        <p:txBody>
          <a:bodyPr/>
          <a:lstStyle/>
          <a:p>
            <a:r>
              <a:rPr lang="vi-VN" sz="1600" dirty="0" smtClean="0"/>
              <a:t>Bài tập lớn công nghệ web và dịch vụ trực tuyến</a:t>
            </a:r>
            <a:endParaRPr lang="en-US" sz="1600" dirty="0"/>
          </a:p>
        </p:txBody>
      </p:sp>
      <p:sp>
        <p:nvSpPr>
          <p:cNvPr id="5" name="Slide Number Placeholder 4"/>
          <p:cNvSpPr>
            <a:spLocks noGrp="1"/>
          </p:cNvSpPr>
          <p:nvPr>
            <p:ph type="sldNum" sz="quarter" idx="12"/>
          </p:nvPr>
        </p:nvSpPr>
        <p:spPr>
          <a:xfrm>
            <a:off x="7133939" y="6455390"/>
            <a:ext cx="1826241" cy="365125"/>
          </a:xfrm>
        </p:spPr>
        <p:txBody>
          <a:bodyPr/>
          <a:lstStyle/>
          <a:p>
            <a:fld id="{1F2F577C-CE4A-45E0-8529-A0D5694FEE75}" type="slidenum">
              <a:rPr lang="en-US" sz="1600" smtClean="0"/>
              <a:t>6</a:t>
            </a:fld>
            <a:endParaRPr lang="en-US" sz="1600" dirty="0"/>
          </a:p>
        </p:txBody>
      </p:sp>
    </p:spTree>
    <p:extLst>
      <p:ext uri="{BB962C8B-B14F-4D97-AF65-F5344CB8AC3E}">
        <p14:creationId xmlns:p14="http://schemas.microsoft.com/office/powerpoint/2010/main" val="36422800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399" y="232011"/>
            <a:ext cx="8761862" cy="464024"/>
          </a:xfrm>
        </p:spPr>
        <p:txBody>
          <a:bodyPr>
            <a:noAutofit/>
          </a:bodyPr>
          <a:lstStyle/>
          <a:p>
            <a:r>
              <a:rPr lang="vi-VN" sz="3000" b="1" dirty="0" smtClean="0">
                <a:solidFill>
                  <a:schemeClr val="bg1"/>
                </a:solidFill>
                <a:latin typeface="Arial" panose="020B0604020202020204" pitchFamily="34" charset="0"/>
              </a:rPr>
              <a:t>Cấu trúc theo mô hình mô-đun</a:t>
            </a:r>
            <a:endParaRPr lang="en-US" sz="3000" b="1" dirty="0">
              <a:solidFill>
                <a:schemeClr val="bg1"/>
              </a:solidFill>
              <a:latin typeface="Arial" panose="020B0604020202020204" pitchFamily="34" charset="0"/>
            </a:endParaRPr>
          </a:p>
        </p:txBody>
      </p:sp>
      <p:sp>
        <p:nvSpPr>
          <p:cNvPr id="3" name="Content Placeholder 2"/>
          <p:cNvSpPr>
            <a:spLocks noGrp="1"/>
          </p:cNvSpPr>
          <p:nvPr>
            <p:ph idx="1"/>
          </p:nvPr>
        </p:nvSpPr>
        <p:spPr>
          <a:xfrm>
            <a:off x="368490" y="1323833"/>
            <a:ext cx="3370997" cy="5131558"/>
          </a:xfrm>
        </p:spPr>
        <p:txBody>
          <a:bodyPr/>
          <a:lstStyle/>
          <a:p>
            <a:pPr>
              <a:buFont typeface="Wingdings" panose="05000000000000000000" pitchFamily="2" charset="2"/>
              <a:buChar char="§"/>
            </a:pPr>
            <a:r>
              <a:rPr lang="vi-VN" dirty="0" smtClean="0">
                <a:solidFill>
                  <a:srgbClr val="009900"/>
                </a:solidFill>
              </a:rPr>
              <a:t>Website được chia ra là ba mô-đun:</a:t>
            </a:r>
          </a:p>
          <a:p>
            <a:pPr lvl="1">
              <a:buFont typeface="Wingdings" panose="05000000000000000000" pitchFamily="2" charset="2"/>
              <a:buChar char="§"/>
            </a:pPr>
            <a:r>
              <a:rPr lang="vi-VN" dirty="0" smtClean="0">
                <a:solidFill>
                  <a:srgbClr val="FFC000"/>
                </a:solidFill>
              </a:rPr>
              <a:t>Admin</a:t>
            </a:r>
          </a:p>
          <a:p>
            <a:pPr lvl="1">
              <a:buFont typeface="Wingdings" panose="05000000000000000000" pitchFamily="2" charset="2"/>
              <a:buChar char="§"/>
            </a:pPr>
            <a:r>
              <a:rPr lang="vi-VN" dirty="0" smtClean="0">
                <a:solidFill>
                  <a:srgbClr val="FFC000"/>
                </a:solidFill>
              </a:rPr>
              <a:t>Default</a:t>
            </a:r>
          </a:p>
          <a:p>
            <a:pPr lvl="1">
              <a:buFont typeface="Wingdings" panose="05000000000000000000" pitchFamily="2" charset="2"/>
              <a:buChar char="§"/>
            </a:pPr>
            <a:r>
              <a:rPr lang="vi-VN" dirty="0" smtClean="0">
                <a:solidFill>
                  <a:srgbClr val="FFC000"/>
                </a:solidFill>
              </a:rPr>
              <a:t>Lớp học</a:t>
            </a:r>
            <a:endParaRPr lang="vi-VN" dirty="0">
              <a:solidFill>
                <a:srgbClr val="FFC000"/>
              </a:solidFill>
            </a:endParaRPr>
          </a:p>
          <a:p>
            <a:pPr>
              <a:buFont typeface="Wingdings" panose="05000000000000000000" pitchFamily="2" charset="2"/>
              <a:buChar char="§"/>
            </a:pPr>
            <a:r>
              <a:rPr lang="vi-VN" dirty="0" smtClean="0">
                <a:solidFill>
                  <a:srgbClr val="009900"/>
                </a:solidFill>
              </a:rPr>
              <a:t>Tác dụng</a:t>
            </a:r>
          </a:p>
          <a:p>
            <a:pPr lvl="1">
              <a:buFont typeface="Wingdings" panose="05000000000000000000" pitchFamily="2" charset="2"/>
              <a:buChar char="§"/>
            </a:pPr>
            <a:r>
              <a:rPr lang="vi-VN" dirty="0" smtClean="0">
                <a:solidFill>
                  <a:srgbClr val="FFC000"/>
                </a:solidFill>
              </a:rPr>
              <a:t>Dễ lập trình</a:t>
            </a:r>
          </a:p>
          <a:p>
            <a:pPr lvl="1">
              <a:buFont typeface="Wingdings" panose="05000000000000000000" pitchFamily="2" charset="2"/>
              <a:buChar char="§"/>
            </a:pPr>
            <a:r>
              <a:rPr lang="vi-VN" dirty="0" smtClean="0">
                <a:solidFill>
                  <a:srgbClr val="FFC000"/>
                </a:solidFill>
              </a:rPr>
              <a:t>Hỗ trợ làm việc nhóm</a:t>
            </a:r>
          </a:p>
          <a:p>
            <a:pPr lvl="1">
              <a:buFont typeface="Wingdings" panose="05000000000000000000" pitchFamily="2" charset="2"/>
              <a:buChar char="§"/>
            </a:pPr>
            <a:r>
              <a:rPr lang="vi-VN" dirty="0" smtClean="0">
                <a:solidFill>
                  <a:srgbClr val="FFC000"/>
                </a:solidFill>
              </a:rPr>
              <a:t>Dễ phát triển, sủa chữa</a:t>
            </a:r>
            <a:endParaRPr lang="vi-VN" dirty="0" smtClean="0">
              <a:solidFill>
                <a:srgbClr val="FFC000"/>
              </a:solidFill>
            </a:endParaRPr>
          </a:p>
        </p:txBody>
      </p:sp>
      <p:sp>
        <p:nvSpPr>
          <p:cNvPr id="4" name="Footer Placeholder 3"/>
          <p:cNvSpPr>
            <a:spLocks noGrp="1"/>
          </p:cNvSpPr>
          <p:nvPr>
            <p:ph type="ftr" sz="quarter" idx="11"/>
          </p:nvPr>
        </p:nvSpPr>
        <p:spPr>
          <a:xfrm>
            <a:off x="0" y="6455389"/>
            <a:ext cx="5132411" cy="365125"/>
          </a:xfrm>
        </p:spPr>
        <p:txBody>
          <a:bodyPr/>
          <a:lstStyle/>
          <a:p>
            <a:r>
              <a:rPr lang="vi-VN" sz="1600" dirty="0" smtClean="0"/>
              <a:t>Bài tập lớn công nghệ web và dịch vụ trực tuyến</a:t>
            </a:r>
            <a:endParaRPr lang="en-US" sz="1600" dirty="0"/>
          </a:p>
        </p:txBody>
      </p:sp>
      <p:sp>
        <p:nvSpPr>
          <p:cNvPr id="5" name="Slide Number Placeholder 4"/>
          <p:cNvSpPr>
            <a:spLocks noGrp="1"/>
          </p:cNvSpPr>
          <p:nvPr>
            <p:ph type="sldNum" sz="quarter" idx="12"/>
          </p:nvPr>
        </p:nvSpPr>
        <p:spPr>
          <a:xfrm>
            <a:off x="7133939" y="6455390"/>
            <a:ext cx="1826241" cy="365125"/>
          </a:xfrm>
        </p:spPr>
        <p:txBody>
          <a:bodyPr/>
          <a:lstStyle/>
          <a:p>
            <a:fld id="{1F2F577C-CE4A-45E0-8529-A0D5694FEE75}" type="slidenum">
              <a:rPr lang="en-US" sz="1600" smtClean="0"/>
              <a:t>7</a:t>
            </a:fld>
            <a:endParaRPr lang="en-US" sz="1600" dirty="0"/>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3480178" y="1526218"/>
            <a:ext cx="5480001" cy="3987478"/>
          </a:xfrm>
          <a:prstGeom prst="rect">
            <a:avLst/>
          </a:prstGeom>
          <a:noFill/>
          <a:ln>
            <a:noFill/>
          </a:ln>
        </p:spPr>
      </p:pic>
    </p:spTree>
    <p:extLst>
      <p:ext uri="{BB962C8B-B14F-4D97-AF65-F5344CB8AC3E}">
        <p14:creationId xmlns:p14="http://schemas.microsoft.com/office/powerpoint/2010/main" val="33815616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399" y="232011"/>
            <a:ext cx="8761862" cy="464024"/>
          </a:xfrm>
        </p:spPr>
        <p:txBody>
          <a:bodyPr>
            <a:noAutofit/>
          </a:bodyPr>
          <a:lstStyle/>
          <a:p>
            <a:r>
              <a:rPr lang="vi-VN" sz="3000" b="1" dirty="0">
                <a:solidFill>
                  <a:schemeClr val="bg1"/>
                </a:solidFill>
                <a:latin typeface="Arial" panose="020B0604020202020204" pitchFamily="34" charset="0"/>
              </a:rPr>
              <a:t>Sử dụng Layout</a:t>
            </a:r>
            <a:endParaRPr lang="en-US" sz="3000" b="1" dirty="0">
              <a:solidFill>
                <a:schemeClr val="bg1"/>
              </a:solidFill>
              <a:latin typeface="Arial" panose="020B0604020202020204" pitchFamily="34" charset="0"/>
            </a:endParaRPr>
          </a:p>
        </p:txBody>
      </p:sp>
      <p:sp>
        <p:nvSpPr>
          <p:cNvPr id="3" name="Content Placeholder 2"/>
          <p:cNvSpPr>
            <a:spLocks noGrp="1"/>
          </p:cNvSpPr>
          <p:nvPr>
            <p:ph idx="1"/>
          </p:nvPr>
        </p:nvSpPr>
        <p:spPr>
          <a:xfrm>
            <a:off x="368490" y="2920621"/>
            <a:ext cx="8447963" cy="2879678"/>
          </a:xfrm>
        </p:spPr>
        <p:txBody>
          <a:bodyPr/>
          <a:lstStyle/>
          <a:p>
            <a:pPr>
              <a:buFont typeface="Wingdings" panose="05000000000000000000" pitchFamily="2" charset="2"/>
              <a:buChar char="§"/>
            </a:pPr>
            <a:r>
              <a:rPr lang="vi-VN" dirty="0" smtClean="0">
                <a:solidFill>
                  <a:srgbClr val="009900"/>
                </a:solidFill>
              </a:rPr>
              <a:t>Tác dụng của việc sử dụng layout</a:t>
            </a:r>
          </a:p>
          <a:p>
            <a:pPr lvl="1">
              <a:buFont typeface="Wingdings" panose="05000000000000000000" pitchFamily="2" charset="2"/>
              <a:buChar char="§"/>
            </a:pPr>
            <a:r>
              <a:rPr lang="vi-VN" dirty="0" smtClean="0">
                <a:solidFill>
                  <a:srgbClr val="FFC000"/>
                </a:solidFill>
              </a:rPr>
              <a:t>Không phải code các thành phần giống nhau</a:t>
            </a:r>
          </a:p>
          <a:p>
            <a:pPr lvl="1">
              <a:buFont typeface="Wingdings" panose="05000000000000000000" pitchFamily="2" charset="2"/>
              <a:buChar char="§"/>
            </a:pPr>
            <a:r>
              <a:rPr lang="vi-VN" dirty="0" smtClean="0">
                <a:solidFill>
                  <a:srgbClr val="FFC000"/>
                </a:solidFill>
              </a:rPr>
              <a:t>Làm cho website trở lên chuyên nghiệp hơn</a:t>
            </a:r>
          </a:p>
          <a:p>
            <a:pPr lvl="1">
              <a:buFont typeface="Wingdings" panose="05000000000000000000" pitchFamily="2" charset="2"/>
              <a:buChar char="§"/>
            </a:pPr>
            <a:r>
              <a:rPr lang="vi-VN" dirty="0" smtClean="0">
                <a:solidFill>
                  <a:srgbClr val="FFC000"/>
                </a:solidFill>
              </a:rPr>
              <a:t>Thuận lợi cho việc sửa chữa nâng cấp</a:t>
            </a:r>
            <a:endParaRPr lang="vi-VN" dirty="0" smtClean="0">
              <a:solidFill>
                <a:srgbClr val="FFC000"/>
              </a:solidFill>
            </a:endParaRPr>
          </a:p>
        </p:txBody>
      </p:sp>
      <p:sp>
        <p:nvSpPr>
          <p:cNvPr id="4" name="Footer Placeholder 3"/>
          <p:cNvSpPr>
            <a:spLocks noGrp="1"/>
          </p:cNvSpPr>
          <p:nvPr>
            <p:ph type="ftr" sz="quarter" idx="11"/>
          </p:nvPr>
        </p:nvSpPr>
        <p:spPr>
          <a:xfrm>
            <a:off x="0" y="6455389"/>
            <a:ext cx="5132411" cy="365125"/>
          </a:xfrm>
        </p:spPr>
        <p:txBody>
          <a:bodyPr/>
          <a:lstStyle/>
          <a:p>
            <a:r>
              <a:rPr lang="vi-VN" sz="1600" dirty="0" smtClean="0"/>
              <a:t>Bài tập lớn công nghệ web và dịch vụ trực tuyến</a:t>
            </a:r>
            <a:endParaRPr lang="en-US" sz="1600" dirty="0"/>
          </a:p>
        </p:txBody>
      </p:sp>
      <p:sp>
        <p:nvSpPr>
          <p:cNvPr id="5" name="Slide Number Placeholder 4"/>
          <p:cNvSpPr>
            <a:spLocks noGrp="1"/>
          </p:cNvSpPr>
          <p:nvPr>
            <p:ph type="sldNum" sz="quarter" idx="12"/>
          </p:nvPr>
        </p:nvSpPr>
        <p:spPr>
          <a:xfrm>
            <a:off x="7133939" y="6455390"/>
            <a:ext cx="1826241" cy="365125"/>
          </a:xfrm>
        </p:spPr>
        <p:txBody>
          <a:bodyPr/>
          <a:lstStyle/>
          <a:p>
            <a:fld id="{1F2F577C-CE4A-45E0-8529-A0D5694FEE75}" type="slidenum">
              <a:rPr lang="en-US" sz="1600" smtClean="0"/>
              <a:t>8</a:t>
            </a:fld>
            <a:endParaRPr lang="en-US" sz="1600"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4312693" y="5390867"/>
            <a:ext cx="4831307" cy="802588"/>
          </a:xfrm>
          <a:prstGeom prst="rect">
            <a:avLst/>
          </a:prstGeom>
          <a:noFill/>
          <a:ln>
            <a:noFill/>
          </a:ln>
        </p:spPr>
      </p:pic>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368489" y="1351125"/>
            <a:ext cx="6318913" cy="1307560"/>
          </a:xfrm>
          <a:prstGeom prst="rect">
            <a:avLst/>
          </a:prstGeom>
          <a:noFill/>
          <a:ln>
            <a:noFill/>
          </a:ln>
        </p:spPr>
      </p:pic>
    </p:spTree>
    <p:extLst>
      <p:ext uri="{BB962C8B-B14F-4D97-AF65-F5344CB8AC3E}">
        <p14:creationId xmlns:p14="http://schemas.microsoft.com/office/powerpoint/2010/main" val="28226482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399" y="232011"/>
            <a:ext cx="8761862" cy="464024"/>
          </a:xfrm>
        </p:spPr>
        <p:txBody>
          <a:bodyPr>
            <a:noAutofit/>
          </a:bodyPr>
          <a:lstStyle/>
          <a:p>
            <a:r>
              <a:rPr lang="vi-VN" sz="3000" b="1" dirty="0" smtClean="0">
                <a:solidFill>
                  <a:schemeClr val="bg1"/>
                </a:solidFill>
                <a:latin typeface="Arial" panose="020B0604020202020204" pitchFamily="34" charset="0"/>
              </a:rPr>
              <a:t>Sử dụng Ajax trong tìm kiếm</a:t>
            </a:r>
            <a:endParaRPr lang="en-US" sz="3000" b="1" dirty="0">
              <a:solidFill>
                <a:schemeClr val="bg1"/>
              </a:solidFill>
              <a:latin typeface="Arial" panose="020B0604020202020204" pitchFamily="34" charset="0"/>
            </a:endParaRPr>
          </a:p>
        </p:txBody>
      </p:sp>
      <p:sp>
        <p:nvSpPr>
          <p:cNvPr id="3" name="Content Placeholder 2"/>
          <p:cNvSpPr>
            <a:spLocks noGrp="1"/>
          </p:cNvSpPr>
          <p:nvPr>
            <p:ph idx="1"/>
          </p:nvPr>
        </p:nvSpPr>
        <p:spPr>
          <a:xfrm>
            <a:off x="368490" y="3514581"/>
            <a:ext cx="8447963" cy="2940809"/>
          </a:xfrm>
        </p:spPr>
        <p:txBody>
          <a:bodyPr/>
          <a:lstStyle/>
          <a:p>
            <a:pPr>
              <a:buFont typeface="Wingdings" panose="05000000000000000000" pitchFamily="2" charset="2"/>
              <a:buChar char="§"/>
            </a:pPr>
            <a:r>
              <a:rPr lang="vi-VN" dirty="0" smtClean="0">
                <a:solidFill>
                  <a:srgbClr val="009900"/>
                </a:solidFill>
              </a:rPr>
              <a:t>Tác dụng của việc sử dụng Ajax </a:t>
            </a:r>
          </a:p>
          <a:p>
            <a:pPr lvl="1">
              <a:buFont typeface="Wingdings" panose="05000000000000000000" pitchFamily="2" charset="2"/>
              <a:buChar char="§"/>
            </a:pPr>
            <a:r>
              <a:rPr lang="vi-VN" dirty="0" smtClean="0">
                <a:solidFill>
                  <a:srgbClr val="FFC000"/>
                </a:solidFill>
              </a:rPr>
              <a:t>Không phải load lại trang</a:t>
            </a:r>
          </a:p>
          <a:p>
            <a:pPr lvl="1">
              <a:buFont typeface="Wingdings" panose="05000000000000000000" pitchFamily="2" charset="2"/>
              <a:buChar char="§"/>
            </a:pPr>
            <a:r>
              <a:rPr lang="vi-VN" dirty="0" smtClean="0">
                <a:solidFill>
                  <a:srgbClr val="FFC000"/>
                </a:solidFill>
              </a:rPr>
              <a:t>Tăng độ chuyên nghiệp cho trang web</a:t>
            </a:r>
          </a:p>
          <a:p>
            <a:pPr lvl="1">
              <a:buFont typeface="Wingdings" panose="05000000000000000000" pitchFamily="2" charset="2"/>
              <a:buChar char="§"/>
            </a:pPr>
            <a:r>
              <a:rPr lang="vi-VN" dirty="0" smtClean="0">
                <a:solidFill>
                  <a:srgbClr val="FFC000"/>
                </a:solidFill>
              </a:rPr>
              <a:t>Tiện lợi hơn cho người dùng</a:t>
            </a:r>
          </a:p>
          <a:p>
            <a:pPr lvl="1">
              <a:buFont typeface="Wingdings" panose="05000000000000000000" pitchFamily="2" charset="2"/>
              <a:buChar char="§"/>
            </a:pPr>
            <a:r>
              <a:rPr lang="vi-VN" dirty="0" smtClean="0">
                <a:solidFill>
                  <a:srgbClr val="FFC000"/>
                </a:solidFill>
              </a:rPr>
              <a:t>Tiết kiệm tài nguyên</a:t>
            </a:r>
            <a:endParaRPr lang="vi-VN" dirty="0" smtClean="0">
              <a:solidFill>
                <a:srgbClr val="FFC000"/>
              </a:solidFill>
            </a:endParaRPr>
          </a:p>
        </p:txBody>
      </p:sp>
      <p:sp>
        <p:nvSpPr>
          <p:cNvPr id="4" name="Footer Placeholder 3"/>
          <p:cNvSpPr>
            <a:spLocks noGrp="1"/>
          </p:cNvSpPr>
          <p:nvPr>
            <p:ph type="ftr" sz="quarter" idx="11"/>
          </p:nvPr>
        </p:nvSpPr>
        <p:spPr>
          <a:xfrm>
            <a:off x="0" y="6455389"/>
            <a:ext cx="5132411" cy="365125"/>
          </a:xfrm>
        </p:spPr>
        <p:txBody>
          <a:bodyPr/>
          <a:lstStyle/>
          <a:p>
            <a:r>
              <a:rPr lang="vi-VN" sz="1600" dirty="0" smtClean="0"/>
              <a:t>Bài tập lớn công nghệ web và dịch vụ trực tuyến</a:t>
            </a:r>
            <a:endParaRPr lang="en-US" sz="1600" dirty="0"/>
          </a:p>
        </p:txBody>
      </p:sp>
      <p:sp>
        <p:nvSpPr>
          <p:cNvPr id="5" name="Slide Number Placeholder 4"/>
          <p:cNvSpPr>
            <a:spLocks noGrp="1"/>
          </p:cNvSpPr>
          <p:nvPr>
            <p:ph type="sldNum" sz="quarter" idx="12"/>
          </p:nvPr>
        </p:nvSpPr>
        <p:spPr>
          <a:xfrm>
            <a:off x="7133939" y="6455390"/>
            <a:ext cx="1826241" cy="365125"/>
          </a:xfrm>
        </p:spPr>
        <p:txBody>
          <a:bodyPr/>
          <a:lstStyle/>
          <a:p>
            <a:fld id="{1F2F577C-CE4A-45E0-8529-A0D5694FEE75}" type="slidenum">
              <a:rPr lang="en-US" sz="1600" smtClean="0"/>
              <a:t>9</a:t>
            </a:fld>
            <a:endParaRPr lang="en-US" sz="1600"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733266" y="1323832"/>
            <a:ext cx="7083187" cy="2190750"/>
          </a:xfrm>
          <a:prstGeom prst="rect">
            <a:avLst/>
          </a:prstGeom>
          <a:noFill/>
          <a:ln>
            <a:noFill/>
          </a:ln>
        </p:spPr>
      </p:pic>
    </p:spTree>
    <p:extLst>
      <p:ext uri="{BB962C8B-B14F-4D97-AF65-F5344CB8AC3E}">
        <p14:creationId xmlns:p14="http://schemas.microsoft.com/office/powerpoint/2010/main" val="13694131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251</TotalTime>
  <Words>1082</Words>
  <Application>Microsoft Office PowerPoint</Application>
  <PresentationFormat>On-screen Show (4:3)</PresentationFormat>
  <Paragraphs>177</Paragraphs>
  <Slides>21</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Báo cáo bài tập lớn</vt:lpstr>
      <vt:lpstr>Nội dung báo cáo</vt:lpstr>
      <vt:lpstr>Giới thiệu đề tài</vt:lpstr>
      <vt:lpstr>Giới thiệu về Zend framework</vt:lpstr>
      <vt:lpstr>Giới thiệu về website</vt:lpstr>
      <vt:lpstr>Một số đặc điểm của website</vt:lpstr>
      <vt:lpstr>Cấu trúc theo mô hình mô-đun</vt:lpstr>
      <vt:lpstr>Sử dụng Layout</vt:lpstr>
      <vt:lpstr>Sử dụng Ajax trong tìm kiếm</vt:lpstr>
      <vt:lpstr>Lọc và kiểm tra dữ liệu đầu vào</vt:lpstr>
      <vt:lpstr>Phân quyền thành viên</vt:lpstr>
      <vt:lpstr>Xử lý phân trang</vt:lpstr>
      <vt:lpstr>Thay đổi đường dẫn với Zend_Controller_Router</vt:lpstr>
      <vt:lpstr>Nội dung và chức năng</vt:lpstr>
      <vt:lpstr>Nhúng trình soạn thảo trực tiếp trên website</vt:lpstr>
      <vt:lpstr>Thiết kế giao diện</vt:lpstr>
      <vt:lpstr>Hiệu ứng hình ảnh</vt:lpstr>
      <vt:lpstr>Demo</vt:lpstr>
      <vt:lpstr>Kết luận và hướng phát triển</vt:lpstr>
      <vt:lpstr>Cảm ơn</vt:lpstr>
      <vt:lpstr>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Nghiem Dinh Mung</dc:creator>
  <cp:lastModifiedBy>Nghiem Dinh Mung</cp:lastModifiedBy>
  <cp:revision>24</cp:revision>
  <dcterms:created xsi:type="dcterms:W3CDTF">2014-05-03T14:50:46Z</dcterms:created>
  <dcterms:modified xsi:type="dcterms:W3CDTF">2014-05-06T20:14:48Z</dcterms:modified>
</cp:coreProperties>
</file>