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1922" r:id="rId7"/>
    <p:sldId id="1928" r:id="rId8"/>
    <p:sldId id="1859" r:id="rId9"/>
    <p:sldId id="1949" r:id="rId10"/>
    <p:sldId id="1948" r:id="rId11"/>
    <p:sldId id="1918" r:id="rId12"/>
    <p:sldId id="1867" r:id="rId13"/>
    <p:sldId id="1866" r:id="rId14"/>
    <p:sldId id="1914" r:id="rId15"/>
    <p:sldId id="1916" r:id="rId16"/>
    <p:sldId id="1917" r:id="rId17"/>
    <p:sldId id="1789" r:id="rId18"/>
    <p:sldId id="1791" r:id="rId19"/>
    <p:sldId id="1823" r:id="rId20"/>
    <p:sldId id="1826" r:id="rId21"/>
    <p:sldId id="1921" r:id="rId22"/>
    <p:sldId id="1920" r:id="rId23"/>
    <p:sldId id="1946" r:id="rId24"/>
    <p:sldId id="25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 Cong Pham" initials="TCP" lastIdx="1" clrIdx="0">
    <p:extLst>
      <p:ext uri="{19B8F6BF-5375-455C-9EA6-DF929625EA0E}">
        <p15:presenceInfo xmlns:p15="http://schemas.microsoft.com/office/powerpoint/2012/main" userId="Tri Cong Ph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9C00"/>
    <a:srgbClr val="FF99CC"/>
    <a:srgbClr val="71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6675" autoAdjust="0"/>
  </p:normalViewPr>
  <p:slideViewPr>
    <p:cSldViewPr snapToGrid="0">
      <p:cViewPr varScale="1">
        <p:scale>
          <a:sx n="156" d="100"/>
          <a:sy n="156" d="100"/>
        </p:scale>
        <p:origin x="5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3F922-4169-4CBE-A87C-4E2485B9D58A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A0281-8B28-4213-8B5A-FC6935B894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45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4">
            <a:extLst>
              <a:ext uri="{FF2B5EF4-FFF2-40B4-BE49-F238E27FC236}">
                <a16:creationId xmlns:a16="http://schemas.microsoft.com/office/drawing/2014/main" id="{FCCADEBD-11D9-486B-A2CF-5CD16BAE5177}"/>
              </a:ext>
            </a:extLst>
          </p:cNvPr>
          <p:cNvSpPr/>
          <p:nvPr userDrawn="1"/>
        </p:nvSpPr>
        <p:spPr>
          <a:xfrm>
            <a:off x="0" y="3385440"/>
            <a:ext cx="12191400" cy="2684160"/>
          </a:xfrm>
          <a:prstGeom prst="rect">
            <a:avLst/>
          </a:prstGeom>
          <a:gradFill rotWithShape="0">
            <a:gsLst>
              <a:gs pos="62000">
                <a:srgbClr val="714C6C"/>
              </a:gs>
              <a:gs pos="100000">
                <a:srgbClr val="714C6C">
                  <a:alpha val="0"/>
                </a:srgbClr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6A833-AEE3-4039-A93D-D3BD4E03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14C6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10C71-C8E0-4FC7-ADFD-F664C7165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pic>
        <p:nvPicPr>
          <p:cNvPr id="7" name="Image 14">
            <a:extLst>
              <a:ext uri="{FF2B5EF4-FFF2-40B4-BE49-F238E27FC236}">
                <a16:creationId xmlns:a16="http://schemas.microsoft.com/office/drawing/2014/main" id="{EA41C6F4-E4C1-48C6-9143-44A34513CAEC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146880" y="260280"/>
            <a:ext cx="2062080" cy="672120"/>
          </a:xfrm>
          <a:prstGeom prst="rect">
            <a:avLst/>
          </a:prstGeom>
          <a:ln w="0">
            <a:noFill/>
          </a:ln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3667E821-81C9-40A9-BF17-EDFE908BD004}"/>
              </a:ext>
            </a:extLst>
          </p:cNvPr>
          <p:cNvSpPr/>
          <p:nvPr userDrawn="1"/>
        </p:nvSpPr>
        <p:spPr>
          <a:xfrm rot="2159400">
            <a:off x="9694800" y="1296000"/>
            <a:ext cx="1059120" cy="5954760"/>
          </a:xfrm>
          <a:prstGeom prst="roundRect">
            <a:avLst>
              <a:gd name="adj" fmla="val 50000"/>
            </a:avLst>
          </a:prstGeom>
          <a:solidFill>
            <a:srgbClr val="00C3A4">
              <a:alpha val="50000"/>
            </a:srgbClr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ADE71148-64B5-4737-B526-BF2F56E11ED8}"/>
              </a:ext>
            </a:extLst>
          </p:cNvPr>
          <p:cNvSpPr/>
          <p:nvPr userDrawn="1"/>
        </p:nvSpPr>
        <p:spPr>
          <a:xfrm rot="2159400">
            <a:off x="8148240" y="1907280"/>
            <a:ext cx="1059120" cy="5954760"/>
          </a:xfrm>
          <a:prstGeom prst="roundRect">
            <a:avLst>
              <a:gd name="adj" fmla="val 50000"/>
            </a:avLst>
          </a:prstGeom>
          <a:solidFill>
            <a:srgbClr val="E91E63">
              <a:alpha val="50000"/>
            </a:srgbClr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10469414-36F1-4E2B-975E-0631735A4BEE}"/>
              </a:ext>
            </a:extLst>
          </p:cNvPr>
          <p:cNvSpPr/>
          <p:nvPr userDrawn="1"/>
        </p:nvSpPr>
        <p:spPr>
          <a:xfrm rot="2159400">
            <a:off x="10782360" y="850320"/>
            <a:ext cx="1059120" cy="5954760"/>
          </a:xfrm>
          <a:prstGeom prst="roundRect">
            <a:avLst>
              <a:gd name="adj" fmla="val 50000"/>
            </a:avLst>
          </a:prstGeom>
          <a:solidFill>
            <a:srgbClr val="FFA000">
              <a:alpha val="50000"/>
            </a:srgbClr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8618ED40-9F12-4A86-AF64-3CB2AD56D8CC}"/>
              </a:ext>
            </a:extLst>
          </p:cNvPr>
          <p:cNvSpPr/>
          <p:nvPr userDrawn="1"/>
        </p:nvSpPr>
        <p:spPr>
          <a:xfrm>
            <a:off x="417624" y="6540035"/>
            <a:ext cx="1249560" cy="1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fr-FR" sz="600" b="0" strike="noStrike" spc="-1" dirty="0">
                <a:solidFill>
                  <a:srgbClr val="77496E"/>
                </a:solidFill>
                <a:latin typeface="Noto Sans"/>
                <a:ea typeface="DejaVu Sans"/>
              </a:rPr>
              <a:t>© Yooz 2025 - </a:t>
            </a:r>
            <a:r>
              <a:rPr lang="en-US" sz="600" b="0" strike="noStrike" spc="-1" dirty="0">
                <a:solidFill>
                  <a:srgbClr val="77496E"/>
                </a:solidFill>
                <a:latin typeface="Noto Sans"/>
                <a:ea typeface="DejaVu Sans"/>
              </a:rPr>
              <a:t>Confidential</a:t>
            </a:r>
            <a:endParaRPr lang="en-US" sz="600" b="0" strike="noStrike" spc="-1" dirty="0">
              <a:latin typeface="Arial"/>
            </a:endParaRPr>
          </a:p>
        </p:txBody>
      </p:sp>
      <p:sp>
        <p:nvSpPr>
          <p:cNvPr id="16" name="CustomShape 5">
            <a:extLst>
              <a:ext uri="{FF2B5EF4-FFF2-40B4-BE49-F238E27FC236}">
                <a16:creationId xmlns:a16="http://schemas.microsoft.com/office/drawing/2014/main" id="{899419A1-F99E-4746-A7AC-2F675424EE99}"/>
              </a:ext>
            </a:extLst>
          </p:cNvPr>
          <p:cNvSpPr/>
          <p:nvPr userDrawn="1"/>
        </p:nvSpPr>
        <p:spPr>
          <a:xfrm>
            <a:off x="8257680" y="6545880"/>
            <a:ext cx="37504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fr-FR" sz="1200" b="0" strike="noStrike" spc="-1" dirty="0">
                <a:solidFill>
                  <a:srgbClr val="714C6C"/>
                </a:solidFill>
                <a:latin typeface="Noto Sans UI"/>
                <a:ea typeface="DejaVu Sans"/>
              </a:rPr>
              <a:t>www.getyooz.com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70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>
            <a:extLst>
              <a:ext uri="{FF2B5EF4-FFF2-40B4-BE49-F238E27FC236}">
                <a16:creationId xmlns:a16="http://schemas.microsoft.com/office/drawing/2014/main" id="{BE5449AB-781C-4B5F-942A-E7D66AF50880}"/>
              </a:ext>
            </a:extLst>
          </p:cNvPr>
          <p:cNvSpPr/>
          <p:nvPr userDrawn="1"/>
        </p:nvSpPr>
        <p:spPr>
          <a:xfrm>
            <a:off x="0" y="0"/>
            <a:ext cx="12191400" cy="1089360"/>
          </a:xfrm>
          <a:prstGeom prst="rect">
            <a:avLst/>
          </a:prstGeom>
          <a:gradFill rotWithShape="0">
            <a:gsLst>
              <a:gs pos="62000">
                <a:srgbClr val="714C6C"/>
              </a:gs>
              <a:gs pos="100000">
                <a:srgbClr val="714C6C">
                  <a:alpha val="0"/>
                </a:srgbClr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Image 14">
            <a:extLst>
              <a:ext uri="{FF2B5EF4-FFF2-40B4-BE49-F238E27FC236}">
                <a16:creationId xmlns:a16="http://schemas.microsoft.com/office/drawing/2014/main" id="{0C4FC239-7EC5-4D09-AC9C-039097E7B1B9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146880" y="260280"/>
            <a:ext cx="2062080" cy="672120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8CD707-0627-49BE-A836-C8E2C3F9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512" y="136525"/>
            <a:ext cx="9012322" cy="879476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9065-7A42-48C0-9C82-610B8708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7" y="1276282"/>
            <a:ext cx="11164047" cy="4900682"/>
          </a:xfrm>
          <a:prstGeom prst="rect">
            <a:avLst/>
          </a:prstGeom>
        </p:spPr>
        <p:txBody>
          <a:bodyPr/>
          <a:lstStyle>
            <a:lvl1pPr marL="0">
              <a:buSzPct val="100000"/>
              <a:defRPr/>
            </a:lvl1pPr>
            <a:lvl2pPr marL="457200">
              <a:spcBef>
                <a:spcPts val="0"/>
              </a:spcBef>
              <a:buSzPct val="90000"/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9CD971-8C4B-42D2-97E6-C94F4DA39C0F}"/>
              </a:ext>
            </a:extLst>
          </p:cNvPr>
          <p:cNvSpPr txBox="1">
            <a:spLocks/>
          </p:cNvSpPr>
          <p:nvPr userDrawn="1"/>
        </p:nvSpPr>
        <p:spPr>
          <a:xfrm>
            <a:off x="11406637" y="6492875"/>
            <a:ext cx="473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rgbClr val="714C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58F3F-AB47-4605-B0F2-69C0079BF47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44D21733-A023-4514-961F-6F3E4BEE9D59}"/>
              </a:ext>
            </a:extLst>
          </p:cNvPr>
          <p:cNvSpPr/>
          <p:nvPr userDrawn="1"/>
        </p:nvSpPr>
        <p:spPr>
          <a:xfrm rot="16200000">
            <a:off x="-478800" y="6143688"/>
            <a:ext cx="1249560" cy="1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fr-FR" sz="600" b="0" strike="noStrike" spc="-1" dirty="0">
                <a:solidFill>
                  <a:srgbClr val="77496E"/>
                </a:solidFill>
                <a:latin typeface="Noto Sans"/>
                <a:ea typeface="DejaVu Sans"/>
              </a:rPr>
              <a:t>© Yooz 2025 - </a:t>
            </a:r>
            <a:r>
              <a:rPr lang="fr-FR" sz="600" b="0" strike="noStrike" spc="-1" dirty="0" err="1">
                <a:solidFill>
                  <a:srgbClr val="77496E"/>
                </a:solidFill>
                <a:latin typeface="Noto Sans"/>
                <a:ea typeface="DejaVu Sans"/>
              </a:rPr>
              <a:t>Confidential</a:t>
            </a:r>
            <a:endParaRPr lang="en-US" sz="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02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E5CD-AF13-43D3-8828-72B1B92E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D9C5B-153F-41E6-9874-6EB20095C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037EF-9BB6-4BAF-AC8A-88BB8908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74414B-FBEF-4579-A34E-7D72118D33C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E6C5-6845-44E5-B85F-B3D0175F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9E2CD-6D29-4116-A4B1-4201179A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058F3F-AB47-4605-B0F2-69C0079BF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3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16">
            <a:extLst>
              <a:ext uri="{FF2B5EF4-FFF2-40B4-BE49-F238E27FC236}">
                <a16:creationId xmlns:a16="http://schemas.microsoft.com/office/drawing/2014/main" id="{12643CEB-09B7-463D-BCD4-20D47677202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0" y="3075840"/>
            <a:ext cx="12191400" cy="3260520"/>
          </a:xfrm>
          <a:prstGeom prst="rect">
            <a:avLst/>
          </a:prstGeom>
          <a:ln w="0">
            <a:noFill/>
          </a:ln>
        </p:spPr>
      </p:pic>
      <p:pic>
        <p:nvPicPr>
          <p:cNvPr id="4" name="Image 14">
            <a:extLst>
              <a:ext uri="{FF2B5EF4-FFF2-40B4-BE49-F238E27FC236}">
                <a16:creationId xmlns:a16="http://schemas.microsoft.com/office/drawing/2014/main" id="{AE6A0B7F-2428-4D15-A825-9FC27ACA5D17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146880" y="260280"/>
            <a:ext cx="2062080" cy="672120"/>
          </a:xfrm>
          <a:prstGeom prst="rect">
            <a:avLst/>
          </a:prstGeom>
          <a:ln w="0">
            <a:noFill/>
          </a:ln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D45D576-06C5-4C46-A434-EA63DCDC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20" y="3749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49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re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77B8233C-94C0-48E2-9AC3-943B4529C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1770" y="6415088"/>
            <a:ext cx="513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714C6C"/>
                </a:solidFill>
                <a:latin typeface="Noto Sans" panose="020B0502040504020204" pitchFamily="34" charset="0"/>
                <a:ea typeface="+mn-ea"/>
                <a:cs typeface="+mn-cs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DCA0A7C-70FE-4DA8-BFDF-9B5B0D096AC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BCF7F6B-D8C6-45F1-9D80-5D0424BC3392}"/>
              </a:ext>
            </a:extLst>
          </p:cNvPr>
          <p:cNvSpPr/>
          <p:nvPr userDrawn="1"/>
        </p:nvSpPr>
        <p:spPr bwMode="auto">
          <a:xfrm rot="2159315">
            <a:off x="8936227" y="912436"/>
            <a:ext cx="1059873" cy="5955608"/>
          </a:xfrm>
          <a:prstGeom prst="roundRect">
            <a:avLst>
              <a:gd name="adj" fmla="val 50000"/>
            </a:avLst>
          </a:prstGeom>
          <a:solidFill>
            <a:srgbClr val="E91E63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ABD613A-17C9-4263-8E35-6768E13DC144}"/>
              </a:ext>
            </a:extLst>
          </p:cNvPr>
          <p:cNvSpPr/>
          <p:nvPr userDrawn="1"/>
        </p:nvSpPr>
        <p:spPr bwMode="auto">
          <a:xfrm rot="2159315">
            <a:off x="9096254" y="1450737"/>
            <a:ext cx="1059873" cy="5955608"/>
          </a:xfrm>
          <a:prstGeom prst="roundRect">
            <a:avLst>
              <a:gd name="adj" fmla="val 50000"/>
            </a:avLst>
          </a:prstGeom>
          <a:solidFill>
            <a:srgbClr val="E91E63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962D03-F4F2-4216-B072-B9EFCD03F41A}"/>
              </a:ext>
            </a:extLst>
          </p:cNvPr>
          <p:cNvSpPr/>
          <p:nvPr userDrawn="1"/>
        </p:nvSpPr>
        <p:spPr bwMode="auto">
          <a:xfrm rot="2159315">
            <a:off x="10023854" y="466558"/>
            <a:ext cx="1059873" cy="5955608"/>
          </a:xfrm>
          <a:prstGeom prst="roundRect">
            <a:avLst>
              <a:gd name="adj" fmla="val 50000"/>
            </a:avLst>
          </a:prstGeom>
          <a:solidFill>
            <a:srgbClr val="E91E63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BECBEB18-3B1B-491A-A613-2D2D3EC561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088640"/>
            <a:ext cx="12192000" cy="3261360"/>
          </a:xfrm>
          <a:prstGeom prst="rect">
            <a:avLst/>
          </a:prstGeom>
        </p:spPr>
      </p:pic>
      <p:sp>
        <p:nvSpPr>
          <p:cNvPr id="15" name="Espace réservé du numéro de diapositive 2">
            <a:extLst>
              <a:ext uri="{FF2B5EF4-FFF2-40B4-BE49-F238E27FC236}">
                <a16:creationId xmlns:a16="http://schemas.microsoft.com/office/drawing/2014/main" id="{8E70A515-E00E-497F-9B97-B06639F3949D}"/>
              </a:ext>
            </a:extLst>
          </p:cNvPr>
          <p:cNvSpPr txBox="1">
            <a:spLocks/>
          </p:cNvSpPr>
          <p:nvPr userDrawn="1"/>
        </p:nvSpPr>
        <p:spPr>
          <a:xfrm>
            <a:off x="11451770" y="6415088"/>
            <a:ext cx="513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714C6C"/>
                </a:solidFill>
                <a:latin typeface="Noto Sans" panose="020B0502040504020204" pitchFamily="34" charset="0"/>
                <a:ea typeface="+mn-ea"/>
                <a:cs typeface="+mn-cs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DCA0A7C-70FE-4DA8-BFDF-9B5B0D096ACE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EA526E0-426D-488E-AA52-629175D96D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356499"/>
            <a:ext cx="2797598" cy="9125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4F16C7-9AAD-4A86-AAE4-3AD27879163C}"/>
              </a:ext>
            </a:extLst>
          </p:cNvPr>
          <p:cNvSpPr/>
          <p:nvPr userDrawn="1"/>
        </p:nvSpPr>
        <p:spPr bwMode="auto">
          <a:xfrm>
            <a:off x="0" y="4522738"/>
            <a:ext cx="12192000" cy="233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8" tIns="45710" rIns="91418" bIns="4571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algn="ctr" eaLnBrk="1" hangingPunct="1">
              <a:lnSpc>
                <a:spcPct val="85000"/>
              </a:lnSpc>
              <a:buClr>
                <a:srgbClr val="77496E"/>
              </a:buClr>
              <a:buSzPct val="95000"/>
              <a:buFontTx/>
              <a:buNone/>
            </a:pPr>
            <a:endParaRPr lang="fr-FR" sz="4800" b="0" i="0" dirty="0">
              <a:solidFill>
                <a:schemeClr val="bg1"/>
              </a:solidFill>
              <a:latin typeface="Noto Sans" panose="020B0502040504020204" pitchFamily="34" charset="0"/>
            </a:endParaRPr>
          </a:p>
        </p:txBody>
      </p:sp>
      <p:sp>
        <p:nvSpPr>
          <p:cNvPr id="16" name="Espace réservé du texte 26">
            <a:extLst>
              <a:ext uri="{FF2B5EF4-FFF2-40B4-BE49-F238E27FC236}">
                <a16:creationId xmlns:a16="http://schemas.microsoft.com/office/drawing/2014/main" id="{D5F7BC4A-B037-48E5-AE1D-1B732895B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698654"/>
            <a:ext cx="12192000" cy="199132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FontTx/>
              <a:buNone/>
              <a:defRPr lang="fr-FR" sz="4800" kern="1200" smtClean="0">
                <a:solidFill>
                  <a:schemeClr val="bg1"/>
                </a:solidFill>
                <a:latin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lang="fr-FR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>
              <a:defRPr lang="fr-FR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>
              <a:defRPr lang="fr-FR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>
              <a:defRPr lang="fr-FR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21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re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5BD4306-9C18-431A-B8CB-A2DB91C5CD03}"/>
              </a:ext>
            </a:extLst>
          </p:cNvPr>
          <p:cNvSpPr/>
          <p:nvPr userDrawn="1"/>
        </p:nvSpPr>
        <p:spPr bwMode="auto">
          <a:xfrm rot="2159315">
            <a:off x="8936227" y="912436"/>
            <a:ext cx="1059873" cy="5955608"/>
          </a:xfrm>
          <a:prstGeom prst="roundRect">
            <a:avLst>
              <a:gd name="adj" fmla="val 50000"/>
            </a:avLst>
          </a:prstGeom>
          <a:solidFill>
            <a:srgbClr val="00C3A4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47DADB6-3D4C-4F94-B85D-810A1F7D110C}"/>
              </a:ext>
            </a:extLst>
          </p:cNvPr>
          <p:cNvSpPr/>
          <p:nvPr userDrawn="1"/>
        </p:nvSpPr>
        <p:spPr bwMode="auto">
          <a:xfrm rot="2159315">
            <a:off x="9096254" y="1450737"/>
            <a:ext cx="1059873" cy="5955608"/>
          </a:xfrm>
          <a:prstGeom prst="roundRect">
            <a:avLst>
              <a:gd name="adj" fmla="val 50000"/>
            </a:avLst>
          </a:prstGeom>
          <a:solidFill>
            <a:srgbClr val="00C3A4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DE3CF51-83FC-450C-A8C0-82C93C5F086A}"/>
              </a:ext>
            </a:extLst>
          </p:cNvPr>
          <p:cNvSpPr/>
          <p:nvPr userDrawn="1"/>
        </p:nvSpPr>
        <p:spPr bwMode="auto">
          <a:xfrm rot="2159315">
            <a:off x="10023854" y="466558"/>
            <a:ext cx="1059873" cy="5955608"/>
          </a:xfrm>
          <a:prstGeom prst="roundRect">
            <a:avLst>
              <a:gd name="adj" fmla="val 50000"/>
            </a:avLst>
          </a:prstGeom>
          <a:solidFill>
            <a:srgbClr val="00C3A4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00E49F9-3518-49B4-AC1C-F782256A8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088640"/>
            <a:ext cx="12192000" cy="3261360"/>
          </a:xfrm>
          <a:prstGeom prst="rect">
            <a:avLst/>
          </a:prstGeom>
        </p:spPr>
      </p:pic>
      <p:sp>
        <p:nvSpPr>
          <p:cNvPr id="16" name="Espace réservé du texte 26">
            <a:extLst>
              <a:ext uri="{FF2B5EF4-FFF2-40B4-BE49-F238E27FC236}">
                <a16:creationId xmlns:a16="http://schemas.microsoft.com/office/drawing/2014/main" id="{D5F7BC4A-B037-48E5-AE1D-1B732895B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696687"/>
            <a:ext cx="12192000" cy="199132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FontTx/>
              <a:buNone/>
              <a:defRPr lang="fr-FR" sz="4800" kern="1200" smtClean="0">
                <a:solidFill>
                  <a:schemeClr val="bg1"/>
                </a:solidFill>
                <a:latin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lang="fr-FR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>
              <a:defRPr lang="fr-FR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>
              <a:defRPr lang="fr-FR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>
              <a:defRPr lang="fr-FR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77B8233C-94C0-48E2-9AC3-943B4529C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1770" y="6415088"/>
            <a:ext cx="513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714C6C"/>
                </a:solidFill>
                <a:latin typeface="Noto Sans" panose="020B0502040504020204" pitchFamily="34" charset="0"/>
                <a:ea typeface="+mn-ea"/>
                <a:cs typeface="+mn-cs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DCA0A7C-70FE-4DA8-BFDF-9B5B0D096ACE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1C64E71-23A1-4B0A-8891-AF770768AE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356499"/>
            <a:ext cx="2797598" cy="9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re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C7AEA93-7B06-4625-9E8E-60903724EF0B}"/>
              </a:ext>
            </a:extLst>
          </p:cNvPr>
          <p:cNvSpPr/>
          <p:nvPr userDrawn="1"/>
        </p:nvSpPr>
        <p:spPr bwMode="auto">
          <a:xfrm rot="2159315">
            <a:off x="8936227" y="912436"/>
            <a:ext cx="1059873" cy="5955608"/>
          </a:xfrm>
          <a:prstGeom prst="roundRect">
            <a:avLst>
              <a:gd name="adj" fmla="val 50000"/>
            </a:avLst>
          </a:prstGeom>
          <a:solidFill>
            <a:srgbClr val="FFA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1897A6B-5F66-40E3-A0CD-93382C0147F8}"/>
              </a:ext>
            </a:extLst>
          </p:cNvPr>
          <p:cNvSpPr/>
          <p:nvPr userDrawn="1"/>
        </p:nvSpPr>
        <p:spPr bwMode="auto">
          <a:xfrm rot="2159315">
            <a:off x="9096254" y="1450737"/>
            <a:ext cx="1059873" cy="5955608"/>
          </a:xfrm>
          <a:prstGeom prst="roundRect">
            <a:avLst>
              <a:gd name="adj" fmla="val 50000"/>
            </a:avLst>
          </a:prstGeom>
          <a:solidFill>
            <a:srgbClr val="FFA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28D9A67-80B8-405D-B764-0B4D43CD550F}"/>
              </a:ext>
            </a:extLst>
          </p:cNvPr>
          <p:cNvSpPr/>
          <p:nvPr userDrawn="1"/>
        </p:nvSpPr>
        <p:spPr bwMode="auto">
          <a:xfrm rot="2159315">
            <a:off x="10023854" y="466558"/>
            <a:ext cx="1059873" cy="5955608"/>
          </a:xfrm>
          <a:prstGeom prst="roundRect">
            <a:avLst>
              <a:gd name="adj" fmla="val 50000"/>
            </a:avLst>
          </a:prstGeom>
          <a:solidFill>
            <a:srgbClr val="FFA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CB32931A-365D-4974-9FA4-86BAFBA234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153728"/>
            <a:ext cx="12192000" cy="3261360"/>
          </a:xfrm>
          <a:prstGeom prst="rect">
            <a:avLst/>
          </a:prstGeom>
        </p:spPr>
      </p:pic>
      <p:sp>
        <p:nvSpPr>
          <p:cNvPr id="15" name="Espace réservé du numéro de diapositive 2">
            <a:extLst>
              <a:ext uri="{FF2B5EF4-FFF2-40B4-BE49-F238E27FC236}">
                <a16:creationId xmlns:a16="http://schemas.microsoft.com/office/drawing/2014/main" id="{C742A8B3-42B6-4676-B1BC-EAB7A5A35EA6}"/>
              </a:ext>
            </a:extLst>
          </p:cNvPr>
          <p:cNvSpPr txBox="1">
            <a:spLocks/>
          </p:cNvSpPr>
          <p:nvPr userDrawn="1"/>
        </p:nvSpPr>
        <p:spPr>
          <a:xfrm>
            <a:off x="11451770" y="6415088"/>
            <a:ext cx="513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714C6C"/>
                </a:solidFill>
                <a:latin typeface="Noto Sans" panose="020B0502040504020204" pitchFamily="34" charset="0"/>
                <a:ea typeface="+mn-ea"/>
                <a:cs typeface="+mn-cs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DCA0A7C-70FE-4DA8-BFDF-9B5B0D096ACE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822D0B0-2BF5-42FB-9F36-A19EA180FF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356499"/>
            <a:ext cx="2797598" cy="9125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57AE90-0149-4732-B437-982A8F21BD1F}"/>
              </a:ext>
            </a:extLst>
          </p:cNvPr>
          <p:cNvSpPr/>
          <p:nvPr userDrawn="1"/>
        </p:nvSpPr>
        <p:spPr bwMode="auto">
          <a:xfrm>
            <a:off x="0" y="4522738"/>
            <a:ext cx="12192000" cy="233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8" tIns="45710" rIns="91418" bIns="4571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algn="ctr" eaLnBrk="1" hangingPunct="1">
              <a:lnSpc>
                <a:spcPct val="85000"/>
              </a:lnSpc>
              <a:buClr>
                <a:srgbClr val="77496E"/>
              </a:buClr>
              <a:buSzPct val="95000"/>
              <a:buFontTx/>
              <a:buNone/>
            </a:pPr>
            <a:endParaRPr lang="fr-FR" sz="4800" b="0" i="0" dirty="0">
              <a:solidFill>
                <a:schemeClr val="bg1"/>
              </a:solidFill>
              <a:latin typeface="Noto Sans" panose="020B0502040504020204" pitchFamily="34" charset="0"/>
            </a:endParaRPr>
          </a:p>
        </p:txBody>
      </p:sp>
      <p:sp>
        <p:nvSpPr>
          <p:cNvPr id="16" name="Espace réservé du texte 26">
            <a:extLst>
              <a:ext uri="{FF2B5EF4-FFF2-40B4-BE49-F238E27FC236}">
                <a16:creationId xmlns:a16="http://schemas.microsoft.com/office/drawing/2014/main" id="{3AD1D724-4367-4722-BD31-BFDF126B0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21558"/>
            <a:ext cx="12192000" cy="199132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FontTx/>
              <a:buNone/>
              <a:defRPr lang="fr-FR" sz="4800" kern="1200" smtClean="0">
                <a:solidFill>
                  <a:schemeClr val="bg1"/>
                </a:solidFill>
                <a:latin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lang="fr-FR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>
              <a:defRPr lang="fr-FR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>
              <a:defRPr lang="fr-FR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>
              <a:defRPr lang="fr-FR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B4968682-EB05-404C-BCC5-105AF4BB0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1770" y="6415088"/>
            <a:ext cx="513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714C6C"/>
                </a:solidFill>
                <a:latin typeface="Noto Sans" panose="020B0502040504020204" pitchFamily="34" charset="0"/>
              </a:defRPr>
            </a:lvl1pPr>
          </a:lstStyle>
          <a:p>
            <a:fld id="{1DCA0A7C-70FE-4DA8-BFDF-9B5B0D096AC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47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01E7E-FA69-4CD8-9480-508508C9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87" y="365125"/>
            <a:ext cx="11164047" cy="976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7241-5713-4BD2-B156-32E4187E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787" y="1448790"/>
            <a:ext cx="11164047" cy="4728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2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4" r:id="rId5"/>
    <p:sldLayoutId id="2147483665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14C6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400" kern="1200">
          <a:solidFill>
            <a:srgbClr val="714C6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C3A4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DE71-6608-4B11-B51B-C41F21601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058" y="2326433"/>
            <a:ext cx="10264942" cy="11835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Table Extraction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666F8-5BA7-47D7-9738-F3DC877A1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058" y="3602038"/>
            <a:ext cx="10264942" cy="4064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85000"/>
              </a:lnSpc>
              <a:spcBef>
                <a:spcPts val="2401"/>
              </a:spcBef>
              <a:spcAft>
                <a:spcPts val="720"/>
              </a:spcAft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Noto Sans UI"/>
              </a:rPr>
              <a:t>Table Extraction &amp; Few-shot Document Classification</a:t>
            </a:r>
          </a:p>
        </p:txBody>
      </p:sp>
      <p:pic>
        <p:nvPicPr>
          <p:cNvPr id="4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2AABA34C-E31E-49C7-9C93-7067092A34C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681995" y="100976"/>
            <a:ext cx="1685160" cy="1371600"/>
          </a:xfrm>
          <a:prstGeom prst="rect">
            <a:avLst/>
          </a:prstGeom>
          <a:ln w="0">
            <a:noFill/>
          </a:ln>
        </p:spPr>
      </p:pic>
      <p:pic>
        <p:nvPicPr>
          <p:cNvPr id="5" name="Picture 1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618D1FE-7D09-4FC2-966C-25CA7ED0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83553" y="100976"/>
            <a:ext cx="2255579" cy="1371600"/>
          </a:xfrm>
          <a:prstGeom prst="rect">
            <a:avLst/>
          </a:prstGeom>
          <a:ln w="0">
            <a:noFill/>
          </a:ln>
        </p:spPr>
      </p:pic>
      <p:pic>
        <p:nvPicPr>
          <p:cNvPr id="6" name="Image 2">
            <a:extLst>
              <a:ext uri="{FF2B5EF4-FFF2-40B4-BE49-F238E27FC236}">
                <a16:creationId xmlns:a16="http://schemas.microsoft.com/office/drawing/2014/main" id="{9B734057-F483-4498-9FE7-2C310DFEB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0047347" y="58736"/>
            <a:ext cx="1994422" cy="2743200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ADC56-1390-4F75-81B7-56FCB4042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86" y="100976"/>
            <a:ext cx="132558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B2C17F-5979-4543-8FCB-515C2CCDD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06" y="100976"/>
            <a:ext cx="1374894" cy="13716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82125E7-9711-4E15-8EFC-5F57AFE3BD02}"/>
              </a:ext>
            </a:extLst>
          </p:cNvPr>
          <p:cNvSpPr txBox="1">
            <a:spLocks/>
          </p:cNvSpPr>
          <p:nvPr/>
        </p:nvSpPr>
        <p:spPr>
          <a:xfrm>
            <a:off x="403058" y="5532437"/>
            <a:ext cx="10264942" cy="40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5000"/>
              <a:buFont typeface="Wingdings" panose="05000000000000000000" pitchFamily="2" charset="2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C3A4"/>
              </a:buClr>
              <a:buSzPct val="85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2401"/>
              </a:spcBef>
              <a:spcAft>
                <a:spcPts val="720"/>
              </a:spcAft>
              <a:tabLst>
                <a:tab pos="0" algn="l"/>
              </a:tabLst>
            </a:pPr>
            <a:r>
              <a:rPr lang="en-US" sz="1800" spc="-1" dirty="0">
                <a:solidFill>
                  <a:srgbClr val="FFFFFF"/>
                </a:solidFill>
                <a:latin typeface="Noto Sans UI"/>
              </a:rPr>
              <a:t>Report date: 2025-03-28</a:t>
            </a:r>
            <a:endParaRPr lang="en-US" sz="1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62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6CE7C7-7754-4B0D-847E-5A9D48A2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8" y="1276282"/>
            <a:ext cx="6270394" cy="4900682"/>
          </a:xfrm>
        </p:spPr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, and F1-Score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C3ACE-DD9C-4412-B2F8-696BFD17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</a:t>
            </a:r>
            <a:r>
              <a:rPr lang="fr-FR" dirty="0" err="1"/>
              <a:t>Metrics:Table</a:t>
            </a:r>
            <a:r>
              <a:rPr lang="fr-FR" dirty="0"/>
              <a:t>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AD36D-E8B1-4B6B-8DDA-22C41149912C}"/>
              </a:ext>
            </a:extLst>
          </p:cNvPr>
          <p:cNvSpPr/>
          <p:nvPr/>
        </p:nvSpPr>
        <p:spPr>
          <a:xfrm>
            <a:off x="227162" y="6401033"/>
            <a:ext cx="11964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[1] B. Smock et al., "</a:t>
            </a:r>
            <a:r>
              <a:rPr lang="en-US" sz="1300" dirty="0" err="1"/>
              <a:t>GriTS</a:t>
            </a:r>
            <a:r>
              <a:rPr lang="en-US" sz="1300" dirty="0"/>
              <a:t>: Grid table similarity metric for table structure recognition", ICDAR 2023.</a:t>
            </a:r>
            <a:endParaRPr lang="fr-FR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C8737-E75D-4382-B78E-771516B9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2" y="1793876"/>
            <a:ext cx="6518440" cy="269239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F6995B-B121-4D8C-A0F4-B1AAF59B9C2B}"/>
              </a:ext>
            </a:extLst>
          </p:cNvPr>
          <p:cNvSpPr txBox="1">
            <a:spLocks/>
          </p:cNvSpPr>
          <p:nvPr/>
        </p:nvSpPr>
        <p:spPr>
          <a:xfrm>
            <a:off x="6609977" y="1295264"/>
            <a:ext cx="5442116" cy="490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714C6C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C3A4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Intersection over Union (</a:t>
            </a:r>
            <a:r>
              <a:rPr lang="fr-FR" dirty="0" err="1"/>
              <a:t>IoU</a:t>
            </a:r>
            <a:r>
              <a:rPr lang="fr-FR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5D5D0-7922-4067-A3AF-1579A8396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650" y="2024026"/>
            <a:ext cx="3601165" cy="90490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96FFA5-1C57-444E-8B50-A275532D31AA}"/>
              </a:ext>
            </a:extLst>
          </p:cNvPr>
          <p:cNvSpPr txBox="1">
            <a:spLocks/>
          </p:cNvSpPr>
          <p:nvPr/>
        </p:nvSpPr>
        <p:spPr>
          <a:xfrm>
            <a:off x="6749884" y="3614739"/>
            <a:ext cx="5442116" cy="490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714C6C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C3A4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Precision</a:t>
            </a:r>
            <a:r>
              <a:rPr lang="fr-FR" dirty="0"/>
              <a:t> (</a:t>
            </a:r>
            <a:r>
              <a:rPr lang="fr-FR" dirty="0" err="1"/>
              <a:t>mAP</a:t>
            </a:r>
            <a:r>
              <a:rPr lang="fr-FR" dirty="0"/>
              <a:t>)</a:t>
            </a:r>
          </a:p>
          <a:p>
            <a:pPr lvl="1"/>
            <a:r>
              <a:rPr lang="en-US" dirty="0"/>
              <a:t>The average precision over multiple </a:t>
            </a:r>
            <a:r>
              <a:rPr lang="en-US" dirty="0" err="1"/>
              <a:t>IoU</a:t>
            </a:r>
            <a:r>
              <a:rPr lang="en-US" dirty="0"/>
              <a:t> thresholds (e.g., 0.5, 0.75).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159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3ACE-DD9C-4412-B2F8-696BFD17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: Table Structure Recognition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AD36D-E8B1-4B6B-8DDA-22C41149912C}"/>
              </a:ext>
            </a:extLst>
          </p:cNvPr>
          <p:cNvSpPr/>
          <p:nvPr/>
        </p:nvSpPr>
        <p:spPr>
          <a:xfrm>
            <a:off x="227162" y="6401033"/>
            <a:ext cx="11964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[1] X. Zhong et al., "Image-Based Table Recognition: Data, Model, and Evaluation", ECCV 2020.</a:t>
            </a:r>
            <a:endParaRPr lang="fr-FR" sz="13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6B8348-CA20-4B0A-80CA-9A1A4FD8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8" y="1276282"/>
            <a:ext cx="4453125" cy="4900682"/>
          </a:xfrm>
        </p:spPr>
        <p:txBody>
          <a:bodyPr/>
          <a:lstStyle/>
          <a:p>
            <a:r>
              <a:rPr lang="fr-FR" dirty="0"/>
              <a:t>TEDS: </a:t>
            </a:r>
            <a:r>
              <a:rPr lang="fr-FR" dirty="0" err="1"/>
              <a:t>Tree</a:t>
            </a:r>
            <a:r>
              <a:rPr lang="fr-FR" dirty="0"/>
              <a:t>-Edit-Distance-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 [1]</a:t>
            </a:r>
          </a:p>
          <a:p>
            <a:pPr lvl="1"/>
            <a:r>
              <a:rPr lang="en-US" dirty="0"/>
              <a:t>Convert Tables to Tree Representation</a:t>
            </a:r>
          </a:p>
          <a:p>
            <a:pPr lvl="1"/>
            <a:r>
              <a:rPr lang="en-US" dirty="0"/>
              <a:t>Compute Tree Edit Distance</a:t>
            </a:r>
          </a:p>
          <a:p>
            <a:pPr lvl="1"/>
            <a:r>
              <a:rPr lang="en-US" dirty="0"/>
              <a:t>Calculate Similarity Score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81275-E353-4079-8A61-740D4613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98" y="3598035"/>
            <a:ext cx="8639529" cy="22574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36F807-C1BE-4FCE-9006-15C8D0211D47}"/>
              </a:ext>
            </a:extLst>
          </p:cNvPr>
          <p:cNvSpPr txBox="1">
            <a:spLocks/>
          </p:cNvSpPr>
          <p:nvPr/>
        </p:nvSpPr>
        <p:spPr>
          <a:xfrm>
            <a:off x="5157788" y="1276282"/>
            <a:ext cx="6946799" cy="490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714C6C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C3A4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Advantages</a:t>
            </a:r>
            <a:r>
              <a:rPr lang="fr-FR" dirty="0"/>
              <a:t> of TEDS</a:t>
            </a:r>
          </a:p>
          <a:p>
            <a:pPr lvl="1"/>
            <a:r>
              <a:rPr lang="en-US" dirty="0"/>
              <a:t>Structure-aware – Evaluates row/column hierarchy instead of treating tables as simple grids.</a:t>
            </a:r>
          </a:p>
          <a:p>
            <a:pPr lvl="1"/>
            <a:r>
              <a:rPr lang="en-US" dirty="0"/>
              <a:t>Handles merged cells – Accounts for complex structures like </a:t>
            </a:r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Text-sensitive – Checks if text is assigned to the correct cell.</a:t>
            </a:r>
          </a:p>
          <a:p>
            <a:pPr lvl="1"/>
            <a:r>
              <a:rPr lang="en-US" dirty="0"/>
              <a:t>Robust metric – Works well for both simple and complex tables.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82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3ACE-DD9C-4412-B2F8-696BFD17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: Table Structure Recognition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AD36D-E8B1-4B6B-8DDA-22C41149912C}"/>
              </a:ext>
            </a:extLst>
          </p:cNvPr>
          <p:cNvSpPr/>
          <p:nvPr/>
        </p:nvSpPr>
        <p:spPr>
          <a:xfrm>
            <a:off x="227162" y="6401033"/>
            <a:ext cx="11964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[1] B. Smock et al., "</a:t>
            </a:r>
            <a:r>
              <a:rPr lang="en-US" sz="1300" dirty="0" err="1"/>
              <a:t>GriTS</a:t>
            </a:r>
            <a:r>
              <a:rPr lang="en-US" sz="1300" dirty="0"/>
              <a:t>: Grid table similarity metric for table structure recognition", ICDAR 2023.</a:t>
            </a:r>
            <a:endParaRPr lang="fr-FR" sz="1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2E2408-6EF4-4C1D-BA26-C4A3B8BD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92" y="1039761"/>
            <a:ext cx="5940579" cy="234128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D45CC5-4AD0-4F7B-85F5-E31FC03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8" y="1276282"/>
            <a:ext cx="11268262" cy="4900682"/>
          </a:xfrm>
        </p:spPr>
        <p:txBody>
          <a:bodyPr/>
          <a:lstStyle/>
          <a:p>
            <a:r>
              <a:rPr lang="fr-FR" dirty="0" err="1"/>
              <a:t>GriTS</a:t>
            </a:r>
            <a:r>
              <a:rPr lang="fr-FR" dirty="0"/>
              <a:t>: </a:t>
            </a:r>
            <a:r>
              <a:rPr lang="fr-FR" dirty="0" err="1"/>
              <a:t>Grid</a:t>
            </a:r>
            <a:r>
              <a:rPr lang="fr-FR" dirty="0"/>
              <a:t> table </a:t>
            </a:r>
            <a:r>
              <a:rPr lang="fr-FR" dirty="0" err="1"/>
              <a:t>similarity</a:t>
            </a:r>
            <a:r>
              <a:rPr lang="fr-FR" dirty="0"/>
              <a:t> [1]</a:t>
            </a:r>
          </a:p>
          <a:p>
            <a:pPr lvl="1"/>
            <a:r>
              <a:rPr lang="en-US" dirty="0"/>
              <a:t>Represent Tables as Grids</a:t>
            </a:r>
          </a:p>
          <a:p>
            <a:pPr lvl="1"/>
            <a:r>
              <a:rPr lang="en-US" dirty="0"/>
              <a:t>Compute Cell-Level </a:t>
            </a:r>
            <a:r>
              <a:rPr lang="en-US" dirty="0" err="1"/>
              <a:t>IoU</a:t>
            </a:r>
            <a:r>
              <a:rPr lang="en-US" dirty="0"/>
              <a:t> (Intersection over Union)</a:t>
            </a:r>
          </a:p>
          <a:p>
            <a:pPr lvl="1"/>
            <a:r>
              <a:rPr lang="en-US" dirty="0"/>
              <a:t>Match Cells and Compute Similarity Score</a:t>
            </a:r>
          </a:p>
          <a:p>
            <a:pPr lvl="1"/>
            <a:r>
              <a:rPr lang="en-US" dirty="0"/>
              <a:t>Final </a:t>
            </a:r>
            <a:r>
              <a:rPr lang="en-US" dirty="0" err="1"/>
              <a:t>GriTS</a:t>
            </a:r>
            <a:r>
              <a:rPr lang="en-US" dirty="0"/>
              <a:t> Score Calculation</a:t>
            </a:r>
          </a:p>
          <a:p>
            <a:pPr lvl="1"/>
            <a:endParaRPr lang="en-US" dirty="0"/>
          </a:p>
          <a:p>
            <a:r>
              <a:rPr lang="fr-FR" dirty="0"/>
              <a:t>Key </a:t>
            </a:r>
            <a:r>
              <a:rPr lang="fr-FR" dirty="0" err="1"/>
              <a:t>Features</a:t>
            </a:r>
            <a:r>
              <a:rPr lang="fr-FR" dirty="0"/>
              <a:t> of </a:t>
            </a:r>
            <a:r>
              <a:rPr lang="fr-FR" dirty="0" err="1"/>
              <a:t>GriTS</a:t>
            </a:r>
            <a:endParaRPr lang="en-US" dirty="0"/>
          </a:p>
          <a:p>
            <a:pPr lvl="1"/>
            <a:r>
              <a:rPr lang="fr-FR" dirty="0" err="1"/>
              <a:t>Grid-based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en-US" dirty="0"/>
              <a:t> – Evaluates tables as structured 2D grids, aligning well with how tables are processed.</a:t>
            </a:r>
          </a:p>
          <a:p>
            <a:pPr lvl="1"/>
            <a:r>
              <a:rPr lang="fr-FR" dirty="0" err="1"/>
              <a:t>Handles</a:t>
            </a:r>
            <a:r>
              <a:rPr lang="fr-FR" dirty="0"/>
              <a:t> </a:t>
            </a:r>
            <a:r>
              <a:rPr lang="fr-FR" dirty="0" err="1"/>
              <a:t>merged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</a:t>
            </a:r>
            <a:r>
              <a:rPr lang="en-US" dirty="0"/>
              <a:t>– Accounts for </a:t>
            </a:r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r>
              <a:rPr lang="en-US" dirty="0"/>
              <a:t>, making it robust for complex tables.</a:t>
            </a:r>
          </a:p>
          <a:p>
            <a:pPr lvl="1"/>
            <a:r>
              <a:rPr lang="fr-FR" dirty="0" err="1"/>
              <a:t>IoU-based</a:t>
            </a:r>
            <a:r>
              <a:rPr lang="fr-FR" dirty="0"/>
              <a:t> </a:t>
            </a:r>
            <a:r>
              <a:rPr lang="fr-FR" dirty="0" err="1"/>
              <a:t>matching</a:t>
            </a:r>
            <a:r>
              <a:rPr lang="en-US" dirty="0"/>
              <a:t> – Provides a soft similarity score instead of strict binary correctness.</a:t>
            </a:r>
          </a:p>
          <a:p>
            <a:pPr lvl="1"/>
            <a:r>
              <a:rPr lang="en-US" dirty="0"/>
              <a:t>Fine-grained evaluation – Measures both structure and text correctness at the cell level.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37AE4-7333-45AB-8A68-EBF39D9A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25" y="5149482"/>
            <a:ext cx="4644708" cy="86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3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3ACE-DD9C-4412-B2F8-696BFD17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: Table Structure Recognition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AD36D-E8B1-4B6B-8DDA-22C41149912C}"/>
              </a:ext>
            </a:extLst>
          </p:cNvPr>
          <p:cNvSpPr/>
          <p:nvPr/>
        </p:nvSpPr>
        <p:spPr>
          <a:xfrm>
            <a:off x="227162" y="6401033"/>
            <a:ext cx="11964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[1] B. Smock et al., "</a:t>
            </a:r>
            <a:r>
              <a:rPr lang="en-US" sz="1300" dirty="0" err="1"/>
              <a:t>GriTS</a:t>
            </a:r>
            <a:r>
              <a:rPr lang="en-US" sz="1300" dirty="0"/>
              <a:t>: Grid table similarity metric for table structure recognition", ICDAR 2023.</a:t>
            </a:r>
            <a:endParaRPr lang="fr-FR" sz="13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47B9E-D99E-4793-A17E-104395A7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: </a:t>
            </a:r>
            <a:r>
              <a:rPr lang="fr-FR" dirty="0" err="1"/>
              <a:t>GriTS</a:t>
            </a:r>
            <a:r>
              <a:rPr lang="fr-FR" dirty="0"/>
              <a:t> vs. TEDS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B66EA1-C938-477F-A304-4E064FF1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5" y="1876242"/>
            <a:ext cx="9555096" cy="39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2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6A8A2-9D16-4CE6-8CA2-1AD315FA5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CA0A7C-70FE-4DA8-BFDF-9B5B0D096AC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1A5397-CEFF-4E9A-A8C6-A2DECEA2A8BC}"/>
              </a:ext>
            </a:extLst>
          </p:cNvPr>
          <p:cNvSpPr txBox="1">
            <a:spLocks/>
          </p:cNvSpPr>
          <p:nvPr/>
        </p:nvSpPr>
        <p:spPr>
          <a:xfrm>
            <a:off x="850722" y="3921509"/>
            <a:ext cx="8268893" cy="13055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5000"/>
              <a:buFontTx/>
              <a:buNone/>
              <a:defRPr lang="fr-FR" sz="4800" kern="1200" smtClean="0">
                <a:solidFill>
                  <a:schemeClr val="bg1"/>
                </a:solidFill>
                <a:latin typeface="Noto Sans" panose="020B0502040504020204" pitchFamily="34" charset="0"/>
                <a:ea typeface="+mn-ea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C3A4"/>
              </a:buClr>
              <a:buSzPct val="85000"/>
              <a:buFont typeface="Wingdings" panose="05000000000000000000" pitchFamily="2" charset="2"/>
              <a:buChar char="§"/>
              <a:defRPr lang="fr-FR" sz="20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lang="fr-FR" sz="16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lang="fr-FR" sz="13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Benchmark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5EC35-7294-4E51-B4C7-677AA9087E20}"/>
              </a:ext>
            </a:extLst>
          </p:cNvPr>
          <p:cNvSpPr txBox="1"/>
          <p:nvPr/>
        </p:nvSpPr>
        <p:spPr>
          <a:xfrm>
            <a:off x="854301" y="4975311"/>
            <a:ext cx="9061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/>
                </a:solidFill>
                <a:latin typeface="Arial"/>
                <a:ea typeface="DejaVu Sans"/>
              </a:rPr>
              <a:t>Table Detection and Table Structure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14007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3ACE-DD9C-4412-B2F8-696BFD17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Benchmark </a:t>
            </a:r>
            <a:r>
              <a:rPr lang="fr-FR" dirty="0" err="1"/>
              <a:t>Datasets</a:t>
            </a:r>
            <a:endParaRPr lang="fr-FR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FDB841-92C5-4148-892C-2C04F79EB2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500" y="1431166"/>
          <a:ext cx="11506712" cy="2851785"/>
        </p:xfrm>
        <a:graphic>
          <a:graphicData uri="http://schemas.openxmlformats.org/drawingml/2006/table">
            <a:tbl>
              <a:tblPr/>
              <a:tblGrid>
                <a:gridCol w="303540">
                  <a:extLst>
                    <a:ext uri="{9D8B030D-6E8A-4147-A177-3AD203B41FA5}">
                      <a16:colId xmlns:a16="http://schemas.microsoft.com/office/drawing/2014/main" val="1910759650"/>
                    </a:ext>
                  </a:extLst>
                </a:gridCol>
                <a:gridCol w="1667895">
                  <a:extLst>
                    <a:ext uri="{9D8B030D-6E8A-4147-A177-3AD203B41FA5}">
                      <a16:colId xmlns:a16="http://schemas.microsoft.com/office/drawing/2014/main" val="3643162261"/>
                    </a:ext>
                  </a:extLst>
                </a:gridCol>
                <a:gridCol w="4211618">
                  <a:extLst>
                    <a:ext uri="{9D8B030D-6E8A-4147-A177-3AD203B41FA5}">
                      <a16:colId xmlns:a16="http://schemas.microsoft.com/office/drawing/2014/main" val="2020500820"/>
                    </a:ext>
                  </a:extLst>
                </a:gridCol>
                <a:gridCol w="1253043">
                  <a:extLst>
                    <a:ext uri="{9D8B030D-6E8A-4147-A177-3AD203B41FA5}">
                      <a16:colId xmlns:a16="http://schemas.microsoft.com/office/drawing/2014/main" val="22633787"/>
                    </a:ext>
                  </a:extLst>
                </a:gridCol>
                <a:gridCol w="1253043">
                  <a:extLst>
                    <a:ext uri="{9D8B030D-6E8A-4147-A177-3AD203B41FA5}">
                      <a16:colId xmlns:a16="http://schemas.microsoft.com/office/drawing/2014/main" val="1788956129"/>
                    </a:ext>
                  </a:extLst>
                </a:gridCol>
                <a:gridCol w="1356988">
                  <a:extLst>
                    <a:ext uri="{9D8B030D-6E8A-4147-A177-3AD203B41FA5}">
                      <a16:colId xmlns:a16="http://schemas.microsoft.com/office/drawing/2014/main" val="421139121"/>
                    </a:ext>
                  </a:extLst>
                </a:gridCol>
                <a:gridCol w="1460585">
                  <a:extLst>
                    <a:ext uri="{9D8B030D-6E8A-4147-A177-3AD203B41FA5}">
                      <a16:colId xmlns:a16="http://schemas.microsoft.com/office/drawing/2014/main" val="908309454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  <a:endParaRPr lang="fr-FR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#Images</a:t>
                      </a:r>
                      <a:endParaRPr lang="fr-FR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#Tables</a:t>
                      </a:r>
                      <a:endParaRPr lang="fr-FR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Detection</a:t>
                      </a:r>
                      <a:endParaRPr lang="fr-FR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Recognition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48480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PubTables-1M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Scientific articles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6151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FinTabNet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reports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48k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113k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73758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ICDAR-2013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expert-labeled dataset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2389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PubTabNet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HTML annotations of tables extracted from scientific articles.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11835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PubLayNet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</a:t>
                      </a:r>
                      <a:r>
                        <a:rPr lang="fr-FR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fr-F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3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51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6A8A2-9D16-4CE6-8CA2-1AD315FA5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CA0A7C-70FE-4DA8-BFDF-9B5B0D096AC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1A5397-CEFF-4E9A-A8C6-A2DECEA2A8BC}"/>
              </a:ext>
            </a:extLst>
          </p:cNvPr>
          <p:cNvSpPr txBox="1">
            <a:spLocks/>
          </p:cNvSpPr>
          <p:nvPr/>
        </p:nvSpPr>
        <p:spPr>
          <a:xfrm>
            <a:off x="850722" y="3921509"/>
            <a:ext cx="8268893" cy="13055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5000"/>
              <a:buFontTx/>
              <a:buNone/>
              <a:defRPr lang="fr-FR" sz="4800" kern="1200" smtClean="0">
                <a:solidFill>
                  <a:schemeClr val="bg1"/>
                </a:solidFill>
                <a:latin typeface="Noto Sans" panose="020B0502040504020204" pitchFamily="34" charset="0"/>
                <a:ea typeface="+mn-ea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C3A4"/>
              </a:buClr>
              <a:buSzPct val="85000"/>
              <a:buFont typeface="Wingdings" panose="05000000000000000000" pitchFamily="2" charset="2"/>
              <a:buChar char="§"/>
              <a:defRPr lang="fr-FR" sz="20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lang="fr-FR" sz="16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lang="fr-FR" sz="13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err="1"/>
              <a:t>Related</a:t>
            </a:r>
            <a:r>
              <a:rPr lang="fr-FR" dirty="0"/>
              <a:t>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5EC35-7294-4E51-B4C7-677AA9087E20}"/>
              </a:ext>
            </a:extLst>
          </p:cNvPr>
          <p:cNvSpPr txBox="1"/>
          <p:nvPr/>
        </p:nvSpPr>
        <p:spPr>
          <a:xfrm>
            <a:off x="854301" y="4975311"/>
            <a:ext cx="9061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/>
                </a:solidFill>
                <a:latin typeface="Arial"/>
                <a:ea typeface="DejaVu Sans"/>
              </a:rPr>
              <a:t>Table Detection and Table Structure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4130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DD55-022C-47BA-8676-1E624C28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Works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F2B65B-607E-46C4-9E26-EA91C8EFE717}"/>
              </a:ext>
            </a:extLst>
          </p:cNvPr>
          <p:cNvSpPr/>
          <p:nvPr/>
        </p:nvSpPr>
        <p:spPr>
          <a:xfrm>
            <a:off x="227162" y="5028704"/>
            <a:ext cx="1196483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[1] M. Khang et al., "TFLOP: Table Structure Recognition Framework with Layout Pointer Mechanism" , IJCAI </a:t>
            </a:r>
            <a:r>
              <a:rPr lang="en-US" sz="1300" dirty="0">
                <a:solidFill>
                  <a:srgbClr val="FF0000"/>
                </a:solidFill>
              </a:rPr>
              <a:t>2024</a:t>
            </a:r>
            <a:r>
              <a:rPr lang="en-US" sz="1300" dirty="0"/>
              <a:t>.</a:t>
            </a:r>
          </a:p>
          <a:p>
            <a:r>
              <a:rPr lang="en-US" sz="1300" dirty="0"/>
              <a:t>[2] B. Xiao et al., "</a:t>
            </a:r>
            <a:r>
              <a:rPr lang="en-US" sz="1300" dirty="0" err="1"/>
              <a:t>CascadeTSRDet</a:t>
            </a:r>
            <a:r>
              <a:rPr lang="en-US" sz="1300" dirty="0"/>
              <a:t>: Rethinking Detection Based Table Structure Recognition for Visually Rich Document Images" , Expert Systems With Applications 2025.</a:t>
            </a:r>
          </a:p>
          <a:p>
            <a:r>
              <a:rPr lang="en-US" sz="1300" dirty="0"/>
              <a:t>[3] C. Qin et al., "SEMv3: A Fast and Robust Approach to Table Separation Line Detection", JCAI-24.</a:t>
            </a:r>
          </a:p>
          <a:p>
            <a:r>
              <a:rPr lang="en-US" sz="1300" dirty="0"/>
              <a:t>[4] Y. Fan et al., "</a:t>
            </a:r>
            <a:r>
              <a:rPr lang="en-US" sz="1300" dirty="0" err="1"/>
              <a:t>TDeLTA</a:t>
            </a:r>
            <a:r>
              <a:rPr lang="en-US" sz="1300" dirty="0"/>
              <a:t>: A Light-weight and Robust Table Detection Method based on Learning", AAAI </a:t>
            </a:r>
            <a:r>
              <a:rPr lang="en-US" sz="1300" dirty="0">
                <a:solidFill>
                  <a:srgbClr val="FF0000"/>
                </a:solidFill>
              </a:rPr>
              <a:t>2024</a:t>
            </a:r>
            <a:r>
              <a:rPr lang="en-US" sz="1300" dirty="0"/>
              <a:t>.</a:t>
            </a:r>
          </a:p>
          <a:p>
            <a:r>
              <a:rPr lang="en-US" sz="1300" dirty="0"/>
              <a:t>[5] S. Peng et al., "</a:t>
            </a:r>
            <a:r>
              <a:rPr lang="en-US" sz="1300" dirty="0" err="1"/>
              <a:t>UniTable</a:t>
            </a:r>
            <a:r>
              <a:rPr lang="en-US" sz="1300" dirty="0"/>
              <a:t>: Towards a Unified Framework for Table Recognition via Self-Supervised Pretraining", Table Representation Learning Workshop at </a:t>
            </a:r>
            <a:r>
              <a:rPr lang="en-US" sz="1300" dirty="0" err="1"/>
              <a:t>NeurIPS</a:t>
            </a:r>
            <a:r>
              <a:rPr lang="en-US" sz="1300" dirty="0"/>
              <a:t> 2024.</a:t>
            </a:r>
          </a:p>
          <a:p>
            <a:r>
              <a:rPr lang="en-US" sz="1300" dirty="0"/>
              <a:t>[6] Z. Zhang et al., "</a:t>
            </a:r>
            <a:r>
              <a:rPr lang="en-US" sz="1300" dirty="0" err="1"/>
              <a:t>UniTabNet</a:t>
            </a:r>
            <a:r>
              <a:rPr lang="en-US" sz="1300" dirty="0"/>
              <a:t>: Bridging Vision and Language Models for Enhanced Table Structure Recognition", EMNLP 2024.</a:t>
            </a:r>
          </a:p>
          <a:p>
            <a:r>
              <a:rPr lang="en-US" sz="1300" dirty="0"/>
              <a:t>[7] B. Smock et al., "PubTables-1M: Towards Comprehensive Table Extraction From Unstructured Documents ", CVPR 2022. -&gt; </a:t>
            </a:r>
            <a:r>
              <a:rPr lang="en-US" sz="1300" dirty="0">
                <a:solidFill>
                  <a:srgbClr val="FF0000"/>
                </a:solidFill>
              </a:rPr>
              <a:t>TATR (Microsoft)</a:t>
            </a:r>
          </a:p>
          <a:p>
            <a:r>
              <a:rPr lang="en-US" sz="1300" dirty="0"/>
              <a:t>[8] B. Smock et al., "Aligning benchmark datasets for table structure recognition", ICDAR 2023. -&gt; </a:t>
            </a:r>
            <a:r>
              <a:rPr lang="en-US" sz="1300" dirty="0">
                <a:solidFill>
                  <a:srgbClr val="FF0000"/>
                </a:solidFill>
              </a:rPr>
              <a:t>TATR (Microsoft)</a:t>
            </a:r>
            <a:endParaRPr lang="fr-FR" sz="13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965CFC-FCC9-4186-BE9B-3D93EB2F7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04988"/>
              </p:ext>
            </p:extLst>
          </p:nvPr>
        </p:nvGraphicFramePr>
        <p:xfrm>
          <a:off x="514350" y="1242420"/>
          <a:ext cx="11163300" cy="2186580"/>
        </p:xfrm>
        <a:graphic>
          <a:graphicData uri="http://schemas.openxmlformats.org/drawingml/2006/table">
            <a:tbl>
              <a:tblPr/>
              <a:tblGrid>
                <a:gridCol w="1525800">
                  <a:extLst>
                    <a:ext uri="{9D8B030D-6E8A-4147-A177-3AD203B41FA5}">
                      <a16:colId xmlns:a16="http://schemas.microsoft.com/office/drawing/2014/main" val="98051092"/>
                    </a:ext>
                  </a:extLst>
                </a:gridCol>
                <a:gridCol w="918305">
                  <a:extLst>
                    <a:ext uri="{9D8B030D-6E8A-4147-A177-3AD203B41FA5}">
                      <a16:colId xmlns:a16="http://schemas.microsoft.com/office/drawing/2014/main" val="2571532993"/>
                    </a:ext>
                  </a:extLst>
                </a:gridCol>
                <a:gridCol w="1116095">
                  <a:extLst>
                    <a:ext uri="{9D8B030D-6E8A-4147-A177-3AD203B41FA5}">
                      <a16:colId xmlns:a16="http://schemas.microsoft.com/office/drawing/2014/main" val="801225910"/>
                    </a:ext>
                  </a:extLst>
                </a:gridCol>
                <a:gridCol w="904178">
                  <a:extLst>
                    <a:ext uri="{9D8B030D-6E8A-4147-A177-3AD203B41FA5}">
                      <a16:colId xmlns:a16="http://schemas.microsoft.com/office/drawing/2014/main" val="573979614"/>
                    </a:ext>
                  </a:extLst>
                </a:gridCol>
                <a:gridCol w="1024264">
                  <a:extLst>
                    <a:ext uri="{9D8B030D-6E8A-4147-A177-3AD203B41FA5}">
                      <a16:colId xmlns:a16="http://schemas.microsoft.com/office/drawing/2014/main" val="110927475"/>
                    </a:ext>
                  </a:extLst>
                </a:gridCol>
                <a:gridCol w="1285628">
                  <a:extLst>
                    <a:ext uri="{9D8B030D-6E8A-4147-A177-3AD203B41FA5}">
                      <a16:colId xmlns:a16="http://schemas.microsoft.com/office/drawing/2014/main" val="673909992"/>
                    </a:ext>
                  </a:extLst>
                </a:gridCol>
                <a:gridCol w="960689">
                  <a:extLst>
                    <a:ext uri="{9D8B030D-6E8A-4147-A177-3AD203B41FA5}">
                      <a16:colId xmlns:a16="http://schemas.microsoft.com/office/drawing/2014/main" val="1239735852"/>
                    </a:ext>
                  </a:extLst>
                </a:gridCol>
                <a:gridCol w="1172606">
                  <a:extLst>
                    <a:ext uri="{9D8B030D-6E8A-4147-A177-3AD203B41FA5}">
                      <a16:colId xmlns:a16="http://schemas.microsoft.com/office/drawing/2014/main" val="623761495"/>
                    </a:ext>
                  </a:extLst>
                </a:gridCol>
                <a:gridCol w="1151414">
                  <a:extLst>
                    <a:ext uri="{9D8B030D-6E8A-4147-A177-3AD203B41FA5}">
                      <a16:colId xmlns:a16="http://schemas.microsoft.com/office/drawing/2014/main" val="3542234899"/>
                    </a:ext>
                  </a:extLst>
                </a:gridCol>
                <a:gridCol w="162469">
                  <a:extLst>
                    <a:ext uri="{9D8B030D-6E8A-4147-A177-3AD203B41FA5}">
                      <a16:colId xmlns:a16="http://schemas.microsoft.com/office/drawing/2014/main" val="50893167"/>
                    </a:ext>
                  </a:extLst>
                </a:gridCol>
                <a:gridCol w="941852">
                  <a:extLst>
                    <a:ext uri="{9D8B030D-6E8A-4147-A177-3AD203B41FA5}">
                      <a16:colId xmlns:a16="http://schemas.microsoft.com/office/drawing/2014/main" val="914808497"/>
                    </a:ext>
                  </a:extLst>
                </a:gridCol>
              </a:tblGrid>
              <a:tr h="21865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Structure Recognition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</a:t>
                      </a:r>
                      <a:r>
                        <a:rPr lang="fr-FR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Detection</a:t>
                      </a:r>
                      <a:endParaRPr lang="fr-FR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229956"/>
                  </a:ext>
                </a:extLst>
              </a:tr>
              <a:tr h="218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TEDS-</a:t>
                      </a:r>
                      <a:r>
                        <a:rPr lang="fr-FR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</a:t>
                      </a:r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.(%)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GriTSCon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69140"/>
                  </a:ext>
                </a:extLst>
              </a:tr>
              <a:tr h="2186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FinTabNet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PubTables1M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PubTabNet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PubTables1M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ICDAR-2013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FinTabNet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PubTables1M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ICDAR-2013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72307"/>
                  </a:ext>
                </a:extLst>
              </a:tr>
              <a:tr h="21865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TFLOP [1]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99.56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98.38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+ L + T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968368"/>
                  </a:ext>
                </a:extLst>
              </a:tr>
              <a:tr h="21865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CascadeTSRDet</a:t>
                      </a:r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[2]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99.08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99.19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96.99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14882"/>
                  </a:ext>
                </a:extLst>
              </a:tr>
              <a:tr h="21865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SEMv3 [3]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97.5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817389"/>
                  </a:ext>
                </a:extLst>
              </a:tr>
              <a:tr h="21865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TDeLTA</a:t>
                      </a:r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[4]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76.08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98.02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+ L + T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511691"/>
                  </a:ext>
                </a:extLst>
              </a:tr>
              <a:tr h="21865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UniTable</a:t>
                      </a:r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[5]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98.89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97.89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22081"/>
                  </a:ext>
                </a:extLst>
              </a:tr>
              <a:tr h="21865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UniTabNet</a:t>
                      </a:r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[6]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97.5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V+L+T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117583"/>
                  </a:ext>
                </a:extLst>
              </a:tr>
              <a:tr h="21865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TATR [7,8]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98.5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98.11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3" marR="7053" marT="7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053" marR="7053" marT="7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97107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AD599-CB40-4303-B61D-CE0B1BB82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03" y="3588868"/>
            <a:ext cx="11164047" cy="12974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a large public dataset, the accuracy of both TD and TSR is very high.</a:t>
            </a:r>
          </a:p>
          <a:p>
            <a:r>
              <a:rPr lang="en-US" dirty="0"/>
              <a:t>However, on the ICDAR-2013 dataset</a:t>
            </a:r>
            <a:r>
              <a:rPr lang="en-US"/>
              <a:t>, Table Detection </a:t>
            </a:r>
            <a:r>
              <a:rPr lang="en-US" dirty="0"/>
              <a:t>performs poorly.</a:t>
            </a:r>
          </a:p>
          <a:p>
            <a:r>
              <a:rPr lang="en-US" dirty="0"/>
              <a:t>Recently, there has been a trend of using Visual, Layout, and Text for TSR.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7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6A8A2-9D16-4CE6-8CA2-1AD315FA5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CA0A7C-70FE-4DA8-BFDF-9B5B0D096AC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1A5397-CEFF-4E9A-A8C6-A2DECEA2A8BC}"/>
              </a:ext>
            </a:extLst>
          </p:cNvPr>
          <p:cNvSpPr txBox="1">
            <a:spLocks/>
          </p:cNvSpPr>
          <p:nvPr/>
        </p:nvSpPr>
        <p:spPr>
          <a:xfrm>
            <a:off x="850722" y="3921509"/>
            <a:ext cx="8268893" cy="13055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5000"/>
              <a:buFontTx/>
              <a:buNone/>
              <a:defRPr lang="fr-FR" sz="4800" kern="1200" smtClean="0">
                <a:solidFill>
                  <a:schemeClr val="bg1"/>
                </a:solidFill>
                <a:latin typeface="Noto Sans" panose="020B0502040504020204" pitchFamily="34" charset="0"/>
                <a:ea typeface="+mn-ea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C3A4"/>
              </a:buClr>
              <a:buSzPct val="85000"/>
              <a:buFont typeface="Wingdings" panose="05000000000000000000" pitchFamily="2" charset="2"/>
              <a:buChar char="§"/>
              <a:defRPr lang="fr-FR" sz="20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lang="fr-FR" sz="16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lang="fr-FR" sz="13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Next </a:t>
            </a:r>
            <a:r>
              <a:rPr lang="fr-FR" dirty="0" err="1"/>
              <a:t>Task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8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EE76-DC13-4D74-A2E2-3E739306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B12B-28EA-4BDD-B7DD-A8D7B60A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on Our dataset</a:t>
            </a:r>
          </a:p>
          <a:p>
            <a:pPr lvl="1"/>
            <a:r>
              <a:rPr lang="fr-FR" dirty="0" err="1"/>
              <a:t>CascadeTSRDet</a:t>
            </a:r>
            <a:r>
              <a:rPr lang="fr-FR" dirty="0"/>
              <a:t> [2]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70796-7ABF-45F5-A9E5-D8243F741E63}"/>
              </a:ext>
            </a:extLst>
          </p:cNvPr>
          <p:cNvSpPr/>
          <p:nvPr/>
        </p:nvSpPr>
        <p:spPr>
          <a:xfrm>
            <a:off x="227162" y="6176964"/>
            <a:ext cx="1196483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[1] M. Khang et al., "TFLOP: Table Structure Recognition Framework with Layout Pointer Mechanism" , IJCAI </a:t>
            </a:r>
            <a:r>
              <a:rPr lang="en-US" sz="1300" dirty="0">
                <a:solidFill>
                  <a:srgbClr val="FF0000"/>
                </a:solidFill>
              </a:rPr>
              <a:t>2024</a:t>
            </a:r>
            <a:r>
              <a:rPr lang="en-US" sz="1300" dirty="0"/>
              <a:t>.</a:t>
            </a:r>
          </a:p>
          <a:p>
            <a:r>
              <a:rPr lang="en-US" sz="1300" dirty="0"/>
              <a:t>[2] B. Xiao et al., "</a:t>
            </a:r>
            <a:r>
              <a:rPr lang="en-US" sz="1300" dirty="0" err="1"/>
              <a:t>CascadeTSRDet</a:t>
            </a:r>
            <a:r>
              <a:rPr lang="en-US" sz="1300" dirty="0"/>
              <a:t>: Rethinking Detection Based Table Structure Recognition for Visually Rich Document Images" , Expert Systems With Applications 2025.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C84F9-F7D0-467F-9C84-E6F934064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2"/>
          <a:stretch/>
        </p:blipFill>
        <p:spPr>
          <a:xfrm>
            <a:off x="4034246" y="1406423"/>
            <a:ext cx="8026213" cy="46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2164-D22E-4883-83E8-CBAD04A8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8142-87B7-47BD-BBE8-89DAD210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Status</a:t>
            </a:r>
            <a:endParaRPr lang="fr-FR" dirty="0"/>
          </a:p>
          <a:p>
            <a:pPr>
              <a:spcBef>
                <a:spcPts val="300"/>
              </a:spcBef>
            </a:pPr>
            <a:r>
              <a:rPr lang="fr-FR" dirty="0"/>
              <a:t>Few-Shot Document Classification [ICDAR 2025]</a:t>
            </a:r>
          </a:p>
          <a:p>
            <a:pPr lvl="1">
              <a:spcBef>
                <a:spcPts val="300"/>
              </a:spcBef>
            </a:pPr>
            <a:r>
              <a:rPr lang="fr-FR" dirty="0" err="1"/>
              <a:t>Result</a:t>
            </a:r>
            <a:endParaRPr lang="fr-FR" dirty="0"/>
          </a:p>
          <a:p>
            <a:pPr>
              <a:spcBef>
                <a:spcPts val="300"/>
              </a:spcBef>
            </a:pPr>
            <a:r>
              <a:rPr lang="fr-FR" dirty="0"/>
              <a:t>Table Information Extraction</a:t>
            </a:r>
          </a:p>
          <a:p>
            <a:pPr lvl="1">
              <a:spcBef>
                <a:spcPts val="300"/>
              </a:spcBef>
            </a:pPr>
            <a:r>
              <a:rPr lang="fr-FR" dirty="0" err="1"/>
              <a:t>Lookback</a:t>
            </a:r>
            <a:endParaRPr lang="fr-FR" dirty="0"/>
          </a:p>
          <a:p>
            <a:pPr lvl="2">
              <a:spcBef>
                <a:spcPts val="300"/>
              </a:spcBef>
            </a:pPr>
            <a:r>
              <a:rPr lang="fr-FR" dirty="0"/>
              <a:t>Introduction</a:t>
            </a:r>
          </a:p>
          <a:p>
            <a:pPr lvl="2">
              <a:spcBef>
                <a:spcPts val="300"/>
              </a:spcBef>
            </a:pPr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 &amp; Benchmark </a:t>
            </a:r>
            <a:r>
              <a:rPr lang="fr-FR" dirty="0" err="1"/>
              <a:t>Datasets</a:t>
            </a:r>
            <a:endParaRPr lang="fr-FR" dirty="0"/>
          </a:p>
          <a:p>
            <a:pPr lvl="2">
              <a:spcBef>
                <a:spcPts val="300"/>
              </a:spcBef>
            </a:pPr>
            <a:r>
              <a:rPr lang="fr-FR" dirty="0" err="1"/>
              <a:t>Related</a:t>
            </a:r>
            <a:r>
              <a:rPr lang="fr-FR" dirty="0"/>
              <a:t> Works</a:t>
            </a:r>
          </a:p>
          <a:p>
            <a:pPr lvl="1">
              <a:spcBef>
                <a:spcPts val="300"/>
              </a:spcBef>
            </a:pPr>
            <a:r>
              <a:rPr lang="fr-FR" dirty="0" err="1"/>
              <a:t>CascadeTSRDet</a:t>
            </a:r>
            <a:r>
              <a:rPr lang="fr-FR" dirty="0"/>
              <a:t> - Table Structure Recognition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Run Samples by Pre-trained model</a:t>
            </a:r>
            <a:endParaRPr lang="fr-FR" dirty="0"/>
          </a:p>
          <a:p>
            <a:pPr indent="0">
              <a:spcBef>
                <a:spcPts val="300"/>
              </a:spcBef>
              <a:buNone/>
            </a:pPr>
            <a:endParaRPr lang="fr-FR" dirty="0"/>
          </a:p>
          <a:p>
            <a:pPr indent="0">
              <a:spcBef>
                <a:spcPts val="300"/>
              </a:spcBef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73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F7E3-2FD1-407A-B8A0-F531DE90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0C91-F798-4671-93A2-707378A0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not label projected header</a:t>
            </a:r>
          </a:p>
          <a:p>
            <a:pPr lvl="1"/>
            <a:r>
              <a:rPr lang="en-US" dirty="0"/>
              <a:t>Need to do pre-processing</a:t>
            </a:r>
          </a:p>
          <a:p>
            <a:pPr lvl="1"/>
            <a:r>
              <a:rPr lang="en-US" dirty="0"/>
              <a:t>Maybe re-label some images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F364A-4C8E-4B49-9E09-5F0E745C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191" y="1276282"/>
            <a:ext cx="6716062" cy="19910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232C90-4880-4731-8153-C4C2850136F7}"/>
              </a:ext>
            </a:extLst>
          </p:cNvPr>
          <p:cNvCxnSpPr>
            <a:cxnSpLocks/>
          </p:cNvCxnSpPr>
          <p:nvPr/>
        </p:nvCxnSpPr>
        <p:spPr>
          <a:xfrm>
            <a:off x="4114800" y="1630680"/>
            <a:ext cx="2247900" cy="36576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FBE6C-E695-47B9-8FED-EDAF86B1C475}"/>
              </a:ext>
            </a:extLst>
          </p:cNvPr>
          <p:cNvSpPr/>
          <p:nvPr/>
        </p:nvSpPr>
        <p:spPr>
          <a:xfrm>
            <a:off x="227162" y="6313393"/>
            <a:ext cx="11964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300" dirty="0"/>
              <a:t>[1] B. Xiao et al., "</a:t>
            </a:r>
            <a:r>
              <a:rPr lang="fr-FR" sz="1300" dirty="0" err="1"/>
              <a:t>CascadeTSRDet</a:t>
            </a:r>
            <a:r>
              <a:rPr lang="fr-FR" sz="1300" dirty="0"/>
              <a:t>: </a:t>
            </a:r>
            <a:r>
              <a:rPr lang="fr-FR" sz="1300" dirty="0" err="1"/>
              <a:t>Rethinking</a:t>
            </a:r>
            <a:r>
              <a:rPr lang="fr-FR" sz="1300" dirty="0"/>
              <a:t> </a:t>
            </a:r>
            <a:r>
              <a:rPr lang="fr-FR" sz="1300" dirty="0" err="1"/>
              <a:t>Detection</a:t>
            </a:r>
            <a:r>
              <a:rPr lang="fr-FR" sz="1300" dirty="0"/>
              <a:t> </a:t>
            </a:r>
            <a:r>
              <a:rPr lang="fr-FR" sz="1300" dirty="0" err="1"/>
              <a:t>Based</a:t>
            </a:r>
            <a:r>
              <a:rPr lang="fr-FR" sz="1300" dirty="0"/>
              <a:t> Table Structure Recognition for </a:t>
            </a:r>
            <a:r>
              <a:rPr lang="fr-FR" sz="1300" dirty="0" err="1"/>
              <a:t>Visually</a:t>
            </a:r>
            <a:r>
              <a:rPr lang="fr-FR" sz="1300" dirty="0"/>
              <a:t> Rich Document Images" , Expert </a:t>
            </a:r>
            <a:r>
              <a:rPr lang="fr-FR" sz="1300" dirty="0" err="1"/>
              <a:t>Systems</a:t>
            </a:r>
            <a:r>
              <a:rPr lang="fr-FR" sz="1300" dirty="0"/>
              <a:t> </a:t>
            </a:r>
            <a:r>
              <a:rPr lang="fr-FR" sz="1300" dirty="0" err="1"/>
              <a:t>With</a:t>
            </a:r>
            <a:r>
              <a:rPr lang="fr-FR" sz="1300" dirty="0"/>
              <a:t> Applications 2025.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75D671-0D53-4D26-A437-30DC3DF9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982" y="3582440"/>
            <a:ext cx="6716062" cy="18676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DAF8A8-16FC-4A79-A84C-DF416FB5F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27" y="5643562"/>
            <a:ext cx="1103148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6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529F4-046F-4C89-A985-7E350D3C4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70" y="4017601"/>
            <a:ext cx="9144000" cy="1409033"/>
          </a:xfrm>
        </p:spPr>
        <p:txBody>
          <a:bodyPr/>
          <a:lstStyle/>
          <a:p>
            <a:r>
              <a:rPr lang="fr-FR" sz="6000" b="0" strike="noStrike" spc="-1" dirty="0">
                <a:solidFill>
                  <a:srgbClr val="FFFFFF"/>
                </a:solidFill>
                <a:latin typeface="Noto Sans"/>
              </a:rPr>
              <a:t>THANK YOU</a:t>
            </a:r>
            <a:endParaRPr lang="fr-FR" dirty="0"/>
          </a:p>
        </p:txBody>
      </p:sp>
      <p:pic>
        <p:nvPicPr>
          <p:cNvPr id="5" name="Picture 2" descr="Thank you - MAGICMOTORSPORT Official Website">
            <a:extLst>
              <a:ext uri="{FF2B5EF4-FFF2-40B4-BE49-F238E27FC236}">
                <a16:creationId xmlns:a16="http://schemas.microsoft.com/office/drawing/2014/main" id="{F5E3C0D5-4C15-44EE-8F74-8F47C0F6D05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645800" y="658440"/>
            <a:ext cx="4383360" cy="2181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77019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32E-031F-4F8F-BEB4-0028F352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33AE-343A-4E43-8A5E-FA35C6F4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89" y="1861165"/>
            <a:ext cx="4681071" cy="2619395"/>
          </a:xfrm>
        </p:spPr>
        <p:txBody>
          <a:bodyPr>
            <a:normAutofit/>
          </a:bodyPr>
          <a:lstStyle/>
          <a:p>
            <a:r>
              <a:rPr lang="fr-FR" dirty="0"/>
              <a:t>XYZ</a:t>
            </a:r>
          </a:p>
          <a:p>
            <a:pPr lvl="2"/>
            <a:r>
              <a:rPr lang="fr-FR" dirty="0"/>
              <a:t>SCL </a:t>
            </a:r>
            <a:r>
              <a:rPr lang="fr-FR" dirty="0" err="1"/>
              <a:t>Loss</a:t>
            </a:r>
            <a:endParaRPr lang="fr-FR" dirty="0"/>
          </a:p>
          <a:p>
            <a:pPr lvl="1"/>
            <a:r>
              <a:rPr lang="fr-FR" dirty="0" err="1">
                <a:solidFill>
                  <a:srgbClr val="FF0000"/>
                </a:solidFill>
              </a:rPr>
              <a:t>Revise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manuscript</a:t>
            </a:r>
            <a:r>
              <a:rPr lang="fr-FR" dirty="0">
                <a:solidFill>
                  <a:srgbClr val="FF0000"/>
                </a:solidFill>
              </a:rPr>
              <a:t> - </a:t>
            </a:r>
            <a:r>
              <a:rPr lang="fr-FR" dirty="0" err="1">
                <a:solidFill>
                  <a:srgbClr val="FF0000"/>
                </a:solidFill>
              </a:rPr>
              <a:t>doing</a:t>
            </a:r>
            <a:endParaRPr lang="fr-FR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fr-FR" dirty="0"/>
          </a:p>
        </p:txBody>
      </p:sp>
      <p:sp>
        <p:nvSpPr>
          <p:cNvPr id="14" name="Google Shape;337;p10">
            <a:extLst>
              <a:ext uri="{FF2B5EF4-FFF2-40B4-BE49-F238E27FC236}">
                <a16:creationId xmlns:a16="http://schemas.microsoft.com/office/drawing/2014/main" id="{98A5B2EC-17F4-4F72-94AF-4588A5F11D6A}"/>
              </a:ext>
            </a:extLst>
          </p:cNvPr>
          <p:cNvSpPr/>
          <p:nvPr/>
        </p:nvSpPr>
        <p:spPr>
          <a:xfrm>
            <a:off x="142388" y="1266632"/>
            <a:ext cx="11892097" cy="74232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AE8EC">
                  <a:alpha val="45882"/>
                </a:srgbClr>
              </a:gs>
              <a:gs pos="91000">
                <a:srgbClr val="714C6C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4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38;p10">
            <a:extLst>
              <a:ext uri="{FF2B5EF4-FFF2-40B4-BE49-F238E27FC236}">
                <a16:creationId xmlns:a16="http://schemas.microsoft.com/office/drawing/2014/main" id="{640DD040-475A-4BE0-8AA1-892CA0890EA0}"/>
              </a:ext>
            </a:extLst>
          </p:cNvPr>
          <p:cNvSpPr/>
          <p:nvPr/>
        </p:nvSpPr>
        <p:spPr>
          <a:xfrm>
            <a:off x="351983" y="1455700"/>
            <a:ext cx="1409311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AF0615"/>
                </a:solidFill>
                <a:latin typeface="Tahoma"/>
                <a:ea typeface="Tahoma"/>
                <a:cs typeface="Tahoma"/>
                <a:sym typeface="Tahoma"/>
              </a:rPr>
              <a:t>Papers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38;p10">
            <a:extLst>
              <a:ext uri="{FF2B5EF4-FFF2-40B4-BE49-F238E27FC236}">
                <a16:creationId xmlns:a16="http://schemas.microsoft.com/office/drawing/2014/main" id="{85B79842-C24C-4BB5-B6E2-938632DE4E27}"/>
              </a:ext>
            </a:extLst>
          </p:cNvPr>
          <p:cNvSpPr/>
          <p:nvPr/>
        </p:nvSpPr>
        <p:spPr>
          <a:xfrm>
            <a:off x="5532120" y="1455700"/>
            <a:ext cx="4191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AF0615"/>
                </a:solidFill>
                <a:latin typeface="Tahoma"/>
                <a:ea typeface="Tahoma"/>
                <a:cs typeface="Tahoma"/>
                <a:sym typeface="Tahoma"/>
              </a:rPr>
              <a:t>Table Information Extraction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512F618-04B0-40A5-B70E-2DC02F900CA1}"/>
              </a:ext>
            </a:extLst>
          </p:cNvPr>
          <p:cNvSpPr txBox="1">
            <a:spLocks/>
          </p:cNvSpPr>
          <p:nvPr/>
        </p:nvSpPr>
        <p:spPr>
          <a:xfrm>
            <a:off x="5539740" y="1863050"/>
            <a:ext cx="6073140" cy="261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714C6C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C3A4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CascadeTSRDet</a:t>
            </a:r>
            <a:r>
              <a:rPr lang="fr-FR" dirty="0"/>
              <a:t> - Table Structure Recognition</a:t>
            </a:r>
          </a:p>
          <a:p>
            <a:pPr lvl="1"/>
            <a:r>
              <a:rPr lang="en-US" dirty="0"/>
              <a:t>Run Samples by Pre-trained model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4C244D-B0DE-40E6-97D8-9094C271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19" y="2522866"/>
            <a:ext cx="4681071" cy="377273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3FBAE7D-1C7A-4FE9-B116-9D4AC4C6ECE3}"/>
              </a:ext>
            </a:extLst>
          </p:cNvPr>
          <p:cNvSpPr/>
          <p:nvPr/>
        </p:nvSpPr>
        <p:spPr>
          <a:xfrm>
            <a:off x="227162" y="6222684"/>
            <a:ext cx="1196483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[1] M. Khang et al., "TFLOP: Table Structure Recognition Framework with Layout Pointer Mechanism" , IJCAI </a:t>
            </a:r>
            <a:r>
              <a:rPr lang="en-US" sz="1300" dirty="0">
                <a:solidFill>
                  <a:srgbClr val="FF0000"/>
                </a:solidFill>
              </a:rPr>
              <a:t>2024</a:t>
            </a:r>
            <a:r>
              <a:rPr lang="en-US" sz="1300" dirty="0"/>
              <a:t>.</a:t>
            </a:r>
          </a:p>
          <a:p>
            <a:r>
              <a:rPr lang="en-US" sz="1300" dirty="0"/>
              <a:t>[2] B. Xiao et al., "</a:t>
            </a:r>
            <a:r>
              <a:rPr lang="en-US" sz="1300" dirty="0" err="1"/>
              <a:t>CascadeTSRDet</a:t>
            </a:r>
            <a:r>
              <a:rPr lang="en-US" sz="1300" dirty="0"/>
              <a:t>: Rethinking Detection Based Table Structure Recognition for Visually Rich Document Images" , Expert Systems With Applications 2025.</a:t>
            </a:r>
          </a:p>
        </p:txBody>
      </p:sp>
    </p:spTree>
    <p:extLst>
      <p:ext uri="{BB962C8B-B14F-4D97-AF65-F5344CB8AC3E}">
        <p14:creationId xmlns:p14="http://schemas.microsoft.com/office/powerpoint/2010/main" val="298939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6A8A2-9D16-4CE6-8CA2-1AD315FA5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CA0A7C-70FE-4DA8-BFDF-9B5B0D096AC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1A5397-CEFF-4E9A-A8C6-A2DECEA2A8BC}"/>
              </a:ext>
            </a:extLst>
          </p:cNvPr>
          <p:cNvSpPr txBox="1">
            <a:spLocks/>
          </p:cNvSpPr>
          <p:nvPr/>
        </p:nvSpPr>
        <p:spPr>
          <a:xfrm>
            <a:off x="850722" y="3921509"/>
            <a:ext cx="9443898" cy="13055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5000"/>
              <a:buFontTx/>
              <a:buNone/>
              <a:defRPr lang="fr-FR" sz="4800" kern="1200" smtClean="0">
                <a:solidFill>
                  <a:schemeClr val="bg1"/>
                </a:solidFill>
                <a:latin typeface="Noto Sans" panose="020B0502040504020204" pitchFamily="34" charset="0"/>
                <a:ea typeface="+mn-ea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C3A4"/>
              </a:buClr>
              <a:buSzPct val="85000"/>
              <a:buFont typeface="Wingdings" panose="05000000000000000000" pitchFamily="2" charset="2"/>
              <a:buChar char="§"/>
              <a:defRPr lang="fr-FR" sz="20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lang="fr-FR" sz="16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lang="fr-FR" sz="13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Table 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19647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41BB8A-DB5C-402B-8124-1602ACE01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2" t="16814" r="4219" b="20720"/>
          <a:stretch/>
        </p:blipFill>
        <p:spPr>
          <a:xfrm>
            <a:off x="195820" y="1862642"/>
            <a:ext cx="4828266" cy="3310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BF7ECD-1E0B-4D01-BA2A-000EBBE5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0F19422-F5E8-4EA4-ACD3-B5262C564D05}"/>
              </a:ext>
            </a:extLst>
          </p:cNvPr>
          <p:cNvCxnSpPr>
            <a:cxnSpLocks/>
            <a:stCxn id="19" idx="0"/>
            <a:endCxn id="4" idx="1"/>
          </p:cNvCxnSpPr>
          <p:nvPr/>
        </p:nvCxnSpPr>
        <p:spPr>
          <a:xfrm rot="5400000" flipH="1" flipV="1">
            <a:off x="3235584" y="1263913"/>
            <a:ext cx="1029767" cy="2328863"/>
          </a:xfrm>
          <a:prstGeom prst="bentConnector2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8A21490-B3EA-4567-BD96-CA3C5378FB7D}"/>
              </a:ext>
            </a:extLst>
          </p:cNvPr>
          <p:cNvSpPr/>
          <p:nvPr/>
        </p:nvSpPr>
        <p:spPr>
          <a:xfrm>
            <a:off x="300036" y="2943227"/>
            <a:ext cx="4572000" cy="1271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DF8EDE-0818-4827-8B1E-954D408B91C6}"/>
              </a:ext>
            </a:extLst>
          </p:cNvPr>
          <p:cNvSpPr txBox="1"/>
          <p:nvPr/>
        </p:nvSpPr>
        <p:spPr>
          <a:xfrm>
            <a:off x="5983157" y="3449624"/>
            <a:ext cx="4997684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[  {</a:t>
            </a:r>
          </a:p>
          <a:p>
            <a:r>
              <a:rPr lang="fr-FR" dirty="0"/>
              <a:t>    "DATE": "10/20/23",</a:t>
            </a:r>
          </a:p>
          <a:p>
            <a:r>
              <a:rPr lang="fr-FR" dirty="0"/>
              <a:t>    "TRANS": "EB35947272",</a:t>
            </a:r>
          </a:p>
          <a:p>
            <a:r>
              <a:rPr lang="fr-FR" dirty="0"/>
              <a:t>    "PO": "-",</a:t>
            </a:r>
          </a:p>
          <a:p>
            <a:r>
              <a:rPr lang="fr-FR" dirty="0"/>
              <a:t>    "DESCRIPTION": "</a:t>
            </a:r>
            <a:r>
              <a:rPr lang="fr-FR" dirty="0" err="1"/>
              <a:t>September</a:t>
            </a:r>
            <a:r>
              <a:rPr lang="fr-FR" dirty="0"/>
              <a:t> First Call EB",</a:t>
            </a:r>
          </a:p>
          <a:p>
            <a:r>
              <a:rPr lang="fr-FR" dirty="0"/>
              <a:t>    "INV_AMOUNT": -7.64,</a:t>
            </a:r>
          </a:p>
          <a:p>
            <a:r>
              <a:rPr lang="fr-FR" dirty="0"/>
              <a:t>    "OPEN_AMOUNT": -7.64</a:t>
            </a:r>
          </a:p>
          <a:p>
            <a:r>
              <a:rPr lang="fr-FR" dirty="0"/>
              <a:t>  }, </a:t>
            </a:r>
          </a:p>
          <a:p>
            <a:r>
              <a:rPr lang="fr-FR" dirty="0"/>
              <a:t>  {...}, {...}, {...}, {...}, {...}, {...}   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3A8B2-117A-4B7E-A9B1-D3F68D6D38DB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8464153" y="3012054"/>
            <a:ext cx="17846" cy="4375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E1189F-F339-43BA-9728-301205745287}"/>
              </a:ext>
            </a:extLst>
          </p:cNvPr>
          <p:cNvSpPr txBox="1"/>
          <p:nvPr/>
        </p:nvSpPr>
        <p:spPr>
          <a:xfrm>
            <a:off x="7697274" y="3037158"/>
            <a:ext cx="66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JSON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845C05-9F7E-4796-B9CF-2D69E6C1D039}"/>
              </a:ext>
            </a:extLst>
          </p:cNvPr>
          <p:cNvSpPr txBox="1"/>
          <p:nvPr/>
        </p:nvSpPr>
        <p:spPr>
          <a:xfrm>
            <a:off x="5900501" y="6078081"/>
            <a:ext cx="5386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returns</a:t>
            </a:r>
            <a:r>
              <a:rPr lang="fr-FR" dirty="0"/>
              <a:t> header </a:t>
            </a:r>
            <a:r>
              <a:rPr lang="fr-FR" dirty="0" err="1"/>
              <a:t>fields</a:t>
            </a:r>
            <a:r>
              <a:rPr lang="fr-FR" dirty="0"/>
              <a:t> and line items as </a:t>
            </a:r>
            <a:r>
              <a:rPr lang="fr-FR" dirty="0" err="1"/>
              <a:t>structured</a:t>
            </a:r>
            <a:r>
              <a:rPr lang="fr-FR" dirty="0"/>
              <a:t> data.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9AA342-97B3-49C4-8DAA-F12AB566EE97}"/>
              </a:ext>
            </a:extLst>
          </p:cNvPr>
          <p:cNvSpPr txBox="1"/>
          <p:nvPr/>
        </p:nvSpPr>
        <p:spPr>
          <a:xfrm>
            <a:off x="189028" y="2622296"/>
            <a:ext cx="1894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Step</a:t>
            </a:r>
            <a:r>
              <a:rPr lang="fr-FR" dirty="0">
                <a:solidFill>
                  <a:srgbClr val="FF0000"/>
                </a:solidFill>
              </a:rPr>
              <a:t> 1 - </a:t>
            </a:r>
            <a:r>
              <a:rPr lang="fr-FR" dirty="0" err="1">
                <a:solidFill>
                  <a:srgbClr val="FF0000"/>
                </a:solidFill>
              </a:rPr>
              <a:t>Detection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A9EEC5-F666-4CE3-8477-D6F177CCADB8}"/>
              </a:ext>
            </a:extLst>
          </p:cNvPr>
          <p:cNvSpPr txBox="1"/>
          <p:nvPr/>
        </p:nvSpPr>
        <p:spPr>
          <a:xfrm>
            <a:off x="8531732" y="3037158"/>
            <a:ext cx="280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Step</a:t>
            </a:r>
            <a:r>
              <a:rPr lang="fr-FR" dirty="0">
                <a:solidFill>
                  <a:srgbClr val="FF0000"/>
                </a:solidFill>
              </a:rPr>
              <a:t> 3 – </a:t>
            </a:r>
            <a:r>
              <a:rPr lang="fr-FR" dirty="0" err="1">
                <a:solidFill>
                  <a:srgbClr val="FF0000"/>
                </a:solidFill>
              </a:rPr>
              <a:t>Semantic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Analysis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35E55-062C-4479-A156-CA319EFEB729}"/>
              </a:ext>
            </a:extLst>
          </p:cNvPr>
          <p:cNvSpPr txBox="1"/>
          <p:nvPr/>
        </p:nvSpPr>
        <p:spPr>
          <a:xfrm>
            <a:off x="4846112" y="483570"/>
            <a:ext cx="400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Step</a:t>
            </a:r>
            <a:r>
              <a:rPr lang="fr-FR" dirty="0">
                <a:solidFill>
                  <a:srgbClr val="FF0000"/>
                </a:solidFill>
              </a:rPr>
              <a:t> 2 - Table Structure Recognition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659B7-AE92-431E-B8BD-732BA67A0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" t="4250" r="1292" b="3332"/>
          <a:stretch/>
        </p:blipFill>
        <p:spPr>
          <a:xfrm>
            <a:off x="4914899" y="814866"/>
            <a:ext cx="7098507" cy="21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3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6354-211C-452E-8562-CCC87E11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A8BA-6D0F-4383-B351-A955985E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07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7ECD-1E0B-4D01-BA2A-000EBBE5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Semantic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: By LLM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E1189F-F339-43BA-9728-301205745287}"/>
              </a:ext>
            </a:extLst>
          </p:cNvPr>
          <p:cNvSpPr txBox="1"/>
          <p:nvPr/>
        </p:nvSpPr>
        <p:spPr>
          <a:xfrm>
            <a:off x="8820902" y="4500845"/>
            <a:ext cx="844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JSON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7E74D59F-AC96-45DC-AE45-3C5D051CD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t="37458" r="3486" b="27510"/>
          <a:stretch/>
        </p:blipFill>
        <p:spPr>
          <a:xfrm>
            <a:off x="116520" y="1125762"/>
            <a:ext cx="6856443" cy="373467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1BBAC5-6FCC-451B-8884-0DD9F1AA6CB3}"/>
              </a:ext>
            </a:extLst>
          </p:cNvPr>
          <p:cNvSpPr/>
          <p:nvPr/>
        </p:nvSpPr>
        <p:spPr>
          <a:xfrm>
            <a:off x="236640" y="1984575"/>
            <a:ext cx="1206759" cy="388974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B3BC3-C420-4570-988C-A063ABD1E383}"/>
              </a:ext>
            </a:extLst>
          </p:cNvPr>
          <p:cNvSpPr/>
          <p:nvPr/>
        </p:nvSpPr>
        <p:spPr>
          <a:xfrm>
            <a:off x="1582302" y="1981335"/>
            <a:ext cx="2827570" cy="38897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79B838-2A36-4823-9372-5E3AC44FC7AB}"/>
              </a:ext>
            </a:extLst>
          </p:cNvPr>
          <p:cNvSpPr/>
          <p:nvPr/>
        </p:nvSpPr>
        <p:spPr>
          <a:xfrm>
            <a:off x="4542910" y="1987955"/>
            <a:ext cx="1079677" cy="388974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5438C9-D548-414C-B0CF-B6FB749C69C7}"/>
              </a:ext>
            </a:extLst>
          </p:cNvPr>
          <p:cNvSpPr/>
          <p:nvPr/>
        </p:nvSpPr>
        <p:spPr>
          <a:xfrm>
            <a:off x="5692216" y="1987955"/>
            <a:ext cx="591852" cy="388974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FB4B1-A130-46B7-AC5A-C94D8670D88F}"/>
              </a:ext>
            </a:extLst>
          </p:cNvPr>
          <p:cNvSpPr/>
          <p:nvPr/>
        </p:nvSpPr>
        <p:spPr>
          <a:xfrm>
            <a:off x="6363307" y="1988225"/>
            <a:ext cx="491450" cy="388974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B782C-7EB2-4B7A-AB82-382A5AC8D707}"/>
              </a:ext>
            </a:extLst>
          </p:cNvPr>
          <p:cNvSpPr/>
          <p:nvPr/>
        </p:nvSpPr>
        <p:spPr>
          <a:xfrm>
            <a:off x="239885" y="1255002"/>
            <a:ext cx="1206759" cy="2592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19DA98-7E85-4A05-92E4-5A87E1EC3169}"/>
              </a:ext>
            </a:extLst>
          </p:cNvPr>
          <p:cNvSpPr/>
          <p:nvPr/>
        </p:nvSpPr>
        <p:spPr>
          <a:xfrm>
            <a:off x="1585547" y="1251762"/>
            <a:ext cx="2827570" cy="2592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83A91-DC0D-43ED-B25E-68EC36B7F8A9}"/>
              </a:ext>
            </a:extLst>
          </p:cNvPr>
          <p:cNvSpPr/>
          <p:nvPr/>
        </p:nvSpPr>
        <p:spPr>
          <a:xfrm>
            <a:off x="4546155" y="1258382"/>
            <a:ext cx="1079677" cy="2592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41619-25FD-470C-A161-71E5C275AA8D}"/>
              </a:ext>
            </a:extLst>
          </p:cNvPr>
          <p:cNvSpPr/>
          <p:nvPr/>
        </p:nvSpPr>
        <p:spPr>
          <a:xfrm>
            <a:off x="5695461" y="1258382"/>
            <a:ext cx="591852" cy="2592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66A9-D3E9-48C9-9877-6DD69409E598}"/>
              </a:ext>
            </a:extLst>
          </p:cNvPr>
          <p:cNvSpPr/>
          <p:nvPr/>
        </p:nvSpPr>
        <p:spPr>
          <a:xfrm>
            <a:off x="6366552" y="1258652"/>
            <a:ext cx="491450" cy="2592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B31C46-E3A6-4256-84F3-CF41ECABB742}"/>
              </a:ext>
            </a:extLst>
          </p:cNvPr>
          <p:cNvSpPr txBox="1"/>
          <p:nvPr/>
        </p:nvSpPr>
        <p:spPr>
          <a:xfrm>
            <a:off x="7259047" y="1970783"/>
            <a:ext cx="481345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HP 303XL High Yield Black Ink Cartridge</a:t>
            </a:r>
          </a:p>
          <a:p>
            <a:r>
              <a:rPr lang="en-US" dirty="0"/>
              <a:t>EAN Code 190780571101    Pays </a:t>
            </a:r>
            <a:r>
              <a:rPr lang="en-US" dirty="0" err="1"/>
              <a:t>d'origine</a:t>
            </a:r>
            <a:r>
              <a:rPr lang="en-US" dirty="0"/>
              <a:t> US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C2F2C-81F0-4381-9B78-3BAC6EF7B24A}"/>
              </a:ext>
            </a:extLst>
          </p:cNvPr>
          <p:cNvSpPr txBox="1"/>
          <p:nvPr/>
        </p:nvSpPr>
        <p:spPr>
          <a:xfrm>
            <a:off x="10621321" y="1588616"/>
            <a:ext cx="1382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Désignation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16C9B2D-2CB2-48D1-B881-4FDC09FE07F4}"/>
              </a:ext>
            </a:extLst>
          </p:cNvPr>
          <p:cNvCxnSpPr>
            <a:cxnSpLocks/>
            <a:stCxn id="7" idx="0"/>
            <a:endCxn id="18" idx="0"/>
          </p:cNvCxnSpPr>
          <p:nvPr/>
        </p:nvCxnSpPr>
        <p:spPr>
          <a:xfrm rot="5400000" flipH="1" flipV="1">
            <a:off x="6325654" y="-1358784"/>
            <a:ext cx="10552" cy="6669687"/>
          </a:xfrm>
          <a:prstGeom prst="bentConnector3">
            <a:avLst>
              <a:gd name="adj1" fmla="val 2266414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822038A-D949-4F80-9ACD-35249B359A20}"/>
              </a:ext>
            </a:extLst>
          </p:cNvPr>
          <p:cNvCxnSpPr>
            <a:cxnSpLocks/>
            <a:stCxn id="13" idx="0"/>
            <a:endCxn id="20" idx="0"/>
          </p:cNvCxnSpPr>
          <p:nvPr/>
        </p:nvCxnSpPr>
        <p:spPr>
          <a:xfrm rot="16200000" flipH="1">
            <a:off x="6987605" y="-2736511"/>
            <a:ext cx="336854" cy="8313401"/>
          </a:xfrm>
          <a:prstGeom prst="bentConnector3">
            <a:avLst>
              <a:gd name="adj1" fmla="val -3128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F3E35B0-4109-4DF2-837E-3238CBC7BBF3}"/>
              </a:ext>
            </a:extLst>
          </p:cNvPr>
          <p:cNvSpPr txBox="1"/>
          <p:nvPr/>
        </p:nvSpPr>
        <p:spPr>
          <a:xfrm>
            <a:off x="7713682" y="1430648"/>
            <a:ext cx="1557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098AFD-3785-43C4-8E0E-51115BFA990E}"/>
              </a:ext>
            </a:extLst>
          </p:cNvPr>
          <p:cNvSpPr txBox="1"/>
          <p:nvPr/>
        </p:nvSpPr>
        <p:spPr>
          <a:xfrm>
            <a:off x="9605127" y="1101404"/>
            <a:ext cx="1682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Header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1926A8B-4EC0-4606-B48D-654A1B96B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45" y="3614621"/>
            <a:ext cx="663732" cy="66373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B1D6B91-A641-4271-9E0C-078287385917}"/>
              </a:ext>
            </a:extLst>
          </p:cNvPr>
          <p:cNvSpPr txBox="1"/>
          <p:nvPr/>
        </p:nvSpPr>
        <p:spPr>
          <a:xfrm>
            <a:off x="8698431" y="3801474"/>
            <a:ext cx="66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LLM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DF8EDE-0818-4827-8B1E-954D408B91C6}"/>
              </a:ext>
            </a:extLst>
          </p:cNvPr>
          <p:cNvSpPr txBox="1"/>
          <p:nvPr/>
        </p:nvSpPr>
        <p:spPr>
          <a:xfrm>
            <a:off x="5531800" y="4850799"/>
            <a:ext cx="632967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[{</a:t>
            </a:r>
          </a:p>
          <a:p>
            <a:r>
              <a:rPr lang="fr-FR" dirty="0"/>
              <a:t>    ...</a:t>
            </a:r>
          </a:p>
          <a:p>
            <a:r>
              <a:rPr lang="fr-FR" dirty="0"/>
              <a:t>    "</a:t>
            </a:r>
            <a:r>
              <a:rPr lang="fr-FR" dirty="0" err="1">
                <a:solidFill>
                  <a:srgbClr val="FF0000"/>
                </a:solidFill>
              </a:rPr>
              <a:t>product_name</a:t>
            </a:r>
            <a:r>
              <a:rPr lang="fr-FR" dirty="0"/>
              <a:t>": "HP 303XL High </a:t>
            </a:r>
            <a:r>
              <a:rPr lang="fr-FR" dirty="0" err="1"/>
              <a:t>Yield</a:t>
            </a:r>
            <a:r>
              <a:rPr lang="fr-FR" dirty="0"/>
              <a:t> Black Ink Cartridge",</a:t>
            </a:r>
          </a:p>
          <a:p>
            <a:r>
              <a:rPr lang="fr-FR" dirty="0"/>
              <a:t>    ...</a:t>
            </a:r>
          </a:p>
          <a:p>
            <a:r>
              <a:rPr lang="fr-FR" dirty="0"/>
              <a:t>  }, </a:t>
            </a:r>
          </a:p>
          <a:p>
            <a:r>
              <a:rPr lang="fr-FR" dirty="0"/>
              <a:t>  {...}, {...}, {...}, {...}, {...}, {...}]</a:t>
            </a:r>
          </a:p>
        </p:txBody>
      </p: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6B18E4CD-33B3-4371-B50E-9D2B1C9D5474}"/>
              </a:ext>
            </a:extLst>
          </p:cNvPr>
          <p:cNvSpPr/>
          <p:nvPr/>
        </p:nvSpPr>
        <p:spPr>
          <a:xfrm>
            <a:off x="7256067" y="2961384"/>
            <a:ext cx="4819413" cy="653237"/>
          </a:xfrm>
          <a:prstGeom prst="wedgeRoundRectCallout">
            <a:avLst>
              <a:gd name="adj1" fmla="val 3132"/>
              <a:gd name="adj2" fmla="val 7645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Extract only the </a:t>
            </a:r>
            <a:r>
              <a:rPr lang="en-US" sz="1500" dirty="0">
                <a:solidFill>
                  <a:srgbClr val="FF0000"/>
                </a:solidFill>
              </a:rPr>
              <a:t>product name</a:t>
            </a:r>
            <a:r>
              <a:rPr lang="en-US" sz="1500" dirty="0">
                <a:solidFill>
                  <a:schemeClr val="tx1"/>
                </a:solidFill>
              </a:rPr>
              <a:t> from the text in a table, without any additional information.</a:t>
            </a:r>
            <a:endParaRPr lang="fr-FR" sz="1500" dirty="0">
              <a:solidFill>
                <a:schemeClr val="tx1"/>
              </a:solidFill>
            </a:endParaRPr>
          </a:p>
          <a:p>
            <a:pPr algn="ctr"/>
            <a:endParaRPr lang="fr-FR" sz="15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1DB0BD-F476-4857-A0D2-9A47990BDF9C}"/>
              </a:ext>
            </a:extLst>
          </p:cNvPr>
          <p:cNvCxnSpPr>
            <a:stCxn id="18" idx="2"/>
            <a:endCxn id="52" idx="0"/>
          </p:cNvCxnSpPr>
          <p:nvPr/>
        </p:nvCxnSpPr>
        <p:spPr>
          <a:xfrm>
            <a:off x="9665774" y="2617114"/>
            <a:ext cx="0" cy="34427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7199939-4B05-4E8E-822F-308E15039BC6}"/>
              </a:ext>
            </a:extLst>
          </p:cNvPr>
          <p:cNvCxnSpPr>
            <a:cxnSpLocks/>
          </p:cNvCxnSpPr>
          <p:nvPr/>
        </p:nvCxnSpPr>
        <p:spPr>
          <a:xfrm>
            <a:off x="9602811" y="4386451"/>
            <a:ext cx="0" cy="46434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5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50A5-BAE9-44E4-9B06-D68EDD4A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6525"/>
            <a:ext cx="9439834" cy="879476"/>
          </a:xfrm>
        </p:spPr>
        <p:txBody>
          <a:bodyPr>
            <a:normAutofit/>
          </a:bodyPr>
          <a:lstStyle/>
          <a:p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Definition</a:t>
            </a:r>
            <a:r>
              <a:rPr lang="fr-FR" dirty="0"/>
              <a:t> 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ED4E7C-2D83-44B2-ABC7-2F9F9984A814}"/>
              </a:ext>
            </a:extLst>
          </p:cNvPr>
          <p:cNvSpPr/>
          <p:nvPr/>
        </p:nvSpPr>
        <p:spPr>
          <a:xfrm>
            <a:off x="227162" y="6313393"/>
            <a:ext cx="11964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300" dirty="0"/>
              <a:t>[1] B. Xiao et al., "</a:t>
            </a:r>
            <a:r>
              <a:rPr lang="fr-FR" sz="1300" dirty="0" err="1"/>
              <a:t>CascadeTSRDet</a:t>
            </a:r>
            <a:r>
              <a:rPr lang="fr-FR" sz="1300" dirty="0"/>
              <a:t>: </a:t>
            </a:r>
            <a:r>
              <a:rPr lang="fr-FR" sz="1300" dirty="0" err="1"/>
              <a:t>Rethinking</a:t>
            </a:r>
            <a:r>
              <a:rPr lang="fr-FR" sz="1300" dirty="0"/>
              <a:t> </a:t>
            </a:r>
            <a:r>
              <a:rPr lang="fr-FR" sz="1300" dirty="0" err="1"/>
              <a:t>Detection</a:t>
            </a:r>
            <a:r>
              <a:rPr lang="fr-FR" sz="1300" dirty="0"/>
              <a:t> </a:t>
            </a:r>
            <a:r>
              <a:rPr lang="fr-FR" sz="1300" dirty="0" err="1"/>
              <a:t>Based</a:t>
            </a:r>
            <a:r>
              <a:rPr lang="fr-FR" sz="1300" dirty="0"/>
              <a:t> Table Structure Recognition for </a:t>
            </a:r>
            <a:r>
              <a:rPr lang="fr-FR" sz="1300" dirty="0" err="1"/>
              <a:t>Visually</a:t>
            </a:r>
            <a:r>
              <a:rPr lang="fr-FR" sz="1300" dirty="0"/>
              <a:t> Rich Document Images" , Expert </a:t>
            </a:r>
            <a:r>
              <a:rPr lang="fr-FR" sz="1300" dirty="0" err="1"/>
              <a:t>Systems</a:t>
            </a:r>
            <a:r>
              <a:rPr lang="fr-FR" sz="1300" dirty="0"/>
              <a:t> </a:t>
            </a:r>
            <a:r>
              <a:rPr lang="fr-FR" sz="1300" dirty="0" err="1"/>
              <a:t>With</a:t>
            </a:r>
            <a:r>
              <a:rPr lang="fr-FR" sz="1300" dirty="0"/>
              <a:t> Applications 2025.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294E4-AF1D-4086-90D9-C20CB807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27" y="1214438"/>
            <a:ext cx="10995707" cy="3057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A5813A-D8DB-46EA-839A-A1499B18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7" y="4470569"/>
            <a:ext cx="1103148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7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6A8A2-9D16-4CE6-8CA2-1AD315FA5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CA0A7C-70FE-4DA8-BFDF-9B5B0D096AC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1A5397-CEFF-4E9A-A8C6-A2DECEA2A8BC}"/>
              </a:ext>
            </a:extLst>
          </p:cNvPr>
          <p:cNvSpPr txBox="1">
            <a:spLocks/>
          </p:cNvSpPr>
          <p:nvPr/>
        </p:nvSpPr>
        <p:spPr>
          <a:xfrm>
            <a:off x="850722" y="3921509"/>
            <a:ext cx="8268893" cy="13055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5000"/>
              <a:buFontTx/>
              <a:buNone/>
              <a:defRPr lang="fr-FR" sz="4800" kern="1200" smtClean="0">
                <a:solidFill>
                  <a:schemeClr val="bg1"/>
                </a:solidFill>
                <a:latin typeface="Noto Sans" panose="020B0502040504020204" pitchFamily="34" charset="0"/>
                <a:ea typeface="+mn-ea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C3A4"/>
              </a:buClr>
              <a:buSzPct val="85000"/>
              <a:buFont typeface="Wingdings" panose="05000000000000000000" pitchFamily="2" charset="2"/>
              <a:buChar char="§"/>
              <a:defRPr lang="fr-FR" sz="20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lang="fr-FR" sz="16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lang="fr-FR" sz="13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 &amp; Benchmark </a:t>
            </a:r>
            <a:r>
              <a:rPr lang="fr-FR" dirty="0" err="1"/>
              <a:t>Datasets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4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5AF883E9E7564DADDA19A596A4F601" ma:contentTypeVersion="2" ma:contentTypeDescription="Crée un document." ma:contentTypeScope="" ma:versionID="64f26d27b91f7f11deddd2b509fa7f14">
  <xsd:schema xmlns:xsd="http://www.w3.org/2001/XMLSchema" xmlns:xs="http://www.w3.org/2001/XMLSchema" xmlns:p="http://schemas.microsoft.com/office/2006/metadata/properties" xmlns:ns3="6cf16c18-59cf-4bbe-aff6-f7bcef6610fd" targetNamespace="http://schemas.microsoft.com/office/2006/metadata/properties" ma:root="true" ma:fieldsID="71b15e55cfd0ebd6ae7b75cb1c0e1403" ns3:_="">
    <xsd:import namespace="6cf16c18-59cf-4bbe-aff6-f7bcef6610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16c18-59cf-4bbe-aff6-f7bcef661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AAE896-EE2C-42B7-AE7D-51F86D723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f16c18-59cf-4bbe-aff6-f7bcef6610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D3AEC7-62AD-4971-BA28-7675E06A1BA8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6cf16c18-59cf-4bbe-aff6-f7bcef6610fd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F2FA4B0-966E-44D5-898C-34F540DF3A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12594</TotalTime>
  <Words>1236</Words>
  <Application>Microsoft Office PowerPoint</Application>
  <PresentationFormat>Widescreen</PresentationFormat>
  <Paragraphs>249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Noto Sans</vt:lpstr>
      <vt:lpstr>Noto Sans UI</vt:lpstr>
      <vt:lpstr>Tahoma</vt:lpstr>
      <vt:lpstr>Wingdings</vt:lpstr>
      <vt:lpstr>Office Theme</vt:lpstr>
      <vt:lpstr>Table Extraction</vt:lpstr>
      <vt:lpstr>Agenda</vt:lpstr>
      <vt:lpstr>Status</vt:lpstr>
      <vt:lpstr>PowerPoint Presentation</vt:lpstr>
      <vt:lpstr>Introduction</vt:lpstr>
      <vt:lpstr>PowerPoint Presentation</vt:lpstr>
      <vt:lpstr>Semantic Analysis: By LLM</vt:lpstr>
      <vt:lpstr>Task Definition [1]</vt:lpstr>
      <vt:lpstr>PowerPoint Presentation</vt:lpstr>
      <vt:lpstr>Evaluation Metrics:Table Detection</vt:lpstr>
      <vt:lpstr>Evaluation Metrics: Table Structure Recognition</vt:lpstr>
      <vt:lpstr>Evaluation Metrics: Table Structure Recognition</vt:lpstr>
      <vt:lpstr>Evaluation Metrics: Table Structure Recognition</vt:lpstr>
      <vt:lpstr>PowerPoint Presentation</vt:lpstr>
      <vt:lpstr>Benchmark Datasets</vt:lpstr>
      <vt:lpstr>PowerPoint Presentation</vt:lpstr>
      <vt:lpstr>Related Works</vt:lpstr>
      <vt:lpstr>PowerPoint Presentation</vt:lpstr>
      <vt:lpstr>Next Task</vt:lpstr>
      <vt:lpstr>Our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Tri Cong Pham</dc:creator>
  <cp:lastModifiedBy>Cong Pham Tri</cp:lastModifiedBy>
  <cp:revision>3266</cp:revision>
  <dcterms:created xsi:type="dcterms:W3CDTF">2023-05-30T12:38:12Z</dcterms:created>
  <dcterms:modified xsi:type="dcterms:W3CDTF">2025-03-28T08:48:54Z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0x010100E35AF883E9E7564DADDA19A596A4F601</vt:lpwstr>
  </property>
</Properties>
</file>