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f995d8b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f995d8b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f995d8b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f995d8b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995d8b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995d8b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995d8b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995d8b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995d8b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995d8b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f995d8ba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f995d8ba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f995d8b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f995d8b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04975" y="1249800"/>
            <a:ext cx="8520600" cy="9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Big Mountain Resort</a:t>
            </a:r>
            <a:endParaRPr>
              <a:latin typeface="Calibri"/>
              <a:ea typeface="Calibri"/>
              <a:cs typeface="Calibri"/>
              <a:sym typeface="Calibri"/>
            </a:endParaRPr>
          </a:p>
        </p:txBody>
      </p:sp>
      <p:sp>
        <p:nvSpPr>
          <p:cNvPr id="135" name="Google Shape;135;p13"/>
          <p:cNvSpPr txBox="1"/>
          <p:nvPr>
            <p:ph idx="1" type="subTitle"/>
          </p:nvPr>
        </p:nvSpPr>
        <p:spPr>
          <a:xfrm>
            <a:off x="311700" y="2705000"/>
            <a:ext cx="8520600" cy="6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Evaluation of Ticket price given available facilities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Problem Identification 1</a:t>
            </a:r>
            <a:endParaRPr>
              <a:latin typeface="Calibri"/>
              <a:ea typeface="Calibri"/>
              <a:cs typeface="Calibri"/>
              <a:sym typeface="Calibri"/>
            </a:endParaRPr>
          </a:p>
        </p:txBody>
      </p:sp>
      <p:sp>
        <p:nvSpPr>
          <p:cNvPr id="141" name="Google Shape;141;p14"/>
          <p:cNvSpPr txBox="1"/>
          <p:nvPr>
            <p:ph idx="1" type="body"/>
          </p:nvPr>
        </p:nvSpPr>
        <p:spPr>
          <a:xfrm>
            <a:off x="1297500" y="1110350"/>
            <a:ext cx="70389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Hypothesis → How can Big Mountain Resort create a ticket pricing strategy that will (1) better leverage the client’s facilities and (2) either cut costs or give more confidence in increasing ticket prices without undermining ticket sales in the long run?</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Context</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Big Mountain Resort is a ski resort located in Montana.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Big Mountain Resort has recently installed an additional chair lift to help increase the distribution of visitors across the mountain. This additional chair increases their operating costs by $1,540,000 this season.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The resort's pricing strategy has been to charge a premium above the average price of resorts in its market segment.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There are limitations to this approach. The business wants some data-driven guidance on a strategy for selecting a better value for their ticket price.</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Problem Identification 2</a:t>
            </a:r>
            <a:endParaRPr>
              <a:latin typeface="Calibri"/>
              <a:ea typeface="Calibri"/>
              <a:cs typeface="Calibri"/>
              <a:sym typeface="Calibri"/>
            </a:endParaRPr>
          </a:p>
        </p:txBody>
      </p:sp>
      <p:sp>
        <p:nvSpPr>
          <p:cNvPr id="147" name="Google Shape;147;p15"/>
          <p:cNvSpPr txBox="1"/>
          <p:nvPr>
            <p:ph idx="1" type="body"/>
          </p:nvPr>
        </p:nvSpPr>
        <p:spPr>
          <a:xfrm>
            <a:off x="1297500" y="9579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Criteria for success</a:t>
            </a:r>
            <a:endParaRPr sz="1000">
              <a:latin typeface="Calibri"/>
              <a:ea typeface="Calibri"/>
              <a:cs typeface="Calibri"/>
              <a:sym typeface="Calibri"/>
            </a:endParaRPr>
          </a:p>
          <a:p>
            <a:pPr indent="-292100" lvl="1" marL="9144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Providing a pricing strategy that will better leverage the client’s facilities and either cut costs (without undermining the ticket price) or give more confidence in increasing ticket prices.</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 sz="1000">
                <a:latin typeface="Calibri"/>
                <a:ea typeface="Calibri"/>
                <a:cs typeface="Calibri"/>
                <a:sym typeface="Calibri"/>
              </a:rPr>
              <a:t>Scope → There's a suspicion that Big Mountain is not capitalizing on its facilities as much as it could. Basing your pricing on just the market average does not provide the business with a good sense of how important some facilities are compared to others. You are also considering a number of changes that you hope will either cut costs without undermining the ticket price or will support an even higher ticket price.</a:t>
            </a:r>
            <a:endParaRPr sz="1000">
              <a:highlight>
                <a:schemeClr val="lt1"/>
              </a:highlight>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Constraints → Data sources are limited to only to 330 resorts in the US and don’t represent 100% of the total market</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Key stakeholders</a:t>
            </a:r>
            <a:endParaRPr sz="1000">
              <a:latin typeface="Calibri"/>
              <a:ea typeface="Calibri"/>
              <a:cs typeface="Calibri"/>
              <a:sym typeface="Calibri"/>
            </a:endParaRPr>
          </a:p>
          <a:p>
            <a:pPr indent="-292100" lvl="1" marL="9144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Jimmy Blackburn, the Director of Operations</a:t>
            </a:r>
            <a:endParaRPr sz="1000">
              <a:latin typeface="Calibri"/>
              <a:ea typeface="Calibri"/>
              <a:cs typeface="Calibri"/>
              <a:sym typeface="Calibri"/>
            </a:endParaRPr>
          </a:p>
          <a:p>
            <a:pPr indent="-292100" lvl="1" marL="914400" rtl="0" algn="l">
              <a:lnSpc>
                <a:spcPct val="100000"/>
              </a:lnSpc>
              <a:spcBef>
                <a:spcPts val="0"/>
              </a:spcBef>
              <a:spcAft>
                <a:spcPts val="0"/>
              </a:spcAft>
              <a:buClr>
                <a:schemeClr val="lt1"/>
              </a:buClr>
              <a:buSzPts val="1000"/>
              <a:buFont typeface="Calibri"/>
              <a:buChar char="○"/>
            </a:pPr>
            <a:r>
              <a:rPr lang="en" sz="1000">
                <a:latin typeface="Calibri"/>
                <a:ea typeface="Calibri"/>
                <a:cs typeface="Calibri"/>
                <a:sym typeface="Calibri"/>
              </a:rPr>
              <a:t>Alesha Eisen, the Database Manager</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spcBef>
                <a:spcPts val="0"/>
              </a:spcBef>
              <a:spcAft>
                <a:spcPts val="0"/>
              </a:spcAft>
              <a:buClr>
                <a:schemeClr val="lt1"/>
              </a:buClr>
              <a:buSzPts val="1000"/>
              <a:buFont typeface="Calibri"/>
              <a:buChar char="●"/>
            </a:pPr>
            <a:r>
              <a:rPr lang="en" sz="1000">
                <a:latin typeface="Calibri"/>
                <a:ea typeface="Calibri"/>
                <a:cs typeface="Calibri"/>
                <a:sym typeface="Calibri"/>
              </a:rPr>
              <a:t>Key Data Sources</a:t>
            </a:r>
            <a:endParaRPr sz="1000">
              <a:latin typeface="Calibri"/>
              <a:ea typeface="Calibri"/>
              <a:cs typeface="Calibri"/>
              <a:sym typeface="Calibri"/>
            </a:endParaRPr>
          </a:p>
          <a:p>
            <a:pPr indent="-292100" lvl="1" marL="914400" rtl="0" algn="l">
              <a:spcBef>
                <a:spcPts val="0"/>
              </a:spcBef>
              <a:spcAft>
                <a:spcPts val="0"/>
              </a:spcAft>
              <a:buClr>
                <a:schemeClr val="lt1"/>
              </a:buClr>
              <a:buSzPts val="1000"/>
              <a:buFont typeface="Calibri"/>
              <a:buChar char="○"/>
            </a:pPr>
            <a:r>
              <a:rPr lang="en" sz="1000">
                <a:latin typeface="Calibri"/>
                <a:ea typeface="Calibri"/>
                <a:cs typeface="Calibri"/>
                <a:sym typeface="Calibri"/>
              </a:rPr>
              <a:t>A single CSV file that was provided by the database manager. The column descriptions in the provided metadata</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latin typeface="Calibri"/>
                <a:ea typeface="Calibri"/>
                <a:cs typeface="Calibri"/>
                <a:sym typeface="Calibri"/>
              </a:rPr>
              <a:t>Modelling Results and Analysis 1</a:t>
            </a:r>
            <a:endParaRPr>
              <a:latin typeface="Calibri"/>
              <a:ea typeface="Calibri"/>
              <a:cs typeface="Calibri"/>
              <a:sym typeface="Calibri"/>
            </a:endParaRPr>
          </a:p>
          <a:p>
            <a:pPr indent="0" lvl="0" marL="0" rtl="0" algn="l">
              <a:spcBef>
                <a:spcPts val="0"/>
              </a:spcBef>
              <a:spcAft>
                <a:spcPts val="0"/>
              </a:spcAft>
              <a:buClr>
                <a:schemeClr val="dk1"/>
              </a:buClr>
              <a:buSzPct val="91666"/>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110350"/>
            <a:ext cx="7038900" cy="2911200"/>
          </a:xfrm>
          <a:prstGeom prst="rect">
            <a:avLst/>
          </a:prstGeom>
        </p:spPr>
        <p:txBody>
          <a:bodyPr anchorCtr="0" anchor="t" bIns="91425" lIns="91425" spcFirstLastPara="1" rIns="91425" wrap="square" tIns="91425">
            <a:normAutofit/>
          </a:bodyPr>
          <a:lstStyle/>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Big mountain currently charges $81 for AdultWeekend tickets (ADT).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Our model suggests that, at present, you should charge $95.87.</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The additional operating cost of the new chair lift per ticket (on the basis of each visitor on average buying 5 day tickets) should prompt a $1.99 increase to $97.86.</a:t>
            </a:r>
            <a:endParaRPr sz="1000">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latin typeface="Calibri"/>
                <a:ea typeface="Calibri"/>
                <a:cs typeface="Calibri"/>
                <a:sym typeface="Calibri"/>
              </a:rPr>
              <a:t>Modelling Results and Analysis 2</a:t>
            </a:r>
            <a:endParaRPr>
              <a:latin typeface="Calibri"/>
              <a:ea typeface="Calibri"/>
              <a:cs typeface="Calibri"/>
              <a:sym typeface="Calibri"/>
            </a:endParaRPr>
          </a:p>
          <a:p>
            <a:pPr indent="0" lvl="0" marL="0" rtl="0" algn="l">
              <a:spcBef>
                <a:spcPts val="0"/>
              </a:spcBef>
              <a:spcAft>
                <a:spcPts val="0"/>
              </a:spcAft>
              <a:buClr>
                <a:schemeClr val="dk1"/>
              </a:buClr>
              <a:buSzPct val="91666"/>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186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Some data was missing from the dataset but could provide useful insight for a re-</a:t>
            </a:r>
            <a:r>
              <a:rPr lang="en" sz="1000">
                <a:latin typeface="Calibri"/>
                <a:ea typeface="Calibri"/>
                <a:cs typeface="Calibri"/>
                <a:sym typeface="Calibri"/>
              </a:rPr>
              <a:t>evaluation</a:t>
            </a:r>
            <a:r>
              <a:rPr lang="en" sz="1000">
                <a:latin typeface="Calibri"/>
                <a:ea typeface="Calibri"/>
                <a:cs typeface="Calibri"/>
                <a:sym typeface="Calibri"/>
              </a:rPr>
              <a:t> of the model.</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This includes:</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number of visitors per year</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additional data about typical length of stays at these resorts</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number of day tickets sold</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number of weekly passes sold etc.</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If this data is made available, the model can be refined even further</a:t>
            </a:r>
            <a:endParaRPr sz="1000">
              <a:latin typeface="Calibri"/>
              <a:ea typeface="Calibri"/>
              <a:cs typeface="Calibri"/>
              <a:sym typeface="Calibri"/>
            </a:endParaRPr>
          </a:p>
          <a:p>
            <a:pPr indent="0" lvl="0" marL="457200" rtl="0" algn="l">
              <a:lnSpc>
                <a:spcPct val="100000"/>
              </a:lnSpc>
              <a:spcBef>
                <a:spcPts val="0"/>
              </a:spcBef>
              <a:spcAft>
                <a:spcPts val="0"/>
              </a:spcAft>
              <a:buNone/>
            </a:pPr>
            <a:r>
              <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Calibri"/>
                <a:ea typeface="Calibri"/>
                <a:cs typeface="Calibri"/>
                <a:sym typeface="Calibri"/>
              </a:rPr>
              <a:t>Modelling Results and Analysis 3</a:t>
            </a:r>
            <a:endParaRPr>
              <a:latin typeface="Calibri"/>
              <a:ea typeface="Calibri"/>
              <a:cs typeface="Calibri"/>
              <a:sym typeface="Calibri"/>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sp>
        <p:nvSpPr>
          <p:cNvPr id="165" name="Google Shape;165;p18"/>
          <p:cNvSpPr txBox="1"/>
          <p:nvPr>
            <p:ph idx="1" type="body"/>
          </p:nvPr>
        </p:nvSpPr>
        <p:spPr>
          <a:xfrm>
            <a:off x="1297500" y="1186550"/>
            <a:ext cx="7038900" cy="29112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To test a new combination of parameters in any given scenario:</a:t>
            </a:r>
            <a:endParaRPr sz="1000">
              <a:latin typeface="Calibri"/>
              <a:ea typeface="Calibri"/>
              <a:cs typeface="Calibri"/>
              <a:sym typeface="Calibri"/>
            </a:endParaRPr>
          </a:p>
          <a:p>
            <a:pPr indent="0" lvl="0" marL="45720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The model will be made available for your business analysts to use and explore</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Simple linear, piecewise equations can be provided so that the company can make small adjustments to price (up tro stated limits) without another consultation</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A simple web-based app can be developed using the insights from this model/analysis.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Modelling Results and Analysis 4</a:t>
            </a:r>
            <a:endParaRPr>
              <a:latin typeface="Calibri"/>
              <a:ea typeface="Calibri"/>
              <a:cs typeface="Calibri"/>
              <a:sym typeface="Calibri"/>
            </a:endParaRPr>
          </a:p>
          <a:p>
            <a:pPr indent="0" lvl="0" marL="0" rtl="0" algn="l">
              <a:spcBef>
                <a:spcPts val="0"/>
              </a:spcBef>
              <a:spcAft>
                <a:spcPts val="0"/>
              </a:spcAft>
              <a:buNone/>
            </a:pPr>
            <a:r>
              <a:t/>
            </a:r>
            <a:endParaRPr sz="1200">
              <a:solidFill>
                <a:srgbClr val="333333"/>
              </a:solidFill>
              <a:highlight>
                <a:srgbClr val="FFFFFF"/>
              </a:highlight>
              <a:latin typeface="Roboto"/>
              <a:ea typeface="Roboto"/>
              <a:cs typeface="Roboto"/>
              <a:sym typeface="Roboto"/>
            </a:endParaRPr>
          </a:p>
        </p:txBody>
      </p:sp>
      <p:pic>
        <p:nvPicPr>
          <p:cNvPr id="171" name="Google Shape;171;p19"/>
          <p:cNvPicPr preferRelativeResize="0"/>
          <p:nvPr/>
        </p:nvPicPr>
        <p:blipFill>
          <a:blip r:embed="rId3">
            <a:alphaModFix/>
          </a:blip>
          <a:stretch>
            <a:fillRect/>
          </a:stretch>
        </p:blipFill>
        <p:spPr>
          <a:xfrm>
            <a:off x="581075" y="865325"/>
            <a:ext cx="2971000" cy="2102800"/>
          </a:xfrm>
          <a:prstGeom prst="rect">
            <a:avLst/>
          </a:prstGeom>
          <a:noFill/>
          <a:ln>
            <a:noFill/>
          </a:ln>
        </p:spPr>
      </p:pic>
      <p:pic>
        <p:nvPicPr>
          <p:cNvPr id="172" name="Google Shape;172;p19"/>
          <p:cNvPicPr preferRelativeResize="0"/>
          <p:nvPr/>
        </p:nvPicPr>
        <p:blipFill>
          <a:blip r:embed="rId4">
            <a:alphaModFix/>
          </a:blip>
          <a:stretch>
            <a:fillRect/>
          </a:stretch>
        </p:blipFill>
        <p:spPr>
          <a:xfrm>
            <a:off x="5939900" y="865325"/>
            <a:ext cx="2971000" cy="2027825"/>
          </a:xfrm>
          <a:prstGeom prst="rect">
            <a:avLst/>
          </a:prstGeom>
          <a:noFill/>
          <a:ln>
            <a:noFill/>
          </a:ln>
        </p:spPr>
      </p:pic>
      <p:pic>
        <p:nvPicPr>
          <p:cNvPr id="173" name="Google Shape;173;p19"/>
          <p:cNvPicPr preferRelativeResize="0"/>
          <p:nvPr/>
        </p:nvPicPr>
        <p:blipFill>
          <a:blip r:embed="rId5">
            <a:alphaModFix/>
          </a:blip>
          <a:stretch>
            <a:fillRect/>
          </a:stretch>
        </p:blipFill>
        <p:spPr>
          <a:xfrm>
            <a:off x="2740775" y="3302150"/>
            <a:ext cx="3662450" cy="169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Summary and Conclusion</a:t>
            </a:r>
            <a:endParaRPr>
              <a:latin typeface="Calibri"/>
              <a:ea typeface="Calibri"/>
              <a:cs typeface="Calibri"/>
              <a:sym typeface="Calibri"/>
            </a:endParaRPr>
          </a:p>
        </p:txBody>
      </p:sp>
      <p:sp>
        <p:nvSpPr>
          <p:cNvPr id="179" name="Google Shape;179;p20"/>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Big Mountain currently undervalues it’s ticket price:</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That price can be increased significantly as it stands</a:t>
            </a:r>
            <a:endParaRPr sz="1000">
              <a:latin typeface="Calibri"/>
              <a:ea typeface="Calibri"/>
              <a:cs typeface="Calibri"/>
              <a:sym typeface="Calibri"/>
            </a:endParaRPr>
          </a:p>
          <a:p>
            <a:pPr indent="0" lvl="0" marL="45720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That price can rise even further with the inclusion of a new chair lift</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Font typeface="Calibri"/>
              <a:buChar char="●"/>
            </a:pPr>
            <a:r>
              <a:rPr lang="en" sz="1000">
                <a:latin typeface="Calibri"/>
                <a:ea typeface="Calibri"/>
                <a:cs typeface="Calibri"/>
                <a:sym typeface="Calibri"/>
              </a:rPr>
              <a:t>The following can trigger a re-evaluation of the model and all calculations:</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If more data becomes available on your </a:t>
            </a:r>
            <a:r>
              <a:rPr lang="en" sz="1000">
                <a:latin typeface="Calibri"/>
                <a:ea typeface="Calibri"/>
                <a:cs typeface="Calibri"/>
                <a:sym typeface="Calibri"/>
              </a:rPr>
              <a:t>facilities</a:t>
            </a:r>
            <a:r>
              <a:rPr lang="en" sz="1000">
                <a:latin typeface="Calibri"/>
                <a:ea typeface="Calibri"/>
                <a:cs typeface="Calibri"/>
                <a:sym typeface="Calibri"/>
              </a:rPr>
              <a:t> or your pricing becomes available</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If factors other than facilities want to be considered in </a:t>
            </a:r>
            <a:r>
              <a:rPr lang="en" sz="1000">
                <a:latin typeface="Calibri"/>
                <a:ea typeface="Calibri"/>
                <a:cs typeface="Calibri"/>
                <a:sym typeface="Calibri"/>
              </a:rPr>
              <a:t>deciding</a:t>
            </a:r>
            <a:r>
              <a:rPr lang="en" sz="1000">
                <a:latin typeface="Calibri"/>
                <a:ea typeface="Calibri"/>
                <a:cs typeface="Calibri"/>
                <a:sym typeface="Calibri"/>
              </a:rPr>
              <a:t> price</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latin typeface="Calibri"/>
              <a:ea typeface="Calibri"/>
              <a:cs typeface="Calibri"/>
              <a:sym typeface="Calibri"/>
            </a:endParaRPr>
          </a:p>
          <a:p>
            <a:pPr indent="-292100" lvl="1" marL="914400" rtl="0" algn="l">
              <a:lnSpc>
                <a:spcPct val="100000"/>
              </a:lnSpc>
              <a:spcBef>
                <a:spcPts val="0"/>
              </a:spcBef>
              <a:spcAft>
                <a:spcPts val="0"/>
              </a:spcAft>
              <a:buSzPts val="1000"/>
              <a:buFont typeface="Calibri"/>
              <a:buChar char="○"/>
            </a:pPr>
            <a:r>
              <a:rPr lang="en" sz="1000">
                <a:latin typeface="Calibri"/>
                <a:ea typeface="Calibri"/>
                <a:cs typeface="Calibri"/>
                <a:sym typeface="Calibri"/>
              </a:rPr>
              <a:t>If data on more resorts becomes available</a:t>
            </a:r>
            <a:endParaRPr sz="1000">
              <a:latin typeface="Calibri"/>
              <a:ea typeface="Calibri"/>
              <a:cs typeface="Calibri"/>
              <a:sym typeface="Calibri"/>
            </a:endParaRPr>
          </a:p>
          <a:p>
            <a:pPr indent="0" lvl="0" marL="0" rtl="0" algn="l">
              <a:lnSpc>
                <a:spcPct val="100000"/>
              </a:lnSpc>
              <a:spcBef>
                <a:spcPts val="0"/>
              </a:spcBef>
              <a:spcAft>
                <a:spcPts val="0"/>
              </a:spcAft>
              <a:buNone/>
            </a:pPr>
            <a:r>
              <a:t/>
            </a:r>
            <a:endParaRPr sz="1000">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