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8" r:id="rId5"/>
    <p:sldId id="259" r:id="rId6"/>
    <p:sldId id="260" r:id="rId7"/>
    <p:sldId id="265" r:id="rId8"/>
    <p:sldId id="273" r:id="rId9"/>
    <p:sldId id="268" r:id="rId10"/>
    <p:sldId id="274" r:id="rId11"/>
    <p:sldId id="275" r:id="rId12"/>
    <p:sldId id="276" r:id="rId13"/>
    <p:sldId id="263"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0A194-027E-934E-88FA-622638CF385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E7F4F09-DC8C-0446-9BBC-02D77FD58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25B4938-89D6-5745-96DB-1AF7BF64AA78}"/>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5" name="页脚占位符 4">
            <a:extLst>
              <a:ext uri="{FF2B5EF4-FFF2-40B4-BE49-F238E27FC236}">
                <a16:creationId xmlns:a16="http://schemas.microsoft.com/office/drawing/2014/main" id="{5EEC59A5-BBA5-9D4B-9503-BBF717AE9B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96AA89-78C5-6048-BD52-AEF2E3B4887A}"/>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126867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5FD73-CB72-6C46-A4F8-5BC578C4BC3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439EEE8-C86F-9F46-A110-D6AA5ADE2FB4}"/>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A0E49FD-9856-4B41-AC5B-0D297CC9F08B}"/>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5" name="页脚占位符 4">
            <a:extLst>
              <a:ext uri="{FF2B5EF4-FFF2-40B4-BE49-F238E27FC236}">
                <a16:creationId xmlns:a16="http://schemas.microsoft.com/office/drawing/2014/main" id="{9A1E6DB0-E65C-8A4C-88DF-A14B194B177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D77150-BF57-0645-96BD-0FD6606F9560}"/>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60685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6F5DA0-C2CA-4843-A5A4-656EDA6CE75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48B115B-3114-BA44-B057-FF24A349F59E}"/>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1BC00F5-730C-2A43-B40A-116277725E14}"/>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5" name="页脚占位符 4">
            <a:extLst>
              <a:ext uri="{FF2B5EF4-FFF2-40B4-BE49-F238E27FC236}">
                <a16:creationId xmlns:a16="http://schemas.microsoft.com/office/drawing/2014/main" id="{FC87C3E6-E74A-C948-8BE4-0633F62416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F29EF9-D9F1-5341-8F0C-07689FF28F4E}"/>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4313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653CD-CB18-F04F-AA4F-9FA10A02044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DF6051E-8EFB-ED4B-A597-B7EE4650AB1D}"/>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F883A86-2635-4A46-B566-8E66E5435D74}"/>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5" name="页脚占位符 4">
            <a:extLst>
              <a:ext uri="{FF2B5EF4-FFF2-40B4-BE49-F238E27FC236}">
                <a16:creationId xmlns:a16="http://schemas.microsoft.com/office/drawing/2014/main" id="{C6065A20-C33E-EC40-BFEC-C905DA3AA0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7DE23F7-E69F-C342-956D-FF460AC05939}"/>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404908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0AD36-54E0-BF4C-8F28-6A579BD21DD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F355FD-2B40-774B-A656-5D2B8579F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A0F6FE8-EEA5-6748-8F9A-99A4C14BE80D}"/>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5" name="页脚占位符 4">
            <a:extLst>
              <a:ext uri="{FF2B5EF4-FFF2-40B4-BE49-F238E27FC236}">
                <a16:creationId xmlns:a16="http://schemas.microsoft.com/office/drawing/2014/main" id="{4583BF7F-9BD6-7346-AAE1-E81EB3889D7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DB5AD2-6DF6-E845-B6C0-16C5B99D01C3}"/>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169170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86B69-5C5F-F542-BD2F-C29CDE272E3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6B95539-C793-2E44-843B-53E554FB872F}"/>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DCF0C5D8-5826-A64B-AF72-EE0EFCA9F777}"/>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3E12A1F-8EA3-574E-9E28-825D0DE66E92}"/>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6" name="页脚占位符 5">
            <a:extLst>
              <a:ext uri="{FF2B5EF4-FFF2-40B4-BE49-F238E27FC236}">
                <a16:creationId xmlns:a16="http://schemas.microsoft.com/office/drawing/2014/main" id="{6C3B369C-2F70-1041-B1CD-4DC4595E7A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C48B6C-B47F-0244-96B7-B5AE720B01D8}"/>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5048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ECE37-9C4B-6444-B440-C8C700FCD59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40A6B8-0FBC-5940-9FCD-8EE64E184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0C703D46-47F2-FA4D-A155-43BB2E8D94CB}"/>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7A06987-33FE-1148-884A-00687A9DA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389BA57D-7E3C-ED40-AECC-E60D3734F01C}"/>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E84BF79B-19DF-D742-8ABB-C0CC8344C493}"/>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8" name="页脚占位符 7">
            <a:extLst>
              <a:ext uri="{FF2B5EF4-FFF2-40B4-BE49-F238E27FC236}">
                <a16:creationId xmlns:a16="http://schemas.microsoft.com/office/drawing/2014/main" id="{A6781033-8340-1248-8D17-6AA5612D0F4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1E9B58F-BE82-4A40-91C8-0A396F78AB43}"/>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6993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95488-1EA5-CD44-928F-A1A491B3DBB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901754A-4F6D-574C-8AF1-3032E7928799}"/>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4" name="页脚占位符 3">
            <a:extLst>
              <a:ext uri="{FF2B5EF4-FFF2-40B4-BE49-F238E27FC236}">
                <a16:creationId xmlns:a16="http://schemas.microsoft.com/office/drawing/2014/main" id="{808AFB3B-75B7-E142-82FF-8280C1BD358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5CAC249-2AFA-2E47-BCB5-42185D775B45}"/>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190874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A35383-353A-0447-A5F7-4921C780E5DF}"/>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3" name="页脚占位符 2">
            <a:extLst>
              <a:ext uri="{FF2B5EF4-FFF2-40B4-BE49-F238E27FC236}">
                <a16:creationId xmlns:a16="http://schemas.microsoft.com/office/drawing/2014/main" id="{A82FCE71-C6B5-0740-8CA2-2B6C0699472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C856660-A1DE-A647-A55C-BC8EC7A49A67}"/>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09430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72EDE-38FC-EE47-B20A-ECBE1082C05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526EBE6-6A6A-384A-8C21-BCD03B40B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76F34475-D846-5940-9965-39693F922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4932A7C-2F82-8147-918E-66B9BC5308FA}"/>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6" name="页脚占位符 5">
            <a:extLst>
              <a:ext uri="{FF2B5EF4-FFF2-40B4-BE49-F238E27FC236}">
                <a16:creationId xmlns:a16="http://schemas.microsoft.com/office/drawing/2014/main" id="{4B9C6179-64BF-EF4A-BDE6-2E3D5DEE1D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4EE0AFB-7DBC-2E48-AFB2-D69AA5C979B5}"/>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34182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50CC0-1FA7-FD4F-94E3-46DFD8FB51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AC950E9-7FBE-5642-80D9-6C7A3AD58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B3761B8-8F0B-6B4C-B215-0939E7A6E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34E53AF-9584-CA40-A135-D5861098D473}"/>
              </a:ext>
            </a:extLst>
          </p:cNvPr>
          <p:cNvSpPr>
            <a:spLocks noGrp="1"/>
          </p:cNvSpPr>
          <p:nvPr>
            <p:ph type="dt" sz="half" idx="10"/>
          </p:nvPr>
        </p:nvSpPr>
        <p:spPr/>
        <p:txBody>
          <a:bodyPr/>
          <a:lstStyle/>
          <a:p>
            <a:fld id="{FBD41D50-87A3-2E42-B9E3-5AD420877058}" type="datetimeFigureOut">
              <a:rPr kumimoji="1" lang="zh-CN" altLang="en-US" smtClean="0"/>
              <a:t>2018/12/15</a:t>
            </a:fld>
            <a:endParaRPr kumimoji="1" lang="zh-CN" altLang="en-US"/>
          </a:p>
        </p:txBody>
      </p:sp>
      <p:sp>
        <p:nvSpPr>
          <p:cNvPr id="6" name="页脚占位符 5">
            <a:extLst>
              <a:ext uri="{FF2B5EF4-FFF2-40B4-BE49-F238E27FC236}">
                <a16:creationId xmlns:a16="http://schemas.microsoft.com/office/drawing/2014/main" id="{AC2C8149-E1A3-4943-ABAD-D754360E2AD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9D65847-5FD0-AE4C-936A-2D970051D7F7}"/>
              </a:ext>
            </a:extLst>
          </p:cNvPr>
          <p:cNvSpPr>
            <a:spLocks noGrp="1"/>
          </p:cNvSpPr>
          <p:nvPr>
            <p:ph type="sldNum" sz="quarter" idx="12"/>
          </p:nvPr>
        </p:nvSpPr>
        <p:spPr/>
        <p:txBody>
          <a:body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6544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AA7129-3960-B349-9A04-1D9E9E270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8118D6-450A-1F45-82BC-F1BF5E3D1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33F5A5F-262A-3C41-B280-B8FF6FDB5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41D50-87A3-2E42-B9E3-5AD420877058}" type="datetimeFigureOut">
              <a:rPr kumimoji="1" lang="zh-CN" altLang="en-US" smtClean="0"/>
              <a:t>2018/12/15</a:t>
            </a:fld>
            <a:endParaRPr kumimoji="1" lang="zh-CN" altLang="en-US"/>
          </a:p>
        </p:txBody>
      </p:sp>
      <p:sp>
        <p:nvSpPr>
          <p:cNvPr id="5" name="页脚占位符 4">
            <a:extLst>
              <a:ext uri="{FF2B5EF4-FFF2-40B4-BE49-F238E27FC236}">
                <a16:creationId xmlns:a16="http://schemas.microsoft.com/office/drawing/2014/main" id="{42BB8B6A-1BE4-F946-98EC-252906C96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EDE33D4-C20A-194F-BD29-5EA9AC4F0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1B544-260B-DE46-AAA5-3C1AA528644B}" type="slidenum">
              <a:rPr kumimoji="1" lang="zh-CN" altLang="en-US" smtClean="0"/>
              <a:t>‹#›</a:t>
            </a:fld>
            <a:endParaRPr kumimoji="1" lang="zh-CN" altLang="en-US"/>
          </a:p>
        </p:txBody>
      </p:sp>
    </p:spTree>
    <p:extLst>
      <p:ext uri="{BB962C8B-B14F-4D97-AF65-F5344CB8AC3E}">
        <p14:creationId xmlns:p14="http://schemas.microsoft.com/office/powerpoint/2010/main" val="3952480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huanbao.bjx.com.cn/zt.asp?topic=%c0%ac%bb%f8%b4%a6%c0%ed" TargetMode="External"/><Relationship Id="rId2" Type="http://schemas.openxmlformats.org/officeDocument/2006/relationships/hyperlink" Target="http://huanbao.bjx.com.cn/zt.asp?topic=%c0%ac%bb%f8%b7%d6%c0%e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7A4AD-87F9-BA43-A4DA-D8C37B09B48D}"/>
              </a:ext>
            </a:extLst>
          </p:cNvPr>
          <p:cNvSpPr>
            <a:spLocks noGrp="1"/>
          </p:cNvSpPr>
          <p:nvPr>
            <p:ph type="ctrTitle"/>
          </p:nvPr>
        </p:nvSpPr>
        <p:spPr/>
        <p:txBody>
          <a:bodyPr/>
          <a:lstStyle/>
          <a:p>
            <a:r>
              <a:rPr kumimoji="1" lang="zh-CN" altLang="en-US" dirty="0"/>
              <a:t>关于</a:t>
            </a:r>
            <a:r>
              <a:rPr kumimoji="1" lang="en-US" altLang="zh-CN" dirty="0"/>
              <a:t>X</a:t>
            </a:r>
            <a:r>
              <a:rPr kumimoji="1" lang="zh-CN" altLang="en-US" dirty="0"/>
              <a:t>垃圾桶的商业报告</a:t>
            </a:r>
          </a:p>
        </p:txBody>
      </p:sp>
    </p:spTree>
    <p:extLst>
      <p:ext uri="{BB962C8B-B14F-4D97-AF65-F5344CB8AC3E}">
        <p14:creationId xmlns:p14="http://schemas.microsoft.com/office/powerpoint/2010/main" val="427209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15DCE-B881-0B48-9313-6F572931C5D0}"/>
              </a:ext>
            </a:extLst>
          </p:cNvPr>
          <p:cNvSpPr>
            <a:spLocks noGrp="1"/>
          </p:cNvSpPr>
          <p:nvPr>
            <p:ph type="title"/>
          </p:nvPr>
        </p:nvSpPr>
        <p:spPr/>
        <p:txBody>
          <a:bodyPr/>
          <a:lstStyle/>
          <a:p>
            <a:r>
              <a:rPr kumimoji="1" lang="zh-CN" altLang="en-US" dirty="0">
                <a:solidFill>
                  <a:srgbClr val="FF0000"/>
                </a:solidFill>
              </a:rPr>
              <a:t>强制垃圾分类区域</a:t>
            </a:r>
          </a:p>
        </p:txBody>
      </p:sp>
      <p:pic>
        <p:nvPicPr>
          <p:cNvPr id="5" name="内容占位符 4">
            <a:extLst>
              <a:ext uri="{FF2B5EF4-FFF2-40B4-BE49-F238E27FC236}">
                <a16:creationId xmlns:a16="http://schemas.microsoft.com/office/drawing/2014/main" id="{DFCFEEC6-1142-AB41-913C-B2CAF92C0204}"/>
              </a:ext>
            </a:extLst>
          </p:cNvPr>
          <p:cNvPicPr>
            <a:picLocks noGrp="1" noChangeAspect="1"/>
          </p:cNvPicPr>
          <p:nvPr>
            <p:ph idx="1"/>
          </p:nvPr>
        </p:nvPicPr>
        <p:blipFill>
          <a:blip r:embed="rId2"/>
          <a:stretch>
            <a:fillRect/>
          </a:stretch>
        </p:blipFill>
        <p:spPr>
          <a:xfrm>
            <a:off x="3420095" y="1456346"/>
            <a:ext cx="4963530" cy="4720617"/>
          </a:xfrm>
        </p:spPr>
      </p:pic>
    </p:spTree>
    <p:extLst>
      <p:ext uri="{BB962C8B-B14F-4D97-AF65-F5344CB8AC3E}">
        <p14:creationId xmlns:p14="http://schemas.microsoft.com/office/powerpoint/2010/main" val="253162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D7BE9-6AB2-D040-B7B8-A2BB7D975D63}"/>
              </a:ext>
            </a:extLst>
          </p:cNvPr>
          <p:cNvSpPr>
            <a:spLocks noGrp="1"/>
          </p:cNvSpPr>
          <p:nvPr>
            <p:ph type="title"/>
          </p:nvPr>
        </p:nvSpPr>
        <p:spPr/>
        <p:txBody>
          <a:bodyPr/>
          <a:lstStyle/>
          <a:p>
            <a:r>
              <a:rPr kumimoji="1" lang="zh-CN" altLang="en-US" dirty="0">
                <a:solidFill>
                  <a:srgbClr val="FF0000"/>
                </a:solidFill>
              </a:rPr>
              <a:t>主要垃圾分类定义</a:t>
            </a:r>
          </a:p>
        </p:txBody>
      </p:sp>
      <p:sp>
        <p:nvSpPr>
          <p:cNvPr id="3" name="内容占位符 2">
            <a:extLst>
              <a:ext uri="{FF2B5EF4-FFF2-40B4-BE49-F238E27FC236}">
                <a16:creationId xmlns:a16="http://schemas.microsoft.com/office/drawing/2014/main" id="{3DCEAF9C-36A9-B64D-ADE1-977C1E21A1E4}"/>
              </a:ext>
            </a:extLst>
          </p:cNvPr>
          <p:cNvSpPr>
            <a:spLocks noGrp="1"/>
          </p:cNvSpPr>
          <p:nvPr>
            <p:ph idx="1"/>
          </p:nvPr>
        </p:nvSpPr>
        <p:spPr/>
        <p:txBody>
          <a:bodyPr>
            <a:normAutofit fontScale="55000" lnSpcReduction="20000"/>
          </a:bodyPr>
          <a:lstStyle/>
          <a:p>
            <a:pPr>
              <a:lnSpc>
                <a:spcPct val="120000"/>
              </a:lnSpc>
            </a:pPr>
            <a:r>
              <a:rPr lang="en-US" altLang="zh-CN" dirty="0"/>
              <a:t>1.</a:t>
            </a:r>
            <a:r>
              <a:rPr lang="zh-CN" altLang="en-US" dirty="0"/>
              <a:t>有害垃圾。 （</a:t>
            </a:r>
            <a:r>
              <a:rPr lang="en-US" altLang="zh-CN" dirty="0"/>
              <a:t>1</a:t>
            </a:r>
            <a:r>
              <a:rPr lang="zh-CN" altLang="en-US" dirty="0"/>
              <a:t>）主要品种。包括：废电池（镉镍电池、氧化汞电池、铅蓄电池等）， 废荧光灯管（日光灯管、节能灯等），废温度计，废血压计，废药品及其包装物， 废油漆、溶剂及其包装物，废杀虫剂、消毒剂及其包装物，废胶片及废相纸等。 （</a:t>
            </a:r>
            <a:r>
              <a:rPr lang="en-US" altLang="zh-CN" dirty="0"/>
              <a:t>2</a:t>
            </a:r>
            <a:r>
              <a:rPr lang="zh-CN" altLang="en-US" dirty="0"/>
              <a:t>）投放暂存。按照便利、快捷、安全原则，设立专门场所或容器，对不 同品种的有害垃圾进行分类投放、收集、暂存，并在醒目位置设置有害垃圾标志。 对列入</a:t>
            </a:r>
            <a:r>
              <a:rPr lang="en-US" altLang="zh-CN" dirty="0"/>
              <a:t>《</a:t>
            </a:r>
            <a:r>
              <a:rPr lang="zh-CN" altLang="en-US" dirty="0"/>
              <a:t>国家危险废物名录</a:t>
            </a:r>
            <a:r>
              <a:rPr lang="en-US" altLang="zh-CN" dirty="0"/>
              <a:t>》</a:t>
            </a:r>
            <a:r>
              <a:rPr lang="zh-CN" altLang="en-US" dirty="0"/>
              <a:t>（环境保护部令第 </a:t>
            </a:r>
            <a:r>
              <a:rPr lang="en-US" altLang="zh-CN" dirty="0"/>
              <a:t>39 </a:t>
            </a:r>
            <a:r>
              <a:rPr lang="zh-CN" altLang="en-US" dirty="0"/>
              <a:t>号）的品种，应按要求设置 临时贮存场所。 （</a:t>
            </a:r>
            <a:r>
              <a:rPr lang="en-US" altLang="zh-CN" dirty="0"/>
              <a:t>3</a:t>
            </a:r>
            <a:r>
              <a:rPr lang="zh-CN" altLang="en-US" dirty="0"/>
              <a:t>）收运处置。根据有害垃圾的品种和产生数量，合理确定或约定收运频 率。危险废物运输、处置应符合国家有关规定。鼓励骨干环保企业全过程统筹实 施垃圾分类、收集、运输和处置；尚无终端处置设施的城市，应尽快建设完善。 </a:t>
            </a:r>
            <a:endParaRPr lang="en-US" altLang="zh-CN" dirty="0"/>
          </a:p>
          <a:p>
            <a:pPr>
              <a:lnSpc>
                <a:spcPct val="120000"/>
              </a:lnSpc>
            </a:pPr>
            <a:r>
              <a:rPr lang="en-US" altLang="zh-CN" dirty="0"/>
              <a:t>2.</a:t>
            </a:r>
            <a:r>
              <a:rPr lang="zh-CN" altLang="en-US" dirty="0"/>
              <a:t>易腐垃圾。 （</a:t>
            </a:r>
            <a:r>
              <a:rPr lang="en-US" altLang="zh-CN" dirty="0"/>
              <a:t>1</a:t>
            </a:r>
            <a:r>
              <a:rPr lang="zh-CN" altLang="en-US" dirty="0"/>
              <a:t>）主要品种。包括：相关单位食堂、宾馆、饭店等产生的餐厨垃圾，农 贸市场、农产品批发市场产生的蔬菜瓜果垃圾、腐肉、肉碎骨、蛋壳、畜禽产品 内脏等。 （</a:t>
            </a:r>
            <a:r>
              <a:rPr lang="en-US" altLang="zh-CN" dirty="0"/>
              <a:t>2</a:t>
            </a:r>
            <a:r>
              <a:rPr lang="zh-CN" altLang="en-US" dirty="0"/>
              <a:t>）投放暂存。设置专门容器单独投放，除农贸市场、农产品批发市场可 设置敞开式容器外，其他场所原则上应采用密闭容器存放。餐厨垃圾可由专人清 理，避免混入废餐具、塑料、饮料瓶罐、废纸等不利于后续处理的杂质，并做到 “日产日清”。按规定建立台账制度（农贸市场、农产品批发市场除外），记录 易腐垃圾的种类、数量、去向等。 （</a:t>
            </a:r>
            <a:r>
              <a:rPr lang="en-US" altLang="zh-CN" dirty="0"/>
              <a:t>3</a:t>
            </a:r>
            <a:r>
              <a:rPr lang="zh-CN" altLang="en-US" dirty="0"/>
              <a:t>）收运处置。易腐垃圾应采用密闭专用车辆运送至专业单位处理，运输 过程中应加强对泄露、遗撒和臭气的控制。相关部门要加强对餐厨垃圾运输、处 理的监控。 </a:t>
            </a:r>
            <a:r>
              <a:rPr lang="en-US" altLang="zh-CN" dirty="0"/>
              <a:t>3.</a:t>
            </a:r>
          </a:p>
          <a:p>
            <a:pPr>
              <a:lnSpc>
                <a:spcPct val="120000"/>
              </a:lnSpc>
            </a:pPr>
            <a:r>
              <a:rPr lang="zh-CN" altLang="en-US" dirty="0">
                <a:solidFill>
                  <a:srgbClr val="FF0000"/>
                </a:solidFill>
              </a:rPr>
              <a:t>可回收物： （</a:t>
            </a:r>
            <a:r>
              <a:rPr lang="en-US" altLang="zh-CN" dirty="0">
                <a:solidFill>
                  <a:srgbClr val="FF0000"/>
                </a:solidFill>
              </a:rPr>
              <a:t>1</a:t>
            </a:r>
            <a:r>
              <a:rPr lang="zh-CN" altLang="en-US" dirty="0">
                <a:solidFill>
                  <a:srgbClr val="FF0000"/>
                </a:solidFill>
              </a:rPr>
              <a:t>）主要品种。包括：废纸，废塑料，废金属，废包装物，废旧纺织物， 废弃电器电子产品，废玻璃，废纸塑铝复合包装等。 （</a:t>
            </a:r>
            <a:r>
              <a:rPr lang="en-US" altLang="zh-CN" dirty="0">
                <a:solidFill>
                  <a:srgbClr val="FF0000"/>
                </a:solidFill>
              </a:rPr>
              <a:t>2</a:t>
            </a:r>
            <a:r>
              <a:rPr lang="zh-CN" altLang="en-US" dirty="0">
                <a:solidFill>
                  <a:srgbClr val="FF0000"/>
                </a:solidFill>
              </a:rPr>
              <a:t>）投放暂存。根据可回收物的产生数量，设置容器或临时存储空间，实 现单独分类、定点投放，必要时可设专人分拣打包。 （</a:t>
            </a:r>
            <a:r>
              <a:rPr lang="en-US" altLang="zh-CN" dirty="0">
                <a:solidFill>
                  <a:srgbClr val="FF0000"/>
                </a:solidFill>
              </a:rPr>
              <a:t>3</a:t>
            </a:r>
            <a:r>
              <a:rPr lang="zh-CN" altLang="en-US" dirty="0">
                <a:solidFill>
                  <a:srgbClr val="FF0000"/>
                </a:solidFill>
              </a:rPr>
              <a:t>）收运处置。可回收物产生主体可自行运送，也可联系再生资源回收利 用企业上门收集，进行资源化处理。</a:t>
            </a:r>
            <a:endParaRPr kumimoji="1" lang="zh-CN" altLang="en-US" dirty="0">
              <a:solidFill>
                <a:srgbClr val="FF0000"/>
              </a:solidFill>
            </a:endParaRPr>
          </a:p>
        </p:txBody>
      </p:sp>
    </p:spTree>
    <p:extLst>
      <p:ext uri="{BB962C8B-B14F-4D97-AF65-F5344CB8AC3E}">
        <p14:creationId xmlns:p14="http://schemas.microsoft.com/office/powerpoint/2010/main" val="359131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E8223-7EA6-D347-9B8B-8BA94940B986}"/>
              </a:ext>
            </a:extLst>
          </p:cNvPr>
          <p:cNvSpPr>
            <a:spLocks noGrp="1"/>
          </p:cNvSpPr>
          <p:nvPr>
            <p:ph type="title"/>
          </p:nvPr>
        </p:nvSpPr>
        <p:spPr/>
        <p:txBody>
          <a:bodyPr/>
          <a:lstStyle/>
          <a:p>
            <a:r>
              <a:rPr kumimoji="1" lang="zh-CN" altLang="en-US" dirty="0">
                <a:solidFill>
                  <a:srgbClr val="FF0000"/>
                </a:solidFill>
              </a:rPr>
              <a:t>国内产业链领先玩家</a:t>
            </a:r>
          </a:p>
        </p:txBody>
      </p:sp>
      <p:sp>
        <p:nvSpPr>
          <p:cNvPr id="3" name="内容占位符 2">
            <a:extLst>
              <a:ext uri="{FF2B5EF4-FFF2-40B4-BE49-F238E27FC236}">
                <a16:creationId xmlns:a16="http://schemas.microsoft.com/office/drawing/2014/main" id="{A53F0890-0430-934B-A16B-7F76F8B52B89}"/>
              </a:ext>
            </a:extLst>
          </p:cNvPr>
          <p:cNvSpPr>
            <a:spLocks noGrp="1"/>
          </p:cNvSpPr>
          <p:nvPr>
            <p:ph idx="1"/>
          </p:nvPr>
        </p:nvSpPr>
        <p:spPr/>
        <p:txBody>
          <a:bodyPr>
            <a:normAutofit fontScale="62500" lnSpcReduction="20000"/>
          </a:bodyPr>
          <a:lstStyle/>
          <a:p>
            <a:pPr>
              <a:lnSpc>
                <a:spcPct val="120000"/>
              </a:lnSpc>
            </a:pPr>
            <a:r>
              <a:rPr lang="zh-CN" altLang="en-US" dirty="0"/>
              <a:t>       据不完全统计，截至</a:t>
            </a:r>
            <a:r>
              <a:rPr lang="en-US" altLang="zh-CN" dirty="0"/>
              <a:t>2018</a:t>
            </a:r>
            <a:r>
              <a:rPr lang="zh-CN" altLang="en-US" dirty="0"/>
              <a:t>年</a:t>
            </a:r>
            <a:r>
              <a:rPr lang="en-US" altLang="zh-CN" dirty="0"/>
              <a:t>6</a:t>
            </a:r>
            <a:r>
              <a:rPr lang="zh-CN" altLang="en-US" dirty="0"/>
              <a:t>月底，今年共有</a:t>
            </a:r>
            <a:r>
              <a:rPr lang="en-US" altLang="zh-CN" dirty="0"/>
              <a:t>77</a:t>
            </a:r>
            <a:r>
              <a:rPr lang="zh-CN" altLang="en-US" dirty="0"/>
              <a:t>个垃圾分类项目放出，这些项目的服务内容大致包括</a:t>
            </a:r>
            <a:r>
              <a:rPr lang="zh-CN" altLang="en-US" u="sng" dirty="0">
                <a:solidFill>
                  <a:srgbClr val="FF0000"/>
                </a:solidFill>
              </a:rPr>
              <a:t>垃圾分类试点运营、垃圾分类装备采购、智慧分类系统建设与运营等。</a:t>
            </a:r>
          </a:p>
          <a:p>
            <a:pPr>
              <a:lnSpc>
                <a:spcPct val="120000"/>
              </a:lnSpc>
            </a:pPr>
            <a:r>
              <a:rPr lang="zh-CN" altLang="en-US" dirty="0"/>
              <a:t>　　在可统计的数据中，项目累积中标金额超</a:t>
            </a:r>
            <a:r>
              <a:rPr lang="en-US" altLang="zh-CN" dirty="0"/>
              <a:t>5</a:t>
            </a:r>
            <a:r>
              <a:rPr lang="zh-CN" altLang="en-US" dirty="0"/>
              <a:t>亿元。包括</a:t>
            </a:r>
            <a:r>
              <a:rPr lang="zh-CN" altLang="en-US" u="sng" dirty="0">
                <a:solidFill>
                  <a:srgbClr val="FF0000"/>
                </a:solidFill>
              </a:rPr>
              <a:t>启迪桑德</a:t>
            </a:r>
            <a:r>
              <a:rPr lang="zh-CN" altLang="en-US" dirty="0"/>
              <a:t>在内的环卫公司占据了较大份额，这其中又属</a:t>
            </a:r>
            <a:r>
              <a:rPr lang="zh-CN" altLang="en-US" u="sng" dirty="0">
                <a:solidFill>
                  <a:srgbClr val="FF0000"/>
                </a:solidFill>
              </a:rPr>
              <a:t>联运环境</a:t>
            </a:r>
            <a:r>
              <a:rPr lang="zh-CN" altLang="en-US" dirty="0"/>
              <a:t>拿单最多。</a:t>
            </a:r>
          </a:p>
          <a:p>
            <a:pPr>
              <a:lnSpc>
                <a:spcPct val="120000"/>
              </a:lnSpc>
            </a:pPr>
            <a:r>
              <a:rPr lang="zh-CN" altLang="en-US" dirty="0"/>
              <a:t>　　</a:t>
            </a:r>
            <a:r>
              <a:rPr lang="zh-CN" altLang="en-US" u="sng" dirty="0">
                <a:solidFill>
                  <a:srgbClr val="FF0000"/>
                </a:solidFill>
              </a:rPr>
              <a:t>启迪桑德</a:t>
            </a:r>
            <a:r>
              <a:rPr lang="zh-CN" altLang="en-US" dirty="0"/>
              <a:t>是环卫行业首家实现云平台管理的企业。在公司</a:t>
            </a:r>
            <a:r>
              <a:rPr lang="en-US" altLang="zh-CN" dirty="0"/>
              <a:t>2017</a:t>
            </a:r>
            <a:r>
              <a:rPr lang="zh-CN" altLang="en-US" dirty="0"/>
              <a:t>年获得的项目中，垃圾处理项目差不多占了一半。从前端收运到末端处理，</a:t>
            </a:r>
            <a:r>
              <a:rPr lang="zh-CN" altLang="en-US" u="sng" dirty="0">
                <a:solidFill>
                  <a:srgbClr val="FF0000"/>
                </a:solidFill>
              </a:rPr>
              <a:t>启迪桑德</a:t>
            </a:r>
            <a:r>
              <a:rPr lang="zh-CN" altLang="en-US" dirty="0"/>
              <a:t>也是环保行业产业链最为完整的代表性企业。</a:t>
            </a:r>
          </a:p>
          <a:p>
            <a:pPr>
              <a:lnSpc>
                <a:spcPct val="120000"/>
              </a:lnSpc>
            </a:pPr>
            <a:r>
              <a:rPr lang="zh-CN" altLang="en-US" dirty="0"/>
              <a:t>　　</a:t>
            </a:r>
            <a:r>
              <a:rPr lang="zh-CN" altLang="en-US" u="sng" dirty="0">
                <a:solidFill>
                  <a:srgbClr val="FF0000"/>
                </a:solidFill>
              </a:rPr>
              <a:t>启迪桑德</a:t>
            </a:r>
            <a:r>
              <a:rPr lang="zh-CN" altLang="en-US" dirty="0"/>
              <a:t>董事长文一波预计，到</a:t>
            </a:r>
            <a:r>
              <a:rPr lang="en-US" altLang="zh-CN" dirty="0"/>
              <a:t>2020</a:t>
            </a:r>
            <a:r>
              <a:rPr lang="zh-CN" altLang="en-US" dirty="0"/>
              <a:t>年，垃圾分类市场将释放超过</a:t>
            </a:r>
            <a:r>
              <a:rPr lang="en-US" altLang="zh-CN" dirty="0"/>
              <a:t>200</a:t>
            </a:r>
            <a:r>
              <a:rPr lang="zh-CN" altLang="en-US" dirty="0"/>
              <a:t>亿元，未来在互联网和物联网的支撑下，</a:t>
            </a:r>
            <a:r>
              <a:rPr lang="zh-CN" altLang="en-US" u="sng" dirty="0">
                <a:solidFill>
                  <a:srgbClr val="FF0000"/>
                </a:solidFill>
              </a:rPr>
              <a:t>启迪桑德</a:t>
            </a:r>
            <a:r>
              <a:rPr lang="zh-CN" altLang="en-US" dirty="0"/>
              <a:t>有望将垃圾分类、环卫、再生资源产业链条打通。</a:t>
            </a:r>
          </a:p>
          <a:p>
            <a:pPr>
              <a:lnSpc>
                <a:spcPct val="120000"/>
              </a:lnSpc>
            </a:pPr>
            <a:r>
              <a:rPr lang="zh-CN" altLang="en-US" dirty="0"/>
              <a:t>　　作为国内领先的环卫装备、服务供应商，</a:t>
            </a:r>
            <a:r>
              <a:rPr lang="zh-CN" altLang="en-US" u="sng" dirty="0">
                <a:solidFill>
                  <a:srgbClr val="FF0000"/>
                </a:solidFill>
              </a:rPr>
              <a:t>龙马环卫</a:t>
            </a:r>
            <a:r>
              <a:rPr lang="en-US" altLang="zh-CN" dirty="0"/>
              <a:t>2017</a:t>
            </a:r>
            <a:r>
              <a:rPr lang="zh-CN" altLang="en-US" dirty="0"/>
              <a:t>年环卫装备市占率位居行业前三，环卫服务新签订单总金额位居行业前十。公开信息显示，</a:t>
            </a:r>
            <a:r>
              <a:rPr lang="en-US" altLang="zh-CN" dirty="0"/>
              <a:t>2018 </a:t>
            </a:r>
            <a:r>
              <a:rPr lang="zh-CN" altLang="en-US" dirty="0"/>
              <a:t>年以来，公司新签订单年化合同金额</a:t>
            </a:r>
            <a:r>
              <a:rPr lang="en-US" altLang="zh-CN" dirty="0"/>
              <a:t>2.95 </a:t>
            </a:r>
            <a:r>
              <a:rPr lang="zh-CN" altLang="en-US" dirty="0"/>
              <a:t>亿元，预计市占率约</a:t>
            </a:r>
            <a:r>
              <a:rPr lang="en-US" altLang="zh-CN" dirty="0"/>
              <a:t>1.6%</a:t>
            </a:r>
            <a:r>
              <a:rPr lang="zh-CN" altLang="en-US" dirty="0"/>
              <a:t>。截至</a:t>
            </a:r>
            <a:r>
              <a:rPr lang="en-US" altLang="zh-CN" dirty="0"/>
              <a:t>5 </a:t>
            </a:r>
            <a:r>
              <a:rPr lang="zh-CN" altLang="en-US" dirty="0"/>
              <a:t>月底，公司环卫在手订单年化合同金额</a:t>
            </a:r>
            <a:r>
              <a:rPr lang="en-US" altLang="zh-CN" dirty="0"/>
              <a:t>13.84 </a:t>
            </a:r>
            <a:r>
              <a:rPr lang="zh-CN" altLang="en-US" dirty="0"/>
              <a:t>亿元，为公司</a:t>
            </a:r>
            <a:r>
              <a:rPr lang="en-US" altLang="zh-CN" dirty="0"/>
              <a:t>2017 </a:t>
            </a:r>
            <a:r>
              <a:rPr lang="zh-CN" altLang="en-US" dirty="0"/>
              <a:t>年环卫服务收入的</a:t>
            </a:r>
            <a:r>
              <a:rPr lang="en-US" altLang="zh-CN" dirty="0"/>
              <a:t>2 </a:t>
            </a:r>
            <a:r>
              <a:rPr lang="zh-CN" altLang="en-US" dirty="0"/>
              <a:t>倍。</a:t>
            </a:r>
          </a:p>
          <a:p>
            <a:endParaRPr kumimoji="1" lang="zh-CN" altLang="en-US" dirty="0"/>
          </a:p>
        </p:txBody>
      </p:sp>
    </p:spTree>
    <p:extLst>
      <p:ext uri="{BB962C8B-B14F-4D97-AF65-F5344CB8AC3E}">
        <p14:creationId xmlns:p14="http://schemas.microsoft.com/office/powerpoint/2010/main" val="353127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ED1E0-69E5-DC4F-A7A4-58FEF37AF05B}"/>
              </a:ext>
            </a:extLst>
          </p:cNvPr>
          <p:cNvSpPr>
            <a:spLocks noGrp="1"/>
          </p:cNvSpPr>
          <p:nvPr>
            <p:ph type="title"/>
          </p:nvPr>
        </p:nvSpPr>
        <p:spPr/>
        <p:txBody>
          <a:bodyPr/>
          <a:lstStyle/>
          <a:p>
            <a:r>
              <a:rPr kumimoji="1" lang="zh-CN" altLang="en-US" dirty="0">
                <a:solidFill>
                  <a:srgbClr val="FF0000"/>
                </a:solidFill>
              </a:rPr>
              <a:t>国内垃圾桶行业供求关系</a:t>
            </a:r>
          </a:p>
        </p:txBody>
      </p:sp>
      <p:pic>
        <p:nvPicPr>
          <p:cNvPr id="5" name="内容占位符 4">
            <a:extLst>
              <a:ext uri="{FF2B5EF4-FFF2-40B4-BE49-F238E27FC236}">
                <a16:creationId xmlns:a16="http://schemas.microsoft.com/office/drawing/2014/main" id="{33BCB2AE-0F6C-6940-A766-225441E51149}"/>
              </a:ext>
            </a:extLst>
          </p:cNvPr>
          <p:cNvPicPr>
            <a:picLocks noGrp="1" noChangeAspect="1"/>
          </p:cNvPicPr>
          <p:nvPr>
            <p:ph idx="1"/>
          </p:nvPr>
        </p:nvPicPr>
        <p:blipFill>
          <a:blip r:embed="rId2"/>
          <a:stretch>
            <a:fillRect/>
          </a:stretch>
        </p:blipFill>
        <p:spPr>
          <a:xfrm>
            <a:off x="838200" y="2113808"/>
            <a:ext cx="10515600" cy="3982744"/>
          </a:xfrm>
        </p:spPr>
      </p:pic>
    </p:spTree>
    <p:extLst>
      <p:ext uri="{BB962C8B-B14F-4D97-AF65-F5344CB8AC3E}">
        <p14:creationId xmlns:p14="http://schemas.microsoft.com/office/powerpoint/2010/main" val="55553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18D79-4EFF-9446-BED4-3BC714652371}"/>
              </a:ext>
            </a:extLst>
          </p:cNvPr>
          <p:cNvSpPr>
            <a:spLocks noGrp="1"/>
          </p:cNvSpPr>
          <p:nvPr>
            <p:ph type="title"/>
          </p:nvPr>
        </p:nvSpPr>
        <p:spPr/>
        <p:txBody>
          <a:bodyPr/>
          <a:lstStyle/>
          <a:p>
            <a:r>
              <a:rPr kumimoji="1" lang="zh-CN" altLang="en-US" dirty="0"/>
              <a:t>综合建议：</a:t>
            </a:r>
          </a:p>
        </p:txBody>
      </p:sp>
      <p:sp>
        <p:nvSpPr>
          <p:cNvPr id="3" name="内容占位符 2">
            <a:extLst>
              <a:ext uri="{FF2B5EF4-FFF2-40B4-BE49-F238E27FC236}">
                <a16:creationId xmlns:a16="http://schemas.microsoft.com/office/drawing/2014/main" id="{7EBE7DCE-E68A-244E-9E5C-90E97236E0FD}"/>
              </a:ext>
            </a:extLst>
          </p:cNvPr>
          <p:cNvSpPr>
            <a:spLocks noGrp="1"/>
          </p:cNvSpPr>
          <p:nvPr>
            <p:ph idx="1"/>
          </p:nvPr>
        </p:nvSpPr>
        <p:spPr/>
        <p:txBody>
          <a:bodyPr/>
          <a:lstStyle/>
          <a:p>
            <a:r>
              <a:rPr kumimoji="1" lang="en-US" altLang="zh-CN" dirty="0"/>
              <a:t>1</a:t>
            </a:r>
            <a:r>
              <a:rPr kumimoji="1" lang="zh-CN" altLang="en-US" dirty="0"/>
              <a:t>，回收塑料瓶</a:t>
            </a:r>
            <a:endParaRPr kumimoji="1" lang="en-US" altLang="zh-CN" dirty="0"/>
          </a:p>
          <a:p>
            <a:endParaRPr kumimoji="1" lang="en-US" altLang="zh-CN" dirty="0"/>
          </a:p>
          <a:p>
            <a:r>
              <a:rPr kumimoji="1" lang="en-US" altLang="zh-CN" dirty="0"/>
              <a:t>2</a:t>
            </a:r>
            <a:r>
              <a:rPr kumimoji="1" lang="zh-CN" altLang="en-US" dirty="0"/>
              <a:t>，非盈利快速铺开（其他盈利途径），收益全部捐赠于贫困山区</a:t>
            </a:r>
            <a:endParaRPr kumimoji="1" lang="en-US" altLang="zh-CN" dirty="0"/>
          </a:p>
          <a:p>
            <a:endParaRPr kumimoji="1" lang="en-US" altLang="zh-CN" dirty="0"/>
          </a:p>
          <a:p>
            <a:r>
              <a:rPr kumimoji="1" lang="en-US" altLang="zh-CN" dirty="0"/>
              <a:t>3</a:t>
            </a:r>
            <a:r>
              <a:rPr kumimoji="1" lang="zh-CN" altLang="en-US" dirty="0"/>
              <a:t>，先走市政</a:t>
            </a:r>
            <a:r>
              <a:rPr kumimoji="1" lang="zh-CN" altLang="en-US"/>
              <a:t>路线，其次小区</a:t>
            </a:r>
            <a:r>
              <a:rPr kumimoji="1" lang="zh-CN" altLang="en-US" dirty="0"/>
              <a:t>。</a:t>
            </a:r>
            <a:endParaRPr kumimoji="1" lang="en-US" altLang="zh-CN" dirty="0"/>
          </a:p>
          <a:p>
            <a:pPr marL="0" indent="0">
              <a:buNone/>
            </a:pPr>
            <a:endParaRPr kumimoji="1" lang="en-US" altLang="zh-CN" dirty="0"/>
          </a:p>
          <a:p>
            <a:endParaRPr kumimoji="1" lang="zh-CN" altLang="en-US" dirty="0"/>
          </a:p>
        </p:txBody>
      </p:sp>
    </p:spTree>
    <p:extLst>
      <p:ext uri="{BB962C8B-B14F-4D97-AF65-F5344CB8AC3E}">
        <p14:creationId xmlns:p14="http://schemas.microsoft.com/office/powerpoint/2010/main" val="77736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BA5BE-8A43-2F4F-916E-6C549F0DB950}"/>
              </a:ext>
            </a:extLst>
          </p:cNvPr>
          <p:cNvSpPr>
            <a:spLocks noGrp="1"/>
          </p:cNvSpPr>
          <p:nvPr>
            <p:ph type="title"/>
          </p:nvPr>
        </p:nvSpPr>
        <p:spPr/>
        <p:txBody>
          <a:bodyPr/>
          <a:lstStyle/>
          <a:p>
            <a:r>
              <a:rPr kumimoji="1" lang="zh-CN" altLang="en-US" dirty="0">
                <a:solidFill>
                  <a:srgbClr val="FF0000"/>
                </a:solidFill>
              </a:rPr>
              <a:t>前言</a:t>
            </a:r>
          </a:p>
        </p:txBody>
      </p:sp>
      <p:sp>
        <p:nvSpPr>
          <p:cNvPr id="3" name="内容占位符 2">
            <a:extLst>
              <a:ext uri="{FF2B5EF4-FFF2-40B4-BE49-F238E27FC236}">
                <a16:creationId xmlns:a16="http://schemas.microsoft.com/office/drawing/2014/main" id="{55B9B6EF-F459-D947-AAE9-347A36F20243}"/>
              </a:ext>
            </a:extLst>
          </p:cNvPr>
          <p:cNvSpPr>
            <a:spLocks noGrp="1"/>
          </p:cNvSpPr>
          <p:nvPr>
            <p:ph idx="1"/>
          </p:nvPr>
        </p:nvSpPr>
        <p:spPr/>
        <p:txBody>
          <a:bodyPr/>
          <a:lstStyle/>
          <a:p>
            <a:endParaRPr lang="en-US" altLang="zh-CN" sz="1800" dirty="0"/>
          </a:p>
          <a:p>
            <a:pPr marL="0" indent="0">
              <a:buNone/>
            </a:pPr>
            <a:r>
              <a:rPr lang="zh-CN" altLang="en-US" sz="1800" dirty="0"/>
              <a:t>       </a:t>
            </a:r>
            <a:endParaRPr lang="en-US" altLang="zh-CN" sz="1800" dirty="0"/>
          </a:p>
          <a:p>
            <a:pPr marL="0" indent="0">
              <a:buNone/>
            </a:pPr>
            <a:endParaRPr lang="en-US" altLang="zh-CN" sz="1800" b="1" dirty="0"/>
          </a:p>
          <a:p>
            <a:pPr marL="0" indent="0">
              <a:buNone/>
            </a:pPr>
            <a:r>
              <a:rPr lang="zh-CN" altLang="en-US" sz="1800" b="1" dirty="0"/>
              <a:t>       中国城市生活垃圾年产量超过</a:t>
            </a:r>
            <a:r>
              <a:rPr lang="en-US" altLang="zh-CN" sz="1800" b="1" dirty="0"/>
              <a:t>1</a:t>
            </a:r>
            <a:r>
              <a:rPr lang="zh-CN" altLang="en-US" sz="1800" b="1" dirty="0"/>
              <a:t>亿吨，且以每年</a:t>
            </a:r>
            <a:r>
              <a:rPr lang="en-US" altLang="zh-CN" sz="1800" b="1" dirty="0"/>
              <a:t>10%</a:t>
            </a:r>
            <a:r>
              <a:rPr lang="zh-CN" altLang="en-US" sz="1800" b="1" dirty="0"/>
              <a:t>的速度增长</a:t>
            </a:r>
            <a:r>
              <a:rPr lang="en-US" altLang="zh-CN" sz="1800" b="1" dirty="0"/>
              <a:t>;</a:t>
            </a:r>
            <a:r>
              <a:rPr lang="zh-CN" altLang="en-US" sz="1800" b="1" dirty="0"/>
              <a:t>历年垃圾堆存量达</a:t>
            </a:r>
            <a:r>
              <a:rPr lang="en-US" altLang="zh-CN" sz="1800" b="1" dirty="0"/>
              <a:t>60</a:t>
            </a:r>
            <a:r>
              <a:rPr lang="zh-CN" altLang="en-US" sz="1800" b="1" dirty="0"/>
              <a:t>亿吨以上，目</a:t>
            </a:r>
            <a:endParaRPr lang="en-US" altLang="zh-CN" sz="1800" b="1" dirty="0"/>
          </a:p>
          <a:p>
            <a:pPr marL="0" indent="0">
              <a:buNone/>
            </a:pPr>
            <a:r>
              <a:rPr lang="zh-CN" altLang="en-US" sz="1800" b="1" dirty="0"/>
              <a:t>前已有若干座城市处于垃圾包围之中，生活</a:t>
            </a:r>
            <a:r>
              <a:rPr lang="zh-CN" altLang="en-US" sz="1800" b="1" dirty="0">
                <a:hlinkClick r:id="rId2" tooltip="垃圾分类新闻专题">
                  <a:extLst>
                    <a:ext uri="{A12FA001-AC4F-418D-AE19-62706E023703}">
                      <ahyp:hlinkClr xmlns:ahyp="http://schemas.microsoft.com/office/drawing/2018/hyperlinkcolor" val="tx"/>
                    </a:ext>
                  </a:extLst>
                </a:hlinkClick>
              </a:rPr>
              <a:t>垃圾分类</a:t>
            </a:r>
            <a:r>
              <a:rPr lang="zh-CN" altLang="en-US" sz="1800" b="1" dirty="0"/>
              <a:t>已经成为</a:t>
            </a:r>
            <a:r>
              <a:rPr lang="zh-CN" altLang="en-US" sz="1800" b="1" dirty="0">
                <a:hlinkClick r:id="rId3" tooltip="垃圾处理新闻专题">
                  <a:extLst>
                    <a:ext uri="{A12FA001-AC4F-418D-AE19-62706E023703}">
                      <ahyp:hlinkClr xmlns:ahyp="http://schemas.microsoft.com/office/drawing/2018/hyperlinkcolor" val="tx"/>
                    </a:ext>
                  </a:extLst>
                </a:hlinkClick>
              </a:rPr>
              <a:t>垃圾处理</a:t>
            </a:r>
            <a:r>
              <a:rPr lang="zh-CN" altLang="en-US" sz="1800" b="1" dirty="0"/>
              <a:t>重要环节之一。在国外，很多国</a:t>
            </a:r>
            <a:endParaRPr lang="en-US" altLang="zh-CN" sz="1800" b="1" dirty="0"/>
          </a:p>
          <a:p>
            <a:pPr marL="0" indent="0">
              <a:buNone/>
            </a:pPr>
            <a:r>
              <a:rPr lang="zh-CN" altLang="en-US" sz="1800" b="1" dirty="0"/>
              <a:t>家早在很久以前就开始进行垃圾分类，有的国家将垃圾分类作为学校教育的一部分，还有的国家用了</a:t>
            </a:r>
            <a:endParaRPr lang="en-US" altLang="zh-CN" sz="1800" b="1" dirty="0"/>
          </a:p>
          <a:p>
            <a:pPr marL="0" indent="0">
              <a:buNone/>
            </a:pPr>
            <a:r>
              <a:rPr lang="zh-CN" altLang="en-US" sz="1800" b="1" dirty="0"/>
              <a:t>一代人的时间来普及垃圾分类</a:t>
            </a:r>
            <a:r>
              <a:rPr lang="en-US" altLang="zh-CN" sz="1800" b="1" dirty="0"/>
              <a:t>,</a:t>
            </a:r>
            <a:r>
              <a:rPr lang="zh-CN" altLang="en-US" sz="1800" b="1" dirty="0"/>
              <a:t>而我国的垃圾分类问题一直落后于它国，且形势越来越严峻</a:t>
            </a:r>
            <a:r>
              <a:rPr lang="en-US" altLang="zh-CN" sz="1800" b="1" dirty="0"/>
              <a:t>……</a:t>
            </a:r>
            <a:endParaRPr lang="zh-CN" altLang="en-US" sz="1800" b="1" dirty="0"/>
          </a:p>
          <a:p>
            <a:endParaRPr lang="en-US" altLang="zh-CN" sz="1800" dirty="0"/>
          </a:p>
          <a:p>
            <a:pPr marL="0" indent="0">
              <a:buNone/>
            </a:pPr>
            <a:endParaRPr kumimoji="1" lang="en-US" altLang="zh-CN" dirty="0"/>
          </a:p>
          <a:p>
            <a:endParaRPr kumimoji="1" lang="en-US" altLang="zh-CN" dirty="0"/>
          </a:p>
        </p:txBody>
      </p:sp>
    </p:spTree>
    <p:extLst>
      <p:ext uri="{BB962C8B-B14F-4D97-AF65-F5344CB8AC3E}">
        <p14:creationId xmlns:p14="http://schemas.microsoft.com/office/powerpoint/2010/main" val="350895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D20AF-B8CE-E34C-830D-33DCD80B7581}"/>
              </a:ext>
            </a:extLst>
          </p:cNvPr>
          <p:cNvSpPr>
            <a:spLocks noGrp="1"/>
          </p:cNvSpPr>
          <p:nvPr>
            <p:ph type="title"/>
          </p:nvPr>
        </p:nvSpPr>
        <p:spPr/>
        <p:txBody>
          <a:bodyPr/>
          <a:lstStyle/>
          <a:p>
            <a:r>
              <a:rPr kumimoji="1" lang="zh-CN" altLang="en-US" dirty="0">
                <a:solidFill>
                  <a:srgbClr val="FF0000"/>
                </a:solidFill>
              </a:rPr>
              <a:t>世界对垃圾分类的治理方法</a:t>
            </a:r>
            <a:endParaRPr kumimoji="1" lang="zh-CN" altLang="en-US" dirty="0"/>
          </a:p>
        </p:txBody>
      </p:sp>
      <p:sp>
        <p:nvSpPr>
          <p:cNvPr id="3" name="内容占位符 2">
            <a:extLst>
              <a:ext uri="{FF2B5EF4-FFF2-40B4-BE49-F238E27FC236}">
                <a16:creationId xmlns:a16="http://schemas.microsoft.com/office/drawing/2014/main" id="{9F18B9A9-A085-9545-8650-459097CF57C1}"/>
              </a:ext>
            </a:extLst>
          </p:cNvPr>
          <p:cNvSpPr>
            <a:spLocks noGrp="1"/>
          </p:cNvSpPr>
          <p:nvPr>
            <p:ph idx="1"/>
          </p:nvPr>
        </p:nvSpPr>
        <p:spPr>
          <a:xfrm>
            <a:off x="838200" y="1825625"/>
            <a:ext cx="10515600" cy="4351338"/>
          </a:xfrm>
        </p:spPr>
        <p:txBody>
          <a:bodyPr/>
          <a:lstStyle/>
          <a:p>
            <a:r>
              <a:rPr kumimoji="1" lang="zh-CN" altLang="en-US" dirty="0"/>
              <a:t>日本：“处女座”垃圾分类法</a:t>
            </a:r>
            <a:endParaRPr kumimoji="1" lang="en-US" altLang="zh-CN" dirty="0"/>
          </a:p>
          <a:p>
            <a:r>
              <a:rPr kumimoji="1" lang="zh-CN" altLang="en-US" dirty="0"/>
              <a:t>瑞典：回收体制和环保税</a:t>
            </a:r>
            <a:endParaRPr kumimoji="1" lang="en-US" altLang="zh-CN" dirty="0"/>
          </a:p>
          <a:p>
            <a:r>
              <a:rPr kumimoji="1" lang="zh-CN" altLang="en-US" dirty="0"/>
              <a:t>新加坡：</a:t>
            </a:r>
            <a:r>
              <a:rPr kumimoji="1" lang="en-US" altLang="zh-CN" dirty="0"/>
              <a:t>Less</a:t>
            </a:r>
            <a:r>
              <a:rPr kumimoji="1" lang="zh-CN" altLang="en-US" dirty="0"/>
              <a:t> </a:t>
            </a:r>
            <a:r>
              <a:rPr kumimoji="1" lang="en-US" altLang="zh-CN" dirty="0"/>
              <a:t>is</a:t>
            </a:r>
            <a:r>
              <a:rPr kumimoji="1" lang="zh-CN" altLang="en-US" dirty="0"/>
              <a:t> </a:t>
            </a:r>
            <a:r>
              <a:rPr kumimoji="1" lang="en-US" altLang="zh-CN" dirty="0"/>
              <a:t>more</a:t>
            </a:r>
          </a:p>
          <a:p>
            <a:r>
              <a:rPr kumimoji="1" lang="zh-CN" altLang="en-US" dirty="0"/>
              <a:t>美国：强化垃圾分类，详解深入人心</a:t>
            </a:r>
            <a:endParaRPr kumimoji="1" lang="en-US" altLang="zh-CN" dirty="0"/>
          </a:p>
          <a:p>
            <a:r>
              <a:rPr kumimoji="1" lang="zh-CN" altLang="en-US" dirty="0"/>
              <a:t>德国：定期回收，超出则需要自行付费</a:t>
            </a:r>
            <a:endParaRPr kumimoji="1" lang="en-US" altLang="zh-CN" dirty="0"/>
          </a:p>
          <a:p>
            <a:r>
              <a:rPr kumimoji="1" lang="zh-CN" altLang="en-US" dirty="0"/>
              <a:t>加拿大：完善垃圾产业链，优化垃圾分类流程</a:t>
            </a:r>
            <a:endParaRPr kumimoji="1" lang="en-US" altLang="zh-CN" dirty="0"/>
          </a:p>
          <a:p>
            <a:r>
              <a:rPr kumimoji="1" lang="zh-CN" altLang="en-US" dirty="0"/>
              <a:t>韩国：收费扔垃圾，提高垃圾产生成本</a:t>
            </a:r>
            <a:endParaRPr kumimoji="1" lang="en-US" altLang="zh-CN" dirty="0"/>
          </a:p>
          <a:p>
            <a:r>
              <a:rPr kumimoji="1" lang="zh-CN" altLang="en-US" dirty="0"/>
              <a:t>莫斯科：后知后觉，不断提高垃圾分类意识</a:t>
            </a:r>
          </a:p>
        </p:txBody>
      </p:sp>
      <p:sp>
        <p:nvSpPr>
          <p:cNvPr id="4" name="文本框 3">
            <a:extLst>
              <a:ext uri="{FF2B5EF4-FFF2-40B4-BE49-F238E27FC236}">
                <a16:creationId xmlns:a16="http://schemas.microsoft.com/office/drawing/2014/main" id="{F9346E7B-4E51-4D4D-A9D1-AA3CDFFAA05A}"/>
              </a:ext>
            </a:extLst>
          </p:cNvPr>
          <p:cNvSpPr txBox="1"/>
          <p:nvPr/>
        </p:nvSpPr>
        <p:spPr>
          <a:xfrm>
            <a:off x="10245804" y="1914735"/>
            <a:ext cx="1107996" cy="3693319"/>
          </a:xfrm>
          <a:prstGeom prst="rect">
            <a:avLst/>
          </a:prstGeom>
          <a:noFill/>
        </p:spPr>
        <p:txBody>
          <a:bodyPr wrap="none" rtlCol="0">
            <a:spAutoFit/>
          </a:bodyPr>
          <a:lstStyle/>
          <a:p>
            <a:r>
              <a:rPr kumimoji="1" lang="zh-CN" altLang="en-US" dirty="0">
                <a:solidFill>
                  <a:srgbClr val="FF0000"/>
                </a:solidFill>
              </a:rPr>
              <a:t>意识形态</a:t>
            </a:r>
            <a:endParaRPr kumimoji="1" lang="en-US" altLang="zh-CN" dirty="0">
              <a:solidFill>
                <a:srgbClr val="FF0000"/>
              </a:solidFill>
            </a:endParaRPr>
          </a:p>
          <a:p>
            <a:endParaRPr kumimoji="1" lang="en-US" altLang="zh-CN" dirty="0">
              <a:solidFill>
                <a:srgbClr val="FF0000"/>
              </a:solidFill>
            </a:endParaRPr>
          </a:p>
          <a:p>
            <a:endParaRPr kumimoji="1" lang="en-US" altLang="zh-CN" dirty="0">
              <a:solidFill>
                <a:srgbClr val="FF0000"/>
              </a:solidFill>
            </a:endParaRPr>
          </a:p>
          <a:p>
            <a:r>
              <a:rPr kumimoji="1" lang="zh-CN" altLang="en-US" dirty="0">
                <a:solidFill>
                  <a:srgbClr val="FF0000"/>
                </a:solidFill>
              </a:rPr>
              <a:t>法律法规</a:t>
            </a:r>
            <a:endParaRPr kumimoji="1" lang="en-US" altLang="zh-CN" dirty="0">
              <a:solidFill>
                <a:srgbClr val="FF0000"/>
              </a:solidFill>
            </a:endParaRPr>
          </a:p>
          <a:p>
            <a:endParaRPr kumimoji="1" lang="en-US" altLang="zh-CN" dirty="0">
              <a:solidFill>
                <a:srgbClr val="FF0000"/>
              </a:solidFill>
            </a:endParaRPr>
          </a:p>
          <a:p>
            <a:endParaRPr kumimoji="1" lang="en-US" altLang="zh-CN" dirty="0">
              <a:solidFill>
                <a:srgbClr val="FF0000"/>
              </a:solidFill>
            </a:endParaRPr>
          </a:p>
          <a:p>
            <a:r>
              <a:rPr kumimoji="1" lang="zh-CN" altLang="en-US" dirty="0">
                <a:solidFill>
                  <a:srgbClr val="FF0000"/>
                </a:solidFill>
              </a:rPr>
              <a:t>垃圾源头</a:t>
            </a:r>
            <a:endParaRPr kumimoji="1" lang="en-US" altLang="zh-CN" dirty="0">
              <a:solidFill>
                <a:srgbClr val="FF0000"/>
              </a:solidFill>
            </a:endParaRPr>
          </a:p>
          <a:p>
            <a:endParaRPr kumimoji="1" lang="en-US" altLang="zh-CN" dirty="0">
              <a:solidFill>
                <a:srgbClr val="FF0000"/>
              </a:solidFill>
            </a:endParaRPr>
          </a:p>
          <a:p>
            <a:endParaRPr kumimoji="1" lang="en-US" altLang="zh-CN" dirty="0">
              <a:solidFill>
                <a:srgbClr val="FF0000"/>
              </a:solidFill>
            </a:endParaRPr>
          </a:p>
          <a:p>
            <a:r>
              <a:rPr kumimoji="1" lang="zh-CN" altLang="en-US" dirty="0">
                <a:solidFill>
                  <a:srgbClr val="FF0000"/>
                </a:solidFill>
              </a:rPr>
              <a:t>成本消耗</a:t>
            </a:r>
            <a:endParaRPr kumimoji="1" lang="en-US" altLang="zh-CN" dirty="0">
              <a:solidFill>
                <a:srgbClr val="FF0000"/>
              </a:solidFill>
            </a:endParaRPr>
          </a:p>
          <a:p>
            <a:endParaRPr kumimoji="1" lang="en-US" altLang="zh-CN" dirty="0">
              <a:solidFill>
                <a:srgbClr val="FF0000"/>
              </a:solidFill>
            </a:endParaRPr>
          </a:p>
          <a:p>
            <a:endParaRPr kumimoji="1" lang="en-US" altLang="zh-CN" dirty="0">
              <a:solidFill>
                <a:srgbClr val="FF0000"/>
              </a:solidFill>
            </a:endParaRPr>
          </a:p>
          <a:p>
            <a:r>
              <a:rPr kumimoji="1" lang="zh-CN" altLang="en-US" dirty="0">
                <a:solidFill>
                  <a:srgbClr val="FF0000"/>
                </a:solidFill>
              </a:rPr>
              <a:t>政府干预</a:t>
            </a:r>
            <a:endParaRPr kumimoji="1" lang="en-US" altLang="zh-CN" dirty="0">
              <a:solidFill>
                <a:srgbClr val="FF0000"/>
              </a:solidFill>
            </a:endParaRPr>
          </a:p>
        </p:txBody>
      </p:sp>
      <p:sp>
        <p:nvSpPr>
          <p:cNvPr id="5" name="右箭头 4">
            <a:extLst>
              <a:ext uri="{FF2B5EF4-FFF2-40B4-BE49-F238E27FC236}">
                <a16:creationId xmlns:a16="http://schemas.microsoft.com/office/drawing/2014/main" id="{914A731C-7610-6740-8FAE-45CB5427A866}"/>
              </a:ext>
            </a:extLst>
          </p:cNvPr>
          <p:cNvSpPr/>
          <p:nvPr/>
        </p:nvSpPr>
        <p:spPr>
          <a:xfrm>
            <a:off x="8142882" y="3429000"/>
            <a:ext cx="1630510" cy="55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5623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C288C-0A47-5946-BB9C-BDC1B1A5F38B}"/>
              </a:ext>
            </a:extLst>
          </p:cNvPr>
          <p:cNvSpPr>
            <a:spLocks noGrp="1"/>
          </p:cNvSpPr>
          <p:nvPr>
            <p:ph type="title"/>
          </p:nvPr>
        </p:nvSpPr>
        <p:spPr/>
        <p:txBody>
          <a:bodyPr/>
          <a:lstStyle/>
          <a:p>
            <a:r>
              <a:rPr kumimoji="1" lang="zh-CN" altLang="en-US" dirty="0">
                <a:solidFill>
                  <a:srgbClr val="FF0000"/>
                </a:solidFill>
              </a:rPr>
              <a:t>国内现状和趋势摘要</a:t>
            </a:r>
          </a:p>
        </p:txBody>
      </p:sp>
      <p:sp>
        <p:nvSpPr>
          <p:cNvPr id="3" name="内容占位符 2">
            <a:extLst>
              <a:ext uri="{FF2B5EF4-FFF2-40B4-BE49-F238E27FC236}">
                <a16:creationId xmlns:a16="http://schemas.microsoft.com/office/drawing/2014/main" id="{6AB82083-04F6-9045-83AE-3FA9B4332662}"/>
              </a:ext>
            </a:extLst>
          </p:cNvPr>
          <p:cNvSpPr>
            <a:spLocks noGrp="1"/>
          </p:cNvSpPr>
          <p:nvPr>
            <p:ph idx="1"/>
          </p:nvPr>
        </p:nvSpPr>
        <p:spPr>
          <a:xfrm>
            <a:off x="838200" y="2039380"/>
            <a:ext cx="10515600" cy="4351338"/>
          </a:xfrm>
        </p:spPr>
        <p:txBody>
          <a:bodyPr>
            <a:normAutofit fontScale="55000" lnSpcReduction="20000"/>
          </a:bodyPr>
          <a:lstStyle/>
          <a:p>
            <a:pPr>
              <a:lnSpc>
                <a:spcPct val="170000"/>
              </a:lnSpc>
            </a:pPr>
            <a:r>
              <a:rPr lang="en-US" altLang="zh-CN" sz="1600" dirty="0"/>
              <a:t>2018</a:t>
            </a:r>
            <a:r>
              <a:rPr lang="zh-CN" altLang="en-US" sz="1600" dirty="0"/>
              <a:t>年</a:t>
            </a:r>
            <a:r>
              <a:rPr lang="en-US" altLang="zh-CN" sz="1600" dirty="0"/>
              <a:t>6</a:t>
            </a:r>
            <a:r>
              <a:rPr lang="zh-CN" altLang="en-US" sz="1600" dirty="0"/>
              <a:t>月</a:t>
            </a:r>
            <a:r>
              <a:rPr lang="en-US" altLang="zh-CN" sz="1600" dirty="0"/>
              <a:t>29</a:t>
            </a:r>
            <a:r>
              <a:rPr lang="zh-CN" altLang="en-US" sz="1600" dirty="0"/>
              <a:t>日，国家发改委出台了</a:t>
            </a:r>
            <a:r>
              <a:rPr lang="en-US" altLang="zh-CN" sz="1600" dirty="0"/>
              <a:t>《</a:t>
            </a:r>
            <a:r>
              <a:rPr lang="zh-CN" altLang="en-US" sz="1600" dirty="0"/>
              <a:t>关于创新和完善促进绿色发展机制的意见</a:t>
            </a:r>
            <a:r>
              <a:rPr lang="en-US" altLang="zh-CN" sz="1600" dirty="0"/>
              <a:t>》</a:t>
            </a:r>
            <a:r>
              <a:rPr lang="zh-CN" altLang="en-US" sz="1600" dirty="0"/>
              <a:t>，并在固体废物处理收费政策上提出创新点，完善城镇生活垃圾分类和减量化激励收费机制；同时，这也是国家层面首次明确提出垃圾计量收费模式。</a:t>
            </a:r>
          </a:p>
          <a:p>
            <a:pPr>
              <a:lnSpc>
                <a:spcPct val="170000"/>
              </a:lnSpc>
            </a:pPr>
            <a:r>
              <a:rPr lang="zh-CN" altLang="en-US" sz="1600" dirty="0"/>
              <a:t>据了解，在针对城镇垃圾减量的激励收费方面，对非居民用户推行垃圾计量收费，并实行分类垃圾和混合垃圾差别化收费等政策，提高混合垃圾收费标准；此外，对具备条件的居民用户，实行计量收费和差别化收费。也就是说，将对分类投放垃圾的可以适当实行低一些的收费标准，而对不分类投放垃圾的实行高一些的收费标准。</a:t>
            </a:r>
          </a:p>
          <a:p>
            <a:pPr>
              <a:lnSpc>
                <a:spcPct val="170000"/>
              </a:lnSpc>
            </a:pPr>
            <a:r>
              <a:rPr lang="zh-CN" altLang="en-US" sz="1600" dirty="0"/>
              <a:t>在生活垃圾收集、运输和处理方面，</a:t>
            </a:r>
            <a:r>
              <a:rPr lang="en-US" altLang="zh-CN" sz="1600" dirty="0"/>
              <a:t>《</a:t>
            </a:r>
            <a:r>
              <a:rPr lang="zh-CN" altLang="en-US" sz="1600" dirty="0"/>
              <a:t>意见</a:t>
            </a:r>
            <a:r>
              <a:rPr lang="en-US" altLang="zh-CN" sz="1600" dirty="0"/>
              <a:t>》</a:t>
            </a:r>
            <a:r>
              <a:rPr lang="zh-CN" altLang="en-US" sz="1600" dirty="0"/>
              <a:t>要求应按照补偿成本并合理盈利的原则，制定和调整城镇生活垃圾处理收费标准，鼓励城镇推进市场化运营。同时，对已形成充分竞争的环节，实行双方协商定价；其他环节应引入竞争机制，通过招投标方式，择优选择有资质的企业承担垃圾收集、运输和处理工作，鼓励探索市场化运营方式，降低垃圾处理成本。</a:t>
            </a:r>
          </a:p>
          <a:p>
            <a:pPr>
              <a:lnSpc>
                <a:spcPct val="170000"/>
              </a:lnSpc>
            </a:pPr>
            <a:r>
              <a:rPr lang="zh-CN" altLang="en-US" sz="1600" dirty="0"/>
              <a:t>清扫、收集、运输和处理上，政府实际承担了所有费用，因此居民在前端的垃圾分类上缺乏主动性。人民日报曾刊文，中国居民垃圾分类知晓度高达</a:t>
            </a:r>
            <a:r>
              <a:rPr lang="en-US" altLang="zh-CN" sz="1600" dirty="0"/>
              <a:t>90%</a:t>
            </a:r>
            <a:r>
              <a:rPr lang="zh-CN" altLang="en-US" sz="1600" dirty="0"/>
              <a:t>，但能够参与并比较准确完成分类的人群只占总数的</a:t>
            </a:r>
            <a:r>
              <a:rPr lang="en-US" altLang="zh-CN" sz="1600" dirty="0"/>
              <a:t>20%</a:t>
            </a:r>
            <a:r>
              <a:rPr lang="zh-CN" altLang="en-US" sz="1600" dirty="0"/>
              <a:t>左右。</a:t>
            </a:r>
            <a:endParaRPr lang="en-US" altLang="zh-CN" sz="1600" dirty="0"/>
          </a:p>
          <a:p>
            <a:pPr>
              <a:lnSpc>
                <a:spcPct val="170000"/>
              </a:lnSpc>
            </a:pPr>
            <a:r>
              <a:rPr lang="zh-CN" altLang="en-US" sz="1600" dirty="0"/>
              <a:t>另外中国居民的厨余垃圾占生活垃圾比重较大。厨余垃圾含水率高、易腐烂发臭且热值低，不利于焚烧过程中污染物的控制。在许多城市，由于源头未分类，大量的厨余垃圾混入生活垃圾一同被填埋或焚烧，容易造成二次污染。</a:t>
            </a:r>
          </a:p>
          <a:p>
            <a:pPr>
              <a:lnSpc>
                <a:spcPct val="170000"/>
              </a:lnSpc>
            </a:pPr>
            <a:r>
              <a:rPr lang="zh-CN" altLang="en-US" sz="1600" dirty="0"/>
              <a:t>事实上，在国际上生活垃圾收费制度主要包括三种类型，包括税收方式、直接收费方式和附征于公用事业收费系统方式。</a:t>
            </a:r>
            <a:endParaRPr lang="en-US" altLang="zh-CN" sz="1600" dirty="0"/>
          </a:p>
          <a:p>
            <a:pPr>
              <a:lnSpc>
                <a:spcPct val="170000"/>
              </a:lnSpc>
            </a:pPr>
            <a:r>
              <a:rPr lang="zh-CN" altLang="en-US" sz="1600" dirty="0"/>
              <a:t>税收方式通常以家庭为单位进行征收，以家庭人口数量确定税率范围，超过平均值就采用更高的税率。同时，给每个家庭一定范围的排放数量，超量排放垃圾征收收集税，所得的税收收入用于垃圾处理或环境美化。</a:t>
            </a:r>
          </a:p>
          <a:p>
            <a:pPr>
              <a:lnSpc>
                <a:spcPct val="170000"/>
              </a:lnSpc>
            </a:pPr>
            <a:r>
              <a:rPr lang="zh-CN" altLang="en-US" sz="1600" dirty="0"/>
              <a:t>直接收费方式主要是指政府对污染群体或者社会居民直接收取生活垃圾费以减少垃圾的产生量并鼓励回收。征收的费用于现场操作、废物清理、维护处理设施以及废物运送等。</a:t>
            </a:r>
          </a:p>
          <a:p>
            <a:br>
              <a:rPr lang="zh-CN" altLang="en-US" sz="1200" dirty="0"/>
            </a:br>
            <a:endParaRPr lang="en-US" altLang="zh-CN" sz="1200" dirty="0"/>
          </a:p>
          <a:p>
            <a:endParaRPr lang="zh-CN" altLang="en-US" sz="1200" dirty="0"/>
          </a:p>
          <a:p>
            <a:endParaRPr kumimoji="1" lang="zh-CN" altLang="en-US" sz="1200" dirty="0"/>
          </a:p>
        </p:txBody>
      </p:sp>
    </p:spTree>
    <p:extLst>
      <p:ext uri="{BB962C8B-B14F-4D97-AF65-F5344CB8AC3E}">
        <p14:creationId xmlns:p14="http://schemas.microsoft.com/office/powerpoint/2010/main" val="230076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78AD9-E9D6-784F-9AFC-8A54CA4B3AE4}"/>
              </a:ext>
            </a:extLst>
          </p:cNvPr>
          <p:cNvSpPr>
            <a:spLocks noGrp="1"/>
          </p:cNvSpPr>
          <p:nvPr>
            <p:ph type="title"/>
          </p:nvPr>
        </p:nvSpPr>
        <p:spPr/>
        <p:txBody>
          <a:bodyPr/>
          <a:lstStyle/>
          <a:p>
            <a:r>
              <a:rPr kumimoji="1" lang="zh-CN" altLang="en-US" dirty="0">
                <a:solidFill>
                  <a:srgbClr val="FF0000"/>
                </a:solidFill>
              </a:rPr>
              <a:t>垃圾桶品牌前十</a:t>
            </a:r>
          </a:p>
        </p:txBody>
      </p:sp>
      <p:sp>
        <p:nvSpPr>
          <p:cNvPr id="3" name="内容占位符 2">
            <a:extLst>
              <a:ext uri="{FF2B5EF4-FFF2-40B4-BE49-F238E27FC236}">
                <a16:creationId xmlns:a16="http://schemas.microsoft.com/office/drawing/2014/main" id="{157802CD-0E62-B443-81C7-9638F9EBC27F}"/>
              </a:ext>
            </a:extLst>
          </p:cNvPr>
          <p:cNvSpPr>
            <a:spLocks noGrp="1"/>
          </p:cNvSpPr>
          <p:nvPr>
            <p:ph idx="1"/>
          </p:nvPr>
        </p:nvSpPr>
        <p:spPr/>
        <p:txBody>
          <a:bodyPr>
            <a:normAutofit fontScale="47500" lnSpcReduction="20000"/>
          </a:bodyPr>
          <a:lstStyle/>
          <a:p>
            <a:pPr fontAlgn="base"/>
            <a:r>
              <a:rPr lang="en-US" altLang="zh-CN" b="1" dirty="0" err="1"/>
              <a:t>Brabantia</a:t>
            </a:r>
            <a:r>
              <a:rPr lang="zh-CN" altLang="en-US" b="1" dirty="0"/>
              <a:t>柏宾士</a:t>
            </a:r>
            <a:r>
              <a:rPr lang="zh-CN" altLang="en-US" dirty="0"/>
              <a:t>（国际知名高端时尚卫生桶品牌</a:t>
            </a:r>
            <a:r>
              <a:rPr lang="en-US" altLang="zh-CN" dirty="0"/>
              <a:t>,</a:t>
            </a:r>
            <a:r>
              <a:rPr lang="zh-CN" altLang="en-US" dirty="0"/>
              <a:t>全球高端家庭生活用品提供商</a:t>
            </a:r>
            <a:r>
              <a:rPr lang="en-US" altLang="zh-CN" dirty="0"/>
              <a:t>,</a:t>
            </a:r>
            <a:r>
              <a:rPr lang="zh-CN" altLang="en-US" dirty="0"/>
              <a:t>以多样性能</a:t>
            </a:r>
            <a:r>
              <a:rPr lang="en-US" altLang="zh-CN" dirty="0"/>
              <a:t>/</a:t>
            </a:r>
            <a:r>
              <a:rPr lang="zh-CN" altLang="en-US" dirty="0"/>
              <a:t>时尚设计著称</a:t>
            </a:r>
            <a:r>
              <a:rPr lang="en-US" altLang="zh-CN" dirty="0"/>
              <a:t>,</a:t>
            </a:r>
            <a:r>
              <a:rPr lang="zh-CN" altLang="en-US" dirty="0"/>
              <a:t>柏宾士贸易</a:t>
            </a:r>
            <a:r>
              <a:rPr lang="en-US" altLang="zh-CN" dirty="0"/>
              <a:t>(</a:t>
            </a:r>
            <a:r>
              <a:rPr lang="zh-CN" altLang="en-US" dirty="0"/>
              <a:t>珠海</a:t>
            </a:r>
            <a:r>
              <a:rPr lang="en-US" altLang="zh-CN" dirty="0"/>
              <a:t>)</a:t>
            </a:r>
            <a:r>
              <a:rPr lang="zh-CN" altLang="en-US" dirty="0"/>
              <a:t>有限公司 ）</a:t>
            </a:r>
          </a:p>
          <a:p>
            <a:pPr fontAlgn="base"/>
            <a:r>
              <a:rPr lang="en-US" altLang="zh-CN" b="1" dirty="0"/>
              <a:t>Rubbermaid</a:t>
            </a:r>
            <a:r>
              <a:rPr lang="zh-CN" altLang="en-US" b="1" dirty="0"/>
              <a:t>乐柏美</a:t>
            </a:r>
            <a:r>
              <a:rPr lang="zh-CN" altLang="en-US" dirty="0"/>
              <a:t>（</a:t>
            </a:r>
            <a:r>
              <a:rPr lang="en-US" altLang="zh-CN" dirty="0"/>
              <a:t>021-22085000</a:t>
            </a:r>
            <a:r>
              <a:rPr lang="zh-CN" altLang="en-US" dirty="0"/>
              <a:t>，始于</a:t>
            </a:r>
            <a:r>
              <a:rPr lang="en-US" altLang="zh-CN" dirty="0"/>
              <a:t>1921</a:t>
            </a:r>
            <a:r>
              <a:rPr lang="zh-CN" altLang="en-US" dirty="0"/>
              <a:t>年美国</a:t>
            </a:r>
            <a:r>
              <a:rPr lang="en-US" altLang="zh-CN" dirty="0"/>
              <a:t>,</a:t>
            </a:r>
            <a:r>
              <a:rPr lang="zh-CN" altLang="en-US" dirty="0"/>
              <a:t>美国著名家居用品品牌</a:t>
            </a:r>
            <a:r>
              <a:rPr lang="en-US" altLang="zh-CN" dirty="0"/>
              <a:t>,</a:t>
            </a:r>
            <a:r>
              <a:rPr lang="zh-CN" altLang="en-US" dirty="0"/>
              <a:t>以完美产品提供高质素的家居生活</a:t>
            </a:r>
            <a:r>
              <a:rPr lang="en-US" altLang="zh-CN" dirty="0"/>
              <a:t>,</a:t>
            </a:r>
            <a:r>
              <a:rPr lang="zh-CN" altLang="en-US" dirty="0"/>
              <a:t>大型多功能储物桶和踏板式垃圾桶提供商 ）</a:t>
            </a:r>
          </a:p>
          <a:p>
            <a:pPr fontAlgn="base"/>
            <a:r>
              <a:rPr lang="en-US" altLang="zh-CN" b="1" dirty="0" err="1"/>
              <a:t>Wescoa</a:t>
            </a:r>
            <a:r>
              <a:rPr lang="zh-CN" altLang="en-US" b="1" dirty="0"/>
              <a:t>威士克</a:t>
            </a:r>
            <a:r>
              <a:rPr lang="zh-CN" altLang="en-US" dirty="0"/>
              <a:t>（</a:t>
            </a:r>
            <a:r>
              <a:rPr lang="en-US" altLang="zh-CN" dirty="0"/>
              <a:t>0755-82207800</a:t>
            </a:r>
            <a:r>
              <a:rPr lang="zh-CN" altLang="en-US" dirty="0"/>
              <a:t>，成立于</a:t>
            </a:r>
            <a:r>
              <a:rPr lang="en-US" altLang="zh-CN" dirty="0"/>
              <a:t>1867</a:t>
            </a:r>
            <a:r>
              <a:rPr lang="zh-CN" altLang="en-US" dirty="0"/>
              <a:t>年德国</a:t>
            </a:r>
            <a:r>
              <a:rPr lang="en-US" altLang="zh-CN" dirty="0"/>
              <a:t>,</a:t>
            </a:r>
            <a:r>
              <a:rPr lang="zh-CN" altLang="en-US" dirty="0"/>
              <a:t>专业研发生产垃圾桶和厨房用品的企业</a:t>
            </a:r>
            <a:r>
              <a:rPr lang="en-US" altLang="zh-CN" dirty="0"/>
              <a:t>,</a:t>
            </a:r>
            <a:r>
              <a:rPr lang="zh-CN" altLang="en-US" dirty="0"/>
              <a:t>行业内较早推出踏板式垃圾桶</a:t>
            </a:r>
            <a:r>
              <a:rPr lang="en-US" altLang="zh-CN" dirty="0"/>
              <a:t>,</a:t>
            </a:r>
            <a:r>
              <a:rPr lang="zh-CN" altLang="en-US" dirty="0"/>
              <a:t>鼎丰家庭用品</a:t>
            </a:r>
            <a:r>
              <a:rPr lang="en-US" altLang="zh-CN" dirty="0"/>
              <a:t>(</a:t>
            </a:r>
            <a:r>
              <a:rPr lang="zh-CN" altLang="en-US" dirty="0"/>
              <a:t>南京</a:t>
            </a:r>
            <a:r>
              <a:rPr lang="en-US" altLang="zh-CN" dirty="0"/>
              <a:t>)</a:t>
            </a:r>
            <a:r>
              <a:rPr lang="zh-CN" altLang="en-US" dirty="0"/>
              <a:t>有限公司 ）</a:t>
            </a:r>
          </a:p>
          <a:p>
            <a:pPr fontAlgn="base"/>
            <a:r>
              <a:rPr lang="zh-CN" altLang="en-US" b="1" dirty="0"/>
              <a:t>茶花</a:t>
            </a:r>
            <a:r>
              <a:rPr lang="en-US" altLang="zh-CN" b="1" dirty="0"/>
              <a:t>CHAHUA</a:t>
            </a:r>
            <a:r>
              <a:rPr lang="zh-CN" altLang="en-US" dirty="0"/>
              <a:t>（</a:t>
            </a:r>
            <a:r>
              <a:rPr lang="en-US" altLang="zh-CN" dirty="0"/>
              <a:t>4000-606-555</a:t>
            </a:r>
            <a:r>
              <a:rPr lang="zh-CN" altLang="en-US" dirty="0"/>
              <a:t>，福建省著名商标</a:t>
            </a:r>
            <a:r>
              <a:rPr lang="en-US" altLang="zh-CN" dirty="0"/>
              <a:t>,</a:t>
            </a:r>
            <a:r>
              <a:rPr lang="zh-CN" altLang="en-US" dirty="0"/>
              <a:t>致力于现代家居用品的研发</a:t>
            </a:r>
            <a:r>
              <a:rPr lang="en-US" altLang="zh-CN" dirty="0"/>
              <a:t>/</a:t>
            </a:r>
            <a:r>
              <a:rPr lang="zh-CN" altLang="en-US" dirty="0"/>
              <a:t>生产</a:t>
            </a:r>
            <a:r>
              <a:rPr lang="en-US" altLang="zh-CN" dirty="0"/>
              <a:t>/</a:t>
            </a:r>
            <a:r>
              <a:rPr lang="zh-CN" altLang="en-US" dirty="0"/>
              <a:t>销售</a:t>
            </a:r>
            <a:r>
              <a:rPr lang="en-US" altLang="zh-CN" dirty="0"/>
              <a:t>,</a:t>
            </a:r>
            <a:r>
              <a:rPr lang="zh-CN" altLang="en-US" dirty="0"/>
              <a:t>国内塑料家居用品行业领先企业</a:t>
            </a:r>
            <a:r>
              <a:rPr lang="en-US" altLang="zh-CN" dirty="0"/>
              <a:t>,</a:t>
            </a:r>
            <a:r>
              <a:rPr lang="zh-CN" altLang="en-US" dirty="0"/>
              <a:t>茶花现代家居用品股份有限公司 ）</a:t>
            </a:r>
          </a:p>
          <a:p>
            <a:pPr fontAlgn="base"/>
            <a:r>
              <a:rPr lang="zh-CN" altLang="en-US" b="1" dirty="0"/>
              <a:t>多样屋</a:t>
            </a:r>
            <a:r>
              <a:rPr lang="en-US" altLang="zh-CN" b="1" dirty="0"/>
              <a:t>TAYOHYA</a:t>
            </a:r>
            <a:r>
              <a:rPr lang="zh-CN" altLang="en-US" dirty="0"/>
              <a:t>（</a:t>
            </a:r>
            <a:r>
              <a:rPr lang="en-US" altLang="zh-CN" dirty="0"/>
              <a:t>400-820-8433</a:t>
            </a:r>
            <a:r>
              <a:rPr lang="zh-CN" altLang="en-US" dirty="0"/>
              <a:t>，始于</a:t>
            </a:r>
            <a:r>
              <a:rPr lang="en-US" altLang="zh-CN" dirty="0"/>
              <a:t>1998</a:t>
            </a:r>
            <a:r>
              <a:rPr lang="zh-CN" altLang="en-US" dirty="0"/>
              <a:t>年</a:t>
            </a:r>
            <a:r>
              <a:rPr lang="en-US" altLang="zh-CN" dirty="0"/>
              <a:t>,</a:t>
            </a:r>
            <a:r>
              <a:rPr lang="zh-CN" altLang="en-US" dirty="0"/>
              <a:t>专业从事家居商品设计</a:t>
            </a:r>
            <a:r>
              <a:rPr lang="en-US" altLang="zh-CN" dirty="0"/>
              <a:t>/</a:t>
            </a:r>
            <a:r>
              <a:rPr lang="zh-CN" altLang="en-US" dirty="0"/>
              <a:t>生产</a:t>
            </a:r>
            <a:r>
              <a:rPr lang="en-US" altLang="zh-CN" dirty="0"/>
              <a:t>/</a:t>
            </a:r>
            <a:r>
              <a:rPr lang="zh-CN" altLang="en-US" dirty="0"/>
              <a:t>销售的企业</a:t>
            </a:r>
            <a:r>
              <a:rPr lang="en-US" altLang="zh-CN" dirty="0"/>
              <a:t>,</a:t>
            </a:r>
            <a:r>
              <a:rPr lang="zh-CN" altLang="en-US" dirty="0"/>
              <a:t>产品以实用</a:t>
            </a:r>
            <a:r>
              <a:rPr lang="en-US" altLang="zh-CN" dirty="0"/>
              <a:t>/</a:t>
            </a:r>
            <a:r>
              <a:rPr lang="zh-CN" altLang="en-US" dirty="0"/>
              <a:t>美观</a:t>
            </a:r>
            <a:r>
              <a:rPr lang="en-US" altLang="zh-CN" dirty="0"/>
              <a:t>/</a:t>
            </a:r>
            <a:r>
              <a:rPr lang="zh-CN" altLang="en-US" dirty="0"/>
              <a:t>功能性于一身著称</a:t>
            </a:r>
            <a:r>
              <a:rPr lang="en-US" altLang="zh-CN" dirty="0"/>
              <a:t>,</a:t>
            </a:r>
            <a:r>
              <a:rPr lang="zh-CN" altLang="en-US" dirty="0"/>
              <a:t>多样屋生活用品</a:t>
            </a:r>
            <a:r>
              <a:rPr lang="en-US" altLang="zh-CN" dirty="0"/>
              <a:t>(</a:t>
            </a:r>
            <a:r>
              <a:rPr lang="zh-CN" altLang="en-US" dirty="0"/>
              <a:t>上海</a:t>
            </a:r>
            <a:r>
              <a:rPr lang="en-US" altLang="zh-CN" dirty="0"/>
              <a:t>)</a:t>
            </a:r>
            <a:r>
              <a:rPr lang="zh-CN" altLang="en-US" dirty="0"/>
              <a:t>有限公司 ）</a:t>
            </a:r>
          </a:p>
          <a:p>
            <a:pPr fontAlgn="base"/>
            <a:r>
              <a:rPr lang="zh-CN" altLang="en-US" b="1" dirty="0"/>
              <a:t>美丽雅</a:t>
            </a:r>
            <a:r>
              <a:rPr lang="en-US" altLang="zh-CN" b="1" dirty="0" err="1"/>
              <a:t>Maryya</a:t>
            </a:r>
            <a:r>
              <a:rPr lang="zh-CN" altLang="en-US" dirty="0"/>
              <a:t>（</a:t>
            </a:r>
            <a:r>
              <a:rPr lang="en-US" altLang="zh-CN" dirty="0"/>
              <a:t>028-83932979</a:t>
            </a:r>
            <a:r>
              <a:rPr lang="zh-CN" altLang="en-US" dirty="0"/>
              <a:t>，创于</a:t>
            </a:r>
            <a:r>
              <a:rPr lang="en-US" altLang="zh-CN" dirty="0"/>
              <a:t>1994</a:t>
            </a:r>
            <a:r>
              <a:rPr lang="zh-CN" altLang="en-US" dirty="0"/>
              <a:t>年</a:t>
            </a:r>
            <a:r>
              <a:rPr lang="en-US" altLang="zh-CN" dirty="0"/>
              <a:t>,</a:t>
            </a:r>
            <a:r>
              <a:rPr lang="zh-CN" altLang="en-US" dirty="0"/>
              <a:t>四川省名牌产品</a:t>
            </a:r>
            <a:r>
              <a:rPr lang="en-US" altLang="zh-CN" dirty="0"/>
              <a:t>,</a:t>
            </a:r>
            <a:r>
              <a:rPr lang="zh-CN" altLang="en-US" dirty="0"/>
              <a:t>主营拖把</a:t>
            </a:r>
            <a:r>
              <a:rPr lang="en-US" altLang="zh-CN" dirty="0"/>
              <a:t>/</a:t>
            </a:r>
            <a:r>
              <a:rPr lang="zh-CN" altLang="en-US" dirty="0"/>
              <a:t>真空压缩袋等家居用品及清洁用品</a:t>
            </a:r>
            <a:r>
              <a:rPr lang="en-US" altLang="zh-CN" dirty="0"/>
              <a:t>,</a:t>
            </a:r>
            <a:r>
              <a:rPr lang="zh-CN" altLang="en-US" dirty="0"/>
              <a:t>行业领先品牌</a:t>
            </a:r>
            <a:r>
              <a:rPr lang="en-US" altLang="zh-CN" dirty="0"/>
              <a:t>,</a:t>
            </a:r>
            <a:r>
              <a:rPr lang="zh-CN" altLang="en-US" dirty="0"/>
              <a:t>四川鸿昌塑胶工业有限公司 ）</a:t>
            </a:r>
          </a:p>
          <a:p>
            <a:pPr fontAlgn="base"/>
            <a:r>
              <a:rPr lang="zh-CN" altLang="en-US" b="1" dirty="0"/>
              <a:t>纳仕达</a:t>
            </a:r>
            <a:r>
              <a:rPr lang="en-US" altLang="zh-CN" b="1" dirty="0"/>
              <a:t>NSD</a:t>
            </a:r>
            <a:r>
              <a:rPr lang="zh-CN" altLang="en-US" dirty="0"/>
              <a:t>（</a:t>
            </a:r>
            <a:r>
              <a:rPr lang="en-US" altLang="zh-CN" dirty="0"/>
              <a:t>0591-83848871</a:t>
            </a:r>
            <a:r>
              <a:rPr lang="zh-CN" altLang="en-US" dirty="0"/>
              <a:t>，十大垃圾桶品牌</a:t>
            </a:r>
            <a:r>
              <a:rPr lang="en-US" altLang="zh-CN" dirty="0"/>
              <a:t>,</a:t>
            </a:r>
            <a:r>
              <a:rPr lang="zh-CN" altLang="en-US" dirty="0"/>
              <a:t>专业从事家用小电器及各类垃圾桶的研发</a:t>
            </a:r>
            <a:r>
              <a:rPr lang="en-US" altLang="zh-CN" dirty="0"/>
              <a:t>/</a:t>
            </a:r>
            <a:r>
              <a:rPr lang="zh-CN" altLang="en-US" dirty="0"/>
              <a:t>生产</a:t>
            </a:r>
            <a:r>
              <a:rPr lang="en-US" altLang="zh-CN" dirty="0"/>
              <a:t>/</a:t>
            </a:r>
            <a:r>
              <a:rPr lang="zh-CN" altLang="en-US" dirty="0"/>
              <a:t>销售的现代化企业</a:t>
            </a:r>
            <a:r>
              <a:rPr lang="en-US" altLang="zh-CN" dirty="0"/>
              <a:t>,</a:t>
            </a:r>
            <a:r>
              <a:rPr lang="zh-CN" altLang="en-US" dirty="0"/>
              <a:t>福建纳仕达电子股份有限公司 ）</a:t>
            </a:r>
          </a:p>
          <a:p>
            <a:pPr fontAlgn="base"/>
            <a:r>
              <a:rPr lang="zh-CN" altLang="en-US" b="1" dirty="0"/>
              <a:t>世家</a:t>
            </a:r>
            <a:r>
              <a:rPr lang="zh-CN" altLang="en-US" dirty="0"/>
              <a:t>（</a:t>
            </a:r>
            <a:r>
              <a:rPr lang="en-US" altLang="zh-CN" dirty="0"/>
              <a:t>0574-88540000</a:t>
            </a:r>
            <a:r>
              <a:rPr lang="zh-CN" altLang="en-US" dirty="0"/>
              <a:t>，成立于</a:t>
            </a:r>
            <a:r>
              <a:rPr lang="en-US" altLang="zh-CN" dirty="0"/>
              <a:t>1997</a:t>
            </a:r>
            <a:r>
              <a:rPr lang="zh-CN" altLang="en-US" dirty="0"/>
              <a:t>年</a:t>
            </a:r>
            <a:r>
              <a:rPr lang="en-US" altLang="zh-CN" dirty="0"/>
              <a:t>,</a:t>
            </a:r>
            <a:r>
              <a:rPr lang="zh-CN" altLang="en-US" dirty="0"/>
              <a:t>知名洁具品牌</a:t>
            </a:r>
            <a:r>
              <a:rPr lang="en-US" altLang="zh-CN" dirty="0"/>
              <a:t>,</a:t>
            </a:r>
            <a:r>
              <a:rPr lang="zh-CN" altLang="en-US" dirty="0"/>
              <a:t>其全自动拖把和真空压缩袋知名度高</a:t>
            </a:r>
            <a:r>
              <a:rPr lang="en-US" altLang="zh-CN" dirty="0"/>
              <a:t>,</a:t>
            </a:r>
            <a:r>
              <a:rPr lang="zh-CN" altLang="en-US" dirty="0"/>
              <a:t>专业从事清洁用品开发</a:t>
            </a:r>
            <a:r>
              <a:rPr lang="en-US" altLang="zh-CN" dirty="0"/>
              <a:t>/</a:t>
            </a:r>
            <a:r>
              <a:rPr lang="zh-CN" altLang="en-US" dirty="0"/>
              <a:t>制造</a:t>
            </a:r>
            <a:r>
              <a:rPr lang="en-US" altLang="zh-CN" dirty="0"/>
              <a:t>/</a:t>
            </a:r>
            <a:r>
              <a:rPr lang="zh-CN" altLang="en-US" dirty="0"/>
              <a:t>销售一体化的生活日用品企业</a:t>
            </a:r>
            <a:r>
              <a:rPr lang="en-US" altLang="zh-CN" dirty="0"/>
              <a:t>,</a:t>
            </a:r>
            <a:r>
              <a:rPr lang="zh-CN" altLang="en-US" dirty="0"/>
              <a:t>宁波世家洁具有限公司 ）</a:t>
            </a:r>
          </a:p>
          <a:p>
            <a:pPr fontAlgn="base"/>
            <a:r>
              <a:rPr lang="zh-CN" altLang="en-US" b="1" dirty="0"/>
              <a:t>飞达三和</a:t>
            </a:r>
            <a:r>
              <a:rPr lang="zh-CN" altLang="en-US" dirty="0"/>
              <a:t>（</a:t>
            </a:r>
            <a:r>
              <a:rPr lang="en-US" altLang="zh-CN" dirty="0"/>
              <a:t>0576-84279300</a:t>
            </a:r>
            <a:r>
              <a:rPr lang="zh-CN" altLang="en-US" dirty="0"/>
              <a:t>，始创于</a:t>
            </a:r>
            <a:r>
              <a:rPr lang="en-US" altLang="zh-CN" dirty="0"/>
              <a:t>1988</a:t>
            </a:r>
            <a:r>
              <a:rPr lang="zh-CN" altLang="en-US" dirty="0"/>
              <a:t>年</a:t>
            </a:r>
            <a:r>
              <a:rPr lang="en-US" altLang="zh-CN" dirty="0"/>
              <a:t>,</a:t>
            </a:r>
            <a:r>
              <a:rPr lang="zh-CN" altLang="en-US" dirty="0"/>
              <a:t>集研发</a:t>
            </a:r>
            <a:r>
              <a:rPr lang="en-US" altLang="zh-CN" dirty="0"/>
              <a:t>/</a:t>
            </a:r>
            <a:r>
              <a:rPr lang="zh-CN" altLang="en-US" dirty="0"/>
              <a:t>生产</a:t>
            </a:r>
            <a:r>
              <a:rPr lang="en-US" altLang="zh-CN" dirty="0"/>
              <a:t>/</a:t>
            </a:r>
            <a:r>
              <a:rPr lang="zh-CN" altLang="en-US" dirty="0"/>
              <a:t>销售和品牌运营于一体的生活家居日用股份制企业</a:t>
            </a:r>
            <a:r>
              <a:rPr lang="en-US" altLang="zh-CN" dirty="0"/>
              <a:t>,</a:t>
            </a:r>
            <a:r>
              <a:rPr lang="zh-CN" altLang="en-US" dirty="0"/>
              <a:t>台州市黄岩飞达三和塑胶制品有限公司 ）</a:t>
            </a:r>
          </a:p>
          <a:p>
            <a:pPr fontAlgn="base"/>
            <a:r>
              <a:rPr lang="zh-CN" altLang="en-US" b="1" dirty="0"/>
              <a:t>宜可</a:t>
            </a:r>
            <a:r>
              <a:rPr lang="en-US" altLang="zh-CN" b="1" dirty="0"/>
              <a:t>EKO</a:t>
            </a:r>
            <a:r>
              <a:rPr lang="zh-CN" altLang="en-US" dirty="0"/>
              <a:t>（</a:t>
            </a:r>
            <a:r>
              <a:rPr lang="en-US" altLang="zh-CN" dirty="0"/>
              <a:t>020-38391988</a:t>
            </a:r>
            <a:r>
              <a:rPr lang="zh-CN" altLang="en-US" dirty="0"/>
              <a:t>，专注于商用和家用环境桶等清洁用品</a:t>
            </a:r>
            <a:r>
              <a:rPr lang="en-US" altLang="zh-CN" dirty="0"/>
              <a:t>,</a:t>
            </a:r>
            <a:r>
              <a:rPr lang="zh-CN" altLang="en-US" dirty="0"/>
              <a:t>集家居用品研发</a:t>
            </a:r>
            <a:r>
              <a:rPr lang="en-US" altLang="zh-CN" dirty="0"/>
              <a:t>/</a:t>
            </a:r>
            <a:r>
              <a:rPr lang="zh-CN" altLang="en-US" dirty="0"/>
              <a:t>生产</a:t>
            </a:r>
            <a:r>
              <a:rPr lang="en-US" altLang="zh-CN" dirty="0"/>
              <a:t>/</a:t>
            </a:r>
            <a:r>
              <a:rPr lang="zh-CN" altLang="en-US" dirty="0"/>
              <a:t>销售于一体的大型现代化企业</a:t>
            </a:r>
            <a:r>
              <a:rPr lang="en-US" altLang="zh-CN" dirty="0"/>
              <a:t>,</a:t>
            </a:r>
            <a:r>
              <a:rPr lang="zh-CN" altLang="en-US" dirty="0"/>
              <a:t>广州宜可家居用品有限公司 ）</a:t>
            </a:r>
          </a:p>
          <a:p>
            <a:endParaRPr kumimoji="1" lang="zh-CN" altLang="en-US" dirty="0"/>
          </a:p>
        </p:txBody>
      </p:sp>
    </p:spTree>
    <p:extLst>
      <p:ext uri="{BB962C8B-B14F-4D97-AF65-F5344CB8AC3E}">
        <p14:creationId xmlns:p14="http://schemas.microsoft.com/office/powerpoint/2010/main" val="111007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6946-8359-6741-911F-7010816C94B3}"/>
              </a:ext>
            </a:extLst>
          </p:cNvPr>
          <p:cNvSpPr>
            <a:spLocks noGrp="1"/>
          </p:cNvSpPr>
          <p:nvPr>
            <p:ph type="title"/>
          </p:nvPr>
        </p:nvSpPr>
        <p:spPr/>
        <p:txBody>
          <a:bodyPr/>
          <a:lstStyle/>
          <a:p>
            <a:r>
              <a:rPr kumimoji="1" lang="zh-CN" altLang="en-US" dirty="0">
                <a:solidFill>
                  <a:srgbClr val="FF0000"/>
                </a:solidFill>
              </a:rPr>
              <a:t>国内领先智能垃圾桶厂商</a:t>
            </a:r>
          </a:p>
        </p:txBody>
      </p:sp>
      <p:pic>
        <p:nvPicPr>
          <p:cNvPr id="5" name="图片 4">
            <a:extLst>
              <a:ext uri="{FF2B5EF4-FFF2-40B4-BE49-F238E27FC236}">
                <a16:creationId xmlns:a16="http://schemas.microsoft.com/office/drawing/2014/main" id="{1EA52BF5-55FF-5A42-90DD-EAD138839FA7}"/>
              </a:ext>
            </a:extLst>
          </p:cNvPr>
          <p:cNvPicPr>
            <a:picLocks noChangeAspect="1"/>
          </p:cNvPicPr>
          <p:nvPr/>
        </p:nvPicPr>
        <p:blipFill>
          <a:blip r:embed="rId2"/>
          <a:stretch>
            <a:fillRect/>
          </a:stretch>
        </p:blipFill>
        <p:spPr>
          <a:xfrm>
            <a:off x="2042556" y="1690688"/>
            <a:ext cx="8408541" cy="4698237"/>
          </a:xfrm>
          <a:prstGeom prst="rect">
            <a:avLst/>
          </a:prstGeom>
        </p:spPr>
      </p:pic>
    </p:spTree>
    <p:extLst>
      <p:ext uri="{BB962C8B-B14F-4D97-AF65-F5344CB8AC3E}">
        <p14:creationId xmlns:p14="http://schemas.microsoft.com/office/powerpoint/2010/main" val="269057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104F5-951C-2E42-9B4B-D0580BDCE99E}"/>
              </a:ext>
            </a:extLst>
          </p:cNvPr>
          <p:cNvSpPr>
            <a:spLocks noGrp="1"/>
          </p:cNvSpPr>
          <p:nvPr>
            <p:ph type="title"/>
          </p:nvPr>
        </p:nvSpPr>
        <p:spPr/>
        <p:txBody>
          <a:bodyPr/>
          <a:lstStyle/>
          <a:p>
            <a:r>
              <a:rPr kumimoji="1" lang="zh-CN" altLang="en-US" dirty="0">
                <a:solidFill>
                  <a:srgbClr val="FF0000"/>
                </a:solidFill>
              </a:rPr>
              <a:t>全产业链品牌</a:t>
            </a:r>
            <a:r>
              <a:rPr kumimoji="1" lang="en-US" altLang="zh-CN" dirty="0">
                <a:solidFill>
                  <a:srgbClr val="FF0000"/>
                </a:solidFill>
              </a:rPr>
              <a:t>-</a:t>
            </a:r>
            <a:r>
              <a:rPr kumimoji="1" lang="zh-CN" altLang="en-US" dirty="0">
                <a:solidFill>
                  <a:srgbClr val="FF0000"/>
                </a:solidFill>
              </a:rPr>
              <a:t>小黄狗分析</a:t>
            </a:r>
          </a:p>
        </p:txBody>
      </p:sp>
      <p:sp>
        <p:nvSpPr>
          <p:cNvPr id="3" name="内容占位符 2">
            <a:extLst>
              <a:ext uri="{FF2B5EF4-FFF2-40B4-BE49-F238E27FC236}">
                <a16:creationId xmlns:a16="http://schemas.microsoft.com/office/drawing/2014/main" id="{5A1586C8-C6A3-8A42-B597-E7DC0C0FA010}"/>
              </a:ext>
            </a:extLst>
          </p:cNvPr>
          <p:cNvSpPr>
            <a:spLocks noGrp="1"/>
          </p:cNvSpPr>
          <p:nvPr>
            <p:ph idx="1"/>
          </p:nvPr>
        </p:nvSpPr>
        <p:spPr>
          <a:xfrm>
            <a:off x="838200" y="2087681"/>
            <a:ext cx="10515600" cy="4089281"/>
          </a:xfrm>
        </p:spPr>
        <p:txBody>
          <a:bodyPr>
            <a:normAutofit/>
          </a:bodyPr>
          <a:lstStyle/>
          <a:p>
            <a:r>
              <a:rPr kumimoji="1" lang="zh-CN" altLang="en-US" dirty="0"/>
              <a:t>产品：共有</a:t>
            </a:r>
            <a:r>
              <a:rPr kumimoji="1" lang="en-US" altLang="zh-CN" dirty="0"/>
              <a:t>2</a:t>
            </a:r>
            <a:r>
              <a:rPr kumimoji="1" lang="zh-CN" altLang="en-US" dirty="0"/>
              <a:t>款</a:t>
            </a:r>
            <a:r>
              <a:rPr kumimoji="1" lang="en-US" altLang="zh-CN" dirty="0"/>
              <a:t>APP</a:t>
            </a:r>
            <a:r>
              <a:rPr kumimoji="1" lang="zh-CN" altLang="en-US" dirty="0"/>
              <a:t>，投递</a:t>
            </a:r>
            <a:r>
              <a:rPr kumimoji="1" lang="en-US" altLang="zh-CN" dirty="0"/>
              <a:t>APP</a:t>
            </a:r>
            <a:r>
              <a:rPr kumimoji="1" lang="zh-CN" altLang="en-US" dirty="0"/>
              <a:t>和回收员</a:t>
            </a:r>
            <a:r>
              <a:rPr kumimoji="1" lang="en-US" altLang="zh-CN" dirty="0"/>
              <a:t>APP</a:t>
            </a:r>
            <a:r>
              <a:rPr kumimoji="1" lang="zh-CN" altLang="en-US" dirty="0"/>
              <a:t>。产品定义：用垃圾分类的概念做废品回收。</a:t>
            </a:r>
            <a:endParaRPr kumimoji="1" lang="en-US" altLang="zh-CN" dirty="0"/>
          </a:p>
          <a:p>
            <a:endParaRPr kumimoji="1" lang="en-US" altLang="zh-CN" dirty="0"/>
          </a:p>
          <a:p>
            <a:r>
              <a:rPr kumimoji="1" lang="zh-CN" altLang="en-US" dirty="0"/>
              <a:t>市场：全国范围推广。现阶段重点是推广广东地区。</a:t>
            </a:r>
            <a:endParaRPr kumimoji="1" lang="en-US" altLang="zh-CN" dirty="0"/>
          </a:p>
          <a:p>
            <a:endParaRPr kumimoji="1" lang="en-US" altLang="zh-CN" dirty="0"/>
          </a:p>
          <a:p>
            <a:endParaRPr kumimoji="1" lang="en-US" altLang="zh-CN" dirty="0"/>
          </a:p>
          <a:p>
            <a:r>
              <a:rPr kumimoji="1" lang="zh-CN" altLang="en-US" dirty="0"/>
              <a:t>运营：通过回收</a:t>
            </a:r>
            <a:r>
              <a:rPr kumimoji="1" lang="en-US" altLang="zh-CN" dirty="0"/>
              <a:t>APP</a:t>
            </a:r>
            <a:r>
              <a:rPr kumimoji="1" lang="zh-CN" altLang="en-US" dirty="0"/>
              <a:t>，确定回收员所管辖范围内垃圾桶，扫码开箱，确定自己管辖范围内垃圾箱状态，已收记录和线路规划。</a:t>
            </a:r>
            <a:endParaRPr kumimoji="1" lang="en-US" altLang="zh-CN" dirty="0"/>
          </a:p>
        </p:txBody>
      </p:sp>
      <p:pic>
        <p:nvPicPr>
          <p:cNvPr id="5" name="图片 4">
            <a:extLst>
              <a:ext uri="{FF2B5EF4-FFF2-40B4-BE49-F238E27FC236}">
                <a16:creationId xmlns:a16="http://schemas.microsoft.com/office/drawing/2014/main" id="{4AB65621-3DF3-364C-96E0-980C8C6E2DEA}"/>
              </a:ext>
            </a:extLst>
          </p:cNvPr>
          <p:cNvPicPr>
            <a:picLocks noChangeAspect="1"/>
          </p:cNvPicPr>
          <p:nvPr/>
        </p:nvPicPr>
        <p:blipFill>
          <a:blip r:embed="rId2"/>
          <a:stretch>
            <a:fillRect/>
          </a:stretch>
        </p:blipFill>
        <p:spPr>
          <a:xfrm>
            <a:off x="10132786" y="0"/>
            <a:ext cx="2059214" cy="2087682"/>
          </a:xfrm>
          <a:prstGeom prst="rect">
            <a:avLst/>
          </a:prstGeom>
        </p:spPr>
      </p:pic>
    </p:spTree>
    <p:extLst>
      <p:ext uri="{BB962C8B-B14F-4D97-AF65-F5344CB8AC3E}">
        <p14:creationId xmlns:p14="http://schemas.microsoft.com/office/powerpoint/2010/main" val="342993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104F5-951C-2E42-9B4B-D0580BDCE99E}"/>
              </a:ext>
            </a:extLst>
          </p:cNvPr>
          <p:cNvSpPr>
            <a:spLocks noGrp="1"/>
          </p:cNvSpPr>
          <p:nvPr>
            <p:ph type="title"/>
          </p:nvPr>
        </p:nvSpPr>
        <p:spPr/>
        <p:txBody>
          <a:bodyPr/>
          <a:lstStyle/>
          <a:p>
            <a:r>
              <a:rPr kumimoji="1" lang="zh-CN" altLang="en-US" dirty="0">
                <a:solidFill>
                  <a:srgbClr val="FF0000"/>
                </a:solidFill>
              </a:rPr>
              <a:t>全产业链品牌</a:t>
            </a:r>
            <a:r>
              <a:rPr kumimoji="1" lang="en-US" altLang="zh-CN" dirty="0">
                <a:solidFill>
                  <a:srgbClr val="FF0000"/>
                </a:solidFill>
              </a:rPr>
              <a:t>-</a:t>
            </a:r>
            <a:r>
              <a:rPr kumimoji="1" lang="zh-CN" altLang="en-US" dirty="0">
                <a:solidFill>
                  <a:srgbClr val="FF0000"/>
                </a:solidFill>
              </a:rPr>
              <a:t>小黄狗分析</a:t>
            </a:r>
          </a:p>
        </p:txBody>
      </p:sp>
      <p:sp>
        <p:nvSpPr>
          <p:cNvPr id="3" name="内容占位符 2">
            <a:extLst>
              <a:ext uri="{FF2B5EF4-FFF2-40B4-BE49-F238E27FC236}">
                <a16:creationId xmlns:a16="http://schemas.microsoft.com/office/drawing/2014/main" id="{5A1586C8-C6A3-8A42-B597-E7DC0C0FA010}"/>
              </a:ext>
            </a:extLst>
          </p:cNvPr>
          <p:cNvSpPr>
            <a:spLocks noGrp="1"/>
          </p:cNvSpPr>
          <p:nvPr>
            <p:ph idx="1"/>
          </p:nvPr>
        </p:nvSpPr>
        <p:spPr>
          <a:xfrm>
            <a:off x="838200" y="2087681"/>
            <a:ext cx="10515600" cy="4089281"/>
          </a:xfrm>
        </p:spPr>
        <p:txBody>
          <a:bodyPr>
            <a:normAutofit fontScale="92500" lnSpcReduction="10000"/>
          </a:bodyPr>
          <a:lstStyle/>
          <a:p>
            <a:r>
              <a:rPr kumimoji="1" lang="zh-CN" altLang="en-US" dirty="0"/>
              <a:t>模式：线下可回收废品变现机，以垃圾分类的噱头占据小区点，之后进行其他营收项目和优化市政工作的建设。</a:t>
            </a:r>
            <a:endParaRPr kumimoji="1" lang="en-US" altLang="zh-CN" dirty="0"/>
          </a:p>
          <a:p>
            <a:endParaRPr kumimoji="1" lang="en-US" altLang="zh-CN" dirty="0"/>
          </a:p>
          <a:p>
            <a:r>
              <a:rPr kumimoji="1" lang="zh-CN" altLang="en-US" dirty="0"/>
              <a:t>背景：</a:t>
            </a:r>
            <a:r>
              <a:rPr lang="zh-CN" altLang="en-US" dirty="0"/>
              <a:t>派生集团，团贷网的前身，创始人唐军，曾以</a:t>
            </a:r>
            <a:r>
              <a:rPr lang="en-US" altLang="zh-CN" dirty="0"/>
              <a:t>213</a:t>
            </a:r>
            <a:r>
              <a:rPr lang="zh-CN" altLang="en-US" dirty="0"/>
              <a:t>万的价格拍下和史玉柱的一顿饭。</a:t>
            </a:r>
            <a:endParaRPr kumimoji="1" lang="en-US" altLang="zh-CN" dirty="0"/>
          </a:p>
          <a:p>
            <a:endParaRPr kumimoji="1" lang="en-US" altLang="zh-CN" dirty="0"/>
          </a:p>
          <a:p>
            <a:r>
              <a:rPr kumimoji="1" lang="zh-CN" altLang="en-US" dirty="0"/>
              <a:t>投融资：</a:t>
            </a:r>
            <a:r>
              <a:rPr kumimoji="1" lang="en-US" altLang="zh-CN" dirty="0"/>
              <a:t>2011</a:t>
            </a:r>
            <a:r>
              <a:rPr kumimoji="1" lang="zh-CN" altLang="en-US" dirty="0"/>
              <a:t>年成立，</a:t>
            </a:r>
            <a:r>
              <a:rPr kumimoji="1" lang="en-US" altLang="zh-CN" dirty="0"/>
              <a:t>17</a:t>
            </a:r>
            <a:r>
              <a:rPr kumimoji="1" lang="zh-CN" altLang="en-US" dirty="0"/>
              <a:t>年</a:t>
            </a:r>
            <a:r>
              <a:rPr kumimoji="1" lang="en-US" altLang="zh-CN" dirty="0"/>
              <a:t>6</a:t>
            </a:r>
            <a:r>
              <a:rPr kumimoji="1" lang="zh-CN" altLang="en-US" dirty="0"/>
              <a:t>月获得</a:t>
            </a:r>
            <a:r>
              <a:rPr kumimoji="1" lang="en-US" altLang="zh-CN" dirty="0"/>
              <a:t>18</a:t>
            </a:r>
            <a:r>
              <a:rPr kumimoji="1" lang="zh-CN" altLang="en-US" dirty="0"/>
              <a:t>亿投资，</a:t>
            </a:r>
            <a:r>
              <a:rPr kumimoji="1" lang="en-US" altLang="zh-CN" dirty="0"/>
              <a:t>7</a:t>
            </a:r>
            <a:r>
              <a:rPr kumimoji="1" lang="zh-CN" altLang="en-US" dirty="0"/>
              <a:t>月增资道</a:t>
            </a:r>
            <a:r>
              <a:rPr kumimoji="1" lang="en-US" altLang="zh-CN" dirty="0"/>
              <a:t>10</a:t>
            </a:r>
            <a:r>
              <a:rPr kumimoji="1" lang="zh-CN" altLang="en-US" dirty="0"/>
              <a:t>亿。</a:t>
            </a:r>
            <a:r>
              <a:rPr kumimoji="1" lang="en-US" altLang="zh-CN" dirty="0"/>
              <a:t>10</a:t>
            </a:r>
            <a:r>
              <a:rPr kumimoji="1" lang="zh-CN" altLang="en-US" dirty="0"/>
              <a:t>月</a:t>
            </a:r>
            <a:r>
              <a:rPr kumimoji="1" lang="en-US" altLang="zh-CN" dirty="0"/>
              <a:t>29</a:t>
            </a:r>
            <a:r>
              <a:rPr kumimoji="1" lang="zh-CN" altLang="en-US" dirty="0"/>
              <a:t>日被万和集团收购，作价是万和</a:t>
            </a:r>
            <a:r>
              <a:rPr kumimoji="1" lang="en-US" altLang="zh-CN" dirty="0"/>
              <a:t>14.8%</a:t>
            </a:r>
            <a:r>
              <a:rPr kumimoji="1" lang="zh-CN" altLang="en-US" dirty="0"/>
              <a:t>股权。</a:t>
            </a:r>
            <a:r>
              <a:rPr kumimoji="1" lang="en-US" altLang="zh-CN" dirty="0"/>
              <a:t>2018</a:t>
            </a:r>
            <a:r>
              <a:rPr kumimoji="1" lang="zh-CN" altLang="en-US" dirty="0"/>
              <a:t>年</a:t>
            </a:r>
            <a:r>
              <a:rPr kumimoji="1" lang="en-US" altLang="zh-CN" dirty="0"/>
              <a:t>6</a:t>
            </a:r>
            <a:r>
              <a:rPr kumimoji="1" lang="zh-CN" altLang="en-US" dirty="0"/>
              <a:t>月</a:t>
            </a:r>
            <a:r>
              <a:rPr kumimoji="1" lang="en-US" altLang="zh-CN" dirty="0"/>
              <a:t>14</a:t>
            </a:r>
            <a:r>
              <a:rPr kumimoji="1" lang="zh-CN" altLang="en-US" dirty="0"/>
              <a:t>日小黄狗获中植集团</a:t>
            </a:r>
            <a:r>
              <a:rPr kumimoji="1" lang="en-US" altLang="zh-CN" dirty="0"/>
              <a:t>10.5</a:t>
            </a:r>
            <a:r>
              <a:rPr kumimoji="1" lang="zh-CN" altLang="en-US" dirty="0"/>
              <a:t>亿</a:t>
            </a:r>
            <a:r>
              <a:rPr kumimoji="1" lang="en-US" altLang="zh-CN" dirty="0"/>
              <a:t>A</a:t>
            </a:r>
            <a:r>
              <a:rPr kumimoji="1" lang="zh-CN" altLang="en-US" dirty="0"/>
              <a:t>轮融资。估值</a:t>
            </a:r>
            <a:r>
              <a:rPr kumimoji="1" lang="en-US" altLang="zh-CN" dirty="0"/>
              <a:t>60</a:t>
            </a:r>
            <a:r>
              <a:rPr kumimoji="1" lang="zh-CN" altLang="en-US" dirty="0"/>
              <a:t>亿。同年</a:t>
            </a:r>
            <a:r>
              <a:rPr kumimoji="1" lang="en-US" altLang="zh-CN" dirty="0"/>
              <a:t>7</a:t>
            </a:r>
            <a:r>
              <a:rPr kumimoji="1" lang="zh-CN" altLang="en-US" dirty="0"/>
              <a:t>月</a:t>
            </a:r>
            <a:r>
              <a:rPr kumimoji="1" lang="en-US" altLang="zh-CN" dirty="0"/>
              <a:t>11</a:t>
            </a:r>
            <a:r>
              <a:rPr kumimoji="1" lang="zh-CN" altLang="en-US" dirty="0"/>
              <a:t>日</a:t>
            </a:r>
            <a:r>
              <a:rPr kumimoji="1" lang="en-US" altLang="zh-CN" dirty="0"/>
              <a:t>2</a:t>
            </a:r>
            <a:r>
              <a:rPr kumimoji="1" lang="zh-CN" altLang="en-US" dirty="0"/>
              <a:t>家上市公司</a:t>
            </a:r>
            <a:r>
              <a:rPr lang="zh-CN" altLang="en-US" dirty="0"/>
              <a:t>鸿特科技和易事特公告宣称向其采购</a:t>
            </a:r>
            <a:r>
              <a:rPr lang="en-US" altLang="zh-CN" dirty="0"/>
              <a:t>80</a:t>
            </a:r>
            <a:r>
              <a:rPr lang="zh-CN" altLang="en-US" dirty="0"/>
              <a:t>亿智能硬件垃圾回收机。</a:t>
            </a:r>
            <a:endParaRPr kumimoji="1" lang="en-US" altLang="zh-CN" dirty="0"/>
          </a:p>
        </p:txBody>
      </p:sp>
      <p:pic>
        <p:nvPicPr>
          <p:cNvPr id="5" name="图片 4">
            <a:extLst>
              <a:ext uri="{FF2B5EF4-FFF2-40B4-BE49-F238E27FC236}">
                <a16:creationId xmlns:a16="http://schemas.microsoft.com/office/drawing/2014/main" id="{4AB65621-3DF3-364C-96E0-980C8C6E2DEA}"/>
              </a:ext>
            </a:extLst>
          </p:cNvPr>
          <p:cNvPicPr>
            <a:picLocks noChangeAspect="1"/>
          </p:cNvPicPr>
          <p:nvPr/>
        </p:nvPicPr>
        <p:blipFill>
          <a:blip r:embed="rId2"/>
          <a:stretch>
            <a:fillRect/>
          </a:stretch>
        </p:blipFill>
        <p:spPr>
          <a:xfrm>
            <a:off x="10132786" y="0"/>
            <a:ext cx="2059214" cy="2087682"/>
          </a:xfrm>
          <a:prstGeom prst="rect">
            <a:avLst/>
          </a:prstGeom>
        </p:spPr>
      </p:pic>
    </p:spTree>
    <p:extLst>
      <p:ext uri="{BB962C8B-B14F-4D97-AF65-F5344CB8AC3E}">
        <p14:creationId xmlns:p14="http://schemas.microsoft.com/office/powerpoint/2010/main" val="166772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AC5E4-1D28-2D4C-88AC-727C2B1330AE}"/>
              </a:ext>
            </a:extLst>
          </p:cNvPr>
          <p:cNvSpPr>
            <a:spLocks noGrp="1"/>
          </p:cNvSpPr>
          <p:nvPr>
            <p:ph type="title"/>
          </p:nvPr>
        </p:nvSpPr>
        <p:spPr/>
        <p:txBody>
          <a:bodyPr/>
          <a:lstStyle/>
          <a:p>
            <a:r>
              <a:rPr kumimoji="1" lang="zh-CN" altLang="en-US" dirty="0">
                <a:solidFill>
                  <a:srgbClr val="FF0000"/>
                </a:solidFill>
              </a:rPr>
              <a:t>国家分类垃圾政策主要目标</a:t>
            </a:r>
          </a:p>
        </p:txBody>
      </p:sp>
      <p:sp>
        <p:nvSpPr>
          <p:cNvPr id="4" name="矩形 3">
            <a:extLst>
              <a:ext uri="{FF2B5EF4-FFF2-40B4-BE49-F238E27FC236}">
                <a16:creationId xmlns:a16="http://schemas.microsoft.com/office/drawing/2014/main" id="{FEE6EF75-F576-F349-9BD6-705DBCF6F0AA}"/>
              </a:ext>
            </a:extLst>
          </p:cNvPr>
          <p:cNvSpPr/>
          <p:nvPr/>
        </p:nvSpPr>
        <p:spPr>
          <a:xfrm>
            <a:off x="838200" y="2828835"/>
            <a:ext cx="10811494" cy="646331"/>
          </a:xfrm>
          <a:prstGeom prst="rect">
            <a:avLst/>
          </a:prstGeom>
        </p:spPr>
        <p:txBody>
          <a:bodyPr wrap="square">
            <a:spAutoFit/>
          </a:bodyPr>
          <a:lstStyle/>
          <a:p>
            <a:r>
              <a:rPr lang="zh-CN" altLang="en-US" dirty="0"/>
              <a:t>到 </a:t>
            </a:r>
            <a:r>
              <a:rPr lang="en-US" altLang="zh-CN" dirty="0"/>
              <a:t>2020 </a:t>
            </a:r>
            <a:r>
              <a:rPr lang="zh-CN" altLang="en-US" dirty="0"/>
              <a:t>年底，基本建立垃圾分类相关法律法规和标准体 系，形成可复制、可推广的生活垃圾分类模式，在实施生活垃圾强制分类的城市， 生活垃圾回收利用率达到 </a:t>
            </a:r>
            <a:r>
              <a:rPr lang="en-US" altLang="zh-CN" dirty="0"/>
              <a:t>35%</a:t>
            </a:r>
            <a:r>
              <a:rPr lang="zh-CN" altLang="en-US" dirty="0"/>
              <a:t>以上。</a:t>
            </a:r>
          </a:p>
        </p:txBody>
      </p:sp>
    </p:spTree>
    <p:extLst>
      <p:ext uri="{BB962C8B-B14F-4D97-AF65-F5344CB8AC3E}">
        <p14:creationId xmlns:p14="http://schemas.microsoft.com/office/powerpoint/2010/main" val="20938696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2009</Words>
  <Application>Microsoft Macintosh PowerPoint</Application>
  <PresentationFormat>宽屏</PresentationFormat>
  <Paragraphs>87</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关于X垃圾桶的商业报告</vt:lpstr>
      <vt:lpstr>前言</vt:lpstr>
      <vt:lpstr>世界对垃圾分类的治理方法</vt:lpstr>
      <vt:lpstr>国内现状和趋势摘要</vt:lpstr>
      <vt:lpstr>垃圾桶品牌前十</vt:lpstr>
      <vt:lpstr>国内领先智能垃圾桶厂商</vt:lpstr>
      <vt:lpstr>全产业链品牌-小黄狗分析</vt:lpstr>
      <vt:lpstr>全产业链品牌-小黄狗分析</vt:lpstr>
      <vt:lpstr>国家分类垃圾政策主要目标</vt:lpstr>
      <vt:lpstr>强制垃圾分类区域</vt:lpstr>
      <vt:lpstr>主要垃圾分类定义</vt:lpstr>
      <vt:lpstr>国内产业链领先玩家</vt:lpstr>
      <vt:lpstr>国内垃圾桶行业供求关系</vt:lpstr>
      <vt:lpstr>综合建议：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关于X垃圾桶的商业报告</dc:title>
  <dc:creator>Microsoft</dc:creator>
  <cp:lastModifiedBy>Microsoft</cp:lastModifiedBy>
  <cp:revision>27</cp:revision>
  <dcterms:created xsi:type="dcterms:W3CDTF">2018-12-13T02:59:00Z</dcterms:created>
  <dcterms:modified xsi:type="dcterms:W3CDTF">2018-12-15T13:26:33Z</dcterms:modified>
</cp:coreProperties>
</file>