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单击鼠标编辑标题文的格式单击此处编辑母版标题样式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10/30/13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FA06E9C-F0C0-4ABB-8854-29CBB4EC4272}" type="slidenum">
              <a:rPr lang="en-US">
                <a:solidFill>
                  <a:srgbClr val="000000"/>
                </a:solidFill>
                <a:latin typeface="Calibri"/>
              </a:rPr>
              <a:t>&lt;编号&gt;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h-CN"/>
              <a:t>单击鼠标编辑大纲正文格式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/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/>
              <a:t>第三个大纲级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/>
              <a:t>第四个大纲级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/>
              <a:t>第五个大纲级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/>
              <a:t>第六个大纲级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/>
              <a:t>第七个大纲级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单击鼠标编辑标题文的格式单击此处编辑母版标题样式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单击鼠标编辑大纲正文格式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第三个大纲级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第四个大纲级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第五个大纲级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第六个大纲级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第七个大纲级单击此处编辑母版文本样式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10/30/13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6E83943-090B-4370-945B-AD0F0C783B6F}" type="slidenum">
              <a:rPr lang="en-US">
                <a:solidFill>
                  <a:srgbClr val="000000"/>
                </a:solidFill>
                <a:latin typeface="Calibri"/>
              </a:rPr>
              <a:t>&lt;编号&gt;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单击鼠标编辑标题文的格式单击此处编辑母版标题样式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单击鼠标编辑大纲正文格式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第三个大纲级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第四个大纲级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第五个大纲级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第六个大纲级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8b8b8b"/>
                </a:solidFill>
                <a:latin typeface="Calibri"/>
              </a:rPr>
              <a:t>第七个大纲级单击此处编辑母版文本样式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10/30/13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A5DD263-E3B9-4406-A13C-D7F93D826BE4}" type="slidenum">
              <a:rPr lang="en-US">
                <a:solidFill>
                  <a:srgbClr val="000000"/>
                </a:solidFill>
                <a:latin typeface="Calibri"/>
              </a:rPr>
              <a:t>&lt;编号&gt;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JOS Lab3 PartB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——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Chen Hao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Exercise 10: user/evilhello.c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38080" y="1082160"/>
            <a:ext cx="9834480" cy="3977640"/>
          </a:xfrm>
          <a:prstGeom prst="rect">
            <a:avLst/>
          </a:prstGeom>
        </p:spPr>
        <p:txBody>
          <a:bodyPr anchor="ctr" bIns="0" tIns="0" wrap="none"/>
          <a:p>
            <a:pPr>
              <a:lnSpc>
                <a:spcPct val="100000"/>
              </a:lnSpc>
            </a:pPr>
            <a:r>
              <a:rPr b="1" lang="zh-CN">
                <a:solidFill>
                  <a:srgbClr val="445588"/>
                </a:solidFill>
                <a:latin typeface="Courier New"/>
              </a:rPr>
              <a:t>void</a:t>
            </a:r>
            <a:endParaRPr/>
          </a:p>
          <a:p>
            <a:pPr>
              <a:lnSpc>
                <a:spcPct val="100000"/>
              </a:lnSpc>
            </a:pPr>
            <a:r>
              <a:rPr b="1" lang="zh-CN">
                <a:solidFill>
                  <a:srgbClr val="990000"/>
                </a:solidFill>
                <a:latin typeface="Courier New"/>
              </a:rPr>
              <a:t>umain</a:t>
            </a:r>
            <a:r>
              <a:rPr lang="zh-CN">
                <a:solidFill>
                  <a:srgbClr val="333333"/>
                </a:solidFill>
                <a:latin typeface="Courier New"/>
              </a:rPr>
              <a:t>(</a:t>
            </a:r>
            <a:r>
              <a:rPr b="1" lang="zh-CN">
                <a:solidFill>
                  <a:srgbClr val="445588"/>
                </a:solidFill>
                <a:latin typeface="Courier New"/>
              </a:rPr>
              <a:t>int</a:t>
            </a:r>
            <a:r>
              <a:rPr lang="zh-CN">
                <a:solidFill>
                  <a:srgbClr val="333333"/>
                </a:solidFill>
                <a:latin typeface="Courier New"/>
              </a:rPr>
              <a:t> argc, </a:t>
            </a:r>
            <a:r>
              <a:rPr b="1" lang="zh-CN">
                <a:solidFill>
                  <a:srgbClr val="445588"/>
                </a:solidFill>
                <a:latin typeface="Courier New"/>
              </a:rPr>
              <a:t>char</a:t>
            </a:r>
            <a:r>
              <a:rPr lang="zh-CN">
                <a:solidFill>
                  <a:srgbClr val="333333"/>
                </a:solidFill>
                <a:latin typeface="Courier New"/>
              </a:rPr>
              <a:t> argv)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333333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333333"/>
                </a:solidFill>
                <a:latin typeface="Courier New"/>
              </a:rPr>
              <a:t>        </a:t>
            </a:r>
            <a:r>
              <a:rPr i="1" lang="zh-CN">
                <a:solidFill>
                  <a:srgbClr val="999988"/>
                </a:solidFill>
                <a:latin typeface="Courier New"/>
              </a:rPr>
              <a:t>// try to print the kernel entry point as a string! mua ha ha!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333333"/>
                </a:solidFill>
                <a:latin typeface="Courier New"/>
              </a:rPr>
              <a:t>        </a:t>
            </a:r>
            <a:r>
              <a:rPr lang="zh-CN">
                <a:solidFill>
                  <a:srgbClr val="333333"/>
                </a:solidFill>
                <a:latin typeface="Courier New"/>
              </a:rPr>
              <a:t>sys_cputs((</a:t>
            </a:r>
            <a:r>
              <a:rPr b="1" lang="zh-CN">
                <a:solidFill>
                  <a:srgbClr val="445588"/>
                </a:solidFill>
                <a:latin typeface="Courier New"/>
              </a:rPr>
              <a:t>char</a:t>
            </a:r>
            <a:r>
              <a:rPr b="1" lang="zh-CN">
                <a:solidFill>
                  <a:srgbClr val="000000"/>
                </a:solidFill>
                <a:latin typeface="Courier New"/>
              </a:rPr>
              <a:t>*</a:t>
            </a:r>
            <a:r>
              <a:rPr lang="zh-CN">
                <a:solidFill>
                  <a:srgbClr val="333333"/>
                </a:solidFill>
                <a:latin typeface="Courier New"/>
              </a:rPr>
              <a:t>)</a:t>
            </a:r>
            <a:r>
              <a:rPr lang="zh-CN">
                <a:solidFill>
                  <a:srgbClr val="009999"/>
                </a:solidFill>
                <a:latin typeface="Courier New"/>
              </a:rPr>
              <a:t>0xf010000c</a:t>
            </a:r>
            <a:r>
              <a:rPr lang="zh-CN">
                <a:solidFill>
                  <a:srgbClr val="333333"/>
                </a:solidFill>
                <a:latin typeface="Courier New"/>
              </a:rPr>
              <a:t>, </a:t>
            </a:r>
            <a:r>
              <a:rPr lang="zh-CN">
                <a:solidFill>
                  <a:srgbClr val="009999"/>
                </a:solidFill>
                <a:latin typeface="Courier New"/>
              </a:rPr>
              <a:t>100</a:t>
            </a:r>
            <a:r>
              <a:rPr lang="zh-CN">
                <a:solidFill>
                  <a:srgbClr val="333333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333333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1960" y="97416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	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	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	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	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  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谢谢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Challenge 3: sysenter/sysexit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sysenter/sysexit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是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Intel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设计的一对快速系统指令。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其中需要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3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个特殊的寄存器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MSRs(model specific registers)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来实现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IA32_SYSENTER_CS (174H)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IA32_SYSENTER_ESP (175H)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IA32_SYSENTER_EIP (176H)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由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rdmsr/wrmsr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指令对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MSRs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读写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sysenter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1. CS := IA32_SYSENTER_CS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2. EIP := IA32_SYSENTER_EIP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3. SS := IA32_SYSENTER_CS + 8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4. ESP := IA32_SYSENTER_ESP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5. Switches to privilege level 0.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6. Clears the VM flag in the EFLAGS register, if the flag is set.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7. Begins executing the selected system procedure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sysexit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1. CS := IA32_SYSENTER_CS + 16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2. EIP := EDX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3. SS := IA32_SYSENTER_CS + 24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4. ESP := ECX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5. Switches to privilege level 3.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6. Begins executing the user code at the EIP address.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实现：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初始化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MSRs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寄存器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当用户调用系统调用的时候，先保存现场，将所有寄存器进行备份，并且将返回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sysenter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的地址放入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%esi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中，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%esp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保存在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%ebp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中，并将系统调用的所有参数都保存在相应的寄存器中。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调用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sysenter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，则会跳到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sysenter_handler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上，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sysenter_handler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负责保存寄存器，并把参数压栈，调用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syscall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syscall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返回后，恢复除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%eax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外的寄存器，并设置好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%edx, %ecx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寄存器。通过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sysexit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返回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Exercise 8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用户进程入口在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entry.S,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跳转至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libmain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，再执行实际的用户程序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const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volatile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struct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 Env 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*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thisenv;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来指向当前进程所在的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Env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的信息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Exercise 9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通过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tf_cs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的权限位进行权限检查，如果在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kernel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中出现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pagefault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，则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panic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Current privilege level (CPL) field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 — (Bits 0 and 1 of the CS segment register.) Indicates the privilege level of the currently executing program or procedure. The term current privilege level (CPL) refers to the setting of this field.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Exercise 9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操作系统需要对内存提供保护：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检测用户进程是否有权限读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/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写某一虚拟地址内存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是否访问属于内核的地址空间 </a:t>
            </a:r>
            <a:r>
              <a:rPr lang="zh-CN" sz="2000">
                <a:solidFill>
                  <a:srgbClr val="000000"/>
                </a:solidFill>
                <a:latin typeface="Calibri"/>
              </a:rPr>
              <a:t>(v_addr &gt;= ULIM)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检查用户页表结构以及权限位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哪里需要检查：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涉及读写内存的系统调用，如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sys_cputs()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debuginfo_eip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中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usd, stabs, stabstr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段的检查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256000" y="3607200"/>
            <a:ext cx="5244120" cy="3160800"/>
          </a:xfrm>
          <a:prstGeom prst="rect">
            <a:avLst/>
          </a:prstGeom>
        </p:spPr>
      </p:pic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Exercise 9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backtrace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在访问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lib/libmain.c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造成了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page fault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的原因？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用户进程的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libmain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的信息恰好在用户栈的栈顶位置，而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libmain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仅有两个参数，而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backtrace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需要输出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5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个参数，因此在输出第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3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个参数的时候就会访问到大于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USTACKTOP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的虚拟内存空间，这一段在页表中没有映射，造成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Page fault.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