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44"/>
    <a:srgbClr val="EF4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F7754-23DD-4709-9C73-DEEFFDFD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657EC9-506D-4F83-8096-EBE1D80B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55589-B995-46CA-B7E9-6C9D145E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171D-70F7-4356-A257-ED53A34B3346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AB064-4F6A-44E5-B401-638F77EC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F1A96-010B-40FC-984E-8EC914C4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9B3D-87C0-425F-B3A3-49928360C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8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0383A-2929-4811-B682-02C6BC4A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7A3979-8BCF-40A8-9EED-59DEADC44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9BA0C-5C9B-458F-BE6F-DB9BA4A9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171D-70F7-4356-A257-ED53A34B3346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5C47E-CAC3-4863-847A-AF2E39A8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21CD0-C02F-4C19-BC51-62DA059F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9B3D-87C0-425F-B3A3-49928360C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6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723D7C-E829-4A90-ABF6-DA7B7865A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4FC163-F432-4D4D-A9E2-E54413DEC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E2FDA-905B-4FC2-86DA-82535E47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171D-70F7-4356-A257-ED53A34B3346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6E2CE-4DA7-4E5A-8A37-6740388E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D01D6-F13E-4204-AB7E-EF249DFC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9B3D-87C0-425F-B3A3-49928360C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6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3F834-4535-401B-B4B2-6D4588C0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6BE33-C152-4089-BB48-7FE12734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A9977-427D-431E-AD07-DB15D61B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171D-70F7-4356-A257-ED53A34B3346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A2C9E-BAEF-422F-BA1B-C5082D61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DAEB6-5729-449A-A0C6-79E2585E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9B3D-87C0-425F-B3A3-49928360C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D2CC8-7BDE-4778-A091-FB97C436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7BE66-14F8-473D-B4AB-AB2042666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F2281-8616-454F-A085-E8E5381F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171D-70F7-4356-A257-ED53A34B3346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BE595-E23C-4089-ACB7-5421816F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92184-637B-4E24-8DB0-48B26C90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9B3D-87C0-425F-B3A3-49928360C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0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86A6E-6667-4D14-AFE1-427C0B74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22AAB-32BD-4333-A668-AB06107D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FDEB3-6F31-4D47-850A-06427316B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EEE186-8C90-49BB-B419-8023E207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171D-70F7-4356-A257-ED53A34B3346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7FAC5-D4B9-43A6-9A62-0960B238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3FD3C0-08B8-491E-BDB3-2136D066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9B3D-87C0-425F-B3A3-49928360C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2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7932-5C29-4AEB-91D1-36A0DBE0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8089E-9A60-471D-9A18-A8267F81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3AF45-3CD5-4773-952A-66D0A39C4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4D76BC-E1E3-4A37-A36B-89F98ADC4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F824E6-C418-423B-A081-D4B704F92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D309B8-8116-4711-BC2B-AE0EBA78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171D-70F7-4356-A257-ED53A34B3346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07E82A-7A7B-4BC6-BD91-607EA7B7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9395B2-06A6-4CC2-A712-89C3C6E4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9B3D-87C0-425F-B3A3-49928360C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2601-685E-461C-8F69-C4689C20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1D4A5C-3009-4163-AA31-8F005031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171D-70F7-4356-A257-ED53A34B3346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5640DC-F859-4423-80DC-DC6FDDA6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81BE7D-06D9-4070-A34B-FDC7ABB0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9B3D-87C0-425F-B3A3-49928360C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17E15B-6AB2-4C10-ACC9-59B3106C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171D-70F7-4356-A257-ED53A34B3346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3CF371-7354-4519-A2EE-416BCA67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E9E94-AD7E-4C5F-9617-5BBD1E76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9B3D-87C0-425F-B3A3-49928360C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9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89F-F44A-43C9-8BFE-699668D2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47A01-517B-499C-85C7-9BBD6C03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DFB93-6A93-45DF-909D-39B4CA69E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1FD11-9D2D-42CB-9DBD-36B5FB57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171D-70F7-4356-A257-ED53A34B3346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A52D7-B1A2-4BAE-BEA9-17293088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22214-C4D7-45E4-A5BE-ADDF442C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9B3D-87C0-425F-B3A3-49928360C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173B5-48C0-4F0C-A704-0ECEF62A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1A52BE-1E14-4B1D-A9AF-2F18483E7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F20B1-CCBA-4906-9D13-C34235EFB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AC941-6D60-44DD-8892-60C86DE9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171D-70F7-4356-A257-ED53A34B3346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C0172-AC0E-4BCC-8241-7A4F61F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5154A-F534-4874-B813-2571FFAD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9B3D-87C0-425F-B3A3-49928360C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2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023861-1D52-428E-B520-52DC59B1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A4948-E170-4BEB-A1A8-7A604CE0B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79122-B530-4E01-B5B4-9E3F39EAD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171D-70F7-4356-A257-ED53A34B3346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5BF3E-45D6-4A9B-8953-3ED256A8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8FEA0-6877-43D1-9C34-8F89FF5A7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9B3D-87C0-425F-B3A3-49928360C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30F3C-8DFE-4259-A19F-6F0F766D3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6253" y="2317258"/>
            <a:ext cx="7584497" cy="1111742"/>
          </a:xfrm>
        </p:spPr>
        <p:txBody>
          <a:bodyPr/>
          <a:lstStyle/>
          <a:p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플랫포머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게임 플레이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6978DB-4DDA-4C1B-9F1E-FE0646297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6420" y="3913186"/>
            <a:ext cx="2584161" cy="35199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201813151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김민겸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E9E407-CE28-47F2-A2CF-CA32721D8BC4}"/>
              </a:ext>
            </a:extLst>
          </p:cNvPr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CBEF82-F6D5-44E5-AB84-E67FEB9C2BB2}"/>
              </a:ext>
            </a:extLst>
          </p:cNvPr>
          <p:cNvSpPr/>
          <p:nvPr/>
        </p:nvSpPr>
        <p:spPr>
          <a:xfrm>
            <a:off x="2381250" y="3429000"/>
            <a:ext cx="7429500" cy="120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F135D-AD50-49B8-BDF2-4CF43538016F}"/>
              </a:ext>
            </a:extLst>
          </p:cNvPr>
          <p:cNvSpPr/>
          <p:nvPr/>
        </p:nvSpPr>
        <p:spPr>
          <a:xfrm>
            <a:off x="0" y="-1"/>
            <a:ext cx="838200" cy="15716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4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D4AEF0-3046-4D32-B77D-F9EF30414EEB}"/>
              </a:ext>
            </a:extLst>
          </p:cNvPr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37EB619-79DB-4C4A-B2E6-12D0B4D4A66F}"/>
              </a:ext>
            </a:extLst>
          </p:cNvPr>
          <p:cNvSpPr txBox="1">
            <a:spLocks/>
          </p:cNvSpPr>
          <p:nvPr/>
        </p:nvSpPr>
        <p:spPr>
          <a:xfrm>
            <a:off x="1003589" y="0"/>
            <a:ext cx="6229350" cy="997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플레이 후기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6FB27-F3DC-42C2-A044-FAA97B603859}"/>
              </a:ext>
            </a:extLst>
          </p:cNvPr>
          <p:cNvSpPr/>
          <p:nvPr/>
        </p:nvSpPr>
        <p:spPr>
          <a:xfrm>
            <a:off x="838200" y="997442"/>
            <a:ext cx="6560128" cy="120074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7D402-253D-4AEF-A489-03FD2414570D}"/>
              </a:ext>
            </a:extLst>
          </p:cNvPr>
          <p:cNvSpPr/>
          <p:nvPr/>
        </p:nvSpPr>
        <p:spPr>
          <a:xfrm>
            <a:off x="0" y="-1"/>
            <a:ext cx="838200" cy="15716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91993D-97A4-40A9-B0A8-EDC767DFC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21" y="1357883"/>
            <a:ext cx="5177558" cy="36242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A71D1B-0623-4A2D-9230-A95439DFDE7B}"/>
              </a:ext>
            </a:extLst>
          </p:cNvPr>
          <p:cNvSpPr txBox="1"/>
          <p:nvPr/>
        </p:nvSpPr>
        <p:spPr>
          <a:xfrm>
            <a:off x="3602637" y="5239910"/>
            <a:ext cx="530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많이 모아둔 링이 떨어질 때</a:t>
            </a:r>
            <a:r>
              <a:rPr lang="en-US" altLang="ko-KR" b="1" dirty="0"/>
              <a:t>… </a:t>
            </a:r>
            <a:r>
              <a:rPr lang="ko-KR" altLang="en-US" b="1" dirty="0"/>
              <a:t>정말 허탈하다</a:t>
            </a:r>
            <a:r>
              <a:rPr lang="en-US" altLang="ko-KR" b="1" dirty="0"/>
              <a:t>….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6032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30F3C-8DFE-4259-A19F-6F0F766D3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0" y="295032"/>
            <a:ext cx="1905001" cy="966644"/>
          </a:xfrm>
        </p:spPr>
        <p:txBody>
          <a:bodyPr>
            <a:normAutofit/>
          </a:bodyPr>
          <a:lstStyle/>
          <a:p>
            <a:r>
              <a:rPr lang="ko-KR" altLang="en-US" sz="5000" b="1" dirty="0">
                <a:solidFill>
                  <a:schemeClr val="bg2">
                    <a:lumMod val="25000"/>
                  </a:schemeClr>
                </a:solidFill>
              </a:rPr>
              <a:t>개요</a:t>
            </a: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9AEE341C-D144-4B84-9C06-31ACA1D893F7}"/>
              </a:ext>
            </a:extLst>
          </p:cNvPr>
          <p:cNvSpPr/>
          <p:nvPr/>
        </p:nvSpPr>
        <p:spPr>
          <a:xfrm>
            <a:off x="1090611" y="0"/>
            <a:ext cx="1604963" cy="6858000"/>
          </a:xfrm>
          <a:prstGeom prst="parallelogram">
            <a:avLst>
              <a:gd name="adj" fmla="val 40000"/>
            </a:avLst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DD41-AB31-45DB-A06E-7FE047FDFF2F}"/>
              </a:ext>
            </a:extLst>
          </p:cNvPr>
          <p:cNvSpPr txBox="1"/>
          <p:nvPr/>
        </p:nvSpPr>
        <p:spPr>
          <a:xfrm>
            <a:off x="2952750" y="1807429"/>
            <a:ext cx="855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소닉과 </a:t>
            </a:r>
            <a:r>
              <a:rPr lang="ko-KR" altLang="en-US" sz="2400" b="1" dirty="0" err="1"/>
              <a:t>마리오의</a:t>
            </a:r>
            <a:r>
              <a:rPr lang="ko-KR" altLang="en-US" sz="2400" b="1" dirty="0"/>
              <a:t> 조작법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B2CE7-91C7-46BB-8D51-3E0A82768DFE}"/>
              </a:ext>
            </a:extLst>
          </p:cNvPr>
          <p:cNvSpPr txBox="1"/>
          <p:nvPr/>
        </p:nvSpPr>
        <p:spPr>
          <a:xfrm>
            <a:off x="2847975" y="2717497"/>
            <a:ext cx="855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소닉과 </a:t>
            </a:r>
            <a:r>
              <a:rPr lang="ko-KR" altLang="en-US" sz="2400" b="1" dirty="0" err="1"/>
              <a:t>마리오의</a:t>
            </a:r>
            <a:r>
              <a:rPr lang="ko-KR" altLang="en-US" sz="2400" b="1" dirty="0"/>
              <a:t> 플레이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인상적인 부분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734A6-85B0-49AA-95FA-864356137770}"/>
              </a:ext>
            </a:extLst>
          </p:cNvPr>
          <p:cNvSpPr txBox="1"/>
          <p:nvPr/>
        </p:nvSpPr>
        <p:spPr>
          <a:xfrm>
            <a:off x="2695575" y="3678086"/>
            <a:ext cx="855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소닉과 </a:t>
            </a:r>
            <a:r>
              <a:rPr lang="ko-KR" altLang="en-US" sz="2400" b="1" dirty="0" err="1"/>
              <a:t>마리오의</a:t>
            </a:r>
            <a:r>
              <a:rPr lang="ko-KR" altLang="en-US" sz="2400" b="1" dirty="0"/>
              <a:t> 레벨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5ADC3-9F7C-4E67-9C01-4115789379CC}"/>
              </a:ext>
            </a:extLst>
          </p:cNvPr>
          <p:cNvSpPr txBox="1"/>
          <p:nvPr/>
        </p:nvSpPr>
        <p:spPr>
          <a:xfrm>
            <a:off x="2547938" y="4638675"/>
            <a:ext cx="855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플레이 후기</a:t>
            </a: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67B03186-598F-4C55-B4B3-2723834057D0}"/>
              </a:ext>
            </a:extLst>
          </p:cNvPr>
          <p:cNvSpPr/>
          <p:nvPr/>
        </p:nvSpPr>
        <p:spPr>
          <a:xfrm>
            <a:off x="1628273" y="0"/>
            <a:ext cx="1067301" cy="1261676"/>
          </a:xfrm>
          <a:prstGeom prst="parallelogram">
            <a:avLst>
              <a:gd name="adj" fmla="val 1030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2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D4AEF0-3046-4D32-B77D-F9EF30414EEB}"/>
              </a:ext>
            </a:extLst>
          </p:cNvPr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37EB619-79DB-4C4A-B2E6-12D0B4D4A66F}"/>
              </a:ext>
            </a:extLst>
          </p:cNvPr>
          <p:cNvSpPr txBox="1">
            <a:spLocks/>
          </p:cNvSpPr>
          <p:nvPr/>
        </p:nvSpPr>
        <p:spPr>
          <a:xfrm>
            <a:off x="1003589" y="0"/>
            <a:ext cx="6229350" cy="997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조작법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6FB27-F3DC-42C2-A044-FAA97B603859}"/>
              </a:ext>
            </a:extLst>
          </p:cNvPr>
          <p:cNvSpPr/>
          <p:nvPr/>
        </p:nvSpPr>
        <p:spPr>
          <a:xfrm>
            <a:off x="838200" y="997442"/>
            <a:ext cx="6560128" cy="120074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82FE4E-A2CB-45DA-8232-3FE4E01ABFBD}"/>
              </a:ext>
            </a:extLst>
          </p:cNvPr>
          <p:cNvSpPr/>
          <p:nvPr/>
        </p:nvSpPr>
        <p:spPr>
          <a:xfrm>
            <a:off x="0" y="-1"/>
            <a:ext cx="838200" cy="15716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D16C99-A055-466C-B1E4-F11A6163F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2362200"/>
            <a:ext cx="3048000" cy="213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D6B83-B964-48E4-BDF6-34859E7114CC}"/>
              </a:ext>
            </a:extLst>
          </p:cNvPr>
          <p:cNvSpPr txBox="1"/>
          <p:nvPr/>
        </p:nvSpPr>
        <p:spPr>
          <a:xfrm>
            <a:off x="1914525" y="4937228"/>
            <a:ext cx="187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이동 방향키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점프 </a:t>
            </a:r>
            <a:r>
              <a:rPr lang="en-US" altLang="ko-KR" b="1" dirty="0"/>
              <a:t>A, S, D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F01A7-C465-43A7-942E-8A6B22B469A9}"/>
              </a:ext>
            </a:extLst>
          </p:cNvPr>
          <p:cNvSpPr txBox="1"/>
          <p:nvPr/>
        </p:nvSpPr>
        <p:spPr>
          <a:xfrm>
            <a:off x="6096000" y="4937228"/>
            <a:ext cx="1876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이동 방향키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점프 </a:t>
            </a:r>
            <a:r>
              <a:rPr lang="en-US" altLang="ko-KR" b="1" dirty="0"/>
              <a:t>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대쉬</a:t>
            </a:r>
            <a:r>
              <a:rPr lang="ko-KR" altLang="en-US" b="1" dirty="0"/>
              <a:t> </a:t>
            </a:r>
            <a:r>
              <a:rPr lang="en-US" altLang="ko-KR" b="1" dirty="0"/>
              <a:t>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C0437B-3F01-485E-881E-7F8ED4276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86000"/>
            <a:ext cx="304799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9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D4AEF0-3046-4D32-B77D-F9EF30414EEB}"/>
              </a:ext>
            </a:extLst>
          </p:cNvPr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37EB619-79DB-4C4A-B2E6-12D0B4D4A66F}"/>
              </a:ext>
            </a:extLst>
          </p:cNvPr>
          <p:cNvSpPr txBox="1">
            <a:spLocks/>
          </p:cNvSpPr>
          <p:nvPr/>
        </p:nvSpPr>
        <p:spPr>
          <a:xfrm>
            <a:off x="1003589" y="0"/>
            <a:ext cx="6229350" cy="997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플레이 </a:t>
            </a:r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마리오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6FB27-F3DC-42C2-A044-FAA97B603859}"/>
              </a:ext>
            </a:extLst>
          </p:cNvPr>
          <p:cNvSpPr/>
          <p:nvPr/>
        </p:nvSpPr>
        <p:spPr>
          <a:xfrm>
            <a:off x="838200" y="997442"/>
            <a:ext cx="6560128" cy="120074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9A0083-A144-413E-AAAB-28E64DA06015}"/>
              </a:ext>
            </a:extLst>
          </p:cNvPr>
          <p:cNvSpPr/>
          <p:nvPr/>
        </p:nvSpPr>
        <p:spPr>
          <a:xfrm>
            <a:off x="0" y="-1"/>
            <a:ext cx="838200" cy="15716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4D19D6-F99D-407F-8942-34D8CB82D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03" y="1591744"/>
            <a:ext cx="2438400" cy="228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B8F8B5-8564-4262-9DB3-AD2C3208E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18" y="1591744"/>
            <a:ext cx="2438400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E0C66D-F213-4258-9796-9FBAF98C5E45}"/>
              </a:ext>
            </a:extLst>
          </p:cNvPr>
          <p:cNvSpPr txBox="1"/>
          <p:nvPr/>
        </p:nvSpPr>
        <p:spPr>
          <a:xfrm>
            <a:off x="1565510" y="4351972"/>
            <a:ext cx="3901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주어진 스테이지를 자유롭게</a:t>
            </a:r>
            <a:endParaRPr lang="en-US" altLang="ko-KR" b="1" dirty="0"/>
          </a:p>
          <a:p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선택하고 </a:t>
            </a:r>
            <a:r>
              <a:rPr lang="ko-KR" altLang="en-US" b="1" dirty="0" err="1"/>
              <a:t>맵에</a:t>
            </a:r>
            <a:r>
              <a:rPr lang="ko-KR" altLang="en-US" b="1" dirty="0"/>
              <a:t> 주어진 오브젝트와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상호작용하며 클리어 하는 방식이다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CE81BB-3511-4CB6-9C6C-C2E70C105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050" y="1571624"/>
            <a:ext cx="2438400" cy="2286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C09049-A272-4FFD-987D-B4846949B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34" y="1591744"/>
            <a:ext cx="24384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7FDDEC-EE3A-42F6-A730-14EB10BB85C6}"/>
              </a:ext>
            </a:extLst>
          </p:cNvPr>
          <p:cNvSpPr txBox="1"/>
          <p:nvPr/>
        </p:nvSpPr>
        <p:spPr>
          <a:xfrm>
            <a:off x="6724706" y="4331852"/>
            <a:ext cx="3901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가속도 등의 물리법칙이 적용되는 캐릭터의 움직임이 직관적인 플레이를 요하는 </a:t>
            </a:r>
            <a:r>
              <a:rPr lang="ko-KR" altLang="en-US" b="1" dirty="0" err="1"/>
              <a:t>플랫포머</a:t>
            </a:r>
            <a:r>
              <a:rPr lang="ko-KR" altLang="en-US" b="1" dirty="0"/>
              <a:t> 게임의 특징에서 진입장벽을 높인 것 같다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299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D4AEF0-3046-4D32-B77D-F9EF30414EEB}"/>
              </a:ext>
            </a:extLst>
          </p:cNvPr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37EB619-79DB-4C4A-B2E6-12D0B4D4A66F}"/>
              </a:ext>
            </a:extLst>
          </p:cNvPr>
          <p:cNvSpPr txBox="1">
            <a:spLocks/>
          </p:cNvSpPr>
          <p:nvPr/>
        </p:nvSpPr>
        <p:spPr>
          <a:xfrm>
            <a:off x="1003589" y="0"/>
            <a:ext cx="6229350" cy="997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플레이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소닉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6FB27-F3DC-42C2-A044-FAA97B603859}"/>
              </a:ext>
            </a:extLst>
          </p:cNvPr>
          <p:cNvSpPr/>
          <p:nvPr/>
        </p:nvSpPr>
        <p:spPr>
          <a:xfrm>
            <a:off x="838200" y="997442"/>
            <a:ext cx="6560128" cy="120074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9A0083-A144-413E-AAAB-28E64DA06015}"/>
              </a:ext>
            </a:extLst>
          </p:cNvPr>
          <p:cNvSpPr/>
          <p:nvPr/>
        </p:nvSpPr>
        <p:spPr>
          <a:xfrm>
            <a:off x="0" y="-1"/>
            <a:ext cx="838200" cy="15716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748DC8-9DBB-4E76-A778-FE3A6D13E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77" y="1994884"/>
            <a:ext cx="3048000" cy="2133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113DE6-1C10-421B-A516-B52079095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39" y="1994884"/>
            <a:ext cx="3048000" cy="2133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31AD88-B1B2-4D81-BA4B-58231439B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01" y="1994884"/>
            <a:ext cx="3048000" cy="2133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0EF98D-2062-4F9A-9CC6-232C55976F69}"/>
              </a:ext>
            </a:extLst>
          </p:cNvPr>
          <p:cNvSpPr txBox="1"/>
          <p:nvPr/>
        </p:nvSpPr>
        <p:spPr>
          <a:xfrm>
            <a:off x="1398877" y="4665227"/>
            <a:ext cx="3901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스테이지를 앞으로 진행해 가면서</a:t>
            </a:r>
            <a:endParaRPr lang="en-US" altLang="ko-KR" b="1" dirty="0"/>
          </a:p>
          <a:p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플레이하는 러닝 게임 형식의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게임이다</a:t>
            </a:r>
            <a:r>
              <a:rPr lang="en-US" altLang="ko-KR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E8EDE0-C4E0-44B1-8E90-C8C65BC79D8C}"/>
              </a:ext>
            </a:extLst>
          </p:cNvPr>
          <p:cNvSpPr txBox="1"/>
          <p:nvPr/>
        </p:nvSpPr>
        <p:spPr>
          <a:xfrm>
            <a:off x="6753281" y="4665227"/>
            <a:ext cx="3901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순간순간 플레이어의 움직임을 멈추게 하는 스테이지의 오브젝트들 때문에 스테이지를 더 자세하게 보게 되는 탓에 오히려 어드벤처 장르 느낌이 들었다</a:t>
            </a:r>
            <a:r>
              <a:rPr lang="en-US" altLang="ko-KR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531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D4AEF0-3046-4D32-B77D-F9EF30414EEB}"/>
              </a:ext>
            </a:extLst>
          </p:cNvPr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37EB619-79DB-4C4A-B2E6-12D0B4D4A66F}"/>
              </a:ext>
            </a:extLst>
          </p:cNvPr>
          <p:cNvSpPr txBox="1">
            <a:spLocks/>
          </p:cNvSpPr>
          <p:nvPr/>
        </p:nvSpPr>
        <p:spPr>
          <a:xfrm>
            <a:off x="1003589" y="0"/>
            <a:ext cx="6229350" cy="997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인상적인 부분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6FB27-F3DC-42C2-A044-FAA97B603859}"/>
              </a:ext>
            </a:extLst>
          </p:cNvPr>
          <p:cNvSpPr/>
          <p:nvPr/>
        </p:nvSpPr>
        <p:spPr>
          <a:xfrm>
            <a:off x="838200" y="997442"/>
            <a:ext cx="6560128" cy="120074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55104F-7DE3-49E0-9B99-BD1D1DCDDB8F}"/>
              </a:ext>
            </a:extLst>
          </p:cNvPr>
          <p:cNvSpPr/>
          <p:nvPr/>
        </p:nvSpPr>
        <p:spPr>
          <a:xfrm>
            <a:off x="0" y="-1"/>
            <a:ext cx="838200" cy="15716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019E34-93EF-46B1-9545-E7C05361A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400175"/>
            <a:ext cx="2438400" cy="228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999745-88C5-4399-9FCE-96316BBD3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1428750"/>
            <a:ext cx="2438400" cy="2286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DF867A-C601-4000-B476-AD9E8D400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1419225"/>
            <a:ext cx="2438400" cy="2266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23C017-D266-4639-ABE3-ECC824AA1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1" y="1400174"/>
            <a:ext cx="2438400" cy="2286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338D7E-8024-49AC-B332-EB905CE0D31F}"/>
              </a:ext>
            </a:extLst>
          </p:cNvPr>
          <p:cNvSpPr txBox="1"/>
          <p:nvPr/>
        </p:nvSpPr>
        <p:spPr>
          <a:xfrm>
            <a:off x="3567112" y="4383230"/>
            <a:ext cx="6181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소닉과 </a:t>
            </a:r>
            <a:r>
              <a:rPr lang="ko-KR" altLang="en-US" b="1" dirty="0" err="1"/>
              <a:t>마리오</a:t>
            </a:r>
            <a:r>
              <a:rPr lang="ko-KR" altLang="en-US" b="1" dirty="0"/>
              <a:t> 모두 다 각각의 스테이지마다 숨겨져 있는 요소들이 많았다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r>
              <a:rPr lang="ko-KR" altLang="en-US" b="1" dirty="0"/>
              <a:t>오히려 숨겨져 있는 것들을 최대한 찾으려고 스테이지에 남아 있는 시간이 많았다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9043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D4AEF0-3046-4D32-B77D-F9EF30414EEB}"/>
              </a:ext>
            </a:extLst>
          </p:cNvPr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37EB619-79DB-4C4A-B2E6-12D0B4D4A66F}"/>
              </a:ext>
            </a:extLst>
          </p:cNvPr>
          <p:cNvSpPr txBox="1">
            <a:spLocks/>
          </p:cNvSpPr>
          <p:nvPr/>
        </p:nvSpPr>
        <p:spPr>
          <a:xfrm>
            <a:off x="1003589" y="0"/>
            <a:ext cx="6229350" cy="997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인상적인 부분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6FB27-F3DC-42C2-A044-FAA97B603859}"/>
              </a:ext>
            </a:extLst>
          </p:cNvPr>
          <p:cNvSpPr/>
          <p:nvPr/>
        </p:nvSpPr>
        <p:spPr>
          <a:xfrm>
            <a:off x="838200" y="997442"/>
            <a:ext cx="6560128" cy="120074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55104F-7DE3-49E0-9B99-BD1D1DCDDB8F}"/>
              </a:ext>
            </a:extLst>
          </p:cNvPr>
          <p:cNvSpPr/>
          <p:nvPr/>
        </p:nvSpPr>
        <p:spPr>
          <a:xfrm>
            <a:off x="0" y="-1"/>
            <a:ext cx="838200" cy="15716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38D7E-8024-49AC-B332-EB905CE0D31F}"/>
              </a:ext>
            </a:extLst>
          </p:cNvPr>
          <p:cNvSpPr txBox="1"/>
          <p:nvPr/>
        </p:nvSpPr>
        <p:spPr>
          <a:xfrm>
            <a:off x="3309937" y="4658774"/>
            <a:ext cx="6181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마리오는</a:t>
            </a:r>
            <a:r>
              <a:rPr lang="ko-KR" altLang="en-US" b="1" dirty="0"/>
              <a:t> 여러 긍정적인 효과들을 보상으로 하는</a:t>
            </a:r>
            <a:r>
              <a:rPr lang="en-US" altLang="ko-KR" b="1" dirty="0"/>
              <a:t> </a:t>
            </a:r>
            <a:r>
              <a:rPr lang="ko-KR" altLang="en-US" b="1" dirty="0"/>
              <a:t>미니게임</a:t>
            </a:r>
            <a:r>
              <a:rPr lang="en-US" altLang="ko-KR" b="1" dirty="0"/>
              <a:t>, </a:t>
            </a:r>
            <a:r>
              <a:rPr lang="ko-KR" altLang="en-US" b="1" dirty="0"/>
              <a:t> 소소한 컨텐츠들이 많았다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소닉은 빠른 속도감을 느낄 수 있는 스테이지 구성이 매력적이었다</a:t>
            </a:r>
            <a:r>
              <a:rPr lang="en-US" altLang="ko-KR" b="1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1CBB55-06AB-4E2A-B8C4-A3DAD1966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64" y="1925778"/>
            <a:ext cx="2438400" cy="2286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BBE4DC-772F-4B16-A245-BF36CF609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91" y="1893004"/>
            <a:ext cx="3312534" cy="23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4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D4AEF0-3046-4D32-B77D-F9EF30414EEB}"/>
              </a:ext>
            </a:extLst>
          </p:cNvPr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37EB619-79DB-4C4A-B2E6-12D0B4D4A66F}"/>
              </a:ext>
            </a:extLst>
          </p:cNvPr>
          <p:cNvSpPr txBox="1">
            <a:spLocks/>
          </p:cNvSpPr>
          <p:nvPr/>
        </p:nvSpPr>
        <p:spPr>
          <a:xfrm>
            <a:off x="1003589" y="0"/>
            <a:ext cx="6229350" cy="997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구성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6FB27-F3DC-42C2-A044-FAA97B603859}"/>
              </a:ext>
            </a:extLst>
          </p:cNvPr>
          <p:cNvSpPr/>
          <p:nvPr/>
        </p:nvSpPr>
        <p:spPr>
          <a:xfrm>
            <a:off x="838200" y="997442"/>
            <a:ext cx="6560128" cy="120074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7D402-253D-4AEF-A489-03FD2414570D}"/>
              </a:ext>
            </a:extLst>
          </p:cNvPr>
          <p:cNvSpPr/>
          <p:nvPr/>
        </p:nvSpPr>
        <p:spPr>
          <a:xfrm>
            <a:off x="0" y="-1"/>
            <a:ext cx="838200" cy="15716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8400D7-8F27-45EC-B258-9685AA749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701758"/>
            <a:ext cx="2438400" cy="228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DD3FE5-8735-47B4-82DC-DACD25616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01758"/>
            <a:ext cx="2438400" cy="228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A7AB02-6FB0-4292-B176-E2FD1C45E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1744442"/>
            <a:ext cx="2819400" cy="2243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F3C51B-1622-4A9E-9C4D-FA250427E87A}"/>
              </a:ext>
            </a:extLst>
          </p:cNvPr>
          <p:cNvSpPr txBox="1"/>
          <p:nvPr/>
        </p:nvSpPr>
        <p:spPr>
          <a:xfrm>
            <a:off x="1295399" y="4279079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EC71A07-C032-4CF6-95B0-05056C3FC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1" y="1744442"/>
            <a:ext cx="2886076" cy="22433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76B1A1-61BA-46E3-9959-8C85FDD5E9D6}"/>
              </a:ext>
            </a:extLst>
          </p:cNvPr>
          <p:cNvSpPr txBox="1"/>
          <p:nvPr/>
        </p:nvSpPr>
        <p:spPr>
          <a:xfrm>
            <a:off x="1295399" y="4106232"/>
            <a:ext cx="4876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마리오는</a:t>
            </a:r>
            <a:r>
              <a:rPr lang="ko-KR" altLang="en-US" b="1" dirty="0"/>
              <a:t> 게임 플레이를 좀 더 여러 방식으로 접근하며 </a:t>
            </a:r>
            <a:r>
              <a:rPr lang="ko-KR" altLang="en-US" b="1" dirty="0" err="1"/>
              <a:t>맵을</a:t>
            </a:r>
            <a:r>
              <a:rPr lang="ko-KR" altLang="en-US" b="1" dirty="0"/>
              <a:t> 탐험하는 느낌의 레벨 구성이 독특했다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직관적이고 알아보기 쉽게</a:t>
            </a:r>
            <a:r>
              <a:rPr lang="en-US" altLang="ko-KR" b="1" dirty="0"/>
              <a:t>, </a:t>
            </a:r>
            <a:r>
              <a:rPr lang="ko-KR" altLang="en-US" b="1" dirty="0"/>
              <a:t>게임의 목표와 플레이 방법을 확실하게 알려주고 지루하지 않게 반복 훈련하며 적응할 수 있는 구성이었다</a:t>
            </a:r>
            <a:r>
              <a:rPr lang="en-US" altLang="ko-KR" b="1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E67DA-1FC2-435C-A567-C5012E9EF06F}"/>
              </a:ext>
            </a:extLst>
          </p:cNvPr>
          <p:cNvSpPr txBox="1"/>
          <p:nvPr/>
        </p:nvSpPr>
        <p:spPr>
          <a:xfrm>
            <a:off x="6329361" y="4108586"/>
            <a:ext cx="4876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소닉은 속도감을 확실하게 느낄 수 있는</a:t>
            </a:r>
            <a:r>
              <a:rPr lang="en-US" altLang="ko-KR" b="1" dirty="0"/>
              <a:t>,</a:t>
            </a:r>
            <a:r>
              <a:rPr lang="ko-KR" altLang="en-US" b="1" dirty="0"/>
              <a:t> 롤러 </a:t>
            </a:r>
            <a:r>
              <a:rPr lang="ko-KR" altLang="en-US" b="1" dirty="0" err="1"/>
              <a:t>코스터</a:t>
            </a:r>
            <a:r>
              <a:rPr lang="ko-KR" altLang="en-US" b="1" dirty="0"/>
              <a:t> 코스를 </a:t>
            </a:r>
            <a:r>
              <a:rPr lang="ko-KR" altLang="en-US" b="1" dirty="0" err="1"/>
              <a:t>맵으로</a:t>
            </a:r>
            <a:r>
              <a:rPr lang="ko-KR" altLang="en-US" b="1" dirty="0"/>
              <a:t> 옮겨 놓은 듯한 레벨 구성이 독특했다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스테이지를 거듭할 수록 속도감 때문에 자칫 지루해질 수 있는 반복적인 방식을 여러 오브젝트를 통해 플레이어를 정지시키고 스테이지를 탐험하게 하며 다양한 방법으로 코스를 진행시키는 구성이 게임성을 높였다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85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D4AEF0-3046-4D32-B77D-F9EF30414EEB}"/>
              </a:ext>
            </a:extLst>
          </p:cNvPr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37EB619-79DB-4C4A-B2E6-12D0B4D4A66F}"/>
              </a:ext>
            </a:extLst>
          </p:cNvPr>
          <p:cNvSpPr txBox="1">
            <a:spLocks/>
          </p:cNvSpPr>
          <p:nvPr/>
        </p:nvSpPr>
        <p:spPr>
          <a:xfrm>
            <a:off x="1003589" y="0"/>
            <a:ext cx="6229350" cy="997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플레이 후기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6FB27-F3DC-42C2-A044-FAA97B603859}"/>
              </a:ext>
            </a:extLst>
          </p:cNvPr>
          <p:cNvSpPr/>
          <p:nvPr/>
        </p:nvSpPr>
        <p:spPr>
          <a:xfrm>
            <a:off x="838200" y="997442"/>
            <a:ext cx="6560128" cy="120074"/>
          </a:xfrm>
          <a:prstGeom prst="rect">
            <a:avLst/>
          </a:prstGeom>
          <a:solidFill>
            <a:srgbClr val="F26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7D402-253D-4AEF-A489-03FD2414570D}"/>
              </a:ext>
            </a:extLst>
          </p:cNvPr>
          <p:cNvSpPr/>
          <p:nvPr/>
        </p:nvSpPr>
        <p:spPr>
          <a:xfrm>
            <a:off x="0" y="-1"/>
            <a:ext cx="838200" cy="15716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593C29-1B6E-4257-A863-B32BC58F3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3" y="1571624"/>
            <a:ext cx="4191002" cy="27717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628322-1B03-4BA9-B6BC-F79556F2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1552574"/>
            <a:ext cx="4495801" cy="2790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D1872E-C95A-4D6A-93DA-3330F245819A}"/>
              </a:ext>
            </a:extLst>
          </p:cNvPr>
          <p:cNvSpPr txBox="1"/>
          <p:nvPr/>
        </p:nvSpPr>
        <p:spPr>
          <a:xfrm>
            <a:off x="3215985" y="4797508"/>
            <a:ext cx="6102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전체적으로 </a:t>
            </a:r>
            <a:r>
              <a:rPr lang="ko-KR" altLang="en-US" b="1" dirty="0" err="1"/>
              <a:t>플랫포머</a:t>
            </a:r>
            <a:r>
              <a:rPr lang="ko-KR" altLang="en-US" b="1" dirty="0"/>
              <a:t> 게임은 간단한 조작과 다채로운 레벨 구성이 특징인 장르였다</a:t>
            </a:r>
            <a:r>
              <a:rPr lang="en-US" altLang="ko-KR" b="1" dirty="0"/>
              <a:t>. </a:t>
            </a:r>
            <a:r>
              <a:rPr lang="ko-KR" altLang="en-US" b="1" dirty="0"/>
              <a:t>플레이하기는 쉬운 만큼 레벨마다 달라지는 스테이지 때문에 </a:t>
            </a:r>
            <a:r>
              <a:rPr lang="ko-KR" altLang="en-US" b="1" dirty="0" err="1"/>
              <a:t>익숙해지기</a:t>
            </a:r>
            <a:r>
              <a:rPr lang="ko-KR" altLang="en-US" b="1" dirty="0"/>
              <a:t> 어려워 반복적인 플레이를 요구했지만 그만큼 다양한 요소들이 많아 스테이지들이 지루하지 않았다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481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228</Words>
  <Application>Microsoft Office PowerPoint</Application>
  <PresentationFormat>와이드스크린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플랫포머 게임 플레이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플랫포머 게임 플레이</dc:title>
  <dc:creator>민겸 김</dc:creator>
  <cp:lastModifiedBy>민겸 김</cp:lastModifiedBy>
  <cp:revision>18</cp:revision>
  <dcterms:created xsi:type="dcterms:W3CDTF">2018-04-10T16:01:50Z</dcterms:created>
  <dcterms:modified xsi:type="dcterms:W3CDTF">2018-04-11T07:48:10Z</dcterms:modified>
</cp:coreProperties>
</file>