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93" r:id="rId6"/>
    <p:sldId id="299" r:id="rId7"/>
    <p:sldId id="294" r:id="rId8"/>
    <p:sldId id="295" r:id="rId9"/>
    <p:sldId id="296" r:id="rId10"/>
    <p:sldId id="297" r:id="rId11"/>
    <p:sldId id="264" r:id="rId12"/>
    <p:sldId id="265" r:id="rId13"/>
    <p:sldId id="268" r:id="rId14"/>
    <p:sldId id="269" r:id="rId15"/>
    <p:sldId id="270" r:id="rId16"/>
    <p:sldId id="275" r:id="rId17"/>
    <p:sldId id="277" r:id="rId18"/>
    <p:sldId id="278" r:id="rId19"/>
    <p:sldId id="298" r:id="rId20"/>
    <p:sldId id="276" r:id="rId21"/>
    <p:sldId id="29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9C8E5-9541-4142-929C-EE9BC761B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E6F372-F130-485C-976D-C9A82906C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FB21BC-086F-4A50-8312-7421C865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EFE3-4D9D-4DCD-8B06-3EA0FA3FEF44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B0E2A2-67D3-44AC-9EF2-8703E6DA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8F94EB-DBF3-4B84-8814-C9E48D47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5120-18A1-4CA6-9C7B-336735C61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39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C5E37-CDBB-4CDA-98A1-51FD4419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37C381-C106-430B-8107-87A218ADA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7D707E-1660-4425-8DD7-49E68C29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EFE3-4D9D-4DCD-8B06-3EA0FA3FEF44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C51013-EC73-4864-977B-6A51331A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0CF36-7BDF-4108-8006-6B63BA95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5120-18A1-4CA6-9C7B-336735C61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6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01F12C-EE59-49AD-84CF-42CA3EB65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7F6980-543E-47D9-8349-0448E2F60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64479-BAA3-4DB2-981C-E6978544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EFE3-4D9D-4DCD-8B06-3EA0FA3FEF44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6FFCC-3311-47AD-8736-18B02F84F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59F751-7665-46F9-8B39-7B6C137E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5120-18A1-4CA6-9C7B-336735C61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47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1D288-4B29-4AA3-957D-2442A9E7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CD5AD-36D1-4F73-AD00-DDD1F72FB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EE3C0C-4912-4E93-AB49-9B4EC2AE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EFE3-4D9D-4DCD-8B06-3EA0FA3FEF44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768DB5-2441-48DD-B7E4-E5719C2D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43C51A-2C3C-4896-B25C-5A6E8505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5120-18A1-4CA6-9C7B-336735C61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6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17C38-C12F-4F63-AB06-69A9E7AE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C3A240-3269-4199-B546-CA43BDE51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4D2F6-53F6-4853-B3FE-F1DE78C57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EFE3-4D9D-4DCD-8B06-3EA0FA3FEF44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636039-8E40-4746-A534-F6179E71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74DF6-CE7F-4B8D-9391-3AA20EA1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5120-18A1-4CA6-9C7B-336735C61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2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96833-D6D0-44CE-A5EB-B86A1C3F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83F40-F2C5-4AE4-A37E-3F1D974E1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CB41C2-6824-4171-8EAF-F76B3C60C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487ED3-500E-4177-AFD5-B5F33386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EFE3-4D9D-4DCD-8B06-3EA0FA3FEF44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597299-5EE6-4DBE-8971-F52E24F4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D568F8-AE1A-47EB-AD3C-16DE4D95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5120-18A1-4CA6-9C7B-336735C61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74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E62D3-2ECC-4EF5-A9F7-0400A493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966DDE-EA41-4044-8836-8B4260C03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BA1509-CB47-4AD6-8D6A-6198B160F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5BC2C5-B84E-41C8-ABAB-70D2058C2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BA1466-4F58-441E-9C5C-D348638EB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C0046F-E0FF-4B6E-8D61-6DBF32AD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EFE3-4D9D-4DCD-8B06-3EA0FA3FEF44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440DE9-48DC-4C94-B5FF-F5C51A52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1CFF8E-35A5-40DE-A1D5-6DA58484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5120-18A1-4CA6-9C7B-336735C61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32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E7699-FDF0-48BE-A030-595BDB5A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2F998C-76CD-4C77-AD83-74340AF4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EFE3-4D9D-4DCD-8B06-3EA0FA3FEF44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C9872F-4D98-477A-B024-4C068C2B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7D81B-A8D4-4939-90BA-392F7AEC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5120-18A1-4CA6-9C7B-336735C61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8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75BE0E-C884-47C9-AD29-7C05F1C2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EFE3-4D9D-4DCD-8B06-3EA0FA3FEF44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849107-BEE9-4899-9D5E-03D87D94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03B355-053E-46EC-8E2A-B7E33776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5120-18A1-4CA6-9C7B-336735C61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14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974AC-3680-4FA9-9EC3-4BA253DE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B10E7-82E3-49B4-BFA3-09BC55737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4BEDBB-A024-4652-AB4D-8EA095D2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889B04-F0A3-4EFE-9611-FB23F7D1F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EFE3-4D9D-4DCD-8B06-3EA0FA3FEF44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35227B-84FE-4127-BC26-FE212EFBC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F767E7-861D-4861-A58D-E67E3F3A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5120-18A1-4CA6-9C7B-336735C61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61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BAA28-BA4D-4BED-8615-9DEA6297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4D981F-DA2D-41E1-AE44-76312BB01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EC6706-B482-4BB3-AB10-DB2C92EB0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1F9FC3-6711-4E0B-8C3D-ECA31F3AE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EFE3-4D9D-4DCD-8B06-3EA0FA3FEF44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7BECB8-DA24-4E89-9A98-0F53F5B6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B573E-2A1B-4DF0-8949-05B99C24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5120-18A1-4CA6-9C7B-336735C61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23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1D8391-FE9B-4F89-AE65-F0BE8801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17A00-1C12-4639-A544-CEB614FFB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40E6E-14D1-468F-B2A6-F5C320407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FEFE3-4D9D-4DCD-8B06-3EA0FA3FEF44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BC6FE-CCAD-4798-9F94-5ECFE9C15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D89E60-12BD-4A06-B4AD-EE69FE138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75120-18A1-4CA6-9C7B-336735C61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97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24E08F-7744-4DCF-856A-734A1071D80A}"/>
              </a:ext>
            </a:extLst>
          </p:cNvPr>
          <p:cNvSpPr/>
          <p:nvPr/>
        </p:nvSpPr>
        <p:spPr>
          <a:xfrm>
            <a:off x="0" y="0"/>
            <a:ext cx="389614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87A679-EF5F-4F35-8F6A-16052F95EC59}"/>
              </a:ext>
            </a:extLst>
          </p:cNvPr>
          <p:cNvSpPr/>
          <p:nvPr/>
        </p:nvSpPr>
        <p:spPr>
          <a:xfrm rot="5400000">
            <a:off x="6066632" y="732632"/>
            <a:ext cx="389614" cy="118611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6A1B4-DD76-40E2-A4E1-14907C9F5270}"/>
              </a:ext>
            </a:extLst>
          </p:cNvPr>
          <p:cNvSpPr txBox="1"/>
          <p:nvPr/>
        </p:nvSpPr>
        <p:spPr>
          <a:xfrm>
            <a:off x="514491" y="389616"/>
            <a:ext cx="82049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데이터분석과 함께하는 </a:t>
            </a:r>
            <a:endParaRPr lang="en-US" altLang="ko-KR" sz="4000" b="1" dirty="0"/>
          </a:p>
          <a:p>
            <a:r>
              <a:rPr lang="ko-KR" altLang="en-US" sz="3600" dirty="0"/>
              <a:t>게임 장르 발표</a:t>
            </a:r>
            <a:endParaRPr lang="en-US" altLang="ko-KR" sz="36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201813151 </a:t>
            </a:r>
            <a:r>
              <a:rPr lang="ko-KR" altLang="en-US" sz="2000" dirty="0"/>
              <a:t>김민겸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10BF2EB-A4AA-4C6E-94D4-02923488DB45}"/>
              </a:ext>
            </a:extLst>
          </p:cNvPr>
          <p:cNvCxnSpPr>
            <a:cxnSpLocks/>
          </p:cNvCxnSpPr>
          <p:nvPr/>
        </p:nvCxnSpPr>
        <p:spPr>
          <a:xfrm>
            <a:off x="587829" y="1893828"/>
            <a:ext cx="5508171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69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24E08F-7744-4DCF-856A-734A1071D80A}"/>
              </a:ext>
            </a:extLst>
          </p:cNvPr>
          <p:cNvSpPr/>
          <p:nvPr/>
        </p:nvSpPr>
        <p:spPr>
          <a:xfrm>
            <a:off x="0" y="0"/>
            <a:ext cx="389614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87A679-EF5F-4F35-8F6A-16052F95EC59}"/>
              </a:ext>
            </a:extLst>
          </p:cNvPr>
          <p:cNvSpPr/>
          <p:nvPr/>
        </p:nvSpPr>
        <p:spPr>
          <a:xfrm rot="5400000">
            <a:off x="6066632" y="732632"/>
            <a:ext cx="389614" cy="118611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6A1B4-DD76-40E2-A4E1-14907C9F5270}"/>
              </a:ext>
            </a:extLst>
          </p:cNvPr>
          <p:cNvSpPr txBox="1"/>
          <p:nvPr/>
        </p:nvSpPr>
        <p:spPr>
          <a:xfrm>
            <a:off x="561870" y="116167"/>
            <a:ext cx="5820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RPG….?</a:t>
            </a:r>
          </a:p>
          <a:p>
            <a:endParaRPr lang="en-US" altLang="ko-KR" sz="20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10BF2EB-A4AA-4C6E-94D4-02923488DB45}"/>
              </a:ext>
            </a:extLst>
          </p:cNvPr>
          <p:cNvCxnSpPr>
            <a:cxnSpLocks/>
          </p:cNvCxnSpPr>
          <p:nvPr/>
        </p:nvCxnSpPr>
        <p:spPr>
          <a:xfrm>
            <a:off x="561870" y="895864"/>
            <a:ext cx="5762251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://blog.igaworks.com/wp-content/uploads/2018/04/1523512917-e882ba5ca4a049219b07b1a5d288b6ad.png">
            <a:extLst>
              <a:ext uri="{FF2B5EF4-FFF2-40B4-BE49-F238E27FC236}">
                <a16:creationId xmlns:a16="http://schemas.microsoft.com/office/drawing/2014/main" id="{62D55F09-9E07-49D6-856E-814D0B8AC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70" y="1063693"/>
            <a:ext cx="11276793" cy="516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231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24E08F-7744-4DCF-856A-734A1071D80A}"/>
              </a:ext>
            </a:extLst>
          </p:cNvPr>
          <p:cNvSpPr/>
          <p:nvPr/>
        </p:nvSpPr>
        <p:spPr>
          <a:xfrm>
            <a:off x="0" y="0"/>
            <a:ext cx="389614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87A679-EF5F-4F35-8F6A-16052F95EC59}"/>
              </a:ext>
            </a:extLst>
          </p:cNvPr>
          <p:cNvSpPr/>
          <p:nvPr/>
        </p:nvSpPr>
        <p:spPr>
          <a:xfrm rot="5400000">
            <a:off x="6066632" y="732632"/>
            <a:ext cx="389614" cy="118611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6A1B4-DD76-40E2-A4E1-14907C9F5270}"/>
              </a:ext>
            </a:extLst>
          </p:cNvPr>
          <p:cNvSpPr txBox="1"/>
          <p:nvPr/>
        </p:nvSpPr>
        <p:spPr>
          <a:xfrm>
            <a:off x="561870" y="116167"/>
            <a:ext cx="5820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RPG….?</a:t>
            </a:r>
          </a:p>
          <a:p>
            <a:endParaRPr lang="en-US" altLang="ko-KR" sz="20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10BF2EB-A4AA-4C6E-94D4-02923488DB45}"/>
              </a:ext>
            </a:extLst>
          </p:cNvPr>
          <p:cNvCxnSpPr>
            <a:cxnSpLocks/>
          </p:cNvCxnSpPr>
          <p:nvPr/>
        </p:nvCxnSpPr>
        <p:spPr>
          <a:xfrm>
            <a:off x="561870" y="895864"/>
            <a:ext cx="5762251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http://img.gamey.kr/editor/201701/19/20170119134535_353.jpg">
            <a:extLst>
              <a:ext uri="{FF2B5EF4-FFF2-40B4-BE49-F238E27FC236}">
                <a16:creationId xmlns:a16="http://schemas.microsoft.com/office/drawing/2014/main" id="{E176D3CA-CE80-42E3-BB9C-83CC2FACA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243" y="995947"/>
            <a:ext cx="5483938" cy="268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://img.gamey.kr/editor/201701/19/20170119134636_157.jpg">
            <a:extLst>
              <a:ext uri="{FF2B5EF4-FFF2-40B4-BE49-F238E27FC236}">
                <a16:creationId xmlns:a16="http://schemas.microsoft.com/office/drawing/2014/main" id="{F87A0DE1-2551-4C75-AA68-5916A38CB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789" y="3593511"/>
            <a:ext cx="5483939" cy="277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img.gamey.kr/editor/201701/19/20170119134535_244.jpg">
            <a:extLst>
              <a:ext uri="{FF2B5EF4-FFF2-40B4-BE49-F238E27FC236}">
                <a16:creationId xmlns:a16="http://schemas.microsoft.com/office/drawing/2014/main" id="{DE960994-2519-4F8F-8EBA-549849A2A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70" y="3593510"/>
            <a:ext cx="5534130" cy="277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22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24E08F-7744-4DCF-856A-734A1071D80A}"/>
              </a:ext>
            </a:extLst>
          </p:cNvPr>
          <p:cNvSpPr/>
          <p:nvPr/>
        </p:nvSpPr>
        <p:spPr>
          <a:xfrm>
            <a:off x="0" y="0"/>
            <a:ext cx="389614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6A1B4-DD76-40E2-A4E1-14907C9F5270}"/>
              </a:ext>
            </a:extLst>
          </p:cNvPr>
          <p:cNvSpPr txBox="1"/>
          <p:nvPr/>
        </p:nvSpPr>
        <p:spPr>
          <a:xfrm>
            <a:off x="561870" y="116167"/>
            <a:ext cx="5820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성공 전략</a:t>
            </a:r>
            <a:endParaRPr lang="en-US" altLang="ko-KR" sz="20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10BF2EB-A4AA-4C6E-94D4-02923488DB45}"/>
              </a:ext>
            </a:extLst>
          </p:cNvPr>
          <p:cNvCxnSpPr>
            <a:cxnSpLocks/>
          </p:cNvCxnSpPr>
          <p:nvPr/>
        </p:nvCxnSpPr>
        <p:spPr>
          <a:xfrm>
            <a:off x="561870" y="895864"/>
            <a:ext cx="5762251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B2283F8A-FEE8-4F7F-B081-5DAA7D497B00}"/>
              </a:ext>
            </a:extLst>
          </p:cNvPr>
          <p:cNvSpPr/>
          <p:nvPr/>
        </p:nvSpPr>
        <p:spPr>
          <a:xfrm>
            <a:off x="928396" y="1959430"/>
            <a:ext cx="2836506" cy="2836506"/>
          </a:xfrm>
          <a:prstGeom prst="ellipse">
            <a:avLst/>
          </a:prstGeom>
          <a:noFill/>
          <a:ln w="1270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플레이 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직관성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1827AF6-5DB2-42E5-8B8F-169DE5D82C11}"/>
              </a:ext>
            </a:extLst>
          </p:cNvPr>
          <p:cNvSpPr/>
          <p:nvPr/>
        </p:nvSpPr>
        <p:spPr>
          <a:xfrm>
            <a:off x="4905868" y="1959430"/>
            <a:ext cx="2836506" cy="2836506"/>
          </a:xfrm>
          <a:prstGeom prst="ellipse">
            <a:avLst/>
          </a:prstGeom>
          <a:noFill/>
          <a:ln w="1270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게임성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737C97-6C4A-4107-BB99-ACB24A46FBB1}"/>
              </a:ext>
            </a:extLst>
          </p:cNvPr>
          <p:cNvSpPr/>
          <p:nvPr/>
        </p:nvSpPr>
        <p:spPr>
          <a:xfrm>
            <a:off x="8883340" y="1940770"/>
            <a:ext cx="2836506" cy="2836506"/>
          </a:xfrm>
          <a:prstGeom prst="ellipse">
            <a:avLst/>
          </a:prstGeom>
          <a:noFill/>
          <a:ln w="1270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차별점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3B9257-B822-4062-8BE4-24C77870BFA0}"/>
              </a:ext>
            </a:extLst>
          </p:cNvPr>
          <p:cNvSpPr/>
          <p:nvPr/>
        </p:nvSpPr>
        <p:spPr>
          <a:xfrm rot="5400000">
            <a:off x="6066632" y="732632"/>
            <a:ext cx="389614" cy="118611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767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24E08F-7744-4DCF-856A-734A1071D80A}"/>
              </a:ext>
            </a:extLst>
          </p:cNvPr>
          <p:cNvSpPr/>
          <p:nvPr/>
        </p:nvSpPr>
        <p:spPr>
          <a:xfrm>
            <a:off x="0" y="0"/>
            <a:ext cx="389614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6A1B4-DD76-40E2-A4E1-14907C9F5270}"/>
              </a:ext>
            </a:extLst>
          </p:cNvPr>
          <p:cNvSpPr txBox="1"/>
          <p:nvPr/>
        </p:nvSpPr>
        <p:spPr>
          <a:xfrm>
            <a:off x="561870" y="116167"/>
            <a:ext cx="5820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성공 전략</a:t>
            </a:r>
            <a:endParaRPr lang="en-US" altLang="ko-KR" sz="20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10BF2EB-A4AA-4C6E-94D4-02923488DB45}"/>
              </a:ext>
            </a:extLst>
          </p:cNvPr>
          <p:cNvCxnSpPr>
            <a:cxnSpLocks/>
          </p:cNvCxnSpPr>
          <p:nvPr/>
        </p:nvCxnSpPr>
        <p:spPr>
          <a:xfrm>
            <a:off x="561870" y="895864"/>
            <a:ext cx="5762251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B2283F8A-FEE8-4F7F-B081-5DAA7D497B00}"/>
              </a:ext>
            </a:extLst>
          </p:cNvPr>
          <p:cNvSpPr/>
          <p:nvPr/>
        </p:nvSpPr>
        <p:spPr>
          <a:xfrm>
            <a:off x="912494" y="2010747"/>
            <a:ext cx="2836506" cy="2836506"/>
          </a:xfrm>
          <a:prstGeom prst="ellipse">
            <a:avLst/>
          </a:prstGeom>
          <a:noFill/>
          <a:ln w="1270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플레이 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직관성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3B9257-B822-4062-8BE4-24C77870BFA0}"/>
              </a:ext>
            </a:extLst>
          </p:cNvPr>
          <p:cNvSpPr/>
          <p:nvPr/>
        </p:nvSpPr>
        <p:spPr>
          <a:xfrm rot="5400000">
            <a:off x="6066632" y="732632"/>
            <a:ext cx="389614" cy="118611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F923AA-1462-4876-BD53-6B8AF7621A77}"/>
              </a:ext>
            </a:extLst>
          </p:cNvPr>
          <p:cNvSpPr txBox="1"/>
          <p:nvPr/>
        </p:nvSpPr>
        <p:spPr>
          <a:xfrm>
            <a:off x="4383764" y="1520785"/>
            <a:ext cx="766246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직관적인 </a:t>
            </a:r>
            <a:r>
              <a:rPr lang="en-US" altLang="ko-KR" sz="2400" b="1" dirty="0"/>
              <a:t>UI/UX</a:t>
            </a:r>
            <a:r>
              <a:rPr lang="ko-KR" altLang="en-US" sz="2400" b="1" dirty="0"/>
              <a:t>와 게임 씬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직관적인 게임 플레이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모바일에 맞춘 </a:t>
            </a:r>
            <a:r>
              <a:rPr lang="en-US" altLang="ko-KR" sz="2400" b="1" dirty="0"/>
              <a:t>RPG </a:t>
            </a:r>
            <a:r>
              <a:rPr lang="ko-KR" altLang="en-US" sz="2400" b="1" dirty="0"/>
              <a:t>전략화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재미가 있는가</a:t>
            </a:r>
            <a:r>
              <a:rPr lang="en-US" altLang="ko-KR" sz="2400"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857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24E08F-7744-4DCF-856A-734A1071D80A}"/>
              </a:ext>
            </a:extLst>
          </p:cNvPr>
          <p:cNvSpPr/>
          <p:nvPr/>
        </p:nvSpPr>
        <p:spPr>
          <a:xfrm>
            <a:off x="0" y="0"/>
            <a:ext cx="389614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6A1B4-DD76-40E2-A4E1-14907C9F5270}"/>
              </a:ext>
            </a:extLst>
          </p:cNvPr>
          <p:cNvSpPr txBox="1"/>
          <p:nvPr/>
        </p:nvSpPr>
        <p:spPr>
          <a:xfrm>
            <a:off x="561870" y="116167"/>
            <a:ext cx="5820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성공 전략</a:t>
            </a:r>
            <a:endParaRPr lang="en-US" altLang="ko-KR" sz="20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10BF2EB-A4AA-4C6E-94D4-02923488DB45}"/>
              </a:ext>
            </a:extLst>
          </p:cNvPr>
          <p:cNvCxnSpPr>
            <a:cxnSpLocks/>
          </p:cNvCxnSpPr>
          <p:nvPr/>
        </p:nvCxnSpPr>
        <p:spPr>
          <a:xfrm>
            <a:off x="561870" y="895864"/>
            <a:ext cx="5762251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3B9257-B822-4062-8BE4-24C77870BFA0}"/>
              </a:ext>
            </a:extLst>
          </p:cNvPr>
          <p:cNvSpPr/>
          <p:nvPr/>
        </p:nvSpPr>
        <p:spPr>
          <a:xfrm rot="5400000">
            <a:off x="6066632" y="732632"/>
            <a:ext cx="389614" cy="118611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F923AA-1462-4876-BD53-6B8AF7621A77}"/>
              </a:ext>
            </a:extLst>
          </p:cNvPr>
          <p:cNvSpPr txBox="1"/>
          <p:nvPr/>
        </p:nvSpPr>
        <p:spPr>
          <a:xfrm>
            <a:off x="4383764" y="1520785"/>
            <a:ext cx="766246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9865686-701D-4D73-B438-A36D40B8464A}"/>
              </a:ext>
            </a:extLst>
          </p:cNvPr>
          <p:cNvSpPr/>
          <p:nvPr/>
        </p:nvSpPr>
        <p:spPr>
          <a:xfrm>
            <a:off x="925434" y="2010747"/>
            <a:ext cx="2836506" cy="2836506"/>
          </a:xfrm>
          <a:prstGeom prst="ellipse">
            <a:avLst/>
          </a:prstGeom>
          <a:noFill/>
          <a:ln w="1270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게임성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13B25-3F21-4135-BA91-3083918A95B2}"/>
              </a:ext>
            </a:extLst>
          </p:cNvPr>
          <p:cNvSpPr txBox="1"/>
          <p:nvPr/>
        </p:nvSpPr>
        <p:spPr>
          <a:xfrm>
            <a:off x="4383764" y="1520785"/>
            <a:ext cx="766246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유저의 </a:t>
            </a:r>
            <a:r>
              <a:rPr lang="en-US" altLang="ko-KR" sz="2400" b="1" dirty="0"/>
              <a:t>Replay Value</a:t>
            </a:r>
            <a:r>
              <a:rPr lang="ko-KR" altLang="en-US" sz="2400" b="1" dirty="0"/>
              <a:t>가 높은 컨텐츠들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모바일에 맞춘 접근성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게임 자체가 몰입할 수 있는가</a:t>
            </a:r>
            <a:r>
              <a:rPr lang="en-US" altLang="ko-KR" sz="2400" b="1" dirty="0"/>
              <a:t>?</a:t>
            </a:r>
            <a:r>
              <a:rPr lang="ko-KR" altLang="en-US" sz="2400" b="1" dirty="0"/>
              <a:t> 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재미가 있는가</a:t>
            </a:r>
            <a:r>
              <a:rPr lang="en-US" altLang="ko-KR" sz="2400"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947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24E08F-7744-4DCF-856A-734A1071D80A}"/>
              </a:ext>
            </a:extLst>
          </p:cNvPr>
          <p:cNvSpPr/>
          <p:nvPr/>
        </p:nvSpPr>
        <p:spPr>
          <a:xfrm>
            <a:off x="0" y="0"/>
            <a:ext cx="389614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6A1B4-DD76-40E2-A4E1-14907C9F5270}"/>
              </a:ext>
            </a:extLst>
          </p:cNvPr>
          <p:cNvSpPr txBox="1"/>
          <p:nvPr/>
        </p:nvSpPr>
        <p:spPr>
          <a:xfrm>
            <a:off x="561870" y="116167"/>
            <a:ext cx="5820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성공 전략</a:t>
            </a:r>
            <a:endParaRPr lang="en-US" altLang="ko-KR" sz="20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10BF2EB-A4AA-4C6E-94D4-02923488DB45}"/>
              </a:ext>
            </a:extLst>
          </p:cNvPr>
          <p:cNvCxnSpPr>
            <a:cxnSpLocks/>
          </p:cNvCxnSpPr>
          <p:nvPr/>
        </p:nvCxnSpPr>
        <p:spPr>
          <a:xfrm>
            <a:off x="561870" y="895864"/>
            <a:ext cx="5762251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3B9257-B822-4062-8BE4-24C77870BFA0}"/>
              </a:ext>
            </a:extLst>
          </p:cNvPr>
          <p:cNvSpPr/>
          <p:nvPr/>
        </p:nvSpPr>
        <p:spPr>
          <a:xfrm rot="5400000">
            <a:off x="6066632" y="732632"/>
            <a:ext cx="389614" cy="118611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F923AA-1462-4876-BD53-6B8AF7621A77}"/>
              </a:ext>
            </a:extLst>
          </p:cNvPr>
          <p:cNvSpPr txBox="1"/>
          <p:nvPr/>
        </p:nvSpPr>
        <p:spPr>
          <a:xfrm>
            <a:off x="4383764" y="1520785"/>
            <a:ext cx="766246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기존 모바일 시장의 게임 플레이 방식의 탈피</a:t>
            </a:r>
            <a:endParaRPr lang="en-US" altLang="ko-KR" sz="2400" b="1" dirty="0"/>
          </a:p>
          <a:p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/>
              <a:t>진부한 </a:t>
            </a:r>
            <a:r>
              <a:rPr lang="en-US" altLang="ko-KR" sz="3600" b="1" dirty="0"/>
              <a:t>ARPG</a:t>
            </a:r>
            <a:r>
              <a:rPr lang="ko-KR" altLang="en-US" sz="3600" b="1" dirty="0"/>
              <a:t>장르 좀 그만 줘</a:t>
            </a:r>
            <a:r>
              <a:rPr lang="en-US" altLang="ko-KR" sz="3600" b="1" dirty="0"/>
              <a:t>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재미가 </a:t>
            </a:r>
            <a:r>
              <a:rPr lang="ko-KR" altLang="en-US" sz="2400" b="1" dirty="0" err="1"/>
              <a:t>있어야지</a:t>
            </a:r>
            <a:r>
              <a:rPr lang="en-US" altLang="ko-KR" sz="2400" b="1" dirty="0"/>
              <a:t>!!!!!!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1CA3FE1-0F47-446D-BFFB-8D3137B72E48}"/>
              </a:ext>
            </a:extLst>
          </p:cNvPr>
          <p:cNvSpPr/>
          <p:nvPr/>
        </p:nvSpPr>
        <p:spPr>
          <a:xfrm>
            <a:off x="919105" y="2010747"/>
            <a:ext cx="2836506" cy="2836506"/>
          </a:xfrm>
          <a:prstGeom prst="ellipse">
            <a:avLst/>
          </a:prstGeom>
          <a:noFill/>
          <a:ln w="1270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차별점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47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24E08F-7744-4DCF-856A-734A1071D80A}"/>
              </a:ext>
            </a:extLst>
          </p:cNvPr>
          <p:cNvSpPr/>
          <p:nvPr/>
        </p:nvSpPr>
        <p:spPr>
          <a:xfrm>
            <a:off x="0" y="0"/>
            <a:ext cx="389614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6A1B4-DD76-40E2-A4E1-14907C9F5270}"/>
              </a:ext>
            </a:extLst>
          </p:cNvPr>
          <p:cNvSpPr txBox="1"/>
          <p:nvPr/>
        </p:nvSpPr>
        <p:spPr>
          <a:xfrm>
            <a:off x="561870" y="286981"/>
            <a:ext cx="5820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ARPG </a:t>
            </a:r>
            <a:r>
              <a:rPr lang="ko-KR" altLang="en-US" sz="3200" b="1" dirty="0"/>
              <a:t>장르의 장점</a:t>
            </a:r>
            <a:endParaRPr lang="en-US" altLang="ko-KR" sz="16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10BF2EB-A4AA-4C6E-94D4-02923488DB45}"/>
              </a:ext>
            </a:extLst>
          </p:cNvPr>
          <p:cNvCxnSpPr>
            <a:cxnSpLocks/>
          </p:cNvCxnSpPr>
          <p:nvPr/>
        </p:nvCxnSpPr>
        <p:spPr>
          <a:xfrm>
            <a:off x="561870" y="895864"/>
            <a:ext cx="5762251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B2283F8A-FEE8-4F7F-B081-5DAA7D497B00}"/>
              </a:ext>
            </a:extLst>
          </p:cNvPr>
          <p:cNvSpPr/>
          <p:nvPr/>
        </p:nvSpPr>
        <p:spPr>
          <a:xfrm>
            <a:off x="928396" y="1959430"/>
            <a:ext cx="2836506" cy="2836506"/>
          </a:xfrm>
          <a:prstGeom prst="ellipse">
            <a:avLst/>
          </a:prstGeom>
          <a:noFill/>
          <a:ln w="1270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빠른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반응성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1827AF6-5DB2-42E5-8B8F-169DE5D82C11}"/>
              </a:ext>
            </a:extLst>
          </p:cNvPr>
          <p:cNvSpPr/>
          <p:nvPr/>
        </p:nvSpPr>
        <p:spPr>
          <a:xfrm>
            <a:off x="4843186" y="1959430"/>
            <a:ext cx="2836506" cy="2836506"/>
          </a:xfrm>
          <a:prstGeom prst="ellipse">
            <a:avLst/>
          </a:prstGeom>
          <a:noFill/>
          <a:ln w="1270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액션성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737C97-6C4A-4107-BB99-ACB24A46FBB1}"/>
              </a:ext>
            </a:extLst>
          </p:cNvPr>
          <p:cNvSpPr/>
          <p:nvPr/>
        </p:nvSpPr>
        <p:spPr>
          <a:xfrm>
            <a:off x="8883340" y="1940770"/>
            <a:ext cx="2836506" cy="2836506"/>
          </a:xfrm>
          <a:prstGeom prst="ellipse">
            <a:avLst/>
          </a:prstGeom>
          <a:noFill/>
          <a:ln w="1270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간단한 플레이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3B9257-B822-4062-8BE4-24C77870BFA0}"/>
              </a:ext>
            </a:extLst>
          </p:cNvPr>
          <p:cNvSpPr/>
          <p:nvPr/>
        </p:nvSpPr>
        <p:spPr>
          <a:xfrm rot="5400000">
            <a:off x="6066632" y="732632"/>
            <a:ext cx="389614" cy="118611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409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24E08F-7744-4DCF-856A-734A1071D80A}"/>
              </a:ext>
            </a:extLst>
          </p:cNvPr>
          <p:cNvSpPr/>
          <p:nvPr/>
        </p:nvSpPr>
        <p:spPr>
          <a:xfrm>
            <a:off x="0" y="0"/>
            <a:ext cx="389614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6A1B4-DD76-40E2-A4E1-14907C9F5270}"/>
              </a:ext>
            </a:extLst>
          </p:cNvPr>
          <p:cNvSpPr txBox="1"/>
          <p:nvPr/>
        </p:nvSpPr>
        <p:spPr>
          <a:xfrm>
            <a:off x="561870" y="286981"/>
            <a:ext cx="5820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SRPG </a:t>
            </a:r>
            <a:r>
              <a:rPr lang="ko-KR" altLang="en-US" sz="3200" b="1" dirty="0"/>
              <a:t>장르의 장점</a:t>
            </a:r>
            <a:endParaRPr lang="en-US" altLang="ko-KR" sz="16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10BF2EB-A4AA-4C6E-94D4-02923488DB45}"/>
              </a:ext>
            </a:extLst>
          </p:cNvPr>
          <p:cNvCxnSpPr>
            <a:cxnSpLocks/>
          </p:cNvCxnSpPr>
          <p:nvPr/>
        </p:nvCxnSpPr>
        <p:spPr>
          <a:xfrm>
            <a:off x="561870" y="895864"/>
            <a:ext cx="5762251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B2283F8A-FEE8-4F7F-B081-5DAA7D497B00}"/>
              </a:ext>
            </a:extLst>
          </p:cNvPr>
          <p:cNvSpPr/>
          <p:nvPr/>
        </p:nvSpPr>
        <p:spPr>
          <a:xfrm>
            <a:off x="928396" y="1959430"/>
            <a:ext cx="2836506" cy="2836506"/>
          </a:xfrm>
          <a:prstGeom prst="ellipse">
            <a:avLst/>
          </a:prstGeom>
          <a:noFill/>
          <a:ln w="1270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전략성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3B9257-B822-4062-8BE4-24C77870BFA0}"/>
              </a:ext>
            </a:extLst>
          </p:cNvPr>
          <p:cNvSpPr/>
          <p:nvPr/>
        </p:nvSpPr>
        <p:spPr>
          <a:xfrm rot="5400000">
            <a:off x="6066632" y="732632"/>
            <a:ext cx="389614" cy="118611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18F102-93DA-4555-B199-2BB2A27FBF6F}"/>
              </a:ext>
            </a:extLst>
          </p:cNvPr>
          <p:cNvSpPr txBox="1"/>
          <p:nvPr/>
        </p:nvSpPr>
        <p:spPr>
          <a:xfrm>
            <a:off x="4303684" y="1959430"/>
            <a:ext cx="766246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전투 자체를 계속 고민을 요구 함</a:t>
            </a:r>
            <a:br>
              <a:rPr lang="en-US" altLang="ko-KR" sz="2400" b="1" dirty="0"/>
            </a:b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다양한 캐릭터를 이용하는 전투 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여러 변수들로 전투 컨텐츠 자체에 </a:t>
            </a:r>
            <a:r>
              <a:rPr lang="ko-KR" altLang="en-US" sz="2400" b="1" dirty="0" err="1"/>
              <a:t>깊이감</a:t>
            </a:r>
            <a:r>
              <a:rPr lang="ko-KR" altLang="en-US" sz="2400" b="1" dirty="0"/>
              <a:t> 있는 플레이를 줌 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9803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24E08F-7744-4DCF-856A-734A1071D80A}"/>
              </a:ext>
            </a:extLst>
          </p:cNvPr>
          <p:cNvSpPr/>
          <p:nvPr/>
        </p:nvSpPr>
        <p:spPr>
          <a:xfrm>
            <a:off x="0" y="0"/>
            <a:ext cx="389614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6A1B4-DD76-40E2-A4E1-14907C9F5270}"/>
              </a:ext>
            </a:extLst>
          </p:cNvPr>
          <p:cNvSpPr txBox="1"/>
          <p:nvPr/>
        </p:nvSpPr>
        <p:spPr>
          <a:xfrm>
            <a:off x="561870" y="286981"/>
            <a:ext cx="5820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SRPG </a:t>
            </a:r>
            <a:r>
              <a:rPr lang="ko-KR" altLang="en-US" sz="3200" b="1" dirty="0"/>
              <a:t>장르의 단점</a:t>
            </a:r>
            <a:endParaRPr lang="en-US" altLang="ko-KR" sz="16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10BF2EB-A4AA-4C6E-94D4-02923488DB45}"/>
              </a:ext>
            </a:extLst>
          </p:cNvPr>
          <p:cNvCxnSpPr>
            <a:cxnSpLocks/>
          </p:cNvCxnSpPr>
          <p:nvPr/>
        </p:nvCxnSpPr>
        <p:spPr>
          <a:xfrm>
            <a:off x="561870" y="895864"/>
            <a:ext cx="5762251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B2283F8A-FEE8-4F7F-B081-5DAA7D497B00}"/>
              </a:ext>
            </a:extLst>
          </p:cNvPr>
          <p:cNvSpPr/>
          <p:nvPr/>
        </p:nvSpPr>
        <p:spPr>
          <a:xfrm>
            <a:off x="928396" y="1959430"/>
            <a:ext cx="2836506" cy="2836506"/>
          </a:xfrm>
          <a:prstGeom prst="ellipse">
            <a:avLst/>
          </a:prstGeom>
          <a:noFill/>
          <a:ln w="1270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느려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3B9257-B822-4062-8BE4-24C77870BFA0}"/>
              </a:ext>
            </a:extLst>
          </p:cNvPr>
          <p:cNvSpPr/>
          <p:nvPr/>
        </p:nvSpPr>
        <p:spPr>
          <a:xfrm rot="5400000">
            <a:off x="6066632" y="732632"/>
            <a:ext cx="389614" cy="118611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18F102-93DA-4555-B199-2BB2A27FBF6F}"/>
              </a:ext>
            </a:extLst>
          </p:cNvPr>
          <p:cNvSpPr txBox="1"/>
          <p:nvPr/>
        </p:nvSpPr>
        <p:spPr>
          <a:xfrm>
            <a:off x="4303684" y="1959430"/>
            <a:ext cx="766246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턴이란 게임 룰 때문에 게임 호흡이 느림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장르의 한계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복잡한 </a:t>
            </a:r>
            <a:r>
              <a:rPr lang="ko-KR" altLang="en-US" sz="2400" b="1" dirty="0" err="1"/>
              <a:t>게임룰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정말로 모바일에 맞지 않을까</a:t>
            </a:r>
            <a:r>
              <a:rPr lang="en-US" altLang="ko-KR" sz="2400" b="1" dirty="0"/>
              <a:t>?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6010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24E08F-7744-4DCF-856A-734A1071D80A}"/>
              </a:ext>
            </a:extLst>
          </p:cNvPr>
          <p:cNvSpPr/>
          <p:nvPr/>
        </p:nvSpPr>
        <p:spPr>
          <a:xfrm>
            <a:off x="0" y="0"/>
            <a:ext cx="389614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6A1B4-DD76-40E2-A4E1-14907C9F5270}"/>
              </a:ext>
            </a:extLst>
          </p:cNvPr>
          <p:cNvSpPr txBox="1"/>
          <p:nvPr/>
        </p:nvSpPr>
        <p:spPr>
          <a:xfrm>
            <a:off x="561870" y="286981"/>
            <a:ext cx="5820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SRPG?</a:t>
            </a:r>
            <a:endParaRPr lang="en-US" altLang="ko-KR" sz="16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10BF2EB-A4AA-4C6E-94D4-02923488DB45}"/>
              </a:ext>
            </a:extLst>
          </p:cNvPr>
          <p:cNvCxnSpPr>
            <a:cxnSpLocks/>
          </p:cNvCxnSpPr>
          <p:nvPr/>
        </p:nvCxnSpPr>
        <p:spPr>
          <a:xfrm>
            <a:off x="561870" y="895864"/>
            <a:ext cx="5762251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3B9257-B822-4062-8BE4-24C77870BFA0}"/>
              </a:ext>
            </a:extLst>
          </p:cNvPr>
          <p:cNvSpPr/>
          <p:nvPr/>
        </p:nvSpPr>
        <p:spPr>
          <a:xfrm rot="5400000">
            <a:off x="6066632" y="732632"/>
            <a:ext cx="389614" cy="118611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íì¼:external/thumbnail.egloos.net/c0067880_58fe21c26bafb.jpg">
            <a:extLst>
              <a:ext uri="{FF2B5EF4-FFF2-40B4-BE49-F238E27FC236}">
                <a16:creationId xmlns:a16="http://schemas.microsoft.com/office/drawing/2014/main" id="{27106CA8-0779-4326-BEC2-DE4F3B4AD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75" y="1772362"/>
            <a:ext cx="57150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9B146B-3A90-4623-92CA-DED534BCE55A}"/>
              </a:ext>
            </a:extLst>
          </p:cNvPr>
          <p:cNvSpPr txBox="1"/>
          <p:nvPr/>
        </p:nvSpPr>
        <p:spPr>
          <a:xfrm>
            <a:off x="7044936" y="2637916"/>
            <a:ext cx="482392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성공하기 힘든 장르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시대에 맞추지 못 한다</a:t>
            </a:r>
            <a:r>
              <a:rPr lang="en-US" altLang="ko-KR" sz="2400" b="1" dirty="0"/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그러나 심도 있는 플레이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413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24E08F-7744-4DCF-856A-734A1071D80A}"/>
              </a:ext>
            </a:extLst>
          </p:cNvPr>
          <p:cNvSpPr/>
          <p:nvPr/>
        </p:nvSpPr>
        <p:spPr>
          <a:xfrm>
            <a:off x="0" y="0"/>
            <a:ext cx="389614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87A679-EF5F-4F35-8F6A-16052F95EC59}"/>
              </a:ext>
            </a:extLst>
          </p:cNvPr>
          <p:cNvSpPr/>
          <p:nvPr/>
        </p:nvSpPr>
        <p:spPr>
          <a:xfrm rot="5400000">
            <a:off x="6066632" y="732632"/>
            <a:ext cx="389614" cy="118611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6A1B4-DD76-40E2-A4E1-14907C9F5270}"/>
              </a:ext>
            </a:extLst>
          </p:cNvPr>
          <p:cNvSpPr txBox="1"/>
          <p:nvPr/>
        </p:nvSpPr>
        <p:spPr>
          <a:xfrm>
            <a:off x="3350941" y="2726361"/>
            <a:ext cx="59331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RPG</a:t>
            </a:r>
            <a:r>
              <a:rPr lang="ko-KR" altLang="en-US" sz="4000" b="1" dirty="0"/>
              <a:t> 게임이 만들고 싶다</a:t>
            </a:r>
            <a:r>
              <a:rPr lang="en-US" altLang="ko-KR" sz="4000" b="1" dirty="0"/>
              <a:t>!</a:t>
            </a:r>
          </a:p>
          <a:p>
            <a:endParaRPr lang="en-US" altLang="ko-KR" sz="20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10BF2EB-A4AA-4C6E-94D4-02923488DB45}"/>
              </a:ext>
            </a:extLst>
          </p:cNvPr>
          <p:cNvCxnSpPr>
            <a:cxnSpLocks/>
          </p:cNvCxnSpPr>
          <p:nvPr/>
        </p:nvCxnSpPr>
        <p:spPr>
          <a:xfrm>
            <a:off x="3442996" y="3713709"/>
            <a:ext cx="5762251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243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24E08F-7744-4DCF-856A-734A1071D80A}"/>
              </a:ext>
            </a:extLst>
          </p:cNvPr>
          <p:cNvSpPr/>
          <p:nvPr/>
        </p:nvSpPr>
        <p:spPr>
          <a:xfrm>
            <a:off x="0" y="0"/>
            <a:ext cx="389614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6A1B4-DD76-40E2-A4E1-14907C9F5270}"/>
              </a:ext>
            </a:extLst>
          </p:cNvPr>
          <p:cNvSpPr txBox="1"/>
          <p:nvPr/>
        </p:nvSpPr>
        <p:spPr>
          <a:xfrm>
            <a:off x="2635188" y="2454637"/>
            <a:ext cx="6921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SRPG + ARPG + </a:t>
            </a:r>
            <a:r>
              <a:rPr lang="ko-KR" altLang="en-US" sz="2400" b="1" dirty="0"/>
              <a:t>모바일의 </a:t>
            </a:r>
            <a:r>
              <a:rPr lang="ko-KR" altLang="en-US" sz="2400" b="1" dirty="0" err="1"/>
              <a:t>직관성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+</a:t>
            </a:r>
            <a:r>
              <a:rPr lang="ko-KR" altLang="en-US" sz="2400" b="1" dirty="0"/>
              <a:t> 간단하지만</a:t>
            </a:r>
            <a:endParaRPr lang="en-US" altLang="ko-KR" sz="2400" b="1" dirty="0"/>
          </a:p>
          <a:p>
            <a:pPr algn="ctr"/>
            <a:endParaRPr lang="en-US" altLang="ko-KR" sz="1600" b="1" dirty="0"/>
          </a:p>
          <a:p>
            <a:pPr algn="ctr"/>
            <a:r>
              <a:rPr lang="ko-KR" altLang="en-US" sz="3200" b="1" dirty="0"/>
              <a:t>하드코어</a:t>
            </a:r>
            <a:endParaRPr lang="en-US" altLang="ko-KR" sz="32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10BF2EB-A4AA-4C6E-94D4-02923488DB45}"/>
              </a:ext>
            </a:extLst>
          </p:cNvPr>
          <p:cNvCxnSpPr>
            <a:cxnSpLocks/>
          </p:cNvCxnSpPr>
          <p:nvPr/>
        </p:nvCxnSpPr>
        <p:spPr>
          <a:xfrm>
            <a:off x="2749927" y="3654966"/>
            <a:ext cx="6692145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3B9257-B822-4062-8BE4-24C77870BFA0}"/>
              </a:ext>
            </a:extLst>
          </p:cNvPr>
          <p:cNvSpPr/>
          <p:nvPr/>
        </p:nvSpPr>
        <p:spPr>
          <a:xfrm rot="5400000">
            <a:off x="6066632" y="732632"/>
            <a:ext cx="389614" cy="118611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186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24E08F-7744-4DCF-856A-734A1071D80A}"/>
              </a:ext>
            </a:extLst>
          </p:cNvPr>
          <p:cNvSpPr/>
          <p:nvPr/>
        </p:nvSpPr>
        <p:spPr>
          <a:xfrm>
            <a:off x="0" y="0"/>
            <a:ext cx="389614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6A1B4-DD76-40E2-A4E1-14907C9F5270}"/>
              </a:ext>
            </a:extLst>
          </p:cNvPr>
          <p:cNvSpPr txBox="1"/>
          <p:nvPr/>
        </p:nvSpPr>
        <p:spPr>
          <a:xfrm>
            <a:off x="2635188" y="2454637"/>
            <a:ext cx="6921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/>
              <a:t>Q&amp;A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10BF2EB-A4AA-4C6E-94D4-02923488DB45}"/>
              </a:ext>
            </a:extLst>
          </p:cNvPr>
          <p:cNvCxnSpPr>
            <a:cxnSpLocks/>
          </p:cNvCxnSpPr>
          <p:nvPr/>
        </p:nvCxnSpPr>
        <p:spPr>
          <a:xfrm>
            <a:off x="2749927" y="3654966"/>
            <a:ext cx="6692145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3B9257-B822-4062-8BE4-24C77870BFA0}"/>
              </a:ext>
            </a:extLst>
          </p:cNvPr>
          <p:cNvSpPr/>
          <p:nvPr/>
        </p:nvSpPr>
        <p:spPr>
          <a:xfrm rot="5400000">
            <a:off x="6066632" y="732632"/>
            <a:ext cx="389614" cy="118611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F0B0B7-56DC-4083-8807-ACE2A97E95DB}"/>
              </a:ext>
            </a:extLst>
          </p:cNvPr>
          <p:cNvSpPr txBox="1"/>
          <p:nvPr/>
        </p:nvSpPr>
        <p:spPr>
          <a:xfrm>
            <a:off x="7426263" y="6206774"/>
            <a:ext cx="6921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err="1"/>
              <a:t>할꺼야</a:t>
            </a:r>
            <a:r>
              <a:rPr lang="en-US" altLang="ko-KR" sz="1050" b="1" dirty="0"/>
              <a:t>..?</a:t>
            </a:r>
          </a:p>
        </p:txBody>
      </p:sp>
    </p:spTree>
    <p:extLst>
      <p:ext uri="{BB962C8B-B14F-4D97-AF65-F5344CB8AC3E}">
        <p14:creationId xmlns:p14="http://schemas.microsoft.com/office/powerpoint/2010/main" val="398107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24E08F-7744-4DCF-856A-734A1071D80A}"/>
              </a:ext>
            </a:extLst>
          </p:cNvPr>
          <p:cNvSpPr/>
          <p:nvPr/>
        </p:nvSpPr>
        <p:spPr>
          <a:xfrm>
            <a:off x="0" y="0"/>
            <a:ext cx="389614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87A679-EF5F-4F35-8F6A-16052F95EC59}"/>
              </a:ext>
            </a:extLst>
          </p:cNvPr>
          <p:cNvSpPr/>
          <p:nvPr/>
        </p:nvSpPr>
        <p:spPr>
          <a:xfrm rot="5400000">
            <a:off x="6066632" y="732632"/>
            <a:ext cx="389614" cy="118611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6A1B4-DD76-40E2-A4E1-14907C9F5270}"/>
              </a:ext>
            </a:extLst>
          </p:cNvPr>
          <p:cNvSpPr txBox="1"/>
          <p:nvPr/>
        </p:nvSpPr>
        <p:spPr>
          <a:xfrm>
            <a:off x="561870" y="116167"/>
            <a:ext cx="5820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RPG?</a:t>
            </a:r>
          </a:p>
          <a:p>
            <a:endParaRPr lang="en-US" altLang="ko-KR" sz="20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10BF2EB-A4AA-4C6E-94D4-02923488DB45}"/>
              </a:ext>
            </a:extLst>
          </p:cNvPr>
          <p:cNvCxnSpPr>
            <a:cxnSpLocks/>
          </p:cNvCxnSpPr>
          <p:nvPr/>
        </p:nvCxnSpPr>
        <p:spPr>
          <a:xfrm>
            <a:off x="561870" y="895864"/>
            <a:ext cx="5762251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ìëì¤í¬ë¡¤ ì¤ì¹´ì´ë¦¼ì ëí ì´ë¯¸ì§ ê²ìê²°ê³¼">
            <a:extLst>
              <a:ext uri="{FF2B5EF4-FFF2-40B4-BE49-F238E27FC236}">
                <a16:creationId xmlns:a16="http://schemas.microsoft.com/office/drawing/2014/main" id="{AB1B7F0A-2AD5-4196-9B14-3C47E731B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70" y="1650496"/>
            <a:ext cx="6501403" cy="43116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1BA57B-F569-4F17-BCF7-7442DCCE09EE}"/>
              </a:ext>
            </a:extLst>
          </p:cNvPr>
          <p:cNvSpPr txBox="1"/>
          <p:nvPr/>
        </p:nvSpPr>
        <p:spPr>
          <a:xfrm>
            <a:off x="7235529" y="2686194"/>
            <a:ext cx="482392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주어진 세계관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맵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스테이지</a:t>
            </a:r>
            <a:r>
              <a:rPr lang="en-US" altLang="ko-KR" sz="24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세계관에 맞는 캐릭터를 플레이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성장요소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252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24E08F-7744-4DCF-856A-734A1071D80A}"/>
              </a:ext>
            </a:extLst>
          </p:cNvPr>
          <p:cNvSpPr/>
          <p:nvPr/>
        </p:nvSpPr>
        <p:spPr>
          <a:xfrm>
            <a:off x="0" y="0"/>
            <a:ext cx="389614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87A679-EF5F-4F35-8F6A-16052F95EC59}"/>
              </a:ext>
            </a:extLst>
          </p:cNvPr>
          <p:cNvSpPr/>
          <p:nvPr/>
        </p:nvSpPr>
        <p:spPr>
          <a:xfrm rot="5400000">
            <a:off x="6066632" y="732632"/>
            <a:ext cx="389614" cy="118611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6A1B4-DD76-40E2-A4E1-14907C9F5270}"/>
              </a:ext>
            </a:extLst>
          </p:cNvPr>
          <p:cNvSpPr txBox="1"/>
          <p:nvPr/>
        </p:nvSpPr>
        <p:spPr>
          <a:xfrm>
            <a:off x="561870" y="116167"/>
            <a:ext cx="5820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RPG….?</a:t>
            </a:r>
          </a:p>
          <a:p>
            <a:endParaRPr lang="en-US" altLang="ko-KR" sz="20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10BF2EB-A4AA-4C6E-94D4-02923488DB45}"/>
              </a:ext>
            </a:extLst>
          </p:cNvPr>
          <p:cNvCxnSpPr>
            <a:cxnSpLocks/>
          </p:cNvCxnSpPr>
          <p:nvPr/>
        </p:nvCxnSpPr>
        <p:spPr>
          <a:xfrm>
            <a:off x="561870" y="895864"/>
            <a:ext cx="5762251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1BA57B-F569-4F17-BCF7-7442DCCE09EE}"/>
              </a:ext>
            </a:extLst>
          </p:cNvPr>
          <p:cNvSpPr txBox="1"/>
          <p:nvPr/>
        </p:nvSpPr>
        <p:spPr>
          <a:xfrm>
            <a:off x="7063273" y="2275720"/>
            <a:ext cx="512872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최근 시장을 주도하는 </a:t>
            </a:r>
            <a:r>
              <a:rPr lang="en-US" altLang="ko-KR" sz="2400" b="1" dirty="0"/>
              <a:t>ARPG </a:t>
            </a:r>
            <a:r>
              <a:rPr lang="ko-KR" altLang="en-US" sz="2400" b="1" dirty="0"/>
              <a:t>장르</a:t>
            </a:r>
            <a:endParaRPr lang="en-US" altLang="ko-KR" sz="2400" b="1" dirty="0"/>
          </a:p>
          <a:p>
            <a:r>
              <a:rPr lang="ko-KR" altLang="en-US" sz="1600" b="1" dirty="0"/>
              <a:t> 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이것도 이제 꽤나 장르의 구분이 모호해짐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온라인 개발 비용 최소 </a:t>
            </a:r>
            <a:r>
              <a:rPr lang="en-US" altLang="ko-KR" sz="2000" b="1" dirty="0"/>
              <a:t>100</a:t>
            </a:r>
            <a:r>
              <a:rPr lang="ko-KR" altLang="en-US" sz="2000" b="1" dirty="0"/>
              <a:t>억 단위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모바일</a:t>
            </a:r>
            <a:r>
              <a:rPr lang="en-US" altLang="ko-KR" sz="2000" b="1" dirty="0"/>
              <a:t>..? </a:t>
            </a:r>
            <a:r>
              <a:rPr lang="ko-KR" altLang="en-US" sz="2000" b="1" dirty="0"/>
              <a:t>거기도 뭐</a:t>
            </a:r>
            <a:r>
              <a:rPr lang="en-US" altLang="ko-KR" sz="2000" b="1" dirty="0"/>
              <a:t>…</a:t>
            </a:r>
          </a:p>
          <a:p>
            <a:r>
              <a:rPr lang="ko-KR" altLang="en-US" sz="1600" b="1" dirty="0"/>
              <a:t> 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리니지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9" name="Picture 4" descr="ê²ìì¬ë§PCì ëí ì´ë¯¸ì§ ê²ìê²°ê³¼">
            <a:extLst>
              <a:ext uri="{FF2B5EF4-FFF2-40B4-BE49-F238E27FC236}">
                <a16:creationId xmlns:a16="http://schemas.microsoft.com/office/drawing/2014/main" id="{4BE68633-8D37-4AC3-B223-A908F784C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70" y="1675562"/>
            <a:ext cx="6501403" cy="42865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89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24E08F-7744-4DCF-856A-734A1071D80A}"/>
              </a:ext>
            </a:extLst>
          </p:cNvPr>
          <p:cNvSpPr/>
          <p:nvPr/>
        </p:nvSpPr>
        <p:spPr>
          <a:xfrm>
            <a:off x="0" y="0"/>
            <a:ext cx="389614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87A679-EF5F-4F35-8F6A-16052F95EC59}"/>
              </a:ext>
            </a:extLst>
          </p:cNvPr>
          <p:cNvSpPr/>
          <p:nvPr/>
        </p:nvSpPr>
        <p:spPr>
          <a:xfrm rot="5400000">
            <a:off x="6066632" y="732632"/>
            <a:ext cx="389614" cy="118611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6A1B4-DD76-40E2-A4E1-14907C9F5270}"/>
              </a:ext>
            </a:extLst>
          </p:cNvPr>
          <p:cNvSpPr txBox="1"/>
          <p:nvPr/>
        </p:nvSpPr>
        <p:spPr>
          <a:xfrm>
            <a:off x="561870" y="116167"/>
            <a:ext cx="5820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RPG….?</a:t>
            </a:r>
          </a:p>
          <a:p>
            <a:endParaRPr lang="en-US" altLang="ko-KR" sz="20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10BF2EB-A4AA-4C6E-94D4-02923488DB45}"/>
              </a:ext>
            </a:extLst>
          </p:cNvPr>
          <p:cNvCxnSpPr>
            <a:cxnSpLocks/>
          </p:cNvCxnSpPr>
          <p:nvPr/>
        </p:nvCxnSpPr>
        <p:spPr>
          <a:xfrm>
            <a:off x="561870" y="895864"/>
            <a:ext cx="5762251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665ADB2-FA9A-4A58-AA4D-948568555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019450"/>
              </p:ext>
            </p:extLst>
          </p:nvPr>
        </p:nvGraphicFramePr>
        <p:xfrm>
          <a:off x="561870" y="1131831"/>
          <a:ext cx="11530602" cy="44572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76057">
                  <a:extLst>
                    <a:ext uri="{9D8B030D-6E8A-4147-A177-3AD203B41FA5}">
                      <a16:colId xmlns:a16="http://schemas.microsoft.com/office/drawing/2014/main" val="1255665880"/>
                    </a:ext>
                  </a:extLst>
                </a:gridCol>
                <a:gridCol w="1917303">
                  <a:extLst>
                    <a:ext uri="{9D8B030D-6E8A-4147-A177-3AD203B41FA5}">
                      <a16:colId xmlns:a16="http://schemas.microsoft.com/office/drawing/2014/main" val="1875769057"/>
                    </a:ext>
                  </a:extLst>
                </a:gridCol>
                <a:gridCol w="1898917">
                  <a:extLst>
                    <a:ext uri="{9D8B030D-6E8A-4147-A177-3AD203B41FA5}">
                      <a16:colId xmlns:a16="http://schemas.microsoft.com/office/drawing/2014/main" val="1087780688"/>
                    </a:ext>
                  </a:extLst>
                </a:gridCol>
                <a:gridCol w="1894114">
                  <a:extLst>
                    <a:ext uri="{9D8B030D-6E8A-4147-A177-3AD203B41FA5}">
                      <a16:colId xmlns:a16="http://schemas.microsoft.com/office/drawing/2014/main" val="801253447"/>
                    </a:ext>
                  </a:extLst>
                </a:gridCol>
                <a:gridCol w="1897531">
                  <a:extLst>
                    <a:ext uri="{9D8B030D-6E8A-4147-A177-3AD203B41FA5}">
                      <a16:colId xmlns:a16="http://schemas.microsoft.com/office/drawing/2014/main" val="1488739413"/>
                    </a:ext>
                  </a:extLst>
                </a:gridCol>
                <a:gridCol w="1946680">
                  <a:extLst>
                    <a:ext uri="{9D8B030D-6E8A-4147-A177-3AD203B41FA5}">
                      <a16:colId xmlns:a16="http://schemas.microsoft.com/office/drawing/2014/main" val="2239447487"/>
                    </a:ext>
                  </a:extLst>
                </a:gridCol>
              </a:tblGrid>
              <a:tr h="666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03-14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03-21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03-28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04-04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04-11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04-18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16425"/>
                  </a:ext>
                </a:extLst>
              </a:tr>
              <a:tr h="536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리니지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리니지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리니지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리니지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리니지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리니지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933708"/>
                  </a:ext>
                </a:extLst>
              </a:tr>
              <a:tr h="505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</a:rPr>
                        <a:t>검은사막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 모바일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</a:rPr>
                        <a:t>검은사막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 모바일 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</a:rPr>
                        <a:t>검은사막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 모바일 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</a:rPr>
                        <a:t>검은사막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 모바일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</a:rPr>
                        <a:t>검은사막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 모바일 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</a:rPr>
                        <a:t>검은사막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 모바일 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753509"/>
                  </a:ext>
                </a:extLst>
              </a:tr>
              <a:tr h="52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리니지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</a:rPr>
                        <a:t>레볼루션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라그나로크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라그나로크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리니지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</a:rPr>
                        <a:t>레볼루션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리니지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</a:rPr>
                        <a:t>레볼루션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리니지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</a:rPr>
                        <a:t>레볼루션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851110"/>
                  </a:ext>
                </a:extLst>
              </a:tr>
              <a:tr h="576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소녀전선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리니지</a:t>
                      </a:r>
                      <a:r>
                        <a:rPr lang="en-US" altLang="ko-KR" sz="1600" b="1" dirty="0"/>
                        <a:t>2 </a:t>
                      </a:r>
                      <a:r>
                        <a:rPr lang="ko-KR" altLang="en-US" sz="1600" b="1" dirty="0" err="1"/>
                        <a:t>레볼루션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리니지</a:t>
                      </a:r>
                      <a:r>
                        <a:rPr lang="en-US" altLang="ko-KR" sz="1600" b="1" dirty="0"/>
                        <a:t>2</a:t>
                      </a:r>
                      <a:r>
                        <a:rPr lang="ko-KR" altLang="en-US" sz="1600" b="1" dirty="0"/>
                        <a:t> </a:t>
                      </a:r>
                      <a:r>
                        <a:rPr lang="ko-KR" altLang="en-US" sz="1600" b="1" dirty="0" err="1"/>
                        <a:t>레볼루션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라그나로크</a:t>
                      </a:r>
                      <a:r>
                        <a:rPr lang="en-US" altLang="ko-KR" sz="1600" b="1" dirty="0"/>
                        <a:t>M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라그나로크</a:t>
                      </a:r>
                      <a:r>
                        <a:rPr lang="en-US" altLang="ko-KR" sz="1600" b="1" dirty="0"/>
                        <a:t>M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라그나로크</a:t>
                      </a:r>
                      <a:r>
                        <a:rPr lang="en-US" altLang="ko-KR" sz="1600" b="1" dirty="0"/>
                        <a:t>M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880529"/>
                  </a:ext>
                </a:extLst>
              </a:tr>
              <a:tr h="581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페이트</a:t>
                      </a:r>
                      <a:r>
                        <a:rPr lang="en-US" altLang="ko-KR" sz="1600" b="1" dirty="0"/>
                        <a:t>/</a:t>
                      </a:r>
                      <a:r>
                        <a:rPr lang="ko-KR" altLang="en-US" sz="1600" b="1" dirty="0"/>
                        <a:t>그랜드 오더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세븐나이츠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삼국지</a:t>
                      </a:r>
                      <a:r>
                        <a:rPr lang="en-US" altLang="ko-KR" sz="1600" b="1" dirty="0"/>
                        <a:t>M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삼국지</a:t>
                      </a:r>
                      <a:r>
                        <a:rPr lang="en-US" altLang="ko-KR" sz="1600" b="1" dirty="0"/>
                        <a:t>M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삼국지</a:t>
                      </a:r>
                      <a:r>
                        <a:rPr lang="en-US" altLang="ko-KR" sz="1600" b="1" dirty="0"/>
                        <a:t>M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삼국지</a:t>
                      </a:r>
                      <a:r>
                        <a:rPr lang="en-US" altLang="ko-KR" sz="1600" b="1" dirty="0"/>
                        <a:t>M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542546"/>
                  </a:ext>
                </a:extLst>
              </a:tr>
              <a:tr h="551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모두의</a:t>
                      </a:r>
                      <a:r>
                        <a:rPr lang="en-US" altLang="ko-KR" sz="1600" b="1" dirty="0"/>
                        <a:t> </a:t>
                      </a:r>
                      <a:r>
                        <a:rPr lang="ko-KR" altLang="en-US" sz="1600" b="1" dirty="0" err="1"/>
                        <a:t>마블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모두의 </a:t>
                      </a:r>
                      <a:r>
                        <a:rPr lang="ko-KR" altLang="en-US" sz="1600" b="1" dirty="0" err="1"/>
                        <a:t>마블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세븐나이츠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세븐나이츠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모두의 </a:t>
                      </a:r>
                      <a:r>
                        <a:rPr lang="ko-KR" altLang="en-US" sz="1600" b="1" dirty="0" err="1"/>
                        <a:t>마블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모두의 </a:t>
                      </a:r>
                      <a:r>
                        <a:rPr lang="ko-KR" altLang="en-US" sz="1600" b="1" dirty="0" err="1"/>
                        <a:t>마블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59506"/>
                  </a:ext>
                </a:extLst>
              </a:tr>
              <a:tr h="513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붕괴</a:t>
                      </a:r>
                      <a:r>
                        <a:rPr lang="en-US" altLang="ko-KR" sz="1600" b="1" dirty="0"/>
                        <a:t>3rd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삼국지</a:t>
                      </a:r>
                      <a:r>
                        <a:rPr lang="en-US" altLang="ko-KR" sz="1600" b="1" dirty="0"/>
                        <a:t>M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모두의 </a:t>
                      </a:r>
                      <a:r>
                        <a:rPr lang="ko-KR" altLang="en-US" sz="1600" b="1" dirty="0" err="1"/>
                        <a:t>마블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벽람항로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벽람항로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하스스톤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056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35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24E08F-7744-4DCF-856A-734A1071D80A}"/>
              </a:ext>
            </a:extLst>
          </p:cNvPr>
          <p:cNvSpPr/>
          <p:nvPr/>
        </p:nvSpPr>
        <p:spPr>
          <a:xfrm>
            <a:off x="0" y="0"/>
            <a:ext cx="389614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87A679-EF5F-4F35-8F6A-16052F95EC59}"/>
              </a:ext>
            </a:extLst>
          </p:cNvPr>
          <p:cNvSpPr/>
          <p:nvPr/>
        </p:nvSpPr>
        <p:spPr>
          <a:xfrm rot="5400000">
            <a:off x="6066632" y="732632"/>
            <a:ext cx="389614" cy="118611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6A1B4-DD76-40E2-A4E1-14907C9F5270}"/>
              </a:ext>
            </a:extLst>
          </p:cNvPr>
          <p:cNvSpPr txBox="1"/>
          <p:nvPr/>
        </p:nvSpPr>
        <p:spPr>
          <a:xfrm>
            <a:off x="561870" y="116167"/>
            <a:ext cx="5820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RPG….?</a:t>
            </a:r>
          </a:p>
          <a:p>
            <a:endParaRPr lang="en-US" altLang="ko-KR" sz="20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10BF2EB-A4AA-4C6E-94D4-02923488DB45}"/>
              </a:ext>
            </a:extLst>
          </p:cNvPr>
          <p:cNvCxnSpPr>
            <a:cxnSpLocks/>
          </p:cNvCxnSpPr>
          <p:nvPr/>
        </p:nvCxnSpPr>
        <p:spPr>
          <a:xfrm>
            <a:off x="561870" y="895864"/>
            <a:ext cx="5762251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1BA57B-F569-4F17-BCF7-7442DCCE09EE}"/>
              </a:ext>
            </a:extLst>
          </p:cNvPr>
          <p:cNvSpPr txBox="1"/>
          <p:nvPr/>
        </p:nvSpPr>
        <p:spPr>
          <a:xfrm>
            <a:off x="943495" y="1953448"/>
            <a:ext cx="108787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유저들의 특성 </a:t>
            </a:r>
            <a:r>
              <a:rPr lang="en-US" altLang="ko-KR" sz="2400" b="1" dirty="0"/>
              <a:t>=</a:t>
            </a:r>
            <a:r>
              <a:rPr lang="ko-KR" altLang="en-US" sz="2400" b="1" dirty="0"/>
              <a:t> 복잡한 조작은 싫고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타 유저보다 강함의 우월함을 느끼고 싶다</a:t>
            </a:r>
            <a:r>
              <a:rPr lang="en-US" altLang="ko-KR" sz="24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조작의 즐거움</a:t>
            </a:r>
            <a:r>
              <a:rPr lang="en-US" altLang="ko-KR" sz="2400" b="1" dirty="0"/>
              <a:t>X, </a:t>
            </a:r>
            <a:r>
              <a:rPr lang="ko-KR" altLang="en-US" sz="2400" b="1" dirty="0"/>
              <a:t>수집욕과 우월감이 매출의 지표가 된다</a:t>
            </a:r>
            <a:r>
              <a:rPr lang="en-US" altLang="ko-KR" sz="24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ARPPU(1</a:t>
            </a:r>
            <a:r>
              <a:rPr lang="ko-KR" altLang="en-US" sz="2400" b="1" dirty="0"/>
              <a:t>인 평균 </a:t>
            </a:r>
            <a:r>
              <a:rPr lang="ko-KR" altLang="en-US" sz="2400" b="1" dirty="0" err="1"/>
              <a:t>결제액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가 타 장르보다 높다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7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24E08F-7744-4DCF-856A-734A1071D80A}"/>
              </a:ext>
            </a:extLst>
          </p:cNvPr>
          <p:cNvSpPr/>
          <p:nvPr/>
        </p:nvSpPr>
        <p:spPr>
          <a:xfrm>
            <a:off x="0" y="0"/>
            <a:ext cx="389614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87A679-EF5F-4F35-8F6A-16052F95EC59}"/>
              </a:ext>
            </a:extLst>
          </p:cNvPr>
          <p:cNvSpPr/>
          <p:nvPr/>
        </p:nvSpPr>
        <p:spPr>
          <a:xfrm rot="5400000">
            <a:off x="6066632" y="732632"/>
            <a:ext cx="389614" cy="118611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6A1B4-DD76-40E2-A4E1-14907C9F5270}"/>
              </a:ext>
            </a:extLst>
          </p:cNvPr>
          <p:cNvSpPr txBox="1"/>
          <p:nvPr/>
        </p:nvSpPr>
        <p:spPr>
          <a:xfrm>
            <a:off x="561870" y="116167"/>
            <a:ext cx="5820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RPG….?</a:t>
            </a:r>
          </a:p>
          <a:p>
            <a:endParaRPr lang="en-US" altLang="ko-KR" sz="20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10BF2EB-A4AA-4C6E-94D4-02923488DB45}"/>
              </a:ext>
            </a:extLst>
          </p:cNvPr>
          <p:cNvCxnSpPr>
            <a:cxnSpLocks/>
          </p:cNvCxnSpPr>
          <p:nvPr/>
        </p:nvCxnSpPr>
        <p:spPr>
          <a:xfrm>
            <a:off x="561870" y="895864"/>
            <a:ext cx="5762251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* ì°¨í¸ ì¶ì² : ëª¨ë°ì¼ì¸ë±ì¤(www.mobileindex.com)">
            <a:extLst>
              <a:ext uri="{FF2B5EF4-FFF2-40B4-BE49-F238E27FC236}">
                <a16:creationId xmlns:a16="http://schemas.microsoft.com/office/drawing/2014/main" id="{D2AAFC53-1B28-41D9-B31E-CFDDE347D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70" y="982134"/>
            <a:ext cx="11225479" cy="548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443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24E08F-7744-4DCF-856A-734A1071D80A}"/>
              </a:ext>
            </a:extLst>
          </p:cNvPr>
          <p:cNvSpPr/>
          <p:nvPr/>
        </p:nvSpPr>
        <p:spPr>
          <a:xfrm>
            <a:off x="0" y="0"/>
            <a:ext cx="389614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87A679-EF5F-4F35-8F6A-16052F95EC59}"/>
              </a:ext>
            </a:extLst>
          </p:cNvPr>
          <p:cNvSpPr/>
          <p:nvPr/>
        </p:nvSpPr>
        <p:spPr>
          <a:xfrm rot="5400000">
            <a:off x="6066632" y="732632"/>
            <a:ext cx="389614" cy="118611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6A1B4-DD76-40E2-A4E1-14907C9F5270}"/>
              </a:ext>
            </a:extLst>
          </p:cNvPr>
          <p:cNvSpPr txBox="1"/>
          <p:nvPr/>
        </p:nvSpPr>
        <p:spPr>
          <a:xfrm>
            <a:off x="561870" y="116167"/>
            <a:ext cx="5820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RPG….?</a:t>
            </a:r>
          </a:p>
          <a:p>
            <a:endParaRPr lang="en-US" altLang="ko-KR" sz="20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10BF2EB-A4AA-4C6E-94D4-02923488DB45}"/>
              </a:ext>
            </a:extLst>
          </p:cNvPr>
          <p:cNvCxnSpPr>
            <a:cxnSpLocks/>
          </p:cNvCxnSpPr>
          <p:nvPr/>
        </p:nvCxnSpPr>
        <p:spPr>
          <a:xfrm>
            <a:off x="561870" y="895864"/>
            <a:ext cx="5762251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blog.igaworks.com/wp-content/uploads/2018/04/1523512882-20aee983cc9b32f9a198b72047551e87.png">
            <a:extLst>
              <a:ext uri="{FF2B5EF4-FFF2-40B4-BE49-F238E27FC236}">
                <a16:creationId xmlns:a16="http://schemas.microsoft.com/office/drawing/2014/main" id="{E31B0853-7707-4383-8E43-EAE25B7F2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70" y="998376"/>
            <a:ext cx="11347907" cy="523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19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24E08F-7744-4DCF-856A-734A1071D80A}"/>
              </a:ext>
            </a:extLst>
          </p:cNvPr>
          <p:cNvSpPr/>
          <p:nvPr/>
        </p:nvSpPr>
        <p:spPr>
          <a:xfrm>
            <a:off x="0" y="0"/>
            <a:ext cx="389614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87A679-EF5F-4F35-8F6A-16052F95EC59}"/>
              </a:ext>
            </a:extLst>
          </p:cNvPr>
          <p:cNvSpPr/>
          <p:nvPr/>
        </p:nvSpPr>
        <p:spPr>
          <a:xfrm rot="5400000">
            <a:off x="6066632" y="732632"/>
            <a:ext cx="389614" cy="118611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6A1B4-DD76-40E2-A4E1-14907C9F5270}"/>
              </a:ext>
            </a:extLst>
          </p:cNvPr>
          <p:cNvSpPr txBox="1"/>
          <p:nvPr/>
        </p:nvSpPr>
        <p:spPr>
          <a:xfrm>
            <a:off x="561870" y="116167"/>
            <a:ext cx="5820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RPG….?</a:t>
            </a:r>
          </a:p>
          <a:p>
            <a:endParaRPr lang="en-US" altLang="ko-KR" sz="20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10BF2EB-A4AA-4C6E-94D4-02923488DB45}"/>
              </a:ext>
            </a:extLst>
          </p:cNvPr>
          <p:cNvCxnSpPr>
            <a:cxnSpLocks/>
          </p:cNvCxnSpPr>
          <p:nvPr/>
        </p:nvCxnSpPr>
        <p:spPr>
          <a:xfrm>
            <a:off x="561870" y="895864"/>
            <a:ext cx="5762251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http://blog.igaworks.com/wp-content/uploads/2018/04/1523512907-1839a2960fa639b86b4887c851fb4526.png">
            <a:extLst>
              <a:ext uri="{FF2B5EF4-FFF2-40B4-BE49-F238E27FC236}">
                <a16:creationId xmlns:a16="http://schemas.microsoft.com/office/drawing/2014/main" id="{1DC4A7EF-CB9A-4A20-8E88-8B3C2AD02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70" y="1054363"/>
            <a:ext cx="11226227" cy="517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28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332</Words>
  <Application>Microsoft Office PowerPoint</Application>
  <PresentationFormat>와이드스크린</PresentationFormat>
  <Paragraphs>167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민겸 김</dc:creator>
  <cp:lastModifiedBy>김 민겸</cp:lastModifiedBy>
  <cp:revision>49</cp:revision>
  <dcterms:created xsi:type="dcterms:W3CDTF">2018-04-11T09:54:48Z</dcterms:created>
  <dcterms:modified xsi:type="dcterms:W3CDTF">2018-04-24T15:37:00Z</dcterms:modified>
</cp:coreProperties>
</file>