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ontserrat SemiBold"/>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
      <p:font typeface="Montserrat Medium"/>
      <p:regular r:id="rId27"/>
      <p:bold r:id="rId28"/>
      <p:italic r:id="rId29"/>
      <p:boldItalic r:id="rId30"/>
    </p:embeddedFont>
    <p:embeddedFont>
      <p:font typeface="Orbitron"/>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MontserratMedium-bold.fntdata"/><Relationship Id="rId27" Type="http://schemas.openxmlformats.org/officeDocument/2006/relationships/font" Target="fonts/Montserrat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Medium-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rbitron-regular.fntdata"/><Relationship Id="rId30" Type="http://schemas.openxmlformats.org/officeDocument/2006/relationships/font" Target="fonts/MontserratMedium-boldItalic.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Orbitron-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MontserratSemiBold-regular.fntdata"/><Relationship Id="rId14" Type="http://schemas.openxmlformats.org/officeDocument/2006/relationships/slide" Target="slides/slide10.xml"/><Relationship Id="rId17" Type="http://schemas.openxmlformats.org/officeDocument/2006/relationships/font" Target="fonts/MontserratSemiBold-italic.fntdata"/><Relationship Id="rId16" Type="http://schemas.openxmlformats.org/officeDocument/2006/relationships/font" Target="fonts/MontserratSemiBold-bold.fntdata"/><Relationship Id="rId19" Type="http://schemas.openxmlformats.org/officeDocument/2006/relationships/font" Target="fonts/Montserrat-regular.fntdata"/><Relationship Id="rId18" Type="http://schemas.openxmlformats.org/officeDocument/2006/relationships/font" Target="fonts/Montserrat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d09b78af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1d09b78af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ceab76f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ceab76f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479c8a30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479c8a30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479c8a30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479c8a30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present our project, </a:t>
            </a:r>
            <a:r>
              <a:rPr i="1" lang="en">
                <a:solidFill>
                  <a:schemeClr val="dk1"/>
                </a:solidFill>
              </a:rPr>
              <a:t>SDT Navigator</a:t>
            </a:r>
            <a:r>
              <a:rPr lang="en">
                <a:solidFill>
                  <a:schemeClr val="dk1"/>
                </a:solidFill>
              </a:rPr>
              <a:t>, a tool designed for efficient route planning in public transit networks. Our goal sounds simple: to compute the best possible journey. But what defines “best”? That’s a more complex question. It involves balancing multiple factors like travel time, number of transfers, and convenience of the overall trip.</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came across an inspiring research paper where the authors tackled this challenge using a novel approach. They described how to find </a:t>
            </a:r>
            <a:r>
              <a:rPr b="1" lang="en">
                <a:solidFill>
                  <a:schemeClr val="dk1"/>
                </a:solidFill>
              </a:rPr>
              <a:t>Pareto-optimal journeys</a:t>
            </a:r>
            <a:r>
              <a:rPr lang="en">
                <a:solidFill>
                  <a:schemeClr val="dk1"/>
                </a:solidFill>
              </a:rPr>
              <a:t>, meaning those that cannot be improved in one aspect (for example time) without worsening another (for example transfers).</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Motivated by their work, we decided to replicate their approach and see if we could achieve similar results. In this presentation, we’ll explain how we implemented their ideas, adapted the methods to our needs, and what outcomes we achieved.</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d1c4fca4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d1c4fca4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d1c4fca4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d1c4fca4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479c8a3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479c8a3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479c8a30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479c8a30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d09b78af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d09b78af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0" y="490"/>
            <a:ext cx="5153705" cy="5134399"/>
            <a:chOff x="0" y="75"/>
            <a:chExt cx="5153705" cy="5152950"/>
          </a:xfrm>
        </p:grpSpPr>
        <p:sp>
          <p:nvSpPr>
            <p:cNvPr id="13" name="Google Shape;13;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8" name="Google Shape;18;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9" name="Google Shape;19;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grpSp>
        <p:nvGrpSpPr>
          <p:cNvPr id="107" name="Google Shape;107;p11"/>
          <p:cNvGrpSpPr/>
          <p:nvPr/>
        </p:nvGrpSpPr>
        <p:grpSpPr>
          <a:xfrm>
            <a:off x="4406400" y="0"/>
            <a:ext cx="4737600" cy="5143065"/>
            <a:chOff x="4406400" y="0"/>
            <a:chExt cx="4737600" cy="5143065"/>
          </a:xfrm>
        </p:grpSpPr>
        <p:sp>
          <p:nvSpPr>
            <p:cNvPr id="108" name="Google Shape;108;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7" name="Google Shape;127;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8" name="Google Shape;12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grpSp>
        <p:nvGrpSpPr>
          <p:cNvPr id="21" name="Google Shape;21;p3"/>
          <p:cNvGrpSpPr/>
          <p:nvPr/>
        </p:nvGrpSpPr>
        <p:grpSpPr>
          <a:xfrm>
            <a:off x="4406400" y="0"/>
            <a:ext cx="4737600" cy="5143065"/>
            <a:chOff x="4406400" y="0"/>
            <a:chExt cx="4737600" cy="5143065"/>
          </a:xfrm>
        </p:grpSpPr>
        <p:sp>
          <p:nvSpPr>
            <p:cNvPr id="22" name="Google Shape;22;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 name="Google Shape;4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grpSp>
        <p:nvGrpSpPr>
          <p:cNvPr id="43" name="Google Shape;43;p4"/>
          <p:cNvGrpSpPr/>
          <p:nvPr/>
        </p:nvGrpSpPr>
        <p:grpSpPr>
          <a:xfrm>
            <a:off x="0" y="381001"/>
            <a:ext cx="1037850" cy="1016287"/>
            <a:chOff x="0" y="381001"/>
            <a:chExt cx="1037850" cy="1016287"/>
          </a:xfrm>
        </p:grpSpPr>
        <p:sp>
          <p:nvSpPr>
            <p:cNvPr id="44" name="Google Shape;44;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 name="Google Shape;47;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8" name="Google Shape;48;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 name="Shape 49"/>
        <p:cNvGrpSpPr/>
        <p:nvPr/>
      </p:nvGrpSpPr>
      <p:grpSpPr>
        <a:xfrm>
          <a:off x="0" y="0"/>
          <a:ext cx="0" cy="0"/>
          <a:chOff x="0" y="0"/>
          <a:chExt cx="0" cy="0"/>
        </a:xfrm>
      </p:grpSpPr>
      <p:grpSp>
        <p:nvGrpSpPr>
          <p:cNvPr id="50" name="Google Shape;50;p5"/>
          <p:cNvGrpSpPr/>
          <p:nvPr/>
        </p:nvGrpSpPr>
        <p:grpSpPr>
          <a:xfrm>
            <a:off x="0" y="381001"/>
            <a:ext cx="1037850" cy="1016287"/>
            <a:chOff x="0" y="381001"/>
            <a:chExt cx="1037850" cy="1016287"/>
          </a:xfrm>
        </p:grpSpPr>
        <p:sp>
          <p:nvSpPr>
            <p:cNvPr id="51" name="Google Shape;51;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4" name="Google Shape;54;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 name="Google Shape;5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grpSp>
        <p:nvGrpSpPr>
          <p:cNvPr id="58" name="Google Shape;58;p6"/>
          <p:cNvGrpSpPr/>
          <p:nvPr/>
        </p:nvGrpSpPr>
        <p:grpSpPr>
          <a:xfrm>
            <a:off x="0" y="381001"/>
            <a:ext cx="1037850" cy="1016287"/>
            <a:chOff x="0" y="381001"/>
            <a:chExt cx="1037850" cy="1016287"/>
          </a:xfrm>
        </p:grpSpPr>
        <p:sp>
          <p:nvSpPr>
            <p:cNvPr id="59" name="Google Shape;59;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2" name="Google Shape;6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grpSp>
        <p:nvGrpSpPr>
          <p:cNvPr id="64" name="Google Shape;64;p7"/>
          <p:cNvGrpSpPr/>
          <p:nvPr/>
        </p:nvGrpSpPr>
        <p:grpSpPr>
          <a:xfrm>
            <a:off x="0" y="381001"/>
            <a:ext cx="1037850" cy="1016287"/>
            <a:chOff x="0" y="381001"/>
            <a:chExt cx="1037850" cy="1016287"/>
          </a:xfrm>
        </p:grpSpPr>
        <p:sp>
          <p:nvSpPr>
            <p:cNvPr id="65" name="Google Shape;65;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8" name="Google Shape;68;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grpSp>
        <p:nvGrpSpPr>
          <p:cNvPr id="71" name="Google Shape;71;p8"/>
          <p:cNvGrpSpPr/>
          <p:nvPr/>
        </p:nvGrpSpPr>
        <p:grpSpPr>
          <a:xfrm>
            <a:off x="4406400" y="0"/>
            <a:ext cx="4737600" cy="5143500"/>
            <a:chOff x="4406400" y="0"/>
            <a:chExt cx="4737600" cy="5143500"/>
          </a:xfrm>
        </p:grpSpPr>
        <p:sp>
          <p:nvSpPr>
            <p:cNvPr id="72" name="Google Shape;72;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1" name="Google Shape;9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grpSp>
        <p:nvGrpSpPr>
          <p:cNvPr id="93" name="Google Shape;93;p9"/>
          <p:cNvGrpSpPr/>
          <p:nvPr/>
        </p:nvGrpSpPr>
        <p:grpSpPr>
          <a:xfrm>
            <a:off x="0" y="381001"/>
            <a:ext cx="1037850" cy="1016287"/>
            <a:chOff x="0" y="381001"/>
            <a:chExt cx="1037850" cy="1016287"/>
          </a:xfrm>
        </p:grpSpPr>
        <p:sp>
          <p:nvSpPr>
            <p:cNvPr id="94" name="Google Shape;94;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7" name="Google Shape;97;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8" name="Google Shape;98;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grpSp>
        <p:nvGrpSpPr>
          <p:cNvPr id="101" name="Google Shape;101;p10"/>
          <p:cNvGrpSpPr/>
          <p:nvPr/>
        </p:nvGrpSpPr>
        <p:grpSpPr>
          <a:xfrm>
            <a:off x="0" y="4128572"/>
            <a:ext cx="698925" cy="684657"/>
            <a:chOff x="0" y="3785672"/>
            <a:chExt cx="698925" cy="684657"/>
          </a:xfrm>
        </p:grpSpPr>
        <p:sp>
          <p:nvSpPr>
            <p:cNvPr id="102" name="Google Shape;102;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5" name="Google Shape;10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Medium"/>
              <a:buNone/>
              <a:defRPr sz="2800">
                <a:solidFill>
                  <a:schemeClr val="lt1"/>
                </a:solidFill>
                <a:latin typeface="Montserrat Medium"/>
                <a:ea typeface="Montserrat Medium"/>
                <a:cs typeface="Montserrat Medium"/>
                <a:sym typeface="Montserrat Medium"/>
              </a:defRPr>
            </a:lvl1pPr>
            <a:lvl2pPr lvl="1">
              <a:spcBef>
                <a:spcPts val="0"/>
              </a:spcBef>
              <a:spcAft>
                <a:spcPts val="0"/>
              </a:spcAft>
              <a:buClr>
                <a:schemeClr val="lt1"/>
              </a:buClr>
              <a:buSzPts val="2800"/>
              <a:buFont typeface="Montserrat Medium"/>
              <a:buNone/>
              <a:defRPr sz="2800">
                <a:solidFill>
                  <a:schemeClr val="lt1"/>
                </a:solidFill>
                <a:latin typeface="Montserrat Medium"/>
                <a:ea typeface="Montserrat Medium"/>
                <a:cs typeface="Montserrat Medium"/>
                <a:sym typeface="Montserrat Medium"/>
              </a:defRPr>
            </a:lvl2pPr>
            <a:lvl3pPr lvl="2">
              <a:spcBef>
                <a:spcPts val="0"/>
              </a:spcBef>
              <a:spcAft>
                <a:spcPts val="0"/>
              </a:spcAft>
              <a:buClr>
                <a:schemeClr val="lt1"/>
              </a:buClr>
              <a:buSzPts val="2800"/>
              <a:buFont typeface="Montserrat Medium"/>
              <a:buNone/>
              <a:defRPr sz="2800">
                <a:solidFill>
                  <a:schemeClr val="lt1"/>
                </a:solidFill>
                <a:latin typeface="Montserrat Medium"/>
                <a:ea typeface="Montserrat Medium"/>
                <a:cs typeface="Montserrat Medium"/>
                <a:sym typeface="Montserrat Medium"/>
              </a:defRPr>
            </a:lvl3pPr>
            <a:lvl4pPr lvl="3">
              <a:spcBef>
                <a:spcPts val="0"/>
              </a:spcBef>
              <a:spcAft>
                <a:spcPts val="0"/>
              </a:spcAft>
              <a:buClr>
                <a:schemeClr val="lt1"/>
              </a:buClr>
              <a:buSzPts val="2800"/>
              <a:buFont typeface="Montserrat Medium"/>
              <a:buNone/>
              <a:defRPr sz="2800">
                <a:solidFill>
                  <a:schemeClr val="lt1"/>
                </a:solidFill>
                <a:latin typeface="Montserrat Medium"/>
                <a:ea typeface="Montserrat Medium"/>
                <a:cs typeface="Montserrat Medium"/>
                <a:sym typeface="Montserrat Medium"/>
              </a:defRPr>
            </a:lvl4pPr>
            <a:lvl5pPr lvl="4">
              <a:spcBef>
                <a:spcPts val="0"/>
              </a:spcBef>
              <a:spcAft>
                <a:spcPts val="0"/>
              </a:spcAft>
              <a:buClr>
                <a:schemeClr val="lt1"/>
              </a:buClr>
              <a:buSzPts val="2800"/>
              <a:buFont typeface="Montserrat Medium"/>
              <a:buNone/>
              <a:defRPr sz="2800">
                <a:solidFill>
                  <a:schemeClr val="lt1"/>
                </a:solidFill>
                <a:latin typeface="Montserrat Medium"/>
                <a:ea typeface="Montserrat Medium"/>
                <a:cs typeface="Montserrat Medium"/>
                <a:sym typeface="Montserrat Medium"/>
              </a:defRPr>
            </a:lvl5pPr>
            <a:lvl6pPr lvl="5">
              <a:spcBef>
                <a:spcPts val="0"/>
              </a:spcBef>
              <a:spcAft>
                <a:spcPts val="0"/>
              </a:spcAft>
              <a:buClr>
                <a:schemeClr val="lt1"/>
              </a:buClr>
              <a:buSzPts val="2800"/>
              <a:buFont typeface="Montserrat Medium"/>
              <a:buNone/>
              <a:defRPr sz="2800">
                <a:solidFill>
                  <a:schemeClr val="lt1"/>
                </a:solidFill>
                <a:latin typeface="Montserrat Medium"/>
                <a:ea typeface="Montserrat Medium"/>
                <a:cs typeface="Montserrat Medium"/>
                <a:sym typeface="Montserrat Medium"/>
              </a:defRPr>
            </a:lvl6pPr>
            <a:lvl7pPr lvl="6">
              <a:spcBef>
                <a:spcPts val="0"/>
              </a:spcBef>
              <a:spcAft>
                <a:spcPts val="0"/>
              </a:spcAft>
              <a:buClr>
                <a:schemeClr val="lt1"/>
              </a:buClr>
              <a:buSzPts val="2800"/>
              <a:buFont typeface="Montserrat Medium"/>
              <a:buNone/>
              <a:defRPr sz="2800">
                <a:solidFill>
                  <a:schemeClr val="lt1"/>
                </a:solidFill>
                <a:latin typeface="Montserrat Medium"/>
                <a:ea typeface="Montserrat Medium"/>
                <a:cs typeface="Montserrat Medium"/>
                <a:sym typeface="Montserrat Medium"/>
              </a:defRPr>
            </a:lvl7pPr>
            <a:lvl8pPr lvl="7">
              <a:spcBef>
                <a:spcPts val="0"/>
              </a:spcBef>
              <a:spcAft>
                <a:spcPts val="0"/>
              </a:spcAft>
              <a:buClr>
                <a:schemeClr val="lt1"/>
              </a:buClr>
              <a:buSzPts val="2800"/>
              <a:buFont typeface="Montserrat Medium"/>
              <a:buNone/>
              <a:defRPr sz="2800">
                <a:solidFill>
                  <a:schemeClr val="lt1"/>
                </a:solidFill>
                <a:latin typeface="Montserrat Medium"/>
                <a:ea typeface="Montserrat Medium"/>
                <a:cs typeface="Montserrat Medium"/>
                <a:sym typeface="Montserrat Medium"/>
              </a:defRPr>
            </a:lvl8pPr>
            <a:lvl9pPr lvl="8">
              <a:spcBef>
                <a:spcPts val="0"/>
              </a:spcBef>
              <a:spcAft>
                <a:spcPts val="0"/>
              </a:spcAft>
              <a:buClr>
                <a:schemeClr val="lt1"/>
              </a:buClr>
              <a:buSzPts val="2800"/>
              <a:buFont typeface="Montserrat Medium"/>
              <a:buNone/>
              <a:defRPr sz="2800">
                <a:solidFill>
                  <a:schemeClr val="lt1"/>
                </a:solidFill>
                <a:latin typeface="Montserrat Medium"/>
                <a:ea typeface="Montserrat Medium"/>
                <a:cs typeface="Montserrat Medium"/>
                <a:sym typeface="Montserrat Medium"/>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Montserrat"/>
              <a:buChar char="●"/>
              <a:defRPr sz="1300">
                <a:solidFill>
                  <a:schemeClr val="lt1"/>
                </a:solidFill>
                <a:latin typeface="Montserrat"/>
                <a:ea typeface="Montserrat"/>
                <a:cs typeface="Montserrat"/>
                <a:sym typeface="Montserrat"/>
              </a:defRPr>
            </a:lvl1pPr>
            <a:lvl2pPr indent="-298450" lvl="1" marL="914400">
              <a:lnSpc>
                <a:spcPct val="115000"/>
              </a:lnSpc>
              <a:spcBef>
                <a:spcPts val="0"/>
              </a:spcBef>
              <a:spcAft>
                <a:spcPts val="0"/>
              </a:spcAft>
              <a:buClr>
                <a:schemeClr val="lt1"/>
              </a:buClr>
              <a:buSzPts val="1100"/>
              <a:buFont typeface="Montserrat"/>
              <a:buChar char="○"/>
              <a:defRPr sz="1100">
                <a:solidFill>
                  <a:schemeClr val="lt1"/>
                </a:solidFill>
                <a:latin typeface="Montserrat"/>
                <a:ea typeface="Montserrat"/>
                <a:cs typeface="Montserrat"/>
                <a:sym typeface="Montserrat"/>
              </a:defRPr>
            </a:lvl2pPr>
            <a:lvl3pPr indent="-298450" lvl="2" marL="1371600">
              <a:lnSpc>
                <a:spcPct val="115000"/>
              </a:lnSpc>
              <a:spcBef>
                <a:spcPts val="0"/>
              </a:spcBef>
              <a:spcAft>
                <a:spcPts val="0"/>
              </a:spcAft>
              <a:buClr>
                <a:schemeClr val="lt1"/>
              </a:buClr>
              <a:buSzPts val="1100"/>
              <a:buFont typeface="Montserrat"/>
              <a:buChar char="■"/>
              <a:defRPr sz="1100">
                <a:solidFill>
                  <a:schemeClr val="lt1"/>
                </a:solidFill>
                <a:latin typeface="Montserrat"/>
                <a:ea typeface="Montserrat"/>
                <a:cs typeface="Montserrat"/>
                <a:sym typeface="Montserrat"/>
              </a:defRPr>
            </a:lvl3pPr>
            <a:lvl4pPr indent="-298450" lvl="3" marL="1828800">
              <a:lnSpc>
                <a:spcPct val="115000"/>
              </a:lnSpc>
              <a:spcBef>
                <a:spcPts val="0"/>
              </a:spcBef>
              <a:spcAft>
                <a:spcPts val="0"/>
              </a:spcAft>
              <a:buClr>
                <a:schemeClr val="lt1"/>
              </a:buClr>
              <a:buSzPts val="1100"/>
              <a:buFont typeface="Montserrat"/>
              <a:buChar char="●"/>
              <a:defRPr sz="1100">
                <a:solidFill>
                  <a:schemeClr val="lt1"/>
                </a:solidFill>
                <a:latin typeface="Montserrat"/>
                <a:ea typeface="Montserrat"/>
                <a:cs typeface="Montserrat"/>
                <a:sym typeface="Montserrat"/>
              </a:defRPr>
            </a:lvl4pPr>
            <a:lvl5pPr indent="-298450" lvl="4" marL="2286000">
              <a:lnSpc>
                <a:spcPct val="115000"/>
              </a:lnSpc>
              <a:spcBef>
                <a:spcPts val="0"/>
              </a:spcBef>
              <a:spcAft>
                <a:spcPts val="0"/>
              </a:spcAft>
              <a:buClr>
                <a:schemeClr val="lt1"/>
              </a:buClr>
              <a:buSzPts val="1100"/>
              <a:buFont typeface="Montserrat"/>
              <a:buChar char="○"/>
              <a:defRPr sz="1100">
                <a:solidFill>
                  <a:schemeClr val="lt1"/>
                </a:solidFill>
                <a:latin typeface="Montserrat"/>
                <a:ea typeface="Montserrat"/>
                <a:cs typeface="Montserrat"/>
                <a:sym typeface="Montserrat"/>
              </a:defRPr>
            </a:lvl5pPr>
            <a:lvl6pPr indent="-298450" lvl="5" marL="2743200">
              <a:lnSpc>
                <a:spcPct val="115000"/>
              </a:lnSpc>
              <a:spcBef>
                <a:spcPts val="0"/>
              </a:spcBef>
              <a:spcAft>
                <a:spcPts val="0"/>
              </a:spcAft>
              <a:buClr>
                <a:schemeClr val="lt1"/>
              </a:buClr>
              <a:buSzPts val="1100"/>
              <a:buFont typeface="Montserrat"/>
              <a:buChar char="■"/>
              <a:defRPr sz="1100">
                <a:solidFill>
                  <a:schemeClr val="lt1"/>
                </a:solidFill>
                <a:latin typeface="Montserrat"/>
                <a:ea typeface="Montserrat"/>
                <a:cs typeface="Montserrat"/>
                <a:sym typeface="Montserrat"/>
              </a:defRPr>
            </a:lvl6pPr>
            <a:lvl7pPr indent="-298450" lvl="6" marL="3200400">
              <a:lnSpc>
                <a:spcPct val="115000"/>
              </a:lnSpc>
              <a:spcBef>
                <a:spcPts val="0"/>
              </a:spcBef>
              <a:spcAft>
                <a:spcPts val="0"/>
              </a:spcAft>
              <a:buClr>
                <a:schemeClr val="lt1"/>
              </a:buClr>
              <a:buSzPts val="1100"/>
              <a:buFont typeface="Montserrat"/>
              <a:buChar char="●"/>
              <a:defRPr sz="1100">
                <a:solidFill>
                  <a:schemeClr val="lt1"/>
                </a:solidFill>
                <a:latin typeface="Montserrat"/>
                <a:ea typeface="Montserrat"/>
                <a:cs typeface="Montserrat"/>
                <a:sym typeface="Montserrat"/>
              </a:defRPr>
            </a:lvl7pPr>
            <a:lvl8pPr indent="-298450" lvl="7" marL="3657600">
              <a:lnSpc>
                <a:spcPct val="115000"/>
              </a:lnSpc>
              <a:spcBef>
                <a:spcPts val="0"/>
              </a:spcBef>
              <a:spcAft>
                <a:spcPts val="0"/>
              </a:spcAft>
              <a:buClr>
                <a:schemeClr val="lt1"/>
              </a:buClr>
              <a:buSzPts val="1100"/>
              <a:buFont typeface="Montserrat"/>
              <a:buChar char="○"/>
              <a:defRPr sz="1100">
                <a:solidFill>
                  <a:schemeClr val="lt1"/>
                </a:solidFill>
                <a:latin typeface="Montserrat"/>
                <a:ea typeface="Montserrat"/>
                <a:cs typeface="Montserrat"/>
                <a:sym typeface="Montserrat"/>
              </a:defRPr>
            </a:lvl8pPr>
            <a:lvl9pPr indent="-298450" lvl="8" marL="4114800">
              <a:lnSpc>
                <a:spcPct val="115000"/>
              </a:lnSpc>
              <a:spcBef>
                <a:spcPts val="0"/>
              </a:spcBef>
              <a:spcAft>
                <a:spcPts val="0"/>
              </a:spcAft>
              <a:buClr>
                <a:schemeClr val="lt1"/>
              </a:buClr>
              <a:buSzPts val="1100"/>
              <a:buFont typeface="Montserrat"/>
              <a:buChar char="■"/>
              <a:defRPr sz="1100">
                <a:solidFill>
                  <a:schemeClr val="lt1"/>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385735" y="159801"/>
            <a:ext cx="1600150" cy="3336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microsoft.com/en-us/research/wp-content/uploads/2012/01/raptor_alenex.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t.me/SDT_Navigator_bot"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txBox="1"/>
          <p:nvPr>
            <p:ph type="ctrTitle"/>
          </p:nvPr>
        </p:nvSpPr>
        <p:spPr>
          <a:xfrm>
            <a:off x="3537150" y="1578400"/>
            <a:ext cx="5017500" cy="1578900"/>
          </a:xfrm>
          <a:prstGeom prst="rect">
            <a:avLst/>
          </a:prstGeom>
          <a:ln>
            <a:noFill/>
          </a:ln>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lnSpc>
                <a:spcPct val="115000"/>
              </a:lnSpc>
              <a:spcBef>
                <a:spcPts val="2400"/>
              </a:spcBef>
              <a:spcAft>
                <a:spcPts val="600"/>
              </a:spcAft>
              <a:buNone/>
            </a:pPr>
            <a:r>
              <a:rPr lang="en" sz="3800">
                <a:latin typeface="Montserrat SemiBold"/>
                <a:ea typeface="Montserrat SemiBold"/>
                <a:cs typeface="Montserrat SemiBold"/>
                <a:sym typeface="Montserrat SemiBold"/>
              </a:rPr>
              <a:t>SDT Navigator</a:t>
            </a:r>
            <a:endParaRPr sz="3800">
              <a:latin typeface="Montserrat SemiBold"/>
              <a:ea typeface="Montserrat SemiBold"/>
              <a:cs typeface="Montserrat SemiBold"/>
              <a:sym typeface="Montserrat SemiBold"/>
            </a:endParaRPr>
          </a:p>
        </p:txBody>
      </p:sp>
      <p:sp>
        <p:nvSpPr>
          <p:cNvPr id="136" name="Google Shape;136;p13"/>
          <p:cNvSpPr txBox="1"/>
          <p:nvPr>
            <p:ph idx="1" type="subTitle"/>
          </p:nvPr>
        </p:nvSpPr>
        <p:spPr>
          <a:xfrm>
            <a:off x="5343325" y="3530925"/>
            <a:ext cx="3470700" cy="8148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spAutoFit/>
          </a:bodyPr>
          <a:lstStyle/>
          <a:p>
            <a:pPr indent="0" lvl="0" marL="0" rtl="0" algn="r">
              <a:lnSpc>
                <a:spcPct val="95000"/>
              </a:lnSpc>
              <a:spcBef>
                <a:spcPts val="1000"/>
              </a:spcBef>
              <a:spcAft>
                <a:spcPts val="0"/>
              </a:spcAft>
              <a:buSzPts val="770"/>
              <a:buNone/>
            </a:pPr>
            <a:r>
              <a:rPr lang="en" sz="1629">
                <a:latin typeface="Montserrat Medium"/>
                <a:ea typeface="Montserrat Medium"/>
                <a:cs typeface="Montserrat Medium"/>
                <a:sym typeface="Montserrat Medium"/>
              </a:rPr>
              <a:t>David </a:t>
            </a:r>
            <a:r>
              <a:rPr lang="en" sz="1629">
                <a:latin typeface="Montserrat Medium"/>
                <a:ea typeface="Montserrat Medium"/>
                <a:cs typeface="Montserrat Medium"/>
                <a:sym typeface="Montserrat Medium"/>
              </a:rPr>
              <a:t>Dashevskii</a:t>
            </a:r>
            <a:endParaRPr sz="1629">
              <a:latin typeface="Montserrat Medium"/>
              <a:ea typeface="Montserrat Medium"/>
              <a:cs typeface="Montserrat Medium"/>
              <a:sym typeface="Montserrat Medium"/>
            </a:endParaRPr>
          </a:p>
          <a:p>
            <a:pPr indent="0" lvl="0" marL="0" rtl="0" algn="r">
              <a:lnSpc>
                <a:spcPct val="95000"/>
              </a:lnSpc>
              <a:spcBef>
                <a:spcPts val="1000"/>
              </a:spcBef>
              <a:spcAft>
                <a:spcPts val="200"/>
              </a:spcAft>
              <a:buSzPts val="770"/>
              <a:buNone/>
            </a:pPr>
            <a:r>
              <a:rPr lang="en" sz="1629">
                <a:latin typeface="Montserrat Medium"/>
                <a:ea typeface="Montserrat Medium"/>
                <a:cs typeface="Montserrat Medium"/>
                <a:sym typeface="Montserrat Medium"/>
              </a:rPr>
              <a:t>Nikita Paniukhin</a:t>
            </a:r>
            <a:endParaRPr sz="1629">
              <a:latin typeface="Montserrat Medium"/>
              <a:ea typeface="Montserrat Medium"/>
              <a:cs typeface="Montserrat Medium"/>
              <a:sym typeface="Montserrat Medium"/>
            </a:endParaRPr>
          </a:p>
        </p:txBody>
      </p:sp>
      <p:sp>
        <p:nvSpPr>
          <p:cNvPr id="137" name="Google Shape;137;p13"/>
          <p:cNvSpPr txBox="1"/>
          <p:nvPr/>
        </p:nvSpPr>
        <p:spPr>
          <a:xfrm>
            <a:off x="6403825" y="4391600"/>
            <a:ext cx="2410200" cy="6414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r">
              <a:lnSpc>
                <a:spcPct val="95000"/>
              </a:lnSpc>
              <a:spcBef>
                <a:spcPts val="1000"/>
              </a:spcBef>
              <a:spcAft>
                <a:spcPts val="200"/>
              </a:spcAft>
              <a:buClr>
                <a:srgbClr val="000000"/>
              </a:buClr>
              <a:buSzPts val="770"/>
              <a:buFont typeface="Arial"/>
              <a:buNone/>
            </a:pPr>
            <a:r>
              <a:rPr lang="en">
                <a:solidFill>
                  <a:schemeClr val="lt1"/>
                </a:solidFill>
                <a:latin typeface="Montserrat Medium"/>
                <a:ea typeface="Montserrat Medium"/>
                <a:cs typeface="Montserrat Medium"/>
                <a:sym typeface="Montserrat Medium"/>
              </a:rPr>
              <a:t>December 2024</a:t>
            </a:r>
            <a:endParaRPr>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txBox="1"/>
          <p:nvPr>
            <p:ph type="title"/>
          </p:nvPr>
        </p:nvSpPr>
        <p:spPr>
          <a:xfrm>
            <a:off x="1052550" y="211470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t>Questions?</a:t>
            </a:r>
            <a:endParaRPr sz="3000"/>
          </a:p>
        </p:txBody>
      </p:sp>
      <p:sp>
        <p:nvSpPr>
          <p:cNvPr id="227" name="Google Shape;22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000"/>
              <a:t>What is this all about?</a:t>
            </a:r>
            <a:endParaRPr sz="3000"/>
          </a:p>
        </p:txBody>
      </p:sp>
      <p:sp>
        <p:nvSpPr>
          <p:cNvPr id="143" name="Google Shape;143;p14"/>
          <p:cNvSpPr txBox="1"/>
          <p:nvPr>
            <p:ph idx="1" type="body"/>
          </p:nvPr>
        </p:nvSpPr>
        <p:spPr>
          <a:xfrm>
            <a:off x="1297500" y="1307850"/>
            <a:ext cx="7038900" cy="298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23850" lvl="0" marL="457200" rtl="0" algn="just">
              <a:spcBef>
                <a:spcPts val="0"/>
              </a:spcBef>
              <a:spcAft>
                <a:spcPts val="0"/>
              </a:spcAft>
              <a:buSzPts val="1500"/>
              <a:buChar char="●"/>
            </a:pPr>
            <a:r>
              <a:rPr lang="en" sz="1500"/>
              <a:t>Goal: compute the best possible journey from A to B. What is “best”?</a:t>
            </a:r>
            <a:endParaRPr sz="1500"/>
          </a:p>
          <a:p>
            <a:pPr indent="-323850" lvl="0" marL="457200" rtl="0" algn="just">
              <a:spcBef>
                <a:spcPts val="700"/>
              </a:spcBef>
              <a:spcAft>
                <a:spcPts val="0"/>
              </a:spcAft>
              <a:buSzPts val="1500"/>
              <a:buChar char="●"/>
            </a:pPr>
            <a:r>
              <a:rPr lang="en" sz="1500"/>
              <a:t>Multiple metrics (e. </a:t>
            </a:r>
            <a:r>
              <a:rPr lang="en" sz="1500"/>
              <a:t>g</a:t>
            </a:r>
            <a:r>
              <a:rPr lang="en" sz="1500"/>
              <a:t>. </a:t>
            </a:r>
            <a:r>
              <a:rPr lang="en" sz="1500"/>
              <a:t>arrival</a:t>
            </a:r>
            <a:r>
              <a:rPr lang="en" sz="1500"/>
              <a:t> time, number of trips, price etc.)</a:t>
            </a:r>
            <a:endParaRPr sz="1500"/>
          </a:p>
          <a:p>
            <a:pPr indent="-323850" lvl="0" marL="457200" rtl="0" algn="just">
              <a:spcBef>
                <a:spcPts val="700"/>
              </a:spcBef>
              <a:spcAft>
                <a:spcPts val="0"/>
              </a:spcAft>
              <a:buSzPts val="1500"/>
              <a:buChar char="●"/>
            </a:pPr>
            <a:r>
              <a:rPr lang="en" sz="1500" u="sng">
                <a:solidFill>
                  <a:schemeClr val="hlink"/>
                </a:solidFill>
                <a:hlinkClick r:id="rId3"/>
              </a:rPr>
              <a:t>RAPTOR algorithm</a:t>
            </a:r>
            <a:r>
              <a:rPr lang="en" sz="1500"/>
              <a:t>: Pareto-optimal journeys (cannot be improved on one metric without sacrificing another)</a:t>
            </a:r>
            <a:endParaRPr sz="1500"/>
          </a:p>
          <a:p>
            <a:pPr indent="-323850" lvl="0" marL="457200" rtl="0" algn="just">
              <a:spcBef>
                <a:spcPts val="700"/>
              </a:spcBef>
              <a:spcAft>
                <a:spcPts val="0"/>
              </a:spcAft>
              <a:buSzPts val="1500"/>
              <a:buChar char="●"/>
            </a:pPr>
            <a:r>
              <a:rPr lang="en" sz="1500"/>
              <a:t>Possible application: find all Pareto-optimal journeys; filter out best ones using some cost function</a:t>
            </a:r>
            <a:endParaRPr sz="1500"/>
          </a:p>
          <a:p>
            <a:pPr indent="-323850" lvl="0" marL="457200" rtl="0" algn="just">
              <a:spcBef>
                <a:spcPts val="700"/>
              </a:spcBef>
              <a:spcAft>
                <a:spcPts val="0"/>
              </a:spcAft>
              <a:buSzPts val="1500"/>
              <a:buChar char="●"/>
            </a:pPr>
            <a:r>
              <a:rPr lang="en" sz="1500"/>
              <a:t>For now, the only metric is arrival time.</a:t>
            </a:r>
            <a:endParaRPr sz="1500"/>
          </a:p>
          <a:p>
            <a:pPr indent="-323850" lvl="0" marL="457200" rtl="0" algn="just">
              <a:spcBef>
                <a:spcPts val="700"/>
              </a:spcBef>
              <a:spcAft>
                <a:spcPts val="700"/>
              </a:spcAft>
              <a:buSzPts val="1500"/>
              <a:buChar char="●"/>
            </a:pPr>
            <a:r>
              <a:rPr lang="en" sz="1500"/>
              <a:t>Our problem: departure time is given. Find the earliest arrival time.</a:t>
            </a:r>
            <a:endParaRPr sz="1500"/>
          </a:p>
        </p:txBody>
      </p:sp>
      <p:sp>
        <p:nvSpPr>
          <p:cNvPr id="144" name="Google Shape;144;p14"/>
          <p:cNvSpPr txBox="1"/>
          <p:nvPr>
            <p:ph idx="12" type="sldNum"/>
          </p:nvPr>
        </p:nvSpPr>
        <p:spPr>
          <a:xfrm>
            <a:off x="8472458" y="4663217"/>
            <a:ext cx="548700" cy="3936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r">
              <a:spcBef>
                <a:spcPts val="0"/>
              </a:spcBef>
              <a:spcAft>
                <a:spcPts val="0"/>
              </a:spcAft>
              <a:buNone/>
            </a:pPr>
            <a:r>
              <a:rPr lang="en"/>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000"/>
              <a:t>Demonstration</a:t>
            </a:r>
            <a:endParaRPr sz="3000"/>
          </a:p>
        </p:txBody>
      </p:sp>
      <p:sp>
        <p:nvSpPr>
          <p:cNvPr id="150" name="Google Shape;150;p15"/>
          <p:cNvSpPr txBox="1"/>
          <p:nvPr>
            <p:ph idx="12" type="sldNum"/>
          </p:nvPr>
        </p:nvSpPr>
        <p:spPr>
          <a:xfrm>
            <a:off x="8472458" y="4663217"/>
            <a:ext cx="548700" cy="3936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r">
              <a:spcBef>
                <a:spcPts val="0"/>
              </a:spcBef>
              <a:spcAft>
                <a:spcPts val="0"/>
              </a:spcAft>
              <a:buNone/>
            </a:pPr>
            <a:r>
              <a:rPr lang="en"/>
              <a:t>6</a:t>
            </a:r>
            <a:endParaRPr/>
          </a:p>
        </p:txBody>
      </p:sp>
      <p:sp>
        <p:nvSpPr>
          <p:cNvPr id="151" name="Google Shape;151;p15"/>
          <p:cNvSpPr txBox="1"/>
          <p:nvPr/>
        </p:nvSpPr>
        <p:spPr>
          <a:xfrm>
            <a:off x="1808400" y="3851650"/>
            <a:ext cx="5527200" cy="7851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1200"/>
              </a:spcBef>
              <a:spcAft>
                <a:spcPts val="200"/>
              </a:spcAft>
              <a:buNone/>
            </a:pPr>
            <a:r>
              <a:rPr b="1" lang="en" sz="2300">
                <a:solidFill>
                  <a:schemeClr val="lt1"/>
                </a:solidFill>
                <a:uFill>
                  <a:noFill/>
                </a:uFill>
                <a:latin typeface="Montserrat"/>
                <a:ea typeface="Montserrat"/>
                <a:cs typeface="Montserrat"/>
                <a:sym typeface="Montserrat"/>
                <a:hlinkClick r:id="rId3">
                  <a:extLst>
                    <a:ext uri="{A12FA001-AC4F-418D-AE19-62706E023703}">
                      <ahyp:hlinkClr val="tx"/>
                    </a:ext>
                  </a:extLst>
                </a:hlinkClick>
              </a:rPr>
              <a:t>@SDT_Navigator_bot</a:t>
            </a:r>
            <a:endParaRPr b="1" sz="2300">
              <a:solidFill>
                <a:schemeClr val="lt1"/>
              </a:solidFill>
              <a:latin typeface="Montserrat"/>
              <a:ea typeface="Montserrat"/>
              <a:cs typeface="Montserrat"/>
              <a:sym typeface="Montserrat"/>
            </a:endParaRPr>
          </a:p>
        </p:txBody>
      </p:sp>
      <p:pic>
        <p:nvPicPr>
          <p:cNvPr id="152" name="Google Shape;152;p15"/>
          <p:cNvPicPr preferRelativeResize="0"/>
          <p:nvPr/>
        </p:nvPicPr>
        <p:blipFill>
          <a:blip r:embed="rId4">
            <a:alphaModFix/>
          </a:blip>
          <a:stretch>
            <a:fillRect/>
          </a:stretch>
        </p:blipFill>
        <p:spPr>
          <a:xfrm>
            <a:off x="3200613" y="1307851"/>
            <a:ext cx="2742774" cy="27427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idx="1" type="body"/>
          </p:nvPr>
        </p:nvSpPr>
        <p:spPr>
          <a:xfrm>
            <a:off x="1297500" y="1688850"/>
            <a:ext cx="6229500" cy="2063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RAPTOR – Round-Based Public Transit Routing</a:t>
            </a:r>
            <a:endParaRPr sz="1500"/>
          </a:p>
          <a:p>
            <a:pPr indent="-323850" lvl="0" marL="457200" rtl="0" algn="l">
              <a:spcBef>
                <a:spcPts val="500"/>
              </a:spcBef>
              <a:spcAft>
                <a:spcPts val="0"/>
              </a:spcAft>
              <a:buSzPts val="1500"/>
              <a:buChar char="●"/>
            </a:pPr>
            <a:r>
              <a:rPr lang="en" sz="1500"/>
              <a:t>Timetable </a:t>
            </a:r>
            <a:r>
              <a:rPr lang="en" sz="1500">
                <a:latin typeface="Orbitron"/>
                <a:ea typeface="Orbitron"/>
                <a:cs typeface="Orbitron"/>
                <a:sym typeface="Orbitron"/>
              </a:rPr>
              <a:t>=</a:t>
            </a:r>
            <a:r>
              <a:rPr lang="en" sz="1500"/>
              <a:t> ( </a:t>
            </a:r>
            <a:r>
              <a:rPr lang="en" sz="1500">
                <a:latin typeface="Orbitron"/>
                <a:ea typeface="Orbitron"/>
                <a:cs typeface="Orbitron"/>
                <a:sym typeface="Orbitron"/>
              </a:rPr>
              <a:t>S, R, T, F </a:t>
            </a:r>
            <a:r>
              <a:rPr lang="en" sz="1500"/>
              <a:t>)</a:t>
            </a:r>
            <a:endParaRPr sz="1500"/>
          </a:p>
          <a:p>
            <a:pPr indent="-323850" lvl="1" marL="914400" rtl="0" algn="l">
              <a:spcBef>
                <a:spcPts val="500"/>
              </a:spcBef>
              <a:spcAft>
                <a:spcPts val="0"/>
              </a:spcAft>
              <a:buSzPts val="1500"/>
              <a:buChar char="○"/>
            </a:pPr>
            <a:r>
              <a:rPr lang="en" sz="1500">
                <a:latin typeface="Orbitron"/>
                <a:ea typeface="Orbitron"/>
                <a:cs typeface="Orbitron"/>
                <a:sym typeface="Orbitron"/>
              </a:rPr>
              <a:t>S</a:t>
            </a:r>
            <a:r>
              <a:rPr lang="en" sz="1500"/>
              <a:t> – set of stops</a:t>
            </a:r>
            <a:endParaRPr sz="1500"/>
          </a:p>
          <a:p>
            <a:pPr indent="-323850" lvl="1" marL="914400" rtl="0" algn="l">
              <a:spcBef>
                <a:spcPts val="500"/>
              </a:spcBef>
              <a:spcAft>
                <a:spcPts val="0"/>
              </a:spcAft>
              <a:buSzPts val="1500"/>
              <a:buChar char="○"/>
            </a:pPr>
            <a:r>
              <a:rPr lang="en" sz="1500">
                <a:latin typeface="Orbitron"/>
                <a:ea typeface="Orbitron"/>
                <a:cs typeface="Orbitron"/>
                <a:sym typeface="Orbitron"/>
              </a:rPr>
              <a:t>R</a:t>
            </a:r>
            <a:r>
              <a:rPr lang="en" sz="1500"/>
              <a:t> – set of routes</a:t>
            </a:r>
            <a:endParaRPr sz="1500"/>
          </a:p>
          <a:p>
            <a:pPr indent="-323850" lvl="1" marL="914400" rtl="0" algn="l">
              <a:spcBef>
                <a:spcPts val="500"/>
              </a:spcBef>
              <a:spcAft>
                <a:spcPts val="0"/>
              </a:spcAft>
              <a:buSzPts val="1500"/>
              <a:buChar char="○"/>
            </a:pPr>
            <a:r>
              <a:rPr lang="en" sz="1500">
                <a:latin typeface="Orbitron"/>
                <a:ea typeface="Orbitron"/>
                <a:cs typeface="Orbitron"/>
                <a:sym typeface="Orbitron"/>
              </a:rPr>
              <a:t>T</a:t>
            </a:r>
            <a:r>
              <a:rPr lang="en" sz="1500"/>
              <a:t> – set of trips</a:t>
            </a:r>
            <a:endParaRPr sz="1500"/>
          </a:p>
          <a:p>
            <a:pPr indent="-323850" lvl="1" marL="914400" rtl="0" algn="l">
              <a:spcBef>
                <a:spcPts val="500"/>
              </a:spcBef>
              <a:spcAft>
                <a:spcPts val="500"/>
              </a:spcAft>
              <a:buSzPts val="1500"/>
              <a:buChar char="○"/>
            </a:pPr>
            <a:r>
              <a:rPr lang="en" sz="1500">
                <a:latin typeface="Orbitron"/>
                <a:ea typeface="Orbitron"/>
                <a:cs typeface="Orbitron"/>
                <a:sym typeface="Orbitron"/>
              </a:rPr>
              <a:t>F</a:t>
            </a:r>
            <a:r>
              <a:rPr lang="en" sz="1500"/>
              <a:t> – set of footpaths</a:t>
            </a:r>
            <a:endParaRPr sz="1500"/>
          </a:p>
        </p:txBody>
      </p:sp>
      <p:sp>
        <p:nvSpPr>
          <p:cNvPr id="158" name="Google Shape;158;p16"/>
          <p:cNvSpPr txBox="1"/>
          <p:nvPr>
            <p:ph type="title"/>
          </p:nvPr>
        </p:nvSpPr>
        <p:spPr>
          <a:xfrm>
            <a:off x="1297500" y="393750"/>
            <a:ext cx="7038900" cy="914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000"/>
              <a:t>Algorithm: RAPTOR</a:t>
            </a:r>
            <a:endParaRPr sz="3000"/>
          </a:p>
        </p:txBody>
      </p:sp>
      <p:sp>
        <p:nvSpPr>
          <p:cNvPr id="159" name="Google Shape;159;p16"/>
          <p:cNvSpPr txBox="1"/>
          <p:nvPr>
            <p:ph idx="12" type="sldNum"/>
          </p:nvPr>
        </p:nvSpPr>
        <p:spPr>
          <a:xfrm>
            <a:off x="8472458" y="4663217"/>
            <a:ext cx="548700" cy="3936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r">
              <a:spcBef>
                <a:spcPts val="0"/>
              </a:spcBef>
              <a:spcAft>
                <a:spcPts val="0"/>
              </a:spcAft>
              <a:buNone/>
            </a:pPr>
            <a:r>
              <a:rPr lang="en"/>
              <a:t>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914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000"/>
              <a:t>Algorithm</a:t>
            </a:r>
            <a:r>
              <a:rPr lang="en" sz="3000"/>
              <a:t>: RAPTOR</a:t>
            </a:r>
            <a:endParaRPr sz="3000"/>
          </a:p>
        </p:txBody>
      </p:sp>
      <p:sp>
        <p:nvSpPr>
          <p:cNvPr id="165" name="Google Shape;165;p17"/>
          <p:cNvSpPr txBox="1"/>
          <p:nvPr>
            <p:ph idx="12" type="sldNum"/>
          </p:nvPr>
        </p:nvSpPr>
        <p:spPr>
          <a:xfrm>
            <a:off x="8472458" y="4663217"/>
            <a:ext cx="548700" cy="3936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6" name="Google Shape;166;p17"/>
          <p:cNvPicPr preferRelativeResize="0"/>
          <p:nvPr/>
        </p:nvPicPr>
        <p:blipFill rotWithShape="1">
          <a:blip r:embed="rId3">
            <a:alphaModFix/>
          </a:blip>
          <a:srcRect b="0" l="0" r="0" t="0"/>
          <a:stretch/>
        </p:blipFill>
        <p:spPr>
          <a:xfrm>
            <a:off x="1297500" y="1157150"/>
            <a:ext cx="6061200" cy="2005500"/>
          </a:xfrm>
          <a:prstGeom prst="roundRect">
            <a:avLst>
              <a:gd fmla="val 16667" name="adj"/>
            </a:avLst>
          </a:prstGeom>
          <a:noFill/>
          <a:ln>
            <a:noFill/>
          </a:ln>
          <a:effectLst>
            <a:outerShdw blurRad="57150" rotWithShape="0" algn="bl" dir="5400000" dist="19050">
              <a:srgbClr val="000000">
                <a:alpha val="50000"/>
              </a:srgbClr>
            </a:outerShdw>
          </a:effectLst>
        </p:spPr>
      </p:pic>
      <p:sp>
        <p:nvSpPr>
          <p:cNvPr id="167" name="Google Shape;167;p17"/>
          <p:cNvSpPr txBox="1"/>
          <p:nvPr/>
        </p:nvSpPr>
        <p:spPr>
          <a:xfrm>
            <a:off x="1297500" y="3285950"/>
            <a:ext cx="6061200" cy="1327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lt1"/>
              </a:buClr>
              <a:buSzPts val="1500"/>
              <a:buFont typeface="Montserrat"/>
              <a:buChar char="●"/>
            </a:pPr>
            <a:r>
              <a:rPr lang="en" sz="1500">
                <a:solidFill>
                  <a:schemeClr val="lt1"/>
                </a:solidFill>
                <a:latin typeface="Montserrat"/>
                <a:ea typeface="Montserrat"/>
                <a:cs typeface="Montserrat"/>
                <a:sym typeface="Montserrat"/>
              </a:rPr>
              <a:t>Rounds; Kth round: journeys with ≤K trips</a:t>
            </a:r>
            <a:endParaRPr sz="1500">
              <a:solidFill>
                <a:schemeClr val="lt1"/>
              </a:solidFill>
              <a:latin typeface="Montserrat"/>
              <a:ea typeface="Montserrat"/>
              <a:cs typeface="Montserrat"/>
              <a:sym typeface="Montserrat"/>
            </a:endParaRPr>
          </a:p>
          <a:p>
            <a:pPr indent="-323850" lvl="0" marL="457200" rtl="0" algn="l">
              <a:lnSpc>
                <a:spcPct val="115000"/>
              </a:lnSpc>
              <a:spcBef>
                <a:spcPts val="300"/>
              </a:spcBef>
              <a:spcAft>
                <a:spcPts val="0"/>
              </a:spcAft>
              <a:buClr>
                <a:schemeClr val="lt1"/>
              </a:buClr>
              <a:buSzPts val="1500"/>
              <a:buFont typeface="Montserrat"/>
              <a:buChar char="●"/>
            </a:pPr>
            <a:r>
              <a:rPr lang="en" sz="1500">
                <a:solidFill>
                  <a:schemeClr val="lt1"/>
                </a:solidFill>
                <a:latin typeface="Montserrat"/>
                <a:ea typeface="Montserrat"/>
                <a:cs typeface="Montserrat"/>
                <a:sym typeface="Montserrat"/>
              </a:rPr>
              <a:t>Relax along routes – maintain earliest trip we can board</a:t>
            </a:r>
            <a:endParaRPr sz="1500">
              <a:solidFill>
                <a:schemeClr val="lt1"/>
              </a:solidFill>
              <a:latin typeface="Montserrat"/>
              <a:ea typeface="Montserrat"/>
              <a:cs typeface="Montserrat"/>
              <a:sym typeface="Montserrat"/>
            </a:endParaRPr>
          </a:p>
          <a:p>
            <a:pPr indent="-323850" lvl="0" marL="457200" rtl="0" algn="l">
              <a:lnSpc>
                <a:spcPct val="115000"/>
              </a:lnSpc>
              <a:spcBef>
                <a:spcPts val="300"/>
              </a:spcBef>
              <a:spcAft>
                <a:spcPts val="0"/>
              </a:spcAft>
              <a:buClr>
                <a:schemeClr val="lt1"/>
              </a:buClr>
              <a:buSzPts val="1500"/>
              <a:buFont typeface="Montserrat"/>
              <a:buChar char="●"/>
            </a:pPr>
            <a:r>
              <a:rPr lang="en" sz="1500">
                <a:solidFill>
                  <a:schemeClr val="lt1"/>
                </a:solidFill>
                <a:latin typeface="Montserrat"/>
                <a:ea typeface="Montserrat"/>
                <a:cs typeface="Montserrat"/>
                <a:sym typeface="Montserrat"/>
              </a:rPr>
              <a:t>Relax footpaths – like Ford-Bellman</a:t>
            </a:r>
            <a:endParaRPr sz="1500">
              <a:solidFill>
                <a:schemeClr val="lt1"/>
              </a:solidFill>
              <a:latin typeface="Montserrat"/>
              <a:ea typeface="Montserrat"/>
              <a:cs typeface="Montserrat"/>
              <a:sym typeface="Montserrat"/>
            </a:endParaRPr>
          </a:p>
          <a:p>
            <a:pPr indent="-323850" lvl="0" marL="457200" rtl="0" algn="l">
              <a:lnSpc>
                <a:spcPct val="115000"/>
              </a:lnSpc>
              <a:spcBef>
                <a:spcPts val="300"/>
              </a:spcBef>
              <a:spcAft>
                <a:spcPts val="300"/>
              </a:spcAft>
              <a:buClr>
                <a:schemeClr val="lt1"/>
              </a:buClr>
              <a:buSzPts val="1500"/>
              <a:buFont typeface="Montserrat"/>
              <a:buChar char="●"/>
            </a:pPr>
            <a:r>
              <a:rPr lang="en" sz="1500">
                <a:solidFill>
                  <a:schemeClr val="lt1"/>
                </a:solidFill>
                <a:latin typeface="Montserrat"/>
                <a:ea typeface="Montserrat"/>
                <a:cs typeface="Montserrat"/>
                <a:sym typeface="Montserrat"/>
              </a:rPr>
              <a:t>Heuristics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p:nvPr/>
        </p:nvSpPr>
        <p:spPr>
          <a:xfrm>
            <a:off x="4846975" y="1354988"/>
            <a:ext cx="3279600" cy="2758200"/>
          </a:xfrm>
          <a:prstGeom prst="roundRect">
            <a:avLst>
              <a:gd fmla="val 16667" name="adj"/>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pic>
        <p:nvPicPr>
          <p:cNvPr id="173" name="Google Shape;173;p18"/>
          <p:cNvPicPr preferRelativeResize="0"/>
          <p:nvPr/>
        </p:nvPicPr>
        <p:blipFill>
          <a:blip r:embed="rId3">
            <a:alphaModFix/>
          </a:blip>
          <a:stretch>
            <a:fillRect/>
          </a:stretch>
        </p:blipFill>
        <p:spPr>
          <a:xfrm>
            <a:off x="4847100" y="1342025"/>
            <a:ext cx="3279651" cy="2758214"/>
          </a:xfrm>
          <a:prstGeom prst="rect">
            <a:avLst/>
          </a:prstGeom>
          <a:noFill/>
          <a:ln>
            <a:noFill/>
          </a:ln>
        </p:spPr>
      </p:pic>
      <p:sp>
        <p:nvSpPr>
          <p:cNvPr id="174" name="Google Shape;174;p18"/>
          <p:cNvSpPr txBox="1"/>
          <p:nvPr>
            <p:ph type="title"/>
          </p:nvPr>
        </p:nvSpPr>
        <p:spPr>
          <a:xfrm>
            <a:off x="1297500" y="393750"/>
            <a:ext cx="7038900" cy="914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000"/>
              <a:t>Algorithm: Suffix automaton</a:t>
            </a:r>
            <a:endParaRPr sz="3000"/>
          </a:p>
        </p:txBody>
      </p:sp>
      <p:sp>
        <p:nvSpPr>
          <p:cNvPr id="175" name="Google Shape;175;p18"/>
          <p:cNvSpPr txBox="1"/>
          <p:nvPr>
            <p:ph idx="12" type="sldNum"/>
          </p:nvPr>
        </p:nvSpPr>
        <p:spPr>
          <a:xfrm>
            <a:off x="8472458" y="4663217"/>
            <a:ext cx="548700" cy="3936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r">
              <a:spcBef>
                <a:spcPts val="0"/>
              </a:spcBef>
              <a:spcAft>
                <a:spcPts val="0"/>
              </a:spcAft>
              <a:buNone/>
            </a:pPr>
            <a:r>
              <a:rPr lang="en"/>
              <a:t>3</a:t>
            </a:r>
            <a:endParaRPr/>
          </a:p>
        </p:txBody>
      </p:sp>
      <p:sp>
        <p:nvSpPr>
          <p:cNvPr id="176" name="Google Shape;176;p18"/>
          <p:cNvSpPr txBox="1"/>
          <p:nvPr>
            <p:ph idx="1" type="body"/>
          </p:nvPr>
        </p:nvSpPr>
        <p:spPr>
          <a:xfrm>
            <a:off x="1145100" y="1364858"/>
            <a:ext cx="3279600" cy="2851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SzPts val="1500"/>
              <a:buChar char="●"/>
            </a:pPr>
            <a:r>
              <a:rPr lang="en" sz="1500"/>
              <a:t>Want: given string T, find all stop names containing T</a:t>
            </a:r>
            <a:endParaRPr sz="1500"/>
          </a:p>
          <a:p>
            <a:pPr indent="-323850" lvl="0" marL="457200" rtl="0" algn="just">
              <a:lnSpc>
                <a:spcPct val="115000"/>
              </a:lnSpc>
              <a:spcBef>
                <a:spcPts val="1500"/>
              </a:spcBef>
              <a:spcAft>
                <a:spcPts val="0"/>
              </a:spcAft>
              <a:buSzPts val="1500"/>
              <a:buChar char="●"/>
            </a:pPr>
            <a:r>
              <a:rPr lang="en" sz="1500"/>
              <a:t>Suffix automaton of S </a:t>
            </a:r>
            <a:r>
              <a:rPr lang="en" sz="1500"/>
              <a:t>-</a:t>
            </a:r>
            <a:r>
              <a:rPr lang="en" sz="1500"/>
              <a:t> only accepts suffixes of S</a:t>
            </a:r>
            <a:endParaRPr sz="1500"/>
          </a:p>
          <a:p>
            <a:pPr indent="-323850" lvl="0" marL="457200" rtl="0" algn="just">
              <a:lnSpc>
                <a:spcPct val="115000"/>
              </a:lnSpc>
              <a:spcBef>
                <a:spcPts val="1500"/>
              </a:spcBef>
              <a:spcAft>
                <a:spcPts val="0"/>
              </a:spcAft>
              <a:buSzPts val="1500"/>
              <a:buChar char="●"/>
            </a:pPr>
            <a:r>
              <a:rPr lang="en" sz="1500"/>
              <a:t>Solution: A = merged SA of all stop names</a:t>
            </a:r>
            <a:endParaRPr sz="1500"/>
          </a:p>
          <a:p>
            <a:pPr indent="-323850" lvl="0" marL="457200" rtl="0" algn="just">
              <a:lnSpc>
                <a:spcPct val="115000"/>
              </a:lnSpc>
              <a:spcBef>
                <a:spcPts val="1500"/>
              </a:spcBef>
              <a:spcAft>
                <a:spcPts val="1500"/>
              </a:spcAft>
              <a:buSzPts val="1500"/>
              <a:buChar char="●"/>
            </a:pPr>
            <a:r>
              <a:rPr lang="en" sz="1500"/>
              <a:t>Accept T in A, find all reachable terminal states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1297500" y="393750"/>
            <a:ext cx="7038900" cy="914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000"/>
              <a:t>Data collection</a:t>
            </a:r>
            <a:endParaRPr sz="3000"/>
          </a:p>
        </p:txBody>
      </p:sp>
      <p:sp>
        <p:nvSpPr>
          <p:cNvPr id="182" name="Google Shape;182;p19"/>
          <p:cNvSpPr txBox="1"/>
          <p:nvPr>
            <p:ph idx="1" type="body"/>
          </p:nvPr>
        </p:nvSpPr>
        <p:spPr>
          <a:xfrm>
            <a:off x="1298448" y="1379265"/>
            <a:ext cx="7038900" cy="762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b="1" lang="en" sz="1500">
                <a:solidFill>
                  <a:srgbClr val="FFFFFF"/>
                </a:solidFill>
              </a:rPr>
              <a:t>GTFS </a:t>
            </a:r>
            <a:r>
              <a:rPr lang="en" sz="1500">
                <a:solidFill>
                  <a:srgbClr val="FFFFFF"/>
                </a:solidFill>
              </a:rPr>
              <a:t>– General Transit Feed Specification</a:t>
            </a:r>
            <a:br>
              <a:rPr lang="en" sz="1500">
                <a:solidFill>
                  <a:srgbClr val="FFFFFF"/>
                </a:solidFill>
              </a:rPr>
            </a:br>
            <a:r>
              <a:rPr lang="en" sz="1500">
                <a:solidFill>
                  <a:srgbClr val="FFFFFF"/>
                </a:solidFill>
              </a:rPr>
              <a:t>	Developed by Google, embraced by transit systems worldwide</a:t>
            </a:r>
            <a:endParaRPr sz="1500">
              <a:solidFill>
                <a:srgbClr val="FFFFFF"/>
              </a:solidFill>
            </a:endParaRPr>
          </a:p>
        </p:txBody>
      </p:sp>
      <p:sp>
        <p:nvSpPr>
          <p:cNvPr id="183" name="Google Shape;183;p19"/>
          <p:cNvSpPr txBox="1"/>
          <p:nvPr>
            <p:ph idx="1" type="body"/>
          </p:nvPr>
        </p:nvSpPr>
        <p:spPr>
          <a:xfrm>
            <a:off x="1297499" y="2319840"/>
            <a:ext cx="3549900" cy="2455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chemeClr val="lt2"/>
                </a:solidFill>
              </a:rPr>
              <a:t>Public </a:t>
            </a:r>
            <a:r>
              <a:rPr lang="en" sz="1500">
                <a:solidFill>
                  <a:srgbClr val="FFFFFF"/>
                </a:solidFill>
              </a:rPr>
              <a:t>databases for </a:t>
            </a:r>
            <a:r>
              <a:rPr lang="en" sz="1500">
                <a:solidFill>
                  <a:schemeClr val="lt2"/>
                </a:solidFill>
              </a:rPr>
              <a:t>public </a:t>
            </a:r>
            <a:r>
              <a:rPr lang="en" sz="1500">
                <a:solidFill>
                  <a:srgbClr val="FFFFFF"/>
                </a:solidFill>
              </a:rPr>
              <a:t>transit:</a:t>
            </a:r>
            <a:endParaRPr sz="1500">
              <a:solidFill>
                <a:srgbClr val="FFFFFF"/>
              </a:solidFill>
            </a:endParaRPr>
          </a:p>
          <a:p>
            <a:pPr indent="-323850" lvl="0" marL="457200" rtl="0" algn="l">
              <a:lnSpc>
                <a:spcPct val="150000"/>
              </a:lnSpc>
              <a:spcBef>
                <a:spcPts val="1200"/>
              </a:spcBef>
              <a:spcAft>
                <a:spcPts val="0"/>
              </a:spcAft>
              <a:buClr>
                <a:srgbClr val="FFFFFF"/>
              </a:buClr>
              <a:buSzPts val="1500"/>
              <a:buChar char="●"/>
            </a:pPr>
            <a:r>
              <a:rPr lang="en" sz="1500">
                <a:solidFill>
                  <a:srgbClr val="FFFFFF"/>
                </a:solidFill>
              </a:rPr>
              <a:t>Google</a:t>
            </a:r>
            <a:r>
              <a:rPr lang="en" sz="1500">
                <a:solidFill>
                  <a:srgbClr val="FFFFFF"/>
                </a:solidFill>
              </a:rPr>
              <a:t> Transit</a:t>
            </a:r>
            <a:endParaRPr sz="1500">
              <a:solidFill>
                <a:srgbClr val="FFFFFF"/>
              </a:solidFill>
            </a:endParaRPr>
          </a:p>
          <a:p>
            <a:pPr indent="-323850" lvl="0" marL="457200" rtl="0" algn="l">
              <a:lnSpc>
                <a:spcPct val="150000"/>
              </a:lnSpc>
              <a:spcBef>
                <a:spcPts val="0"/>
              </a:spcBef>
              <a:spcAft>
                <a:spcPts val="0"/>
              </a:spcAft>
              <a:buClr>
                <a:srgbClr val="FFFFFF"/>
              </a:buClr>
              <a:buSzPts val="1500"/>
              <a:buChar char="●"/>
            </a:pPr>
            <a:r>
              <a:rPr lang="en" sz="1500">
                <a:solidFill>
                  <a:srgbClr val="FFFFFF"/>
                </a:solidFill>
              </a:rPr>
              <a:t>gtfs.org</a:t>
            </a:r>
            <a:endParaRPr sz="1500">
              <a:solidFill>
                <a:srgbClr val="FFFFFF"/>
              </a:solidFill>
            </a:endParaRPr>
          </a:p>
          <a:p>
            <a:pPr indent="-323850" lvl="0" marL="457200" rtl="0" algn="l">
              <a:lnSpc>
                <a:spcPct val="150000"/>
              </a:lnSpc>
              <a:spcBef>
                <a:spcPts val="0"/>
              </a:spcBef>
              <a:spcAft>
                <a:spcPts val="0"/>
              </a:spcAft>
              <a:buClr>
                <a:srgbClr val="FFFFFF"/>
              </a:buClr>
              <a:buSzPts val="1500"/>
              <a:buChar char="●"/>
            </a:pPr>
            <a:r>
              <a:rPr lang="en" sz="1500">
                <a:solidFill>
                  <a:srgbClr val="FFFFFF"/>
                </a:solidFill>
              </a:rPr>
              <a:t>mobilitydatabase.org</a:t>
            </a:r>
            <a:endParaRPr sz="1500">
              <a:solidFill>
                <a:srgbClr val="FFFFFF"/>
              </a:solidFill>
            </a:endParaRPr>
          </a:p>
          <a:p>
            <a:pPr indent="-323850" lvl="0" marL="457200" rtl="0" algn="l">
              <a:lnSpc>
                <a:spcPct val="150000"/>
              </a:lnSpc>
              <a:spcBef>
                <a:spcPts val="0"/>
              </a:spcBef>
              <a:spcAft>
                <a:spcPts val="0"/>
              </a:spcAft>
              <a:buClr>
                <a:srgbClr val="FFFFFF"/>
              </a:buClr>
              <a:buSzPts val="1500"/>
              <a:buChar char="●"/>
            </a:pPr>
            <a:r>
              <a:rPr lang="en" sz="1500">
                <a:solidFill>
                  <a:srgbClr val="FFFFFF"/>
                </a:solidFill>
              </a:rPr>
              <a:t>openmobilitydata.org</a:t>
            </a:r>
            <a:endParaRPr sz="1500">
              <a:solidFill>
                <a:srgbClr val="FFFFFF"/>
              </a:solidFill>
            </a:endParaRPr>
          </a:p>
          <a:p>
            <a:pPr indent="0" lvl="0" marL="457200" rtl="0" algn="l">
              <a:lnSpc>
                <a:spcPct val="150000"/>
              </a:lnSpc>
              <a:spcBef>
                <a:spcPts val="1200"/>
              </a:spcBef>
              <a:spcAft>
                <a:spcPts val="1200"/>
              </a:spcAft>
              <a:buNone/>
            </a:pPr>
            <a:r>
              <a:rPr lang="en" sz="1500">
                <a:solidFill>
                  <a:srgbClr val="FFFFFF"/>
                </a:solidFill>
              </a:rPr>
              <a:t>and more…</a:t>
            </a:r>
            <a:endParaRPr sz="1500">
              <a:solidFill>
                <a:srgbClr val="FFFFFF"/>
              </a:solidFill>
            </a:endParaRPr>
          </a:p>
        </p:txBody>
      </p:sp>
      <p:sp>
        <p:nvSpPr>
          <p:cNvPr id="184" name="Google Shape;184;p19"/>
          <p:cNvSpPr txBox="1"/>
          <p:nvPr>
            <p:ph idx="1" type="body"/>
          </p:nvPr>
        </p:nvSpPr>
        <p:spPr>
          <a:xfrm>
            <a:off x="5090590" y="2319840"/>
            <a:ext cx="3549900" cy="1954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rgbClr val="FFFFFF"/>
                </a:solidFill>
              </a:rPr>
              <a:t>What we took from it:</a:t>
            </a:r>
            <a:endParaRPr sz="1500">
              <a:solidFill>
                <a:srgbClr val="FFFFFF"/>
              </a:solidFill>
            </a:endParaRPr>
          </a:p>
          <a:p>
            <a:pPr indent="0" lvl="0" marL="0" rtl="0" algn="l">
              <a:lnSpc>
                <a:spcPct val="150000"/>
              </a:lnSpc>
              <a:spcBef>
                <a:spcPts val="1200"/>
              </a:spcBef>
              <a:spcAft>
                <a:spcPts val="0"/>
              </a:spcAft>
              <a:buNone/>
            </a:pPr>
            <a:r>
              <a:rPr lang="en" sz="1500">
                <a:solidFill>
                  <a:srgbClr val="FFFFFF"/>
                </a:solidFill>
              </a:rPr>
              <a:t>Extended GTFS Specification</a:t>
            </a:r>
            <a:endParaRPr sz="1500">
              <a:solidFill>
                <a:srgbClr val="FFFFFF"/>
              </a:solidFill>
            </a:endParaRPr>
          </a:p>
          <a:p>
            <a:pPr indent="0" lvl="0" marL="0" rtl="0" algn="l">
              <a:lnSpc>
                <a:spcPct val="150000"/>
              </a:lnSpc>
              <a:spcBef>
                <a:spcPts val="0"/>
              </a:spcBef>
              <a:spcAft>
                <a:spcPts val="0"/>
              </a:spcAft>
              <a:buNone/>
            </a:pPr>
            <a:r>
              <a:rPr lang="en" sz="1500"/>
              <a:t>GTFS Specification</a:t>
            </a:r>
            <a:endParaRPr sz="1500"/>
          </a:p>
          <a:p>
            <a:pPr indent="0" lvl="0" marL="0" rtl="0" algn="l">
              <a:lnSpc>
                <a:spcPct val="150000"/>
              </a:lnSpc>
              <a:spcBef>
                <a:spcPts val="0"/>
              </a:spcBef>
              <a:spcAft>
                <a:spcPts val="0"/>
              </a:spcAft>
              <a:buNone/>
            </a:pPr>
            <a:br>
              <a:rPr lang="en" sz="1500"/>
            </a:br>
            <a:r>
              <a:rPr lang="en" sz="1500"/>
              <a:t>Old GTFS feeds</a:t>
            </a:r>
            <a:endParaRPr sz="1500"/>
          </a:p>
        </p:txBody>
      </p:sp>
      <p:cxnSp>
        <p:nvCxnSpPr>
          <p:cNvPr id="185" name="Google Shape;185;p19"/>
          <p:cNvCxnSpPr/>
          <p:nvPr/>
        </p:nvCxnSpPr>
        <p:spPr>
          <a:xfrm flipH="1" rot="10800000">
            <a:off x="4138801" y="3020309"/>
            <a:ext cx="781500" cy="3600"/>
          </a:xfrm>
          <a:prstGeom prst="straightConnector1">
            <a:avLst/>
          </a:prstGeom>
          <a:noFill/>
          <a:ln cap="flat" cmpd="sng" w="19050">
            <a:solidFill>
              <a:schemeClr val="lt1"/>
            </a:solidFill>
            <a:prstDash val="solid"/>
            <a:round/>
            <a:headEnd len="med" w="med" type="none"/>
            <a:tailEnd len="med" w="med" type="stealth"/>
          </a:ln>
          <a:effectLst>
            <a:outerShdw blurRad="57150" rotWithShape="0" algn="bl" dir="5400000" dist="19050">
              <a:srgbClr val="000000">
                <a:alpha val="50000"/>
              </a:srgbClr>
            </a:outerShdw>
          </a:effectLst>
        </p:spPr>
      </p:cxnSp>
      <p:cxnSp>
        <p:nvCxnSpPr>
          <p:cNvPr id="186" name="Google Shape;186;p19"/>
          <p:cNvCxnSpPr/>
          <p:nvPr/>
        </p:nvCxnSpPr>
        <p:spPr>
          <a:xfrm flipH="1" rot="10800000">
            <a:off x="4138801" y="3371664"/>
            <a:ext cx="781500" cy="3600"/>
          </a:xfrm>
          <a:prstGeom prst="straightConnector1">
            <a:avLst/>
          </a:prstGeom>
          <a:noFill/>
          <a:ln cap="flat" cmpd="sng" w="19050">
            <a:solidFill>
              <a:schemeClr val="lt1"/>
            </a:solidFill>
            <a:prstDash val="solid"/>
            <a:round/>
            <a:headEnd len="med" w="med" type="none"/>
            <a:tailEnd len="med" w="med" type="stealth"/>
          </a:ln>
          <a:effectLst>
            <a:outerShdw blurRad="57150" rotWithShape="0" algn="bl" dir="5400000" dist="19050">
              <a:srgbClr val="000000">
                <a:alpha val="50000"/>
              </a:srgbClr>
            </a:outerShdw>
          </a:effectLst>
        </p:spPr>
      </p:cxnSp>
      <p:cxnSp>
        <p:nvCxnSpPr>
          <p:cNvPr id="187" name="Google Shape;187;p19"/>
          <p:cNvCxnSpPr/>
          <p:nvPr/>
        </p:nvCxnSpPr>
        <p:spPr>
          <a:xfrm flipH="1" rot="10800000">
            <a:off x="4138801" y="4059137"/>
            <a:ext cx="781500" cy="3600"/>
          </a:xfrm>
          <a:prstGeom prst="straightConnector1">
            <a:avLst/>
          </a:prstGeom>
          <a:noFill/>
          <a:ln cap="flat" cmpd="sng" w="19050">
            <a:solidFill>
              <a:schemeClr val="lt1"/>
            </a:solidFill>
            <a:prstDash val="solid"/>
            <a:round/>
            <a:headEnd len="med" w="med" type="none"/>
            <a:tailEnd len="med" w="med" type="stealth"/>
          </a:ln>
          <a:effectLst>
            <a:outerShdw blurRad="57150" rotWithShape="0" algn="bl" dir="5400000" dist="19050">
              <a:srgbClr val="000000">
                <a:alpha val="50000"/>
              </a:srgbClr>
            </a:outerShdw>
          </a:effectLst>
        </p:spPr>
      </p:cxnSp>
      <p:sp>
        <p:nvSpPr>
          <p:cNvPr id="188" name="Google Shape;188;p19"/>
          <p:cNvSpPr txBox="1"/>
          <p:nvPr>
            <p:ph idx="12" type="sldNum"/>
          </p:nvPr>
        </p:nvSpPr>
        <p:spPr>
          <a:xfrm>
            <a:off x="8472458" y="4663217"/>
            <a:ext cx="548700" cy="3936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r">
              <a:spcBef>
                <a:spcPts val="0"/>
              </a:spcBef>
              <a:spcAft>
                <a:spcPts val="0"/>
              </a:spcAft>
              <a:buNone/>
            </a:pPr>
            <a:r>
              <a:rPr lang="en"/>
              <a:t>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cxnSp>
        <p:nvCxnSpPr>
          <p:cNvPr id="193" name="Google Shape;193;p20"/>
          <p:cNvCxnSpPr>
            <a:endCxn id="194" idx="2"/>
          </p:cNvCxnSpPr>
          <p:nvPr/>
        </p:nvCxnSpPr>
        <p:spPr>
          <a:xfrm flipH="1" rot="10800000">
            <a:off x="7588500" y="1854750"/>
            <a:ext cx="1800" cy="514800"/>
          </a:xfrm>
          <a:prstGeom prst="straightConnector1">
            <a:avLst/>
          </a:prstGeom>
          <a:noFill/>
          <a:ln cap="flat" cmpd="sng" w="28575">
            <a:solidFill>
              <a:schemeClr val="accent1"/>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195" name="Google Shape;195;p20"/>
          <p:cNvCxnSpPr>
            <a:endCxn id="196" idx="2"/>
          </p:cNvCxnSpPr>
          <p:nvPr/>
        </p:nvCxnSpPr>
        <p:spPr>
          <a:xfrm rot="10800000">
            <a:off x="5629775" y="1854750"/>
            <a:ext cx="0" cy="514800"/>
          </a:xfrm>
          <a:prstGeom prst="straightConnector1">
            <a:avLst/>
          </a:prstGeom>
          <a:noFill/>
          <a:ln cap="flat" cmpd="sng" w="28575">
            <a:solidFill>
              <a:schemeClr val="accent1"/>
            </a:solidFill>
            <a:prstDash val="solid"/>
            <a:round/>
            <a:headEnd len="med" w="med" type="none"/>
            <a:tailEnd len="med" w="med" type="triangle"/>
          </a:ln>
          <a:effectLst>
            <a:outerShdw blurRad="57150" rotWithShape="0" algn="bl" dir="5400000" dist="19050">
              <a:srgbClr val="000000">
                <a:alpha val="50000"/>
              </a:srgbClr>
            </a:outerShdw>
          </a:effectLst>
        </p:spPr>
      </p:cxnSp>
      <p:sp>
        <p:nvSpPr>
          <p:cNvPr id="197" name="Google Shape;197;p20"/>
          <p:cNvSpPr txBox="1"/>
          <p:nvPr>
            <p:ph type="title"/>
          </p:nvPr>
        </p:nvSpPr>
        <p:spPr>
          <a:xfrm>
            <a:off x="1297500" y="393750"/>
            <a:ext cx="7038900" cy="914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000"/>
              <a:t>Architecture</a:t>
            </a:r>
            <a:endParaRPr sz="3000"/>
          </a:p>
        </p:txBody>
      </p:sp>
      <p:pic>
        <p:nvPicPr>
          <p:cNvPr id="198" name="Google Shape;198;p20"/>
          <p:cNvPicPr preferRelativeResize="0"/>
          <p:nvPr/>
        </p:nvPicPr>
        <p:blipFill>
          <a:blip r:embed="rId3">
            <a:alphaModFix amt="8000"/>
          </a:blip>
          <a:stretch>
            <a:fillRect/>
          </a:stretch>
        </p:blipFill>
        <p:spPr>
          <a:xfrm>
            <a:off x="5065382" y="651050"/>
            <a:ext cx="3650494" cy="3839749"/>
          </a:xfrm>
          <a:prstGeom prst="rect">
            <a:avLst/>
          </a:prstGeom>
          <a:noFill/>
          <a:ln>
            <a:noFill/>
          </a:ln>
          <a:effectLst>
            <a:outerShdw blurRad="57150" rotWithShape="0" algn="bl" dir="5400000" dist="19050">
              <a:srgbClr val="000000">
                <a:alpha val="50000"/>
              </a:srgbClr>
            </a:outerShdw>
          </a:effectLst>
        </p:spPr>
      </p:pic>
      <p:pic>
        <p:nvPicPr>
          <p:cNvPr id="199" name="Google Shape;199;p20"/>
          <p:cNvPicPr preferRelativeResize="0"/>
          <p:nvPr/>
        </p:nvPicPr>
        <p:blipFill>
          <a:blip r:embed="rId4">
            <a:alphaModFix amt="8000"/>
          </a:blip>
          <a:stretch>
            <a:fillRect/>
          </a:stretch>
        </p:blipFill>
        <p:spPr>
          <a:xfrm>
            <a:off x="847125" y="653100"/>
            <a:ext cx="3308790" cy="3835650"/>
          </a:xfrm>
          <a:prstGeom prst="rect">
            <a:avLst/>
          </a:prstGeom>
          <a:noFill/>
          <a:ln>
            <a:noFill/>
          </a:ln>
          <a:effectLst>
            <a:outerShdw blurRad="57150" rotWithShape="0" algn="bl" dir="5400000" dist="19050">
              <a:srgbClr val="000000">
                <a:alpha val="50000"/>
              </a:srgbClr>
            </a:outerShdw>
          </a:effectLst>
        </p:spPr>
      </p:pic>
      <p:cxnSp>
        <p:nvCxnSpPr>
          <p:cNvPr id="200" name="Google Shape;200;p20"/>
          <p:cNvCxnSpPr>
            <a:stCxn id="196" idx="1"/>
            <a:endCxn id="201" idx="3"/>
          </p:cNvCxnSpPr>
          <p:nvPr/>
        </p:nvCxnSpPr>
        <p:spPr>
          <a:xfrm flipH="1">
            <a:off x="3428075" y="1581300"/>
            <a:ext cx="1373100" cy="300"/>
          </a:xfrm>
          <a:prstGeom prst="straightConnector1">
            <a:avLst/>
          </a:prstGeom>
          <a:noFill/>
          <a:ln cap="flat" cmpd="sng" w="28575">
            <a:solidFill>
              <a:schemeClr val="accent1"/>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202" name="Google Shape;202;p20"/>
          <p:cNvCxnSpPr>
            <a:stCxn id="203" idx="0"/>
            <a:endCxn id="204" idx="2"/>
          </p:cNvCxnSpPr>
          <p:nvPr/>
        </p:nvCxnSpPr>
        <p:spPr>
          <a:xfrm rot="10800000">
            <a:off x="6593699" y="3361975"/>
            <a:ext cx="0" cy="761100"/>
          </a:xfrm>
          <a:prstGeom prst="straightConnector1">
            <a:avLst/>
          </a:prstGeom>
          <a:noFill/>
          <a:ln cap="flat" cmpd="sng" w="28575">
            <a:solidFill>
              <a:schemeClr val="accent1"/>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205" name="Google Shape;205;p20"/>
          <p:cNvCxnSpPr>
            <a:stCxn id="206" idx="3"/>
            <a:endCxn id="203" idx="1"/>
          </p:cNvCxnSpPr>
          <p:nvPr/>
        </p:nvCxnSpPr>
        <p:spPr>
          <a:xfrm>
            <a:off x="3580475" y="4396525"/>
            <a:ext cx="1220700" cy="0"/>
          </a:xfrm>
          <a:prstGeom prst="straightConnector1">
            <a:avLst/>
          </a:prstGeom>
          <a:noFill/>
          <a:ln cap="flat" cmpd="sng" w="28575">
            <a:solidFill>
              <a:schemeClr val="lt2"/>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207" name="Google Shape;207;p20"/>
          <p:cNvCxnSpPr>
            <a:stCxn id="206" idx="3"/>
            <a:endCxn id="203" idx="1"/>
          </p:cNvCxnSpPr>
          <p:nvPr/>
        </p:nvCxnSpPr>
        <p:spPr>
          <a:xfrm>
            <a:off x="3580475" y="4396525"/>
            <a:ext cx="1220700" cy="0"/>
          </a:xfrm>
          <a:prstGeom prst="straightConnector1">
            <a:avLst/>
          </a:prstGeom>
          <a:noFill/>
          <a:ln cap="flat" cmpd="sng" w="28575">
            <a:solidFill>
              <a:schemeClr val="accent1"/>
            </a:solidFill>
            <a:prstDash val="dash"/>
            <a:round/>
            <a:headEnd len="med" w="med" type="none"/>
            <a:tailEnd len="med" w="med" type="triangle"/>
          </a:ln>
          <a:effectLst>
            <a:outerShdw blurRad="57150" rotWithShape="0" algn="bl" dir="5400000" dist="19050">
              <a:srgbClr val="000000">
                <a:alpha val="50000"/>
              </a:srgbClr>
            </a:outerShdw>
          </a:effectLst>
        </p:spPr>
      </p:cxnSp>
      <p:cxnSp>
        <p:nvCxnSpPr>
          <p:cNvPr id="208" name="Google Shape;208;p20"/>
          <p:cNvCxnSpPr>
            <a:stCxn id="209" idx="3"/>
            <a:endCxn id="206" idx="1"/>
          </p:cNvCxnSpPr>
          <p:nvPr/>
        </p:nvCxnSpPr>
        <p:spPr>
          <a:xfrm>
            <a:off x="796225" y="4156550"/>
            <a:ext cx="626400" cy="240000"/>
          </a:xfrm>
          <a:prstGeom prst="straightConnector1">
            <a:avLst/>
          </a:prstGeom>
          <a:noFill/>
          <a:ln cap="flat" cmpd="sng" w="28575">
            <a:solidFill>
              <a:schemeClr val="lt2"/>
            </a:solidFill>
            <a:prstDash val="solid"/>
            <a:round/>
            <a:headEnd len="med" w="med" type="none"/>
            <a:tailEnd len="med" w="med" type="triangle"/>
          </a:ln>
          <a:effectLst>
            <a:outerShdw blurRad="57150" rotWithShape="0" algn="bl" dir="5400000" dist="19050">
              <a:srgbClr val="000000">
                <a:alpha val="50000"/>
              </a:srgbClr>
            </a:outerShdw>
          </a:effectLst>
        </p:spPr>
      </p:cxnSp>
      <p:sp>
        <p:nvSpPr>
          <p:cNvPr id="210" name="Google Shape;210;p20"/>
          <p:cNvSpPr txBox="1"/>
          <p:nvPr>
            <p:ph idx="12" type="sldNum"/>
          </p:nvPr>
        </p:nvSpPr>
        <p:spPr>
          <a:xfrm>
            <a:off x="8387353" y="4396518"/>
            <a:ext cx="543600" cy="3936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r">
              <a:spcBef>
                <a:spcPts val="0"/>
              </a:spcBef>
              <a:spcAft>
                <a:spcPts val="0"/>
              </a:spcAft>
              <a:buNone/>
            </a:pPr>
            <a:r>
              <a:rPr lang="en"/>
              <a:t>4</a:t>
            </a:r>
            <a:endParaRPr/>
          </a:p>
        </p:txBody>
      </p:sp>
      <p:sp>
        <p:nvSpPr>
          <p:cNvPr id="209" name="Google Shape;209;p20"/>
          <p:cNvSpPr/>
          <p:nvPr/>
        </p:nvSpPr>
        <p:spPr>
          <a:xfrm>
            <a:off x="-512075" y="2739200"/>
            <a:ext cx="1308300" cy="2834700"/>
          </a:xfrm>
          <a:prstGeom prst="roundRect">
            <a:avLst>
              <a:gd fmla="val 27173" name="adj"/>
            </a:avLst>
          </a:prstGeom>
          <a:solidFill>
            <a:schemeClr val="lt2"/>
          </a:solidFill>
          <a:ln>
            <a:noFill/>
          </a:ln>
          <a:effectLst>
            <a:outerShdw blurRad="57150" rotWithShape="0" algn="bl" dir="5400000" dist="19050">
              <a:srgbClr val="000000">
                <a:alpha val="50000"/>
              </a:srgbClr>
            </a:outerShdw>
          </a:effectLst>
        </p:spPr>
        <p:txBody>
          <a:bodyPr anchorCtr="0" anchor="t" bIns="0" lIns="640075" spcFirstLastPara="1" rIns="0" wrap="square" tIns="91425">
            <a:noAutofit/>
          </a:bodyPr>
          <a:lstStyle/>
          <a:p>
            <a:pPr indent="0" lvl="0" marL="0" marR="0" rtl="0" algn="ctr">
              <a:lnSpc>
                <a:spcPct val="120000"/>
              </a:lnSpc>
              <a:spcBef>
                <a:spcPts val="0"/>
              </a:spcBef>
              <a:spcAft>
                <a:spcPts val="0"/>
              </a:spcAft>
              <a:buNone/>
            </a:pPr>
            <a:r>
              <a:rPr b="1" lang="en" sz="2200">
                <a:solidFill>
                  <a:schemeClr val="dk1"/>
                </a:solidFill>
                <a:latin typeface="Montserrat"/>
                <a:ea typeface="Montserrat"/>
                <a:cs typeface="Montserrat"/>
                <a:sym typeface="Montserrat"/>
              </a:rPr>
              <a:t>D</a:t>
            </a:r>
            <a:endParaRPr b="1" sz="2200">
              <a:solidFill>
                <a:schemeClr val="dk1"/>
              </a:solidFill>
              <a:latin typeface="Montserrat"/>
              <a:ea typeface="Montserrat"/>
              <a:cs typeface="Montserrat"/>
              <a:sym typeface="Montserrat"/>
            </a:endParaRPr>
          </a:p>
          <a:p>
            <a:pPr indent="0" lvl="0" marL="0" marR="0" rtl="0" algn="ctr">
              <a:lnSpc>
                <a:spcPct val="120000"/>
              </a:lnSpc>
              <a:spcBef>
                <a:spcPts val="0"/>
              </a:spcBef>
              <a:spcAft>
                <a:spcPts val="0"/>
              </a:spcAft>
              <a:buNone/>
            </a:pPr>
            <a:r>
              <a:rPr b="1" lang="en" sz="2200">
                <a:solidFill>
                  <a:schemeClr val="dk1"/>
                </a:solidFill>
                <a:latin typeface="Montserrat"/>
                <a:ea typeface="Montserrat"/>
                <a:cs typeface="Montserrat"/>
                <a:sym typeface="Montserrat"/>
              </a:rPr>
              <a:t>A</a:t>
            </a:r>
            <a:endParaRPr b="1" sz="2200">
              <a:solidFill>
                <a:schemeClr val="dk1"/>
              </a:solidFill>
              <a:latin typeface="Montserrat"/>
              <a:ea typeface="Montserrat"/>
              <a:cs typeface="Montserrat"/>
              <a:sym typeface="Montserrat"/>
            </a:endParaRPr>
          </a:p>
          <a:p>
            <a:pPr indent="0" lvl="0" marL="0" marR="0" rtl="0" algn="ctr">
              <a:lnSpc>
                <a:spcPct val="120000"/>
              </a:lnSpc>
              <a:spcBef>
                <a:spcPts val="0"/>
              </a:spcBef>
              <a:spcAft>
                <a:spcPts val="0"/>
              </a:spcAft>
              <a:buNone/>
            </a:pPr>
            <a:r>
              <a:rPr b="1" lang="en" sz="2200">
                <a:solidFill>
                  <a:schemeClr val="dk1"/>
                </a:solidFill>
                <a:latin typeface="Montserrat"/>
                <a:ea typeface="Montserrat"/>
                <a:cs typeface="Montserrat"/>
                <a:sym typeface="Montserrat"/>
              </a:rPr>
              <a:t>T</a:t>
            </a:r>
            <a:endParaRPr b="1" sz="2200">
              <a:solidFill>
                <a:schemeClr val="dk1"/>
              </a:solidFill>
              <a:latin typeface="Montserrat"/>
              <a:ea typeface="Montserrat"/>
              <a:cs typeface="Montserrat"/>
              <a:sym typeface="Montserrat"/>
            </a:endParaRPr>
          </a:p>
          <a:p>
            <a:pPr indent="0" lvl="0" marL="0" marR="0" rtl="0" algn="ctr">
              <a:lnSpc>
                <a:spcPct val="120000"/>
              </a:lnSpc>
              <a:spcBef>
                <a:spcPts val="0"/>
              </a:spcBef>
              <a:spcAft>
                <a:spcPts val="0"/>
              </a:spcAft>
              <a:buNone/>
            </a:pPr>
            <a:r>
              <a:rPr b="1" lang="en" sz="2200">
                <a:solidFill>
                  <a:schemeClr val="dk1"/>
                </a:solidFill>
                <a:latin typeface="Montserrat"/>
                <a:ea typeface="Montserrat"/>
                <a:cs typeface="Montserrat"/>
                <a:sym typeface="Montserrat"/>
              </a:rPr>
              <a:t>A</a:t>
            </a:r>
            <a:endParaRPr b="1" sz="2200">
              <a:solidFill>
                <a:schemeClr val="dk1"/>
              </a:solidFill>
              <a:latin typeface="Montserrat"/>
              <a:ea typeface="Montserrat"/>
              <a:cs typeface="Montserrat"/>
              <a:sym typeface="Montserrat"/>
            </a:endParaRPr>
          </a:p>
          <a:p>
            <a:pPr indent="0" lvl="0" marL="0" marR="0" rtl="0" algn="ctr">
              <a:lnSpc>
                <a:spcPct val="120000"/>
              </a:lnSpc>
              <a:spcBef>
                <a:spcPts val="1000"/>
              </a:spcBef>
              <a:spcAft>
                <a:spcPts val="0"/>
              </a:spcAft>
              <a:buNone/>
            </a:pPr>
            <a:r>
              <a:rPr b="1" lang="en">
                <a:solidFill>
                  <a:schemeClr val="accent3"/>
                </a:solidFill>
                <a:latin typeface="Montserrat"/>
                <a:ea typeface="Montserrat"/>
                <a:cs typeface="Montserrat"/>
                <a:sym typeface="Montserrat"/>
              </a:rPr>
              <a:t>(</a:t>
            </a:r>
            <a:r>
              <a:rPr b="1" lang="en">
                <a:solidFill>
                  <a:schemeClr val="accent3"/>
                </a:solidFill>
                <a:latin typeface="Montserrat"/>
                <a:ea typeface="Montserrat"/>
                <a:cs typeface="Montserrat"/>
                <a:sym typeface="Montserrat"/>
              </a:rPr>
              <a:t>CSV</a:t>
            </a:r>
            <a:r>
              <a:rPr b="1" lang="en">
                <a:solidFill>
                  <a:schemeClr val="accent3"/>
                </a:solidFill>
                <a:latin typeface="Montserrat"/>
                <a:ea typeface="Montserrat"/>
                <a:cs typeface="Montserrat"/>
                <a:sym typeface="Montserrat"/>
              </a:rPr>
              <a:t>)</a:t>
            </a:r>
            <a:endParaRPr b="1">
              <a:solidFill>
                <a:schemeClr val="accent3"/>
              </a:solidFill>
              <a:latin typeface="Montserrat"/>
              <a:ea typeface="Montserrat"/>
              <a:cs typeface="Montserrat"/>
              <a:sym typeface="Montserrat"/>
            </a:endParaRPr>
          </a:p>
        </p:txBody>
      </p:sp>
      <p:sp>
        <p:nvSpPr>
          <p:cNvPr id="206" name="Google Shape;206;p20"/>
          <p:cNvSpPr/>
          <p:nvPr/>
        </p:nvSpPr>
        <p:spPr>
          <a:xfrm>
            <a:off x="1422575" y="4123075"/>
            <a:ext cx="2157900" cy="546900"/>
          </a:xfrm>
          <a:prstGeom prst="roundRect">
            <a:avLst>
              <a:gd fmla="val 27173" name="adj"/>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None/>
            </a:pPr>
            <a:r>
              <a:rPr lang="en" sz="1600">
                <a:solidFill>
                  <a:schemeClr val="dk1"/>
                </a:solidFill>
                <a:latin typeface="Montserrat Medium"/>
                <a:ea typeface="Montserrat Medium"/>
                <a:cs typeface="Montserrat Medium"/>
                <a:sym typeface="Montserrat Medium"/>
              </a:rPr>
              <a:t>Data processing</a:t>
            </a:r>
            <a:endParaRPr sz="1600">
              <a:solidFill>
                <a:schemeClr val="dk1"/>
              </a:solidFill>
              <a:latin typeface="Montserrat Medium"/>
              <a:ea typeface="Montserrat Medium"/>
              <a:cs typeface="Montserrat Medium"/>
              <a:sym typeface="Montserrat Medium"/>
            </a:endParaRPr>
          </a:p>
        </p:txBody>
      </p:sp>
      <p:sp>
        <p:nvSpPr>
          <p:cNvPr id="203" name="Google Shape;203;p20"/>
          <p:cNvSpPr/>
          <p:nvPr/>
        </p:nvSpPr>
        <p:spPr>
          <a:xfrm>
            <a:off x="4801049" y="4123075"/>
            <a:ext cx="3585300" cy="546900"/>
          </a:xfrm>
          <a:prstGeom prst="roundRect">
            <a:avLst>
              <a:gd fmla="val 27173" name="adj"/>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None/>
            </a:pPr>
            <a:r>
              <a:rPr lang="en" sz="1600">
                <a:solidFill>
                  <a:schemeClr val="lt1"/>
                </a:solidFill>
                <a:latin typeface="Montserrat Medium"/>
                <a:ea typeface="Montserrat Medium"/>
                <a:cs typeface="Montserrat Medium"/>
                <a:sym typeface="Montserrat Medium"/>
              </a:rPr>
              <a:t>Data loader</a:t>
            </a:r>
            <a:endParaRPr sz="1600">
              <a:solidFill>
                <a:schemeClr val="lt1"/>
              </a:solidFill>
              <a:latin typeface="Montserrat Medium"/>
              <a:ea typeface="Montserrat Medium"/>
              <a:cs typeface="Montserrat Medium"/>
              <a:sym typeface="Montserrat Medium"/>
            </a:endParaRPr>
          </a:p>
        </p:txBody>
      </p:sp>
      <p:sp>
        <p:nvSpPr>
          <p:cNvPr id="204" name="Google Shape;204;p20"/>
          <p:cNvSpPr/>
          <p:nvPr/>
        </p:nvSpPr>
        <p:spPr>
          <a:xfrm>
            <a:off x="4768500" y="2373763"/>
            <a:ext cx="3650400" cy="988200"/>
          </a:xfrm>
          <a:prstGeom prst="roundRect">
            <a:avLst>
              <a:gd fmla="val 27173" name="adj"/>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None/>
            </a:pPr>
            <a:r>
              <a:rPr lang="en" sz="2200">
                <a:solidFill>
                  <a:schemeClr val="lt1"/>
                </a:solidFill>
                <a:latin typeface="Montserrat Medium"/>
                <a:ea typeface="Montserrat Medium"/>
                <a:cs typeface="Montserrat Medium"/>
                <a:sym typeface="Montserrat Medium"/>
              </a:rPr>
              <a:t>Algorithm</a:t>
            </a:r>
            <a:endParaRPr sz="2200">
              <a:solidFill>
                <a:schemeClr val="lt1"/>
              </a:solidFill>
              <a:latin typeface="Montserrat Medium"/>
              <a:ea typeface="Montserrat Medium"/>
              <a:cs typeface="Montserrat Medium"/>
              <a:sym typeface="Montserrat Medium"/>
            </a:endParaRPr>
          </a:p>
        </p:txBody>
      </p:sp>
      <p:sp>
        <p:nvSpPr>
          <p:cNvPr id="201" name="Google Shape;201;p20"/>
          <p:cNvSpPr/>
          <p:nvPr/>
        </p:nvSpPr>
        <p:spPr>
          <a:xfrm>
            <a:off x="1270200" y="1308288"/>
            <a:ext cx="2157900" cy="546900"/>
          </a:xfrm>
          <a:prstGeom prst="roundRect">
            <a:avLst>
              <a:gd fmla="val 27173" name="adj"/>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None/>
            </a:pPr>
            <a:r>
              <a:rPr lang="en" sz="1600">
                <a:solidFill>
                  <a:schemeClr val="dk1"/>
                </a:solidFill>
                <a:latin typeface="Montserrat Medium"/>
                <a:ea typeface="Montserrat Medium"/>
                <a:cs typeface="Montserrat Medium"/>
                <a:sym typeface="Montserrat Medium"/>
              </a:rPr>
              <a:t>Telegram bot</a:t>
            </a:r>
            <a:endParaRPr sz="1600">
              <a:solidFill>
                <a:schemeClr val="dk1"/>
              </a:solidFill>
              <a:latin typeface="Montserrat Medium"/>
              <a:ea typeface="Montserrat Medium"/>
              <a:cs typeface="Montserrat Medium"/>
              <a:sym typeface="Montserrat Medium"/>
            </a:endParaRPr>
          </a:p>
        </p:txBody>
      </p:sp>
      <p:cxnSp>
        <p:nvCxnSpPr>
          <p:cNvPr id="211" name="Google Shape;211;p20"/>
          <p:cNvCxnSpPr>
            <a:stCxn id="196" idx="1"/>
          </p:cNvCxnSpPr>
          <p:nvPr/>
        </p:nvCxnSpPr>
        <p:spPr>
          <a:xfrm flipH="1">
            <a:off x="3431375" y="1581300"/>
            <a:ext cx="1369800" cy="900"/>
          </a:xfrm>
          <a:prstGeom prst="straightConnector1">
            <a:avLst/>
          </a:prstGeom>
          <a:noFill/>
          <a:ln cap="flat" cmpd="sng" w="28575">
            <a:solidFill>
              <a:schemeClr val="lt2"/>
            </a:solidFill>
            <a:prstDash val="dash"/>
            <a:round/>
            <a:headEnd len="med" w="med" type="none"/>
            <a:tailEnd len="med" w="med" type="triangle"/>
          </a:ln>
          <a:effectLst>
            <a:outerShdw blurRad="57150" rotWithShape="0" algn="bl" dir="5400000" dist="19050">
              <a:srgbClr val="000000">
                <a:alpha val="50000"/>
              </a:srgbClr>
            </a:outerShdw>
          </a:effectLst>
        </p:spPr>
      </p:cxnSp>
      <p:sp>
        <p:nvSpPr>
          <p:cNvPr id="212" name="Google Shape;212;p20"/>
          <p:cNvSpPr txBox="1"/>
          <p:nvPr/>
        </p:nvSpPr>
        <p:spPr>
          <a:xfrm>
            <a:off x="3278825" y="1229100"/>
            <a:ext cx="1824000" cy="3525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Montserrat"/>
                <a:ea typeface="Montserrat"/>
                <a:cs typeface="Montserrat"/>
                <a:sym typeface="Montserrat"/>
              </a:rPr>
              <a:t>executable</a:t>
            </a:r>
            <a:endParaRPr sz="1200">
              <a:solidFill>
                <a:schemeClr val="lt1"/>
              </a:solidFill>
              <a:latin typeface="Montserrat"/>
              <a:ea typeface="Montserrat"/>
              <a:cs typeface="Montserrat"/>
              <a:sym typeface="Montserrat"/>
            </a:endParaRPr>
          </a:p>
        </p:txBody>
      </p:sp>
      <p:sp>
        <p:nvSpPr>
          <p:cNvPr id="213" name="Google Shape;213;p20"/>
          <p:cNvSpPr txBox="1"/>
          <p:nvPr/>
        </p:nvSpPr>
        <p:spPr>
          <a:xfrm>
            <a:off x="5245783" y="3469063"/>
            <a:ext cx="1212600" cy="5469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C++ structures</a:t>
            </a:r>
            <a:endParaRPr>
              <a:solidFill>
                <a:schemeClr val="lt1"/>
              </a:solidFill>
              <a:latin typeface="Montserrat"/>
              <a:ea typeface="Montserrat"/>
              <a:cs typeface="Montserrat"/>
              <a:sym typeface="Montserrat"/>
            </a:endParaRPr>
          </a:p>
        </p:txBody>
      </p:sp>
      <p:sp>
        <p:nvSpPr>
          <p:cNvPr id="214" name="Google Shape;214;p20"/>
          <p:cNvSpPr txBox="1"/>
          <p:nvPr/>
        </p:nvSpPr>
        <p:spPr>
          <a:xfrm>
            <a:off x="3436925" y="4068225"/>
            <a:ext cx="1507800" cy="3009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Montserrat"/>
                <a:ea typeface="Montserrat"/>
                <a:cs typeface="Montserrat"/>
                <a:sym typeface="Montserrat"/>
              </a:rPr>
              <a:t>JSON</a:t>
            </a:r>
            <a:endParaRPr sz="1200">
              <a:solidFill>
                <a:schemeClr val="lt1"/>
              </a:solidFill>
              <a:latin typeface="Montserrat"/>
              <a:ea typeface="Montserrat"/>
              <a:cs typeface="Montserrat"/>
              <a:sym typeface="Montserrat"/>
            </a:endParaRPr>
          </a:p>
        </p:txBody>
      </p:sp>
      <p:sp>
        <p:nvSpPr>
          <p:cNvPr id="196" name="Google Shape;196;p20"/>
          <p:cNvSpPr/>
          <p:nvPr/>
        </p:nvSpPr>
        <p:spPr>
          <a:xfrm>
            <a:off x="4801175" y="1307850"/>
            <a:ext cx="1657200" cy="546900"/>
          </a:xfrm>
          <a:prstGeom prst="roundRect">
            <a:avLst>
              <a:gd fmla="val 27173" name="adj"/>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None/>
            </a:pPr>
            <a:r>
              <a:rPr lang="en">
                <a:solidFill>
                  <a:schemeClr val="lt1"/>
                </a:solidFill>
                <a:latin typeface="Montserrat Medium"/>
                <a:ea typeface="Montserrat Medium"/>
                <a:cs typeface="Montserrat Medium"/>
                <a:sym typeface="Montserrat Medium"/>
              </a:rPr>
              <a:t>Executable (CLI)</a:t>
            </a:r>
            <a:endParaRPr>
              <a:solidFill>
                <a:schemeClr val="lt1"/>
              </a:solidFill>
              <a:latin typeface="Montserrat Medium"/>
              <a:ea typeface="Montserrat Medium"/>
              <a:cs typeface="Montserrat Medium"/>
              <a:sym typeface="Montserrat Medium"/>
            </a:endParaRPr>
          </a:p>
        </p:txBody>
      </p:sp>
      <p:sp>
        <p:nvSpPr>
          <p:cNvPr id="194" name="Google Shape;194;p20"/>
          <p:cNvSpPr/>
          <p:nvPr/>
        </p:nvSpPr>
        <p:spPr>
          <a:xfrm>
            <a:off x="6761700" y="1307850"/>
            <a:ext cx="1657200" cy="546900"/>
          </a:xfrm>
          <a:prstGeom prst="roundRect">
            <a:avLst>
              <a:gd fmla="val 27173" name="adj"/>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None/>
            </a:pPr>
            <a:r>
              <a:rPr lang="en">
                <a:solidFill>
                  <a:schemeClr val="lt1"/>
                </a:solidFill>
                <a:latin typeface="Montserrat Medium"/>
                <a:ea typeface="Montserrat Medium"/>
                <a:cs typeface="Montserrat Medium"/>
                <a:sym typeface="Montserrat Medium"/>
              </a:rPr>
              <a:t>Tests</a:t>
            </a:r>
            <a:endParaRPr>
              <a:solidFill>
                <a:schemeClr val="lt1"/>
              </a:solidFill>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1297500" y="393750"/>
            <a:ext cx="7038900" cy="914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1000"/>
              </a:spcAft>
              <a:buNone/>
            </a:pPr>
            <a:r>
              <a:rPr lang="en" sz="3000"/>
              <a:t>Testing</a:t>
            </a:r>
            <a:endParaRPr sz="3000"/>
          </a:p>
        </p:txBody>
      </p:sp>
      <p:sp>
        <p:nvSpPr>
          <p:cNvPr id="220" name="Google Shape;220;p21"/>
          <p:cNvSpPr txBox="1"/>
          <p:nvPr>
            <p:ph idx="1" type="body"/>
          </p:nvPr>
        </p:nvSpPr>
        <p:spPr>
          <a:xfrm>
            <a:off x="1297500" y="1307850"/>
            <a:ext cx="7319700" cy="2541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RAPTOR</a:t>
            </a:r>
            <a:endParaRPr sz="1500"/>
          </a:p>
          <a:p>
            <a:pPr indent="-323850" lvl="1" marL="914400" rtl="0" algn="l">
              <a:lnSpc>
                <a:spcPct val="100000"/>
              </a:lnSpc>
              <a:spcBef>
                <a:spcPts val="1000"/>
              </a:spcBef>
              <a:spcAft>
                <a:spcPts val="0"/>
              </a:spcAft>
              <a:buSzPts val="1500"/>
              <a:buChar char="○"/>
            </a:pPr>
            <a:r>
              <a:rPr lang="en" sz="1500"/>
              <a:t>Unit tests: specific routes</a:t>
            </a:r>
            <a:endParaRPr sz="1500"/>
          </a:p>
          <a:p>
            <a:pPr indent="-323850" lvl="1" marL="914400" rtl="0" algn="l">
              <a:lnSpc>
                <a:spcPct val="100000"/>
              </a:lnSpc>
              <a:spcBef>
                <a:spcPts val="1000"/>
              </a:spcBef>
              <a:spcAft>
                <a:spcPts val="0"/>
              </a:spcAft>
              <a:buSzPts val="1500"/>
              <a:buChar char="○"/>
            </a:pPr>
            <a:r>
              <a:rPr lang="en" sz="1500"/>
              <a:t>Property-based: “Triangle inequality”</a:t>
            </a:r>
            <a:endParaRPr sz="1500"/>
          </a:p>
          <a:p>
            <a:pPr indent="-323850" lvl="0" marL="457200" rtl="0" algn="l">
              <a:lnSpc>
                <a:spcPct val="100000"/>
              </a:lnSpc>
              <a:spcBef>
                <a:spcPts val="1000"/>
              </a:spcBef>
              <a:spcAft>
                <a:spcPts val="0"/>
              </a:spcAft>
              <a:buSzPts val="1500"/>
              <a:buChar char="●"/>
            </a:pPr>
            <a:r>
              <a:rPr lang="en" sz="1500"/>
              <a:t>Suffix automaton</a:t>
            </a:r>
            <a:endParaRPr sz="1500"/>
          </a:p>
          <a:p>
            <a:pPr indent="-323850" lvl="1" marL="914400" rtl="0" algn="l">
              <a:lnSpc>
                <a:spcPct val="100000"/>
              </a:lnSpc>
              <a:spcBef>
                <a:spcPts val="1000"/>
              </a:spcBef>
              <a:spcAft>
                <a:spcPts val="0"/>
              </a:spcAft>
              <a:buSzPts val="1500"/>
              <a:buChar char="○"/>
            </a:pPr>
            <a:r>
              <a:rPr lang="en" sz="1500"/>
              <a:t>Unit tests: simple cases</a:t>
            </a:r>
            <a:endParaRPr sz="1500"/>
          </a:p>
          <a:p>
            <a:pPr indent="-323850" lvl="1" marL="914400" rtl="0" algn="l">
              <a:lnSpc>
                <a:spcPct val="100000"/>
              </a:lnSpc>
              <a:spcBef>
                <a:spcPts val="1000"/>
              </a:spcBef>
              <a:spcAft>
                <a:spcPts val="0"/>
              </a:spcAft>
              <a:buSzPts val="1500"/>
              <a:buChar char="○"/>
            </a:pPr>
            <a:r>
              <a:rPr lang="en" sz="1500"/>
              <a:t>Stress tests: random set of strings, compare with naive solution</a:t>
            </a:r>
            <a:endParaRPr sz="1500"/>
          </a:p>
          <a:p>
            <a:pPr indent="-323850" lvl="0" marL="457200" rtl="0" algn="l">
              <a:lnSpc>
                <a:spcPct val="100000"/>
              </a:lnSpc>
              <a:spcBef>
                <a:spcPts val="1000"/>
              </a:spcBef>
              <a:spcAft>
                <a:spcPts val="0"/>
              </a:spcAft>
              <a:buSzPts val="1500"/>
              <a:buChar char="●"/>
            </a:pPr>
            <a:r>
              <a:rPr lang="en" sz="1500"/>
              <a:t>CLI, Telegram bot</a:t>
            </a:r>
            <a:endParaRPr sz="1500"/>
          </a:p>
          <a:p>
            <a:pPr indent="-323850" lvl="1" marL="914400" rtl="0" algn="l">
              <a:lnSpc>
                <a:spcPct val="100000"/>
              </a:lnSpc>
              <a:spcBef>
                <a:spcPts val="1000"/>
              </a:spcBef>
              <a:spcAft>
                <a:spcPts val="1000"/>
              </a:spcAft>
              <a:buSzPts val="1500"/>
              <a:buChar char="○"/>
            </a:pPr>
            <a:r>
              <a:rPr lang="en" sz="1500"/>
              <a:t>No tests yet</a:t>
            </a:r>
            <a:endParaRPr sz="1500"/>
          </a:p>
        </p:txBody>
      </p:sp>
      <p:sp>
        <p:nvSpPr>
          <p:cNvPr id="221" name="Google Shape;221;p21"/>
          <p:cNvSpPr txBox="1"/>
          <p:nvPr>
            <p:ph idx="12" type="sldNum"/>
          </p:nvPr>
        </p:nvSpPr>
        <p:spPr>
          <a:xfrm>
            <a:off x="8472458" y="4663217"/>
            <a:ext cx="548700" cy="3936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r">
              <a:spcBef>
                <a:spcPts val="0"/>
              </a:spcBef>
              <a:spcAft>
                <a:spcPts val="100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