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16"/>
  </p:handoutMasterIdLst>
  <p:sldIdLst>
    <p:sldId id="256" r:id="rId4"/>
    <p:sldId id="1445" r:id="rId6"/>
    <p:sldId id="1657" r:id="rId7"/>
    <p:sldId id="1446" r:id="rId8"/>
    <p:sldId id="1447" r:id="rId9"/>
    <p:sldId id="1868" r:id="rId10"/>
    <p:sldId id="1448" r:id="rId11"/>
    <p:sldId id="2077" r:id="rId12"/>
    <p:sldId id="2076" r:id="rId13"/>
    <p:sldId id="1869" r:id="rId14"/>
    <p:sldId id="1872"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80" autoAdjust="0"/>
    <p:restoredTop sz="79030" autoAdjust="0"/>
  </p:normalViewPr>
  <p:slideViewPr>
    <p:cSldViewPr>
      <p:cViewPr varScale="1">
        <p:scale>
          <a:sx n="109" d="100"/>
          <a:sy n="109" d="100"/>
        </p:scale>
        <p:origin x="2085" y="55"/>
      </p:cViewPr>
      <p:guideLst>
        <p:guide orient="horz" pos="2200"/>
        <p:guide pos="2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105" d="100"/>
          <a:sy n="105" d="100"/>
        </p:scale>
        <p:origin x="4269" y="5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黄雨</a:t>
            </a: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683E5292-C197-4B29-8ABD-C7AEB5E0B154}" type="datetimeFigureOut">
              <a:rPr lang="en-US" altLang="zh-CN"/>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r>
              <a:rPr lang="zh-CN" altLang="en-US"/>
              <a:t>黄雨 华东理工大学</a:t>
            </a: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B4C119E0-CEE4-4FF8-83B2-DC856A2C17CC}" type="slidenum">
              <a:rPr lang="en-US" altLang="zh-CN"/>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fld>
            <a:endParaRPr lang="en-US" altLang="zh-CN"/>
          </a:p>
        </p:txBody>
      </p:sp>
      <p:sp>
        <p:nvSpPr>
          <p:cNvPr id="5" name="页脚占位符 4"/>
          <p:cNvSpPr>
            <a:spLocks noGrp="1"/>
          </p:cNvSpPr>
          <p:nvPr>
            <p:ph type="ftr" sz="quarter" idx="4"/>
          </p:nvPr>
        </p:nvSpPr>
        <p:spPr/>
        <p:txBody>
          <a:bodyPr/>
          <a:p>
            <a:pPr>
              <a:defRPr/>
            </a:pPr>
            <a:r>
              <a:rPr lang="zh-CN" altLang="zh-CN"/>
              <a:t>黄雨</a:t>
            </a:r>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B4C119E0-CEE4-4FF8-83B2-DC856A2C17CC}" type="slidenum">
              <a:rPr lang="en-US" altLang="zh-CN"/>
            </a:fld>
            <a:endParaRPr lang="en-US" altLang="zh-CN"/>
          </a:p>
        </p:txBody>
      </p:sp>
      <p:sp>
        <p:nvSpPr>
          <p:cNvPr id="5" name="页脚占位符 4"/>
          <p:cNvSpPr>
            <a:spLocks noGrp="1"/>
          </p:cNvSpPr>
          <p:nvPr>
            <p:ph type="ftr" sz="quarter" idx="4"/>
          </p:nvPr>
        </p:nvSpPr>
        <p:spPr/>
        <p:txBody>
          <a:bodyPr/>
          <a:p>
            <a:pPr>
              <a:defRPr/>
            </a:pPr>
            <a:r>
              <a:rPr lang="zh-CN" altLang="zh-CN"/>
              <a:t>黄雨</a:t>
            </a:r>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B4C119E0-CEE4-4FF8-83B2-DC856A2C17CC}" type="slidenum">
              <a:rPr lang="en-US" altLang="zh-CN"/>
            </a:fld>
            <a:endParaRPr lang="en-US" altLang="zh-CN"/>
          </a:p>
        </p:txBody>
      </p:sp>
      <p:sp>
        <p:nvSpPr>
          <p:cNvPr id="5" name="页脚占位符 4"/>
          <p:cNvSpPr>
            <a:spLocks noGrp="1"/>
          </p:cNvSpPr>
          <p:nvPr>
            <p:ph type="ftr" sz="quarter" idx="4"/>
          </p:nvPr>
        </p:nvSpPr>
        <p:spPr/>
        <p:txBody>
          <a:bodyPr/>
          <a:p>
            <a:pPr>
              <a:defRPr/>
            </a:pPr>
            <a:r>
              <a:rPr lang="zh-CN" altLang="zh-CN"/>
              <a:t>黄雨</a:t>
            </a:r>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a:xfrm>
            <a:off x="1143000" y="685800"/>
            <a:ext cx="4572000" cy="3429000"/>
          </a:xfrm>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B4C119E0-CEE4-4FF8-83B2-DC856A2C17CC}" type="slidenum">
              <a:rPr lang="en-US" altLang="zh-CN"/>
            </a:fld>
            <a:endParaRPr lang="en-US" altLang="zh-CN"/>
          </a:p>
        </p:txBody>
      </p:sp>
      <p:sp>
        <p:nvSpPr>
          <p:cNvPr id="5" name="页脚占位符 4"/>
          <p:cNvSpPr>
            <a:spLocks noGrp="1"/>
          </p:cNvSpPr>
          <p:nvPr>
            <p:ph type="ftr" sz="quarter" idx="4"/>
          </p:nvPr>
        </p:nvSpPr>
        <p:spPr/>
        <p:txBody>
          <a:bodyPr/>
          <a:p>
            <a:pPr>
              <a:defRPr/>
            </a:pPr>
            <a:r>
              <a:rPr lang="zh-CN" altLang="zh-CN"/>
              <a:t>黄雨</a:t>
            </a: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B4C119E0-CEE4-4FF8-83B2-DC856A2C17CC}" type="slidenum">
              <a:rPr lang="en-US" altLang="zh-CN"/>
            </a:fld>
            <a:endParaRPr lang="en-US" altLang="zh-CN"/>
          </a:p>
        </p:txBody>
      </p:sp>
      <p:sp>
        <p:nvSpPr>
          <p:cNvPr id="5" name="页脚占位符 4"/>
          <p:cNvSpPr>
            <a:spLocks noGrp="1"/>
          </p:cNvSpPr>
          <p:nvPr>
            <p:ph type="ftr" sz="quarter" idx="4"/>
          </p:nvPr>
        </p:nvSpPr>
        <p:spPr/>
        <p:txBody>
          <a:bodyPr/>
          <a:p>
            <a:pPr>
              <a:defRPr/>
            </a:pPr>
            <a:r>
              <a:rPr lang="zh-CN" altLang="zh-CN"/>
              <a:t>黄雨</a:t>
            </a:r>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B4C119E0-CEE4-4FF8-83B2-DC856A2C17CC}" type="slidenum">
              <a:rPr lang="en-US" altLang="zh-CN"/>
            </a:fld>
            <a:endParaRPr lang="en-US" altLang="zh-CN"/>
          </a:p>
        </p:txBody>
      </p:sp>
      <p:sp>
        <p:nvSpPr>
          <p:cNvPr id="5" name="页脚占位符 4"/>
          <p:cNvSpPr>
            <a:spLocks noGrp="1"/>
          </p:cNvSpPr>
          <p:nvPr>
            <p:ph type="ftr" sz="quarter" idx="4"/>
          </p:nvPr>
        </p:nvSpPr>
        <p:spPr/>
        <p:txBody>
          <a:bodyPr/>
          <a:p>
            <a:pPr>
              <a:defRPr/>
            </a:pPr>
            <a:r>
              <a:rPr lang="zh-CN" altLang="zh-CN"/>
              <a:t>黄雨</a:t>
            </a:r>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B4C119E0-CEE4-4FF8-83B2-DC856A2C17CC}" type="slidenum">
              <a:rPr lang="en-US" altLang="zh-CN"/>
            </a:fld>
            <a:endParaRPr lang="en-US" altLang="zh-CN"/>
          </a:p>
        </p:txBody>
      </p:sp>
      <p:sp>
        <p:nvSpPr>
          <p:cNvPr id="5" name="页脚占位符 4"/>
          <p:cNvSpPr>
            <a:spLocks noGrp="1"/>
          </p:cNvSpPr>
          <p:nvPr>
            <p:ph type="ftr" sz="quarter" idx="4"/>
          </p:nvPr>
        </p:nvSpPr>
        <p:spPr/>
        <p:txBody>
          <a:bodyPr/>
          <a:p>
            <a:pPr>
              <a:defRPr/>
            </a:pPr>
            <a:r>
              <a:rPr lang="zh-CN" altLang="zh-CN"/>
              <a:t>黄雨</a:t>
            </a:r>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B4C119E0-CEE4-4FF8-83B2-DC856A2C17CC}" type="slidenum">
              <a:rPr lang="en-US" altLang="zh-CN"/>
            </a:fld>
            <a:endParaRPr lang="en-US" altLang="zh-CN"/>
          </a:p>
        </p:txBody>
      </p:sp>
      <p:sp>
        <p:nvSpPr>
          <p:cNvPr id="5" name="页脚占位符 4"/>
          <p:cNvSpPr>
            <a:spLocks noGrp="1"/>
          </p:cNvSpPr>
          <p:nvPr>
            <p:ph type="ftr" sz="quarter" idx="4"/>
          </p:nvPr>
        </p:nvSpPr>
        <p:spPr/>
        <p:txBody>
          <a:bodyPr/>
          <a:p>
            <a:pPr>
              <a:defRPr/>
            </a:pPr>
            <a:r>
              <a:rPr lang="zh-CN" altLang="zh-CN"/>
              <a:t>黄雨</a:t>
            </a: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1950</a:t>
            </a:r>
            <a:r>
              <a:rPr lang="zh-CN" altLang="en-US" dirty="0"/>
              <a:t>年 </a:t>
            </a:r>
            <a:r>
              <a:rPr lang="en-US" altLang="zh-CN" dirty="0"/>
              <a:t>\</a:t>
            </a:r>
            <a:r>
              <a:rPr lang="en-US" altLang="zh-CN" dirty="0" err="1"/>
              <a:t>textbf</a:t>
            </a:r>
            <a:r>
              <a:rPr lang="en-US" altLang="zh-CN" dirty="0"/>
              <a:t>{</a:t>
            </a:r>
            <a:r>
              <a:rPr lang="zh-CN" altLang="en-US" dirty="0"/>
              <a:t>图灵测试</a:t>
            </a:r>
            <a:r>
              <a:rPr lang="en-US" altLang="zh-CN" dirty="0"/>
              <a:t>}</a:t>
            </a:r>
            <a:r>
              <a:rPr lang="zh-CN" altLang="en-US" dirty="0"/>
              <a:t>：“一个人在不接触对方的情况下，通过一种特殊的方式，和对方进行一系列的问答。如果在相当长时间内，他无法根据这些问题判断对方是人还是计算机，那么就可以认为这个计算机是智能的”。</a:t>
            </a:r>
            <a:endParaRPr lang="en-US" altLang="zh-CN" dirty="0"/>
          </a:p>
          <a:p>
            <a:endParaRPr lang="en-US" altLang="zh-CN" dirty="0"/>
          </a:p>
          <a:p>
            <a:r>
              <a:rPr lang="zh-CN" altLang="en-US" dirty="0"/>
              <a:t> 图灵测试是促使人工智能从哲学探讨到科学研究的一个重要因素，引导了人工智能的很多研究方向。因为要使得计算机能通过图灵测试，计算机必须具备理解语言、学习、记忆、推理、决策等能力。</a:t>
            </a:r>
            <a:endParaRPr lang="en-US" altLang="zh-CN" dirty="0"/>
          </a:p>
          <a:p>
            <a:endParaRPr lang="en-US" altLang="zh-CN" dirty="0"/>
          </a:p>
          <a:p>
            <a:r>
              <a:rPr lang="en-US" altLang="zh-CN" dirty="0"/>
              <a:t>1956</a:t>
            </a:r>
            <a:r>
              <a:rPr lang="zh-CN" altLang="en-US" dirty="0"/>
              <a:t>年的达特茅斯（</a:t>
            </a:r>
            <a:r>
              <a:rPr lang="en-US" altLang="zh-CN" dirty="0"/>
              <a:t>Dartmouth</a:t>
            </a:r>
            <a:r>
              <a:rPr lang="zh-CN" altLang="en-US" dirty="0"/>
              <a:t>）会议。在这次会议上，“人工智能”被提出并作为本研究领域的名称。同时，人工智能研究的使命也得以确定。</a:t>
            </a:r>
            <a:r>
              <a:rPr lang="en-US" altLang="zh-CN" dirty="0"/>
              <a:t>John McCarthy</a:t>
            </a:r>
            <a:r>
              <a:rPr lang="zh-CN" altLang="en-US" dirty="0"/>
              <a:t>提出了人工智能的定义：人工智能就是要让机器的行为看起来就象是人所表现出的智能行为一样。</a:t>
            </a:r>
            <a:endParaRPr lang="en-US" altLang="zh-CN" dirty="0"/>
          </a:p>
        </p:txBody>
      </p:sp>
      <p:sp>
        <p:nvSpPr>
          <p:cNvPr id="4" name="灯片编号占位符 3"/>
          <p:cNvSpPr>
            <a:spLocks noGrp="1"/>
          </p:cNvSpPr>
          <p:nvPr>
            <p:ph type="sldNum" sz="quarter" idx="10"/>
          </p:nvPr>
        </p:nvSpPr>
        <p:spPr/>
        <p:txBody>
          <a:bodyPr/>
          <a:lstStyle/>
          <a:p>
            <a:pPr>
              <a:defRPr/>
            </a:pPr>
            <a:fld id="{AFD8253B-1398-4495-91F9-6AC7A7072624}" type="slidenum">
              <a:rPr lang="en-US" altLang="zh-CN" smtClean="0"/>
            </a:fld>
            <a:endParaRPr lang="en-US" altLang="zh-CN"/>
          </a:p>
        </p:txBody>
      </p:sp>
      <p:sp>
        <p:nvSpPr>
          <p:cNvPr id="5" name="页脚占位符 4"/>
          <p:cNvSpPr>
            <a:spLocks noGrp="1"/>
          </p:cNvSpPr>
          <p:nvPr>
            <p:ph type="ftr" sz="quarter" idx="4"/>
          </p:nvPr>
        </p:nvSpPr>
        <p:spPr/>
        <p:txBody>
          <a:bodyPr/>
          <a:p>
            <a:pPr>
              <a:defRPr/>
            </a:pPr>
            <a:r>
              <a:rPr lang="zh-CN" altLang="zh-CN"/>
              <a:t>黄雨</a:t>
            </a:r>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B4C119E0-CEE4-4FF8-83B2-DC856A2C17CC}" type="slidenum">
              <a:rPr lang="en-US" altLang="zh-CN"/>
            </a:fld>
            <a:endParaRPr lang="en-US" altLang="zh-CN"/>
          </a:p>
        </p:txBody>
      </p:sp>
      <p:sp>
        <p:nvSpPr>
          <p:cNvPr id="5" name="页脚占位符 4"/>
          <p:cNvSpPr>
            <a:spLocks noGrp="1"/>
          </p:cNvSpPr>
          <p:nvPr>
            <p:ph type="ftr" sz="quarter" idx="4"/>
          </p:nvPr>
        </p:nvSpPr>
        <p:spPr/>
        <p:txBody>
          <a:bodyPr/>
          <a:p>
            <a:pPr>
              <a:defRPr/>
            </a:pPr>
            <a:r>
              <a:rPr lang="zh-CN" altLang="zh-CN"/>
              <a:t>黄雨</a:t>
            </a:r>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B4C119E0-CEE4-4FF8-83B2-DC856A2C17CC}" type="slidenum">
              <a:rPr lang="en-US" altLang="zh-CN"/>
            </a:fld>
            <a:endParaRPr lang="en-US" altLang="zh-CN"/>
          </a:p>
        </p:txBody>
      </p:sp>
      <p:sp>
        <p:nvSpPr>
          <p:cNvPr id="5" name="页脚占位符 4"/>
          <p:cNvSpPr>
            <a:spLocks noGrp="1"/>
          </p:cNvSpPr>
          <p:nvPr>
            <p:ph type="ftr" sz="quarter" idx="4"/>
          </p:nvPr>
        </p:nvSpPr>
        <p:spPr/>
        <p:txBody>
          <a:bodyPr/>
          <a:p>
            <a:pPr>
              <a:defRPr/>
            </a:pPr>
            <a:r>
              <a:rPr lang="zh-CN" altLang="zh-CN"/>
              <a:t>黄雨</a:t>
            </a: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12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endParaRPr lang="en-US" dirty="0"/>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empty">
    <p:spTree>
      <p:nvGrpSpPr>
        <p:cNvPr id="1" name=""/>
        <p:cNvGrpSpPr/>
        <p:nvPr/>
      </p:nvGrpSpPr>
      <p:grpSpPr>
        <a:xfrm>
          <a:off x="0" y="0"/>
          <a:ext cx="0" cy="0"/>
          <a:chOff x="0" y="0"/>
          <a:chExt cx="0" cy="0"/>
        </a:xfrm>
      </p:grpSpPr>
    </p:spTree>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endParaRPr lang="en-US" dirty="0"/>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empty">
    <p:spTree>
      <p:nvGrpSpPr>
        <p:cNvPr id="1" name=""/>
        <p:cNvGrpSpPr/>
        <p:nvPr/>
      </p:nvGrpSpPr>
      <p:grpSpPr>
        <a:xfrm>
          <a:off x="0" y="0"/>
          <a:ext cx="0" cy="0"/>
          <a:chOff x="0" y="0"/>
          <a:chExt cx="0" cy="0"/>
        </a:xfrm>
      </p:grpSpPr>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12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p:spPr>
        <p:txBody>
          <a:bodyPr vert="horz" wrap="square" lIns="91440" tIns="45720" rIns="91440" bIns="45720" numCol="1" anchor="b" anchorCtr="0" compatLnSpc="1"/>
          <a:lstStyle/>
          <a:p>
            <a:pPr lvl="0"/>
            <a:r>
              <a:rPr lang="en-US" altLang="zh-CN" dirty="0"/>
              <a:t>Click to edit Master title style</a:t>
            </a:r>
            <a:endParaRPr lang="en-US" altLang="zh-CN" dirty="0"/>
          </a:p>
        </p:txBody>
      </p:sp>
      <p:sp>
        <p:nvSpPr>
          <p:cNvPr id="1027" name="Text Placeholder 12"/>
          <p:cNvSpPr>
            <a:spLocks noGrp="1"/>
          </p:cNvSpPr>
          <p:nvPr>
            <p:ph type="body" idx="1"/>
          </p:nvPr>
        </p:nvSpPr>
        <p:spPr bwMode="auto">
          <a:xfrm>
            <a:off x="457200" y="1219200"/>
            <a:ext cx="8229600" cy="4910138"/>
          </a:xfrm>
          <a:prstGeom prst="rect">
            <a:avLst/>
          </a:prstGeom>
          <a:noFill/>
          <a:ln>
            <a:noFill/>
          </a:ln>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ln>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ln>
        </p:spPr>
        <p:txBody>
          <a:bodyPr/>
          <a:lstStyle/>
          <a:p>
            <a:endParaRPr lang="zh-CN" altLang="en-US" sz="1400">
              <a:latin typeface="+mn-ea"/>
              <a:ea typeface="+mn-ea"/>
            </a:endParaRPr>
          </a:p>
        </p:txBody>
      </p:sp>
      <p:sp>
        <p:nvSpPr>
          <p:cNvPr id="16" name="Footer Placeholder 2"/>
          <p:cNvSpPr txBox="1"/>
          <p:nvPr userDrawn="1"/>
        </p:nvSpPr>
        <p:spPr>
          <a:xfrm>
            <a:off x="3048000" y="6362436"/>
            <a:ext cx="2971800" cy="365125"/>
          </a:xfrm>
          <a:prstGeom prst="rect">
            <a:avLst/>
          </a:prstGeom>
        </p:spPr>
        <p:txBody>
          <a:bodyPr vert="horz" wrap="square" lIns="68580" tIns="34290" rIns="68580" bIns="34290" numCol="1" anchor="t" anchorCtr="0" compatLnSpc="1"/>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Cross Entropy</a:t>
            </a:r>
            <a:endParaRPr lang="en-US" altLang="zh-CN" sz="1400" dirty="0">
              <a:latin typeface="+mn-ea"/>
              <a:ea typeface="+mn-ea"/>
            </a:endParaRPr>
          </a:p>
        </p:txBody>
      </p:sp>
      <p:sp>
        <p:nvSpPr>
          <p:cNvPr id="17" name="Rectangle 16"/>
          <p:cNvSpPr/>
          <p:nvPr userDrawn="1"/>
        </p:nvSpPr>
        <p:spPr>
          <a:xfrm>
            <a:off x="457200" y="6362436"/>
            <a:ext cx="1783080" cy="306705"/>
          </a:xfrm>
          <a:prstGeom prst="rect">
            <a:avLst/>
          </a:prstGeom>
        </p:spPr>
        <p:txBody>
          <a:bodyPr wrap="none">
            <a:spAutoFit/>
          </a:bodyPr>
          <a:lstStyle/>
          <a:p>
            <a:r>
              <a:rPr lang="zh-CN" altLang="en-US" sz="1400" dirty="0">
                <a:latin typeface="+mn-ea"/>
                <a:ea typeface="+mn-ea"/>
              </a:rPr>
              <a:t>黄雨，华东理工大学</a:t>
            </a:r>
            <a:endParaRPr lang="zh-CN" altLang="en-US" sz="1400" dirty="0"/>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5105" indent="-205105"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845" indent="-205105"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585"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960"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panose="05040102010807070707"/>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panose="05040102010807070707"/>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panose="05040102010807070707"/>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panose="05040102010807070707"/>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p:spPr>
        <p:txBody>
          <a:bodyPr vert="horz" wrap="square" lIns="91440" tIns="45720" rIns="91440" bIns="45720" numCol="1" anchor="b" anchorCtr="0" compatLnSpc="1"/>
          <a:lstStyle/>
          <a:p>
            <a:pPr lvl="0"/>
            <a:r>
              <a:rPr lang="en-US" altLang="zh-CN" dirty="0"/>
              <a:t>Click to edit Master title style</a:t>
            </a:r>
            <a:endParaRPr lang="en-US" altLang="zh-CN" dirty="0"/>
          </a:p>
        </p:txBody>
      </p:sp>
      <p:sp>
        <p:nvSpPr>
          <p:cNvPr id="1027" name="Text Placeholder 12"/>
          <p:cNvSpPr>
            <a:spLocks noGrp="1"/>
          </p:cNvSpPr>
          <p:nvPr>
            <p:ph type="body" idx="1"/>
          </p:nvPr>
        </p:nvSpPr>
        <p:spPr bwMode="auto">
          <a:xfrm>
            <a:off x="457200" y="1219200"/>
            <a:ext cx="8229600" cy="4910138"/>
          </a:xfrm>
          <a:prstGeom prst="rect">
            <a:avLst/>
          </a:prstGeom>
          <a:noFill/>
          <a:ln>
            <a:noFill/>
          </a:ln>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ln>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ln>
        </p:spPr>
        <p:txBody>
          <a:bodyPr/>
          <a:lstStyle/>
          <a:p>
            <a:endParaRPr lang="zh-CN" altLang="en-US" sz="1400">
              <a:latin typeface="+mn-ea"/>
              <a:ea typeface="+mn-ea"/>
            </a:endParaRPr>
          </a:p>
        </p:txBody>
      </p:sp>
      <p:sp>
        <p:nvSpPr>
          <p:cNvPr id="16" name="Footer Placeholder 2"/>
          <p:cNvSpPr txBox="1"/>
          <p:nvPr userDrawn="1"/>
        </p:nvSpPr>
        <p:spPr>
          <a:xfrm>
            <a:off x="3048000" y="6362436"/>
            <a:ext cx="2971800" cy="365125"/>
          </a:xfrm>
          <a:prstGeom prst="rect">
            <a:avLst/>
          </a:prstGeom>
        </p:spPr>
        <p:txBody>
          <a:bodyPr vert="horz" wrap="square" lIns="68580" tIns="34290" rIns="68580" bIns="34290" numCol="1" anchor="t" anchorCtr="0" compatLnSpc="1"/>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Cross Entropy</a:t>
            </a:r>
            <a:endParaRPr lang="en-US" altLang="zh-CN" sz="1400" dirty="0">
              <a:latin typeface="+mn-ea"/>
              <a:ea typeface="+mn-ea"/>
            </a:endParaRPr>
          </a:p>
        </p:txBody>
      </p:sp>
      <p:sp>
        <p:nvSpPr>
          <p:cNvPr id="17" name="Rectangle 16"/>
          <p:cNvSpPr/>
          <p:nvPr userDrawn="1"/>
        </p:nvSpPr>
        <p:spPr>
          <a:xfrm>
            <a:off x="457200" y="6362436"/>
            <a:ext cx="1783080" cy="306705"/>
          </a:xfrm>
          <a:prstGeom prst="rect">
            <a:avLst/>
          </a:prstGeom>
        </p:spPr>
        <p:txBody>
          <a:bodyPr wrap="none">
            <a:spAutoFit/>
          </a:bodyPr>
          <a:lstStyle/>
          <a:p>
            <a:r>
              <a:rPr lang="zh-CN" altLang="en-US" sz="1400" dirty="0">
                <a:latin typeface="+mn-ea"/>
                <a:ea typeface="+mn-ea"/>
              </a:rPr>
              <a:t>黄雨，华东理工大学</a:t>
            </a:r>
            <a:endParaRPr lang="zh-CN" altLang="en-US" sz="1400" dirty="0"/>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hf sldNum="0" hd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5105" indent="-205105"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845" indent="-205105"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585"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960"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panose="05040102010807070707"/>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panose="05040102010807070707"/>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panose="05040102010807070707"/>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panose="05040102010807070707"/>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https://nndl.github.io/" TargetMode="Externa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1.vml"/><Relationship Id="rId6" Type="http://schemas.openxmlformats.org/officeDocument/2006/relationships/slideLayout" Target="../slideLayouts/slideLayout12.xml"/><Relationship Id="rId5" Type="http://schemas.openxmlformats.org/officeDocument/2006/relationships/image" Target="../media/image4.wmf"/><Relationship Id="rId4" Type="http://schemas.openxmlformats.org/officeDocument/2006/relationships/oleObject" Target="../embeddings/oleObject1.bin"/><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4.xml"/><Relationship Id="rId5" Type="http://schemas.openxmlformats.org/officeDocument/2006/relationships/tags" Target="../tags/tag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24.png"/><Relationship Id="rId2" Type="http://schemas.openxmlformats.org/officeDocument/2006/relationships/tags" Target="../tags/tag3.xml"/><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4.xml"/><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交叉熵损失函数及其应用</a:t>
            </a:r>
            <a:endParaRPr lang="zh-CN" altLang="en-US" dirty="0"/>
          </a:p>
        </p:txBody>
      </p:sp>
      <p:sp>
        <p:nvSpPr>
          <p:cNvPr id="6" name="副标题 5"/>
          <p:cNvSpPr>
            <a:spLocks noGrp="1"/>
          </p:cNvSpPr>
          <p:nvPr>
            <p:ph type="subTitle" idx="1"/>
          </p:nvPr>
        </p:nvSpPr>
        <p:spPr/>
        <p:txBody>
          <a:bodyPr/>
          <a:lstStyle/>
          <a:p>
            <a:r>
              <a:rPr lang="zh-CN" altLang="en-US" sz="2000" dirty="0"/>
              <a:t>物联网与智能感知课题组</a:t>
            </a:r>
            <a:endParaRPr lang="zh-CN" altLang="en-US" sz="2000" dirty="0"/>
          </a:p>
        </p:txBody>
      </p:sp>
      <p:sp>
        <p:nvSpPr>
          <p:cNvPr id="15" name="Text Placeholder 14"/>
          <p:cNvSpPr>
            <a:spLocks noGrp="1"/>
          </p:cNvSpPr>
          <p:nvPr>
            <p:ph type="body" sz="quarter" idx="10"/>
          </p:nvPr>
        </p:nvSpPr>
        <p:spPr/>
        <p:txBody>
          <a:bodyPr/>
          <a:lstStyle/>
          <a:p>
            <a:r>
              <a:rPr lang="zh-CN" altLang="en-US" dirty="0"/>
              <a:t>黄雨</a:t>
            </a:r>
            <a:endParaRPr lang="zh-CN" altLang="en-US" dirty="0"/>
          </a:p>
          <a:p>
            <a:r>
              <a:rPr lang="zh-CN" altLang="en-US" dirty="0"/>
              <a:t>华东理工</a:t>
            </a:r>
            <a:r>
              <a:rPr lang="zh-CN" altLang="en-US" dirty="0"/>
              <a:t>大学</a:t>
            </a:r>
            <a:endParaRPr lang="en-US" altLang="zh-CN" dirty="0"/>
          </a:p>
          <a:p>
            <a:fld id="{ACB0C352-D0C3-4691-9C0A-223DD71C2B7B}" type="datetime1">
              <a:rPr lang="en-US" altLang="zh-CN" smtClean="0">
                <a:hlinkClick r:id="rId1"/>
              </a:rPr>
            </a:fld>
            <a:endParaRPr lang="en-US" altLang="zh-CN" dirty="0">
              <a:hlinkClick r:id="rId1"/>
            </a:endParaRPr>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Logistic</a:t>
            </a:r>
            <a:r>
              <a:rPr lang="zh-CN" altLang="en-US" dirty="0"/>
              <a:t>回归</a:t>
            </a:r>
            <a:endParaRPr lang="zh-CN" altLang="en-US" dirty="0"/>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endParaRPr lang="en-US" altLang="zh-CN" dirty="0"/>
          </a:p>
          <a:p>
            <a:r>
              <a:rPr lang="zh-CN" altLang="en-US" dirty="0"/>
              <a:t>学习准则：交叉熵</a:t>
            </a:r>
            <a:endParaRPr lang="en-US" altLang="zh-CN" dirty="0"/>
          </a:p>
          <a:p>
            <a:endParaRPr lang="en-US" altLang="zh-CN" dirty="0"/>
          </a:p>
          <a:p>
            <a:endParaRPr lang="en-US" altLang="zh-CN" dirty="0"/>
          </a:p>
          <a:p>
            <a:r>
              <a:rPr lang="zh-CN" altLang="en-US" dirty="0"/>
              <a:t>优化：梯度下降</a:t>
            </a:r>
            <a:endParaRPr lang="zh-CN" altLang="en-US" dirty="0"/>
          </a:p>
        </p:txBody>
      </p:sp>
      <p:pic>
        <p:nvPicPr>
          <p:cNvPr id="8" name="图片 7"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6800" y="1848925"/>
            <a:ext cx="4635216" cy="703232"/>
          </a:xfrm>
          <a:prstGeom prst="rect">
            <a:avLst/>
          </a:prstGeom>
        </p:spPr>
      </p:pic>
      <p:pic>
        <p:nvPicPr>
          <p:cNvPr id="7170" name="Picture 2" descr="âlogistic functionâçå¾çæç´¢ç»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171601"/>
            <a:ext cx="2553711" cy="1702474"/>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181882"/>
            <a:ext cx="4866042" cy="751134"/>
          </a:xfrm>
          <a:prstGeom prst="rect">
            <a:avLst/>
          </a:prstGeom>
        </p:spPr>
      </p:pic>
      <p:pic>
        <p:nvPicPr>
          <p:cNvPr id="11" name="图片 10"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366944"/>
            <a:ext cx="604173" cy="381010"/>
          </a:xfrm>
          <a:prstGeom prst="rect">
            <a:avLst/>
          </a:prstGeom>
        </p:spPr>
      </p:pic>
      <p:pic>
        <p:nvPicPr>
          <p:cNvPr id="12" name="图片 1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4963868"/>
            <a:ext cx="2699728" cy="674932"/>
          </a:xfrm>
          <a:prstGeom prst="rect">
            <a:avLst/>
          </a:prstGeom>
        </p:spPr>
      </p:pic>
      <p:pic>
        <p:nvPicPr>
          <p:cNvPr id="13" name="图片 1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4928" y="4981285"/>
            <a:ext cx="778349" cy="6041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总结</a:t>
            </a:r>
            <a:endParaRPr lang="zh-CN" altLang="en-US" dirty="0"/>
          </a:p>
        </p:txBody>
      </p:sp>
      <p:sp>
        <p:nvSpPr>
          <p:cNvPr id="6" name="文本框 5"/>
          <p:cNvSpPr txBox="1"/>
          <p:nvPr/>
        </p:nvSpPr>
        <p:spPr>
          <a:xfrm>
            <a:off x="2159000" y="1926590"/>
            <a:ext cx="411480" cy="368300"/>
          </a:xfrm>
          <a:prstGeom prst="rect">
            <a:avLst/>
          </a:prstGeom>
          <a:noFill/>
        </p:spPr>
        <p:txBody>
          <a:bodyPr wrap="none" rtlCol="0" anchor="t">
            <a:spAutoFit/>
          </a:bodyPr>
          <a:p>
            <a:r>
              <a:rPr lang="zh-CN" altLang="en-US">
                <a:latin typeface="Calibri" panose="020F0502020204030204" pitchFamily="34" charset="0"/>
              </a:rPr>
              <a:t>①</a:t>
            </a:r>
            <a:endParaRPr lang="zh-CN" altLang="en-US">
              <a:latin typeface="Calibri" panose="020F0502020204030204" pitchFamily="34" charset="0"/>
            </a:endParaRPr>
          </a:p>
        </p:txBody>
      </p:sp>
      <p:sp>
        <p:nvSpPr>
          <p:cNvPr id="7" name="文本框 6"/>
          <p:cNvSpPr txBox="1"/>
          <p:nvPr/>
        </p:nvSpPr>
        <p:spPr>
          <a:xfrm>
            <a:off x="2159000" y="2755900"/>
            <a:ext cx="411480" cy="368300"/>
          </a:xfrm>
          <a:prstGeom prst="rect">
            <a:avLst/>
          </a:prstGeom>
          <a:noFill/>
        </p:spPr>
        <p:txBody>
          <a:bodyPr wrap="none" rtlCol="0" anchor="t">
            <a:spAutoFit/>
          </a:bodyPr>
          <a:p>
            <a:r>
              <a:rPr lang="zh-CN" altLang="en-US">
                <a:latin typeface="Calibri" panose="020F0502020204030204" pitchFamily="34" charset="0"/>
              </a:rPr>
              <a:t>②</a:t>
            </a:r>
            <a:endParaRPr lang="zh-CN" altLang="en-US">
              <a:latin typeface="Calibri" panose="020F0502020204030204" pitchFamily="34" charset="0"/>
            </a:endParaRPr>
          </a:p>
        </p:txBody>
      </p:sp>
      <p:sp>
        <p:nvSpPr>
          <p:cNvPr id="8" name="文本框 7"/>
          <p:cNvSpPr txBox="1"/>
          <p:nvPr/>
        </p:nvSpPr>
        <p:spPr>
          <a:xfrm>
            <a:off x="2159000" y="3648075"/>
            <a:ext cx="411480" cy="368300"/>
          </a:xfrm>
          <a:prstGeom prst="rect">
            <a:avLst/>
          </a:prstGeom>
          <a:noFill/>
        </p:spPr>
        <p:txBody>
          <a:bodyPr wrap="none" rtlCol="0" anchor="t">
            <a:spAutoFit/>
          </a:bodyPr>
          <a:p>
            <a:r>
              <a:rPr lang="zh-CN" altLang="en-US">
                <a:latin typeface="Calibri" panose="020F0502020204030204" pitchFamily="34" charset="0"/>
              </a:rPr>
              <a:t>③</a:t>
            </a:r>
            <a:endParaRPr lang="zh-CN" altLang="en-US">
              <a:latin typeface="Calibri" panose="020F0502020204030204" pitchFamily="34" charset="0"/>
            </a:endParaRPr>
          </a:p>
        </p:txBody>
      </p:sp>
      <p:sp>
        <p:nvSpPr>
          <p:cNvPr id="9" name="文本框 8"/>
          <p:cNvSpPr txBox="1"/>
          <p:nvPr/>
        </p:nvSpPr>
        <p:spPr>
          <a:xfrm>
            <a:off x="2570480" y="1926590"/>
            <a:ext cx="1493520" cy="368300"/>
          </a:xfrm>
          <a:prstGeom prst="rect">
            <a:avLst/>
          </a:prstGeom>
          <a:noFill/>
        </p:spPr>
        <p:txBody>
          <a:bodyPr wrap="square" rtlCol="0">
            <a:spAutoFit/>
          </a:bodyPr>
          <a:p>
            <a:r>
              <a:rPr lang="zh-CN" altLang="en-US">
                <a:solidFill>
                  <a:srgbClr val="FF0000"/>
                </a:solidFill>
              </a:rPr>
              <a:t>非负性。</a:t>
            </a:r>
            <a:endParaRPr lang="zh-CN" altLang="en-US">
              <a:solidFill>
                <a:srgbClr val="FF0000"/>
              </a:solidFill>
            </a:endParaRPr>
          </a:p>
        </p:txBody>
      </p:sp>
      <p:sp>
        <p:nvSpPr>
          <p:cNvPr id="10" name="文本框 9"/>
          <p:cNvSpPr txBox="1"/>
          <p:nvPr/>
        </p:nvSpPr>
        <p:spPr>
          <a:xfrm>
            <a:off x="2570480" y="2617470"/>
            <a:ext cx="4395470" cy="645160"/>
          </a:xfrm>
          <a:prstGeom prst="rect">
            <a:avLst/>
          </a:prstGeom>
          <a:noFill/>
        </p:spPr>
        <p:txBody>
          <a:bodyPr wrap="square" rtlCol="0">
            <a:spAutoFit/>
          </a:bodyPr>
          <a:p>
            <a:r>
              <a:rPr lang="zh-CN" altLang="en-US">
                <a:solidFill>
                  <a:srgbClr val="FF0000"/>
                </a:solidFill>
              </a:rPr>
              <a:t>对于所有训练数据样本，神经网络模型输出接近目标值，交叉熵将接近</a:t>
            </a:r>
            <a:r>
              <a:rPr lang="en-US" altLang="zh-CN">
                <a:solidFill>
                  <a:srgbClr val="FF0000"/>
                </a:solidFill>
              </a:rPr>
              <a:t>0.</a:t>
            </a:r>
            <a:endParaRPr lang="en-US" altLang="zh-CN">
              <a:solidFill>
                <a:srgbClr val="FF0000"/>
              </a:solidFill>
            </a:endParaRPr>
          </a:p>
        </p:txBody>
      </p:sp>
      <p:sp>
        <p:nvSpPr>
          <p:cNvPr id="11" name="文本框 10"/>
          <p:cNvSpPr txBox="1"/>
          <p:nvPr/>
        </p:nvSpPr>
        <p:spPr>
          <a:xfrm>
            <a:off x="2570480" y="3648075"/>
            <a:ext cx="4276725" cy="368300"/>
          </a:xfrm>
          <a:prstGeom prst="rect">
            <a:avLst/>
          </a:prstGeom>
          <a:noFill/>
        </p:spPr>
        <p:txBody>
          <a:bodyPr wrap="square" rtlCol="0">
            <a:spAutoFit/>
          </a:bodyPr>
          <a:p>
            <a:r>
              <a:rPr lang="zh-CN" altLang="en-US">
                <a:solidFill>
                  <a:srgbClr val="FF0000"/>
                </a:solidFill>
              </a:rPr>
              <a:t>克服方差代价函数权值更新过慢问题。</a:t>
            </a:r>
            <a:endParaRPr lang="zh-CN" altLang="en-US">
              <a:solidFill>
                <a:srgbClr val="FF0000"/>
              </a:solidFill>
            </a:endParaRPr>
          </a:p>
        </p:txBody>
      </p:sp>
      <p:sp>
        <p:nvSpPr>
          <p:cNvPr id="12" name="矩形 11"/>
          <p:cNvSpPr/>
          <p:nvPr/>
        </p:nvSpPr>
        <p:spPr>
          <a:xfrm>
            <a:off x="2159000" y="4600575"/>
            <a:ext cx="4754880" cy="1198880"/>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zh-CN" altLang="en-US" sz="7200">
                <a:ln/>
                <a:solidFill>
                  <a:schemeClr val="accent3"/>
                </a:solidFill>
                <a:effectLst/>
              </a:rPr>
              <a:t>谢谢观看</a:t>
            </a:r>
            <a:r>
              <a:rPr lang="zh-CN" altLang="en-US" sz="7200">
                <a:ln/>
                <a:solidFill>
                  <a:schemeClr val="accent3"/>
                </a:solidFill>
                <a:effectLst/>
              </a:rPr>
              <a:t>！</a:t>
            </a:r>
            <a:endParaRPr lang="zh-CN" altLang="en-US" sz="7200">
              <a:ln/>
              <a:solidFill>
                <a:schemeClr val="accent3"/>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What’s the Entropy?</a:t>
            </a:r>
            <a:endParaRPr lang="zh-CN" altLang="en-US" dirty="0">
              <a:latin typeface="等线" panose="02010600030101010101" pitchFamily="2" charset="-122"/>
              <a:ea typeface="等线" panose="02010600030101010101" pitchFamily="2" charset="-122"/>
            </a:endParaRPr>
          </a:p>
        </p:txBody>
      </p:sp>
      <p:sp>
        <p:nvSpPr>
          <p:cNvPr id="4" name="文本框 3"/>
          <p:cNvSpPr txBox="1"/>
          <p:nvPr/>
        </p:nvSpPr>
        <p:spPr>
          <a:xfrm>
            <a:off x="4950460" y="3726180"/>
            <a:ext cx="2011680" cy="645160"/>
          </a:xfrm>
          <a:prstGeom prst="rect">
            <a:avLst/>
          </a:prstGeom>
          <a:noFill/>
        </p:spPr>
        <p:txBody>
          <a:bodyPr wrap="none" rtlCol="0">
            <a:spAutoFit/>
          </a:bodyPr>
          <a:lstStyle/>
          <a:p>
            <a:r>
              <a:rPr lang="zh-CN" altLang="en-US" sz="3600" dirty="0">
                <a:solidFill>
                  <a:srgbClr val="FF0000"/>
                </a:solidFill>
                <a:latin typeface="黑体" panose="02010609060101010101" pitchFamily="49" charset="-122"/>
                <a:ea typeface="黑体" panose="02010609060101010101" pitchFamily="49" charset="-122"/>
              </a:rPr>
              <a:t>信息量</a:t>
            </a:r>
            <a:r>
              <a:rPr lang="zh-CN" altLang="en-US" sz="3600" dirty="0">
                <a:solidFill>
                  <a:srgbClr val="FF0000"/>
                </a:solidFill>
                <a:latin typeface="黑体" panose="02010609060101010101" pitchFamily="49" charset="-122"/>
                <a:ea typeface="黑体" panose="02010609060101010101" pitchFamily="49" charset="-122"/>
              </a:rPr>
              <a:t>：</a:t>
            </a:r>
            <a:endParaRPr lang="zh-CN" altLang="en-US" sz="3600" dirty="0">
              <a:solidFill>
                <a:srgbClr val="FF0000"/>
              </a:solidFill>
              <a:latin typeface="黑体" panose="02010609060101010101" pitchFamily="49" charset="-122"/>
              <a:ea typeface="黑体" panose="02010609060101010101" pitchFamily="49" charset="-122"/>
            </a:endParaRPr>
          </a:p>
        </p:txBody>
      </p:sp>
      <p:pic>
        <p:nvPicPr>
          <p:cNvPr id="5" name="图片 4" descr="熵"/>
          <p:cNvPicPr>
            <a:picLocks noChangeAspect="1"/>
          </p:cNvPicPr>
          <p:nvPr>
            <p:custDataLst>
              <p:tags r:id="rId1"/>
            </p:custDataLst>
          </p:nvPr>
        </p:nvPicPr>
        <p:blipFill>
          <a:blip r:embed="rId2"/>
          <a:stretch>
            <a:fillRect/>
          </a:stretch>
        </p:blipFill>
        <p:spPr>
          <a:xfrm>
            <a:off x="68580" y="1242060"/>
            <a:ext cx="4572000" cy="4572000"/>
          </a:xfrm>
          <a:prstGeom prst="rect">
            <a:avLst/>
          </a:prstGeom>
        </p:spPr>
      </p:pic>
      <p:pic>
        <p:nvPicPr>
          <p:cNvPr id="8" name="图片 7"/>
          <p:cNvPicPr>
            <a:picLocks noChangeAspect="1"/>
          </p:cNvPicPr>
          <p:nvPr/>
        </p:nvPicPr>
        <p:blipFill>
          <a:blip r:embed="rId3"/>
          <a:srcRect l="7471" t="19289" r="21349" b="17138"/>
          <a:stretch>
            <a:fillRect/>
          </a:stretch>
        </p:blipFill>
        <p:spPr>
          <a:xfrm>
            <a:off x="4693920" y="1499870"/>
            <a:ext cx="3992880" cy="1783080"/>
          </a:xfrm>
          <a:prstGeom prst="rect">
            <a:avLst/>
          </a:prstGeom>
        </p:spPr>
      </p:pic>
      <p:graphicFrame>
        <p:nvGraphicFramePr>
          <p:cNvPr id="3" name="对象 2">
            <a:hlinkClick r:id="" action="ppaction://ole?verb="/>
          </p:cNvPr>
          <p:cNvGraphicFramePr>
            <a:graphicFrameLocks noChangeAspect="1"/>
          </p:cNvGraphicFramePr>
          <p:nvPr/>
        </p:nvGraphicFramePr>
        <p:xfrm>
          <a:off x="4950460" y="4471035"/>
          <a:ext cx="3301365" cy="561340"/>
        </p:xfrm>
        <a:graphic>
          <a:graphicData uri="http://schemas.openxmlformats.org/presentationml/2006/ole">
            <mc:AlternateContent xmlns:mc="http://schemas.openxmlformats.org/markup-compatibility/2006">
              <mc:Choice xmlns:v="urn:schemas-microsoft-com:vml" Requires="v">
                <p:oleObj spid="_x0000_s1025" name="" r:id="rId4" imgW="1270000" imgH="215900" progId="Equation.KSEE3">
                  <p:embed/>
                </p:oleObj>
              </mc:Choice>
              <mc:Fallback>
                <p:oleObj name="" r:id="rId4" imgW="1270000" imgH="215900" progId="Equation.KSEE3">
                  <p:embed/>
                  <p:pic>
                    <p:nvPicPr>
                      <p:cNvPr id="0" name="图片 1024"/>
                      <p:cNvPicPr/>
                      <p:nvPr/>
                    </p:nvPicPr>
                    <p:blipFill>
                      <a:blip r:embed="rId5"/>
                      <a:stretch>
                        <a:fillRect/>
                      </a:stretch>
                    </p:blipFill>
                    <p:spPr>
                      <a:xfrm>
                        <a:off x="4950460" y="4471035"/>
                        <a:ext cx="3301365" cy="56134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81380" y="1790700"/>
            <a:ext cx="2781300" cy="3603625"/>
          </a:xfrm>
          <a:prstGeom prst="rect">
            <a:avLst/>
          </a:prstGeom>
        </p:spPr>
      </p:pic>
      <p:pic>
        <p:nvPicPr>
          <p:cNvPr id="3" name="图片 2"/>
          <p:cNvPicPr>
            <a:picLocks noChangeAspect="1"/>
          </p:cNvPicPr>
          <p:nvPr/>
        </p:nvPicPr>
        <p:blipFill>
          <a:blip r:embed="rId2"/>
          <a:stretch>
            <a:fillRect/>
          </a:stretch>
        </p:blipFill>
        <p:spPr>
          <a:xfrm>
            <a:off x="5133340" y="2381250"/>
            <a:ext cx="2606040" cy="701040"/>
          </a:xfrm>
          <a:prstGeom prst="rect">
            <a:avLst/>
          </a:prstGeom>
        </p:spPr>
      </p:pic>
      <p:sp>
        <p:nvSpPr>
          <p:cNvPr id="5" name="文本框 4"/>
          <p:cNvSpPr txBox="1"/>
          <p:nvPr/>
        </p:nvSpPr>
        <p:spPr>
          <a:xfrm>
            <a:off x="5201920" y="1736090"/>
            <a:ext cx="2468880" cy="645160"/>
          </a:xfrm>
          <a:prstGeom prst="rect">
            <a:avLst/>
          </a:prstGeom>
          <a:noFill/>
        </p:spPr>
        <p:txBody>
          <a:bodyPr wrap="none" rtlCol="0">
            <a:spAutoFit/>
          </a:bodyPr>
          <a:p>
            <a:r>
              <a:rPr lang="zh-CN" altLang="en-US" sz="3600" dirty="0">
                <a:solidFill>
                  <a:srgbClr val="FF0000"/>
                </a:solidFill>
                <a:latin typeface="黑体" panose="02010609060101010101" pitchFamily="49" charset="-122"/>
                <a:ea typeface="黑体" panose="02010609060101010101" pitchFamily="49" charset="-122"/>
              </a:rPr>
              <a:t>熵的定义</a:t>
            </a:r>
            <a:r>
              <a:rPr lang="zh-CN" altLang="en-US" sz="3600" dirty="0">
                <a:solidFill>
                  <a:srgbClr val="FF0000"/>
                </a:solidFill>
                <a:latin typeface="黑体" panose="02010609060101010101" pitchFamily="49" charset="-122"/>
                <a:ea typeface="黑体" panose="02010609060101010101" pitchFamily="49" charset="-122"/>
              </a:rPr>
              <a:t>：</a:t>
            </a:r>
            <a:endParaRPr lang="zh-CN" altLang="en-US" sz="3600" dirty="0">
              <a:solidFill>
                <a:srgbClr val="FF0000"/>
              </a:solidFill>
              <a:latin typeface="黑体" panose="02010609060101010101" pitchFamily="49" charset="-122"/>
              <a:ea typeface="黑体" panose="02010609060101010101" pitchFamily="49" charset="-122"/>
            </a:endParaRPr>
          </a:p>
        </p:txBody>
      </p:sp>
      <p:sp>
        <p:nvSpPr>
          <p:cNvPr id="10" name="标题 9"/>
          <p:cNvSpPr>
            <a:spLocks noGrp="1"/>
          </p:cNvSpPr>
          <p:nvPr>
            <p:ph type="title"/>
          </p:nvPr>
        </p:nvSpPr>
        <p:spPr/>
        <p:txBody>
          <a:bodyPr/>
          <a:p>
            <a:r>
              <a:rPr lang="en-US" altLang="zh-CN" dirty="0">
                <a:latin typeface="等线" panose="02010600030101010101" pitchFamily="2" charset="-122"/>
                <a:ea typeface="等线" panose="02010600030101010101" pitchFamily="2" charset="-122"/>
              </a:rPr>
              <a:t>What’s the Entropy?</a:t>
            </a:r>
            <a:endParaRPr lang="zh-CN" altLang="en-US" dirty="0">
              <a:latin typeface="等线" panose="02010600030101010101" pitchFamily="2" charset="-122"/>
              <a:ea typeface="等线" panose="02010600030101010101" pitchFamily="2" charset="-122"/>
            </a:endParaRPr>
          </a:p>
        </p:txBody>
      </p:sp>
      <p:sp>
        <p:nvSpPr>
          <p:cNvPr id="11" name="矩形 10"/>
          <p:cNvSpPr/>
          <p:nvPr/>
        </p:nvSpPr>
        <p:spPr>
          <a:xfrm>
            <a:off x="5133340" y="3143885"/>
            <a:ext cx="3297555" cy="368300"/>
          </a:xfrm>
          <a:prstGeom prst="rect">
            <a:avLst/>
          </a:prstGeom>
        </p:spPr>
        <p:txBody>
          <a:bodyPr wrap="square">
            <a:spAutoFit/>
          </a:bodyPr>
          <a:p>
            <a:r>
              <a:rPr lang="en-US" altLang="zh-CN" dirty="0"/>
              <a:t>P(i)</a:t>
            </a:r>
            <a:r>
              <a:rPr lang="zh-CN" altLang="en-US" dirty="0"/>
              <a:t>为服从某种分布的随机事件</a:t>
            </a:r>
            <a:endParaRPr lang="zh-CN" altLang="en-US" dirty="0"/>
          </a:p>
        </p:txBody>
      </p:sp>
      <p:graphicFrame>
        <p:nvGraphicFramePr>
          <p:cNvPr id="12" name="对象 11">
            <a:hlinkClick r:id="" action="ppaction://ole?verb="/>
          </p:cNvPr>
          <p:cNvGraphicFramePr>
            <a:graphicFrameLocks noChangeAspect="1"/>
          </p:cNvGraphicFramePr>
          <p:nvPr/>
        </p:nvGraphicFramePr>
        <p:xfrm>
          <a:off x="1569720" y="1279525"/>
          <a:ext cx="1405255" cy="511175"/>
        </p:xfrm>
        <a:graphic>
          <a:graphicData uri="http://schemas.openxmlformats.org/presentationml/2006/ole">
            <mc:AlternateContent xmlns:mc="http://schemas.openxmlformats.org/markup-compatibility/2006">
              <mc:Choice xmlns:v="urn:schemas-microsoft-com:vml" Requires="v">
                <p:oleObj spid="_x0000_s2049" name="" r:id="rId3" imgW="558800" imgH="203200" progId="Equation.KSEE3">
                  <p:embed/>
                </p:oleObj>
              </mc:Choice>
              <mc:Fallback>
                <p:oleObj name="" r:id="rId3" imgW="558800" imgH="203200" progId="Equation.KSEE3">
                  <p:embed/>
                  <p:pic>
                    <p:nvPicPr>
                      <p:cNvPr id="0" name="图片 2048"/>
                      <p:cNvPicPr/>
                      <p:nvPr/>
                    </p:nvPicPr>
                    <p:blipFill>
                      <a:blip r:embed="rId4"/>
                      <a:stretch>
                        <a:fillRect/>
                      </a:stretch>
                    </p:blipFill>
                    <p:spPr>
                      <a:xfrm>
                        <a:off x="1569720" y="1279525"/>
                        <a:ext cx="1405255" cy="511175"/>
                      </a:xfrm>
                      <a:prstGeom prst="rect">
                        <a:avLst/>
                      </a:prstGeom>
                    </p:spPr>
                  </p:pic>
                </p:oleObj>
              </mc:Fallback>
            </mc:AlternateContent>
          </a:graphicData>
        </a:graphic>
      </p:graphicFrame>
      <p:sp>
        <p:nvSpPr>
          <p:cNvPr id="13" name="文本框 12"/>
          <p:cNvSpPr txBox="1"/>
          <p:nvPr/>
        </p:nvSpPr>
        <p:spPr>
          <a:xfrm>
            <a:off x="4271645" y="4289425"/>
            <a:ext cx="4490085" cy="460375"/>
          </a:xfrm>
          <a:prstGeom prst="rect">
            <a:avLst/>
          </a:prstGeom>
          <a:noFill/>
        </p:spPr>
        <p:txBody>
          <a:bodyPr wrap="square" rtlCol="0">
            <a:spAutoFit/>
          </a:bodyPr>
          <a:p>
            <a:r>
              <a:rPr lang="zh-CN" altLang="en-US" sz="2400">
                <a:solidFill>
                  <a:srgbClr val="FF0000"/>
                </a:solidFill>
              </a:rPr>
              <a:t>所有可能发生事件信息量的期望</a:t>
            </a:r>
            <a:endParaRPr lang="zh-CN" altLang="en-US" sz="240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zh-CN" altLang="en-US" sz="2000" dirty="0"/>
              <a:t>熵值计算</a:t>
            </a:r>
            <a:endParaRPr lang="zh-CN" altLang="en-US" sz="2000" dirty="0"/>
          </a:p>
        </p:txBody>
      </p:sp>
      <p:pic>
        <p:nvPicPr>
          <p:cNvPr id="5" name="图片 4" descr="熵 (1)"/>
          <p:cNvPicPr>
            <a:picLocks noChangeAspect="1"/>
          </p:cNvPicPr>
          <p:nvPr/>
        </p:nvPicPr>
        <p:blipFill>
          <a:blip r:embed="rId1"/>
          <a:stretch>
            <a:fillRect/>
          </a:stretch>
        </p:blipFill>
        <p:spPr>
          <a:xfrm>
            <a:off x="0" y="1300480"/>
            <a:ext cx="4306570" cy="1896745"/>
          </a:xfrm>
          <a:prstGeom prst="rect">
            <a:avLst/>
          </a:prstGeom>
        </p:spPr>
      </p:pic>
      <p:pic>
        <p:nvPicPr>
          <p:cNvPr id="11" name="图片 10"/>
          <p:cNvPicPr>
            <a:picLocks noChangeAspect="1"/>
          </p:cNvPicPr>
          <p:nvPr/>
        </p:nvPicPr>
        <p:blipFill>
          <a:blip r:embed="rId2"/>
          <a:stretch>
            <a:fillRect/>
          </a:stretch>
        </p:blipFill>
        <p:spPr>
          <a:xfrm>
            <a:off x="-75565" y="2943225"/>
            <a:ext cx="4808220" cy="365760"/>
          </a:xfrm>
          <a:prstGeom prst="rect">
            <a:avLst/>
          </a:prstGeom>
        </p:spPr>
      </p:pic>
      <p:pic>
        <p:nvPicPr>
          <p:cNvPr id="12" name="图片 11"/>
          <p:cNvPicPr>
            <a:picLocks noChangeAspect="1"/>
          </p:cNvPicPr>
          <p:nvPr/>
        </p:nvPicPr>
        <p:blipFill>
          <a:blip r:embed="rId3"/>
          <a:stretch>
            <a:fillRect/>
          </a:stretch>
        </p:blipFill>
        <p:spPr>
          <a:xfrm>
            <a:off x="0" y="4964430"/>
            <a:ext cx="6233160" cy="335280"/>
          </a:xfrm>
          <a:prstGeom prst="rect">
            <a:avLst/>
          </a:prstGeom>
        </p:spPr>
      </p:pic>
      <p:sp>
        <p:nvSpPr>
          <p:cNvPr id="14" name="标题 1"/>
          <p:cNvSpPr>
            <a:spLocks noGrp="1"/>
          </p:cNvSpPr>
          <p:nvPr/>
        </p:nvSpPr>
        <p:spPr>
          <a:xfrm>
            <a:off x="607060" y="149860"/>
            <a:ext cx="8229600" cy="99060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kern="120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a:lstStyle>
          <a:p>
            <a:r>
              <a:rPr lang="en-US" altLang="zh-CN" dirty="0">
                <a:latin typeface="等线" panose="02010600030101010101" pitchFamily="2" charset="-122"/>
                <a:ea typeface="等线" panose="02010600030101010101" pitchFamily="2" charset="-122"/>
              </a:rPr>
              <a:t>What’s the Entropy?</a:t>
            </a:r>
            <a:endParaRPr lang="zh-CN" altLang="en-US" dirty="0">
              <a:latin typeface="等线" panose="02010600030101010101" pitchFamily="2" charset="-122"/>
              <a:ea typeface="等线" panose="02010600030101010101" pitchFamily="2" charset="-122"/>
            </a:endParaRPr>
          </a:p>
        </p:txBody>
      </p:sp>
      <p:cxnSp>
        <p:nvCxnSpPr>
          <p:cNvPr id="15" name="直接连接符 14"/>
          <p:cNvCxnSpPr/>
          <p:nvPr/>
        </p:nvCxnSpPr>
        <p:spPr>
          <a:xfrm flipV="1">
            <a:off x="0" y="3276600"/>
            <a:ext cx="8991600" cy="32385"/>
          </a:xfrm>
          <a:prstGeom prst="line">
            <a:avLst/>
          </a:prstGeom>
          <a:ln w="19050">
            <a:solidFill>
              <a:schemeClr val="accent1"/>
            </a:solidFill>
          </a:ln>
        </p:spPr>
        <p:style>
          <a:lnRef idx="1">
            <a:schemeClr val="accent2"/>
          </a:lnRef>
          <a:fillRef idx="0">
            <a:schemeClr val="accent2"/>
          </a:fillRef>
          <a:effectRef idx="0">
            <a:schemeClr val="accent2"/>
          </a:effectRef>
          <a:fontRef idx="minor">
            <a:schemeClr val="tx1"/>
          </a:fontRef>
        </p:style>
      </p:cxnSp>
      <p:sp>
        <p:nvSpPr>
          <p:cNvPr id="16" name="文本框 15"/>
          <p:cNvSpPr txBox="1"/>
          <p:nvPr/>
        </p:nvSpPr>
        <p:spPr>
          <a:xfrm>
            <a:off x="5450840" y="1878965"/>
            <a:ext cx="2684780" cy="645160"/>
          </a:xfrm>
          <a:prstGeom prst="rect">
            <a:avLst/>
          </a:prstGeom>
          <a:noFill/>
        </p:spPr>
        <p:txBody>
          <a:bodyPr wrap="square" rtlCol="0" anchor="t">
            <a:spAutoFit/>
          </a:bodyPr>
          <a:p>
            <a:r>
              <a:rPr lang="en-US" altLang="zh-CN"/>
              <a:t>  </a:t>
            </a:r>
            <a:r>
              <a:rPr lang="zh-CN" altLang="en-US"/>
              <a:t>对于确定的分布，熵为 0，即不确定性最低。</a:t>
            </a:r>
            <a:endParaRPr lang="zh-CN" altLang="en-US"/>
          </a:p>
        </p:txBody>
      </p:sp>
      <p:sp>
        <p:nvSpPr>
          <p:cNvPr id="17" name="矩形标注 16"/>
          <p:cNvSpPr/>
          <p:nvPr/>
        </p:nvSpPr>
        <p:spPr>
          <a:xfrm>
            <a:off x="5392420" y="1744345"/>
            <a:ext cx="2743200" cy="914400"/>
          </a:xfrm>
          <a:prstGeom prst="wedgeRectCallout">
            <a:avLst/>
          </a:prstGeom>
          <a:ln w="12700" cmpd="sng">
            <a:solidFill>
              <a:schemeClr val="accent1">
                <a:shade val="50000"/>
              </a:schemeClr>
            </a:solidFill>
            <a:prstDash val="solid"/>
          </a:ln>
        </p:spPr>
        <p:txBody>
          <a:bodyPr wrap="none">
            <a:spAutoFit/>
          </a:bodyPr>
          <a:p>
            <a:endParaRPr lang="zh-CN" altLang="en-US" sz="2400" dirty="0"/>
          </a:p>
        </p:txBody>
      </p:sp>
      <p:sp>
        <p:nvSpPr>
          <p:cNvPr id="18" name="文本框 17"/>
          <p:cNvSpPr txBox="1"/>
          <p:nvPr/>
        </p:nvSpPr>
        <p:spPr>
          <a:xfrm>
            <a:off x="4803775" y="3819525"/>
            <a:ext cx="3978910" cy="922020"/>
          </a:xfrm>
          <a:prstGeom prst="rect">
            <a:avLst/>
          </a:prstGeom>
          <a:noFill/>
        </p:spPr>
        <p:txBody>
          <a:bodyPr wrap="square" rtlCol="0" anchor="t">
            <a:spAutoFit/>
          </a:bodyPr>
          <a:p>
            <a:r>
              <a:rPr lang="en-US" altLang="zh-CN"/>
              <a:t>    </a:t>
            </a:r>
            <a:r>
              <a:rPr lang="zh-CN" altLang="en-US">
                <a:solidFill>
                  <a:srgbClr val="FF0000"/>
                </a:solidFill>
              </a:rPr>
              <a:t>由于P(𝑖) ∈ [0,1], log2 (𝑖) ≤ 0，因此熵总是大于等于 0。当熵取得最小值 0 时，不确定性为 0。</a:t>
            </a:r>
            <a:endParaRPr lang="zh-CN" altLang="en-US">
              <a:solidFill>
                <a:srgbClr val="FF0000"/>
              </a:solidFill>
            </a:endParaRPr>
          </a:p>
        </p:txBody>
      </p:sp>
      <p:sp>
        <p:nvSpPr>
          <p:cNvPr id="2" name="文本框 1"/>
          <p:cNvSpPr txBox="1"/>
          <p:nvPr/>
        </p:nvSpPr>
        <p:spPr>
          <a:xfrm>
            <a:off x="472440" y="3531235"/>
            <a:ext cx="975360" cy="368300"/>
          </a:xfrm>
          <a:prstGeom prst="rect">
            <a:avLst/>
          </a:prstGeom>
          <a:noFill/>
        </p:spPr>
        <p:txBody>
          <a:bodyPr wrap="square" rtlCol="0">
            <a:spAutoFit/>
          </a:bodyPr>
          <a:p>
            <a:endParaRPr lang="zh-CN" altLang="en-US"/>
          </a:p>
        </p:txBody>
      </p:sp>
      <p:pic>
        <p:nvPicPr>
          <p:cNvPr id="4" name="图片 3" descr="熵 (3)"/>
          <p:cNvPicPr>
            <a:picLocks noChangeAspect="1"/>
          </p:cNvPicPr>
          <p:nvPr/>
        </p:nvPicPr>
        <p:blipFill>
          <a:blip r:embed="rId4"/>
          <a:stretch>
            <a:fillRect/>
          </a:stretch>
        </p:blipFill>
        <p:spPr>
          <a:xfrm>
            <a:off x="-81915" y="3276600"/>
            <a:ext cx="4470400" cy="19354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p>
            <a:r>
              <a:rPr lang="en-US" altLang="zh-CN" dirty="0">
                <a:latin typeface="等线" panose="02010600030101010101" pitchFamily="2" charset="-122"/>
                <a:ea typeface="等线" panose="02010600030101010101" pitchFamily="2" charset="-122"/>
              </a:rPr>
              <a:t>Cross Entropy</a:t>
            </a:r>
            <a:endParaRPr lang="zh-CN" altLang="en-US" dirty="0">
              <a:latin typeface="等线" panose="02010600030101010101" pitchFamily="2" charset="-122"/>
              <a:ea typeface="等线" panose="02010600030101010101" pitchFamily="2" charset="-122"/>
            </a:endParaRPr>
          </a:p>
        </p:txBody>
      </p:sp>
      <p:sp>
        <p:nvSpPr>
          <p:cNvPr id="9" name="矩形 8"/>
          <p:cNvSpPr/>
          <p:nvPr/>
        </p:nvSpPr>
        <p:spPr>
          <a:xfrm>
            <a:off x="1501775" y="2339975"/>
            <a:ext cx="2748915" cy="521970"/>
          </a:xfrm>
          <a:prstGeom prst="rect">
            <a:avLst/>
          </a:prstGeom>
        </p:spPr>
        <p:txBody>
          <a:bodyPr wrap="square">
            <a:spAutoFit/>
          </a:bodyPr>
          <a:p>
            <a:r>
              <a:rPr lang="zh-CN" altLang="en-US" sz="2800" dirty="0">
                <a:solidFill>
                  <a:srgbClr val="FF0000"/>
                </a:solidFill>
              </a:rPr>
              <a:t>交叉熵的定义</a:t>
            </a:r>
            <a:r>
              <a:rPr lang="zh-CN" altLang="en-US" sz="2800" dirty="0">
                <a:solidFill>
                  <a:srgbClr val="FF0000"/>
                </a:solidFill>
              </a:rPr>
              <a:t>：</a:t>
            </a:r>
            <a:endParaRPr lang="zh-CN" altLang="en-US" sz="2800" dirty="0">
              <a:solidFill>
                <a:srgbClr val="FF0000"/>
              </a:solidFill>
            </a:endParaRPr>
          </a:p>
        </p:txBody>
      </p:sp>
      <p:pic>
        <p:nvPicPr>
          <p:cNvPr id="11" name="图片 10" descr="批注 2020-05-30 174557"/>
          <p:cNvPicPr>
            <a:picLocks noChangeAspect="1"/>
          </p:cNvPicPr>
          <p:nvPr/>
        </p:nvPicPr>
        <p:blipFill>
          <a:blip r:embed="rId1"/>
          <a:stretch>
            <a:fillRect/>
          </a:stretch>
        </p:blipFill>
        <p:spPr>
          <a:xfrm>
            <a:off x="3976370" y="2258060"/>
            <a:ext cx="2659380" cy="685800"/>
          </a:xfrm>
          <a:prstGeom prst="rect">
            <a:avLst/>
          </a:prstGeom>
        </p:spPr>
      </p:pic>
      <p:sp>
        <p:nvSpPr>
          <p:cNvPr id="12" name="文本框 11"/>
          <p:cNvSpPr txBox="1"/>
          <p:nvPr/>
        </p:nvSpPr>
        <p:spPr>
          <a:xfrm>
            <a:off x="1242695" y="3192780"/>
            <a:ext cx="5659120" cy="645160"/>
          </a:xfrm>
          <a:prstGeom prst="rect">
            <a:avLst/>
          </a:prstGeom>
          <a:noFill/>
        </p:spPr>
        <p:txBody>
          <a:bodyPr wrap="square" rtlCol="0" anchor="t">
            <a:spAutoFit/>
          </a:bodyPr>
          <a:p>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通过变换，交叉熵可以分解为p的熵𝐻(𝑝)与 p,q 的KL散度(Kullback-Leibler Divergence)的和：</a:t>
            </a:r>
            <a:endParaRPr lang="zh-CN" altLang="en-US">
              <a:latin typeface="楷体" panose="02010609060101010101" charset="-122"/>
              <a:ea typeface="楷体" panose="02010609060101010101" charset="-122"/>
              <a:cs typeface="楷体" panose="02010609060101010101" charset="-122"/>
            </a:endParaRPr>
          </a:p>
        </p:txBody>
      </p:sp>
      <p:pic>
        <p:nvPicPr>
          <p:cNvPr id="13" name="图片 12" descr="批注 2020-05-30 200704"/>
          <p:cNvPicPr>
            <a:picLocks noChangeAspect="1"/>
          </p:cNvPicPr>
          <p:nvPr/>
        </p:nvPicPr>
        <p:blipFill>
          <a:blip r:embed="rId2"/>
          <a:stretch>
            <a:fillRect/>
          </a:stretch>
        </p:blipFill>
        <p:spPr>
          <a:xfrm>
            <a:off x="3926840" y="4059555"/>
            <a:ext cx="2407920" cy="266700"/>
          </a:xfrm>
          <a:prstGeom prst="rect">
            <a:avLst/>
          </a:prstGeom>
        </p:spPr>
      </p:pic>
      <p:pic>
        <p:nvPicPr>
          <p:cNvPr id="3" name="图片 2" descr="批注 2020-05-30 201323"/>
          <p:cNvPicPr>
            <a:picLocks noChangeAspect="1"/>
          </p:cNvPicPr>
          <p:nvPr/>
        </p:nvPicPr>
        <p:blipFill>
          <a:blip r:embed="rId3"/>
          <a:srcRect t="26630" r="764"/>
          <a:stretch>
            <a:fillRect/>
          </a:stretch>
        </p:blipFill>
        <p:spPr>
          <a:xfrm>
            <a:off x="3976370" y="4555490"/>
            <a:ext cx="2722245" cy="771525"/>
          </a:xfrm>
          <a:prstGeom prst="rect">
            <a:avLst/>
          </a:prstGeom>
        </p:spPr>
      </p:pic>
      <p:sp>
        <p:nvSpPr>
          <p:cNvPr id="4" name="矩形 3"/>
          <p:cNvSpPr/>
          <p:nvPr/>
        </p:nvSpPr>
        <p:spPr>
          <a:xfrm>
            <a:off x="1837055" y="4756785"/>
            <a:ext cx="2200275" cy="368300"/>
          </a:xfrm>
          <a:prstGeom prst="rect">
            <a:avLst/>
          </a:prstGeom>
        </p:spPr>
        <p:txBody>
          <a:bodyPr wrap="square">
            <a:spAutoFit/>
          </a:bodyPr>
          <a:p>
            <a:r>
              <a:rPr lang="en-US" altLang="zh-CN" sz="1800" dirty="0">
                <a:solidFill>
                  <a:srgbClr val="FF0000"/>
                </a:solidFill>
              </a:rPr>
              <a:t>KL</a:t>
            </a:r>
            <a:r>
              <a:rPr lang="zh-CN" altLang="en-US" sz="1800" dirty="0">
                <a:solidFill>
                  <a:srgbClr val="FF0000"/>
                </a:solidFill>
              </a:rPr>
              <a:t>散度（相对熵</a:t>
            </a:r>
            <a:r>
              <a:rPr lang="en-US" altLang="zh-CN" sz="1800" dirty="0">
                <a:solidFill>
                  <a:srgbClr val="FF0000"/>
                </a:solidFill>
              </a:rPr>
              <a:t>)</a:t>
            </a:r>
            <a:r>
              <a:rPr lang="zh-CN" altLang="en-US" sz="1800" dirty="0">
                <a:solidFill>
                  <a:srgbClr val="FF0000"/>
                </a:solidFill>
              </a:rPr>
              <a:t>：</a:t>
            </a:r>
            <a:endParaRPr lang="zh-CN" altLang="en-US" sz="1800" dirty="0">
              <a:solidFill>
                <a:srgbClr val="FF0000"/>
              </a:solidFill>
            </a:endParaRPr>
          </a:p>
        </p:txBody>
      </p:sp>
      <p:sp>
        <p:nvSpPr>
          <p:cNvPr id="5" name="文本框 4"/>
          <p:cNvSpPr txBox="1"/>
          <p:nvPr/>
        </p:nvSpPr>
        <p:spPr>
          <a:xfrm>
            <a:off x="1991995" y="5584190"/>
            <a:ext cx="5281295" cy="368300"/>
          </a:xfrm>
          <a:prstGeom prst="rect">
            <a:avLst/>
          </a:prstGeom>
          <a:noFill/>
        </p:spPr>
        <p:txBody>
          <a:bodyPr wrap="square" rtlCol="0" anchor="t">
            <a:spAutoFit/>
          </a:bodyPr>
          <a:p>
            <a:r>
              <a:rPr lang="zh-CN" altLang="en-US">
                <a:solidFill>
                  <a:srgbClr val="FF0000"/>
                </a:solidFill>
              </a:rPr>
              <a:t>使用交叉熵可以很好地衡量 2 个分布之间的差别</a:t>
            </a:r>
            <a:r>
              <a:rPr lang="zh-CN" altLang="en-US"/>
              <a:t>。</a:t>
            </a:r>
            <a:endParaRPr lang="zh-CN" altLang="en-US"/>
          </a:p>
        </p:txBody>
      </p:sp>
      <p:sp>
        <p:nvSpPr>
          <p:cNvPr id="6" name="矩形标注 5"/>
          <p:cNvSpPr/>
          <p:nvPr/>
        </p:nvSpPr>
        <p:spPr>
          <a:xfrm>
            <a:off x="1931035" y="5501640"/>
            <a:ext cx="5105400" cy="533400"/>
          </a:xfrm>
          <a:prstGeom prst="wedgeRectCallout">
            <a:avLst/>
          </a:prstGeom>
          <a:ln w="19050">
            <a:solidFill>
              <a:schemeClr val="tx1"/>
            </a:solidFill>
          </a:ln>
        </p:spPr>
        <p:txBody>
          <a:bodyPr wrap="none">
            <a:spAutoFit/>
          </a:bodyPr>
          <a:p>
            <a:endParaRPr lang="zh-CN" altLang="en-US" sz="2400" dirty="0"/>
          </a:p>
        </p:txBody>
      </p:sp>
      <p:sp>
        <p:nvSpPr>
          <p:cNvPr id="7" name="文本框 6"/>
          <p:cNvSpPr txBox="1"/>
          <p:nvPr/>
        </p:nvSpPr>
        <p:spPr>
          <a:xfrm>
            <a:off x="598170" y="1457325"/>
            <a:ext cx="8545830" cy="645160"/>
          </a:xfrm>
          <a:prstGeom prst="rect">
            <a:avLst/>
          </a:prstGeom>
          <a:noFill/>
        </p:spPr>
        <p:txBody>
          <a:bodyPr wrap="square" rtlCol="0" anchor="t">
            <a:spAutoFit/>
          </a:bodyPr>
          <a:p>
            <a:r>
              <a:rPr lang="en-US" altLang="zh-CN"/>
              <a:t>    </a:t>
            </a:r>
            <a:r>
              <a:rPr lang="zh-CN" altLang="en-US"/>
              <a:t>对于分布为p(x)的随机变量，熵H(p)表示其最优编码长度。交叉熵</a:t>
            </a:r>
            <a:r>
              <a:rPr lang="en-US" altLang="zh-CN"/>
              <a:t>(</a:t>
            </a:r>
            <a:r>
              <a:rPr lang="zh-CN" altLang="en-US"/>
              <a:t>CrossEntropy</a:t>
            </a:r>
            <a:r>
              <a:rPr lang="en-US" altLang="zh-CN"/>
              <a:t>)</a:t>
            </a:r>
            <a:r>
              <a:rPr lang="zh-CN" altLang="en-US"/>
              <a:t>是按照概率分布q 的最优编码对真实分布为p的信息进行编码的长度。</a:t>
            </a:r>
            <a:endParaRPr lang="zh-CN" altLang="en-US"/>
          </a:p>
        </p:txBody>
      </p:sp>
      <p:sp>
        <p:nvSpPr>
          <p:cNvPr id="15" name="文本框 14"/>
          <p:cNvSpPr txBox="1"/>
          <p:nvPr/>
        </p:nvSpPr>
        <p:spPr>
          <a:xfrm>
            <a:off x="6635750" y="2416810"/>
            <a:ext cx="411480" cy="368300"/>
          </a:xfrm>
          <a:prstGeom prst="rect">
            <a:avLst/>
          </a:prstGeom>
          <a:noFill/>
        </p:spPr>
        <p:txBody>
          <a:bodyPr wrap="none" rtlCol="0" anchor="t">
            <a:spAutoFit/>
          </a:bodyPr>
          <a:p>
            <a:r>
              <a:rPr lang="zh-CN" altLang="en-US">
                <a:solidFill>
                  <a:srgbClr val="FF0000"/>
                </a:solidFill>
                <a:latin typeface="Calibri" panose="020F0502020204030204" pitchFamily="34" charset="0"/>
              </a:rPr>
              <a:t>①</a:t>
            </a:r>
            <a:endParaRPr lang="zh-CN" altLang="en-US">
              <a:solidFill>
                <a:srgbClr val="FF0000"/>
              </a:solidFill>
              <a:latin typeface="Calibri" panose="020F0502020204030204" pitchFamily="34" charset="0"/>
            </a:endParaRPr>
          </a:p>
        </p:txBody>
      </p:sp>
      <p:sp>
        <p:nvSpPr>
          <p:cNvPr id="16" name="文本框 15"/>
          <p:cNvSpPr txBox="1"/>
          <p:nvPr/>
        </p:nvSpPr>
        <p:spPr>
          <a:xfrm>
            <a:off x="6334760" y="4059555"/>
            <a:ext cx="411480" cy="368300"/>
          </a:xfrm>
          <a:prstGeom prst="rect">
            <a:avLst/>
          </a:prstGeom>
          <a:noFill/>
        </p:spPr>
        <p:txBody>
          <a:bodyPr wrap="none" rtlCol="0" anchor="t">
            <a:spAutoFit/>
          </a:bodyPr>
          <a:p>
            <a:r>
              <a:rPr lang="zh-CN" altLang="en-US">
                <a:solidFill>
                  <a:srgbClr val="FF0000"/>
                </a:solidFill>
                <a:latin typeface="Calibri" panose="020F0502020204030204" pitchFamily="34" charset="0"/>
              </a:rPr>
              <a:t>②</a:t>
            </a:r>
            <a:endParaRPr lang="zh-CN" altLang="en-US">
              <a:solidFill>
                <a:srgbClr val="FF0000"/>
              </a:solidFill>
              <a:latin typeface="Calibri" panose="020F0502020204030204" pitchFamily="34" charset="0"/>
            </a:endParaRPr>
          </a:p>
        </p:txBody>
      </p:sp>
      <p:sp>
        <p:nvSpPr>
          <p:cNvPr id="17" name="文本框 16"/>
          <p:cNvSpPr txBox="1"/>
          <p:nvPr/>
        </p:nvSpPr>
        <p:spPr>
          <a:xfrm>
            <a:off x="6794500" y="4757420"/>
            <a:ext cx="411480" cy="368300"/>
          </a:xfrm>
          <a:prstGeom prst="rect">
            <a:avLst/>
          </a:prstGeom>
          <a:noFill/>
        </p:spPr>
        <p:txBody>
          <a:bodyPr wrap="none" rtlCol="0" anchor="t">
            <a:spAutoFit/>
          </a:bodyPr>
          <a:p>
            <a:r>
              <a:rPr lang="zh-CN" altLang="en-US">
                <a:solidFill>
                  <a:srgbClr val="FF0000"/>
                </a:solidFill>
                <a:latin typeface="Calibri" panose="020F0502020204030204" pitchFamily="34" charset="0"/>
              </a:rPr>
              <a:t>③</a:t>
            </a:r>
            <a:endParaRPr lang="zh-CN" altLang="en-US">
              <a:solidFill>
                <a:srgbClr val="FF000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219200" y="3200400"/>
            <a:ext cx="6278154" cy="2899909"/>
          </a:xfrm>
          <a:prstGeom prst="rect">
            <a:avLst/>
          </a:prstGeom>
        </p:spPr>
      </p:pic>
      <p:sp>
        <p:nvSpPr>
          <p:cNvPr id="2" name="标题 1"/>
          <p:cNvSpPr>
            <a:spLocks noGrp="1"/>
          </p:cNvSpPr>
          <p:nvPr>
            <p:ph type="title"/>
          </p:nvPr>
        </p:nvSpPr>
        <p:spPr/>
        <p:txBody>
          <a:bodyPr/>
          <a:lstStyle/>
          <a:p>
            <a:r>
              <a:rPr lang="zh-CN" altLang="en-US" dirty="0">
                <a:solidFill>
                  <a:srgbClr val="FF0000"/>
                </a:solidFill>
              </a:rPr>
              <a:t>交叉熵损失</a:t>
            </a:r>
            <a:endParaRPr lang="zh-CN" altLang="en-US" dirty="0">
              <a:solidFill>
                <a:srgbClr val="FF0000"/>
              </a:solidFill>
            </a:endParaRPr>
          </a:p>
        </p:txBody>
      </p:sp>
      <mc:AlternateContent xmlns:mc="http://schemas.openxmlformats.org/markup-compatibility/2006">
        <mc:Choice xmlns:a14="http://schemas.microsoft.com/office/drawing/2010/main" Requires="a14">
          <p:sp>
            <p:nvSpPr>
              <p:cNvPr id="4" name="矩形 3"/>
              <p:cNvSpPr/>
              <p:nvPr/>
            </p:nvSpPr>
            <p:spPr>
              <a:xfrm>
                <a:off x="1600200" y="2599297"/>
                <a:ext cx="1862176" cy="369332"/>
              </a:xfrm>
              <a:prstGeom prst="rect">
                <a:avLst/>
              </a:prstGeom>
            </p:spPr>
            <p:txBody>
              <a:bodyPr wrap="none">
                <a:spAutoFit/>
              </a:bodyPr>
              <a:lstStyle/>
              <a:p>
                <a:r>
                  <a:rPr lang="zh-CN" altLang="en-US" dirty="0">
                    <a:solidFill>
                      <a:srgbClr val="FF0000"/>
                    </a:solidFill>
                  </a:rPr>
                  <a:t>真实概率</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𝑝</m:t>
                        </m:r>
                      </m:e>
                      <m:sub>
                        <m:r>
                          <a:rPr lang="en-US" altLang="zh-CN" i="1">
                            <a:solidFill>
                              <a:srgbClr val="FF0000"/>
                            </a:solidFill>
                            <a:latin typeface="Cambria Math" panose="02040503050406030204" pitchFamily="18" charset="0"/>
                          </a:rPr>
                          <m:t>𝑟</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𝑦</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oMath>
                </a14:m>
                <a:endParaRPr lang="en-US" altLang="zh-CN" dirty="0">
                  <a:solidFill>
                    <a:srgbClr val="FF0000"/>
                  </a:solidFill>
                </a:endParaRPr>
              </a:p>
            </p:txBody>
          </p:sp>
        </mc:Choice>
        <mc:Fallback>
          <p:sp>
            <p:nvSpPr>
              <p:cNvPr id="4" name="矩形 3"/>
              <p:cNvSpPr>
                <a:spLocks noRot="1" noChangeAspect="1" noMove="1" noResize="1" noEditPoints="1" noAdjustHandles="1" noChangeArrowheads="1" noChangeShapeType="1" noTextEdit="1"/>
              </p:cNvSpPr>
              <p:nvPr/>
            </p:nvSpPr>
            <p:spPr>
              <a:xfrm>
                <a:off x="1600200" y="2599297"/>
                <a:ext cx="1862176" cy="369332"/>
              </a:xfrm>
              <a:prstGeom prst="rect">
                <a:avLst/>
              </a:prstGeom>
              <a:blipFill rotWithShape="1">
                <a:blip r:embed="rId2"/>
                <a:stretch>
                  <a:fillRect l="-2951" t="-6557" r="-656" b="-2623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8" name="矩形 7"/>
              <p:cNvSpPr/>
              <p:nvPr/>
            </p:nvSpPr>
            <p:spPr>
              <a:xfrm>
                <a:off x="4876800" y="2599297"/>
                <a:ext cx="3314241" cy="369332"/>
              </a:xfrm>
              <a:prstGeom prst="rect">
                <a:avLst/>
              </a:prstGeom>
            </p:spPr>
            <p:txBody>
              <a:bodyPr wrap="none">
                <a:spAutoFit/>
              </a:bodyPr>
              <a:lstStyle/>
              <a:p>
                <a:r>
                  <a:rPr lang="zh-CN" altLang="en-US" dirty="0">
                    <a:solidFill>
                      <a:srgbClr val="FF0000"/>
                    </a:solidFill>
                  </a:rPr>
                  <a:t>预测概率的负对数</a:t>
                </a:r>
                <a14:m>
                  <m:oMath xmlns:m="http://schemas.openxmlformats.org/officeDocument/2006/math">
                    <m:func>
                      <m:funcPr>
                        <m:ctrlPr>
                          <a:rPr lang="en-US" altLang="zh-CN" b="0" i="1" smtClean="0">
                            <a:solidFill>
                              <a:srgbClr val="FF0000"/>
                            </a:solidFill>
                            <a:latin typeface="Cambria Math" panose="02040503050406030204" pitchFamily="18" charset="0"/>
                          </a:rPr>
                        </m:ctrlPr>
                      </m:funcPr>
                      <m:fName>
                        <m:r>
                          <a:rPr lang="en-US" altLang="zh-CN" b="0" i="0"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log</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𝑝</m:t>
                            </m:r>
                          </m:e>
                          <m:sub>
                            <m:r>
                              <a:rPr lang="en-US" altLang="zh-CN" i="1">
                                <a:solidFill>
                                  <a:srgbClr val="FF0000"/>
                                </a:solidFill>
                                <a:latin typeface="Cambria Math" panose="02040503050406030204" pitchFamily="18" charset="0"/>
                              </a:rPr>
                              <m:t>𝜃</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𝑦</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e>
                    </m:func>
                  </m:oMath>
                </a14:m>
                <a:endParaRPr lang="zh-CN" altLang="en-US" dirty="0">
                  <a:solidFill>
                    <a:srgbClr val="FF0000"/>
                  </a:solidFill>
                </a:endParaRPr>
              </a:p>
            </p:txBody>
          </p:sp>
        </mc:Choice>
        <mc:Fallback>
          <p:sp>
            <p:nvSpPr>
              <p:cNvPr id="8" name="矩形 7"/>
              <p:cNvSpPr>
                <a:spLocks noRot="1" noChangeAspect="1" noMove="1" noResize="1" noEditPoints="1" noAdjustHandles="1" noChangeArrowheads="1" noChangeShapeType="1" noTextEdit="1"/>
              </p:cNvSpPr>
              <p:nvPr/>
            </p:nvSpPr>
            <p:spPr>
              <a:xfrm>
                <a:off x="4876800" y="2599297"/>
                <a:ext cx="3314241" cy="369332"/>
              </a:xfrm>
              <a:prstGeom prst="rect">
                <a:avLst/>
              </a:prstGeom>
              <a:blipFill rotWithShape="1">
                <a:blip r:embed="rId3"/>
                <a:stretch>
                  <a:fillRect l="-1471" t="-6557" r="-184" b="-2623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2950231" y="1394972"/>
                <a:ext cx="2816092" cy="10884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𝑟</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𝜃</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r>
                                    <a:rPr lang="en-US" altLang="zh-CN" i="1">
                                      <a:latin typeface="Cambria Math" panose="02040503050406030204" pitchFamily="18" charset="0"/>
                                    </a:rPr>
                                    <m:t>𝑥</m:t>
                                  </m:r>
                                </m:e>
                              </m:d>
                            </m:e>
                          </m:func>
                        </m:e>
                      </m:nary>
                    </m:oMath>
                  </m:oMathPara>
                </a14:m>
                <a:endParaRPr lang="en-US" altLang="zh-CN" dirty="0"/>
              </a:p>
              <a:p>
                <a:endParaRPr lang="en-US" altLang="zh-CN" dirty="0"/>
              </a:p>
            </p:txBody>
          </p:sp>
        </mc:Choice>
        <mc:Fallback>
          <p:sp>
            <p:nvSpPr>
              <p:cNvPr id="11" name="文本框 10"/>
              <p:cNvSpPr txBox="1">
                <a:spLocks noRot="1" noChangeAspect="1" noMove="1" noResize="1" noEditPoints="1" noAdjustHandles="1" noChangeArrowheads="1" noChangeShapeType="1" noTextEdit="1"/>
              </p:cNvSpPr>
              <p:nvPr/>
            </p:nvSpPr>
            <p:spPr>
              <a:xfrm>
                <a:off x="2950231" y="1394972"/>
                <a:ext cx="2816092" cy="1088439"/>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zh-CN" altLang="en-US" dirty="0"/>
              <a:t>分类问题中的交叉熵</a:t>
            </a:r>
            <a:endParaRPr lang="zh-CN" altLang="en-US" dirty="0"/>
          </a:p>
        </p:txBody>
      </p:sp>
      <p:sp>
        <p:nvSpPr>
          <p:cNvPr id="3" name="内容占位符 2"/>
          <p:cNvSpPr>
            <a:spLocks noGrp="1"/>
          </p:cNvSpPr>
          <p:nvPr>
            <p:ph sz="quarter" idx="1"/>
          </p:nvPr>
        </p:nvSpPr>
        <p:spPr/>
        <p:txBody>
          <a:bodyPr/>
          <a:lstStyle/>
          <a:p>
            <a:pPr lvl="1"/>
            <a:r>
              <a:rPr lang="zh-CN" altLang="en-US" sz="1600" dirty="0"/>
              <a:t>分类问题中 y 的编码分布</a:t>
            </a:r>
            <a:r>
              <a:rPr lang="en-US" altLang="zh-CN" sz="1600" dirty="0"/>
              <a:t>p</a:t>
            </a:r>
            <a:r>
              <a:rPr lang="zh-CN" altLang="en-US" sz="1600" dirty="0"/>
              <a:t>采用one-hot 编码时：𝐻(𝒚) = 0，此时：</a:t>
            </a:r>
            <a:endParaRPr lang="zh-CN" altLang="en-US" sz="1600" dirty="0"/>
          </a:p>
        </p:txBody>
      </p:sp>
      <p:pic>
        <p:nvPicPr>
          <p:cNvPr id="6" name="图片 5" descr="熵 (5)"/>
          <p:cNvPicPr>
            <a:picLocks noChangeAspect="1"/>
          </p:cNvPicPr>
          <p:nvPr/>
        </p:nvPicPr>
        <p:blipFill>
          <a:blip r:embed="rId1"/>
          <a:stretch>
            <a:fillRect/>
          </a:stretch>
        </p:blipFill>
        <p:spPr>
          <a:xfrm>
            <a:off x="5481320" y="1219200"/>
            <a:ext cx="3378200" cy="4337050"/>
          </a:xfrm>
          <a:prstGeom prst="rect">
            <a:avLst/>
          </a:prstGeom>
        </p:spPr>
      </p:pic>
      <p:pic>
        <p:nvPicPr>
          <p:cNvPr id="4" name="图片 3"/>
          <p:cNvPicPr>
            <a:picLocks noChangeAspect="1"/>
          </p:cNvPicPr>
          <p:nvPr/>
        </p:nvPicPr>
        <p:blipFill>
          <a:blip r:embed="rId2"/>
          <a:stretch>
            <a:fillRect/>
          </a:stretch>
        </p:blipFill>
        <p:spPr>
          <a:xfrm>
            <a:off x="1062990" y="1817370"/>
            <a:ext cx="3512820" cy="312420"/>
          </a:xfrm>
          <a:prstGeom prst="rect">
            <a:avLst/>
          </a:prstGeom>
        </p:spPr>
      </p:pic>
      <p:pic>
        <p:nvPicPr>
          <p:cNvPr id="5" name="图片 4"/>
          <p:cNvPicPr>
            <a:picLocks noChangeAspect="1"/>
          </p:cNvPicPr>
          <p:nvPr/>
        </p:nvPicPr>
        <p:blipFill>
          <a:blip r:embed="rId3"/>
          <a:stretch>
            <a:fillRect/>
          </a:stretch>
        </p:blipFill>
        <p:spPr>
          <a:xfrm>
            <a:off x="1173480" y="2978150"/>
            <a:ext cx="3291840" cy="632460"/>
          </a:xfrm>
          <a:prstGeom prst="rect">
            <a:avLst/>
          </a:prstGeom>
        </p:spPr>
      </p:pic>
      <p:pic>
        <p:nvPicPr>
          <p:cNvPr id="7" name="图片 6"/>
          <p:cNvPicPr>
            <a:picLocks noChangeAspect="1"/>
          </p:cNvPicPr>
          <p:nvPr/>
        </p:nvPicPr>
        <p:blipFill>
          <a:blip r:embed="rId4"/>
          <a:stretch>
            <a:fillRect/>
          </a:stretch>
        </p:blipFill>
        <p:spPr>
          <a:xfrm>
            <a:off x="1863090" y="3610610"/>
            <a:ext cx="2712720" cy="1165860"/>
          </a:xfrm>
          <a:prstGeom prst="rect">
            <a:avLst/>
          </a:prstGeom>
        </p:spPr>
      </p:pic>
      <p:sp>
        <p:nvSpPr>
          <p:cNvPr id="8" name="文本框 7"/>
          <p:cNvSpPr txBox="1"/>
          <p:nvPr/>
        </p:nvSpPr>
        <p:spPr>
          <a:xfrm>
            <a:off x="727710" y="2333625"/>
            <a:ext cx="3323590" cy="583565"/>
          </a:xfrm>
          <a:prstGeom prst="rect">
            <a:avLst/>
          </a:prstGeom>
          <a:noFill/>
        </p:spPr>
        <p:txBody>
          <a:bodyPr wrap="square" rtlCol="0" anchor="t">
            <a:spAutoFit/>
          </a:bodyPr>
          <a:p>
            <a:r>
              <a:rPr lang="en-US" altLang="zh-CN" sz="1600" dirty="0">
                <a:solidFill>
                  <a:schemeClr val="tx2"/>
                </a:solidFill>
                <a:latin typeface="华文楷体" panose="02010600040101010101" pitchFamily="2" charset="-122"/>
                <a:ea typeface="华文楷体" panose="02010600040101010101" pitchFamily="2" charset="-122"/>
                <a:cs typeface="+mn-cs"/>
              </a:rPr>
              <a:t>     </a:t>
            </a:r>
            <a:r>
              <a:rPr lang="zh-CN" altLang="en-US" sz="1600" dirty="0">
                <a:solidFill>
                  <a:schemeClr val="tx2"/>
                </a:solidFill>
                <a:latin typeface="华文楷体" panose="02010600040101010101" pitchFamily="2" charset="-122"/>
                <a:ea typeface="华文楷体" panose="02010600040101010101" pitchFamily="2" charset="-122"/>
                <a:cs typeface="+mn-cs"/>
              </a:rPr>
              <a:t>根据 KL 散度的定义，我们推导分类问题中交叉熵的计算表达式：</a:t>
            </a:r>
            <a:endParaRPr lang="zh-CN" altLang="en-US"/>
          </a:p>
        </p:txBody>
      </p:sp>
      <p:sp>
        <p:nvSpPr>
          <p:cNvPr id="9" name="文本框 8"/>
          <p:cNvSpPr txBox="1"/>
          <p:nvPr/>
        </p:nvSpPr>
        <p:spPr>
          <a:xfrm>
            <a:off x="619760" y="5115560"/>
            <a:ext cx="4246245" cy="645160"/>
          </a:xfrm>
          <a:prstGeom prst="rect">
            <a:avLst/>
          </a:prstGeom>
          <a:noFill/>
        </p:spPr>
        <p:txBody>
          <a:bodyPr wrap="square" rtlCol="0" anchor="t">
            <a:spAutoFit/>
          </a:bodyPr>
          <a:p>
            <a:r>
              <a:rPr lang="en-US" altLang="zh-CN"/>
              <a:t>     </a:t>
            </a:r>
            <a:r>
              <a:rPr lang="zh-CN" altLang="en-US">
                <a:solidFill>
                  <a:srgbClr val="FF0000"/>
                </a:solidFill>
              </a:rPr>
              <a:t>最小化交叉熵的过程也是最大化正确类别的预测概率的过程。</a:t>
            </a:r>
            <a:endParaRPr lang="zh-CN" altLang="en-US">
              <a:solidFill>
                <a:srgbClr val="FF0000"/>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p>
            <a:r>
              <a:rPr lang="en-US" altLang="zh-CN" dirty="0">
                <a:latin typeface="等线" panose="02010600030101010101" pitchFamily="2" charset="-122"/>
                <a:ea typeface="等线" panose="02010600030101010101" pitchFamily="2" charset="-122"/>
              </a:rPr>
              <a:t>Cross Entropy</a:t>
            </a:r>
            <a:endParaRPr lang="zh-CN" altLang="en-US" dirty="0">
              <a:latin typeface="等线" panose="02010600030101010101" pitchFamily="2" charset="-122"/>
              <a:ea typeface="等线" panose="02010600030101010101" pitchFamily="2" charset="-122"/>
            </a:endParaRPr>
          </a:p>
        </p:txBody>
      </p:sp>
      <p:pic>
        <p:nvPicPr>
          <p:cNvPr id="11" name="图片 10"/>
          <p:cNvPicPr>
            <a:picLocks noChangeAspect="1"/>
          </p:cNvPicPr>
          <p:nvPr/>
        </p:nvPicPr>
        <p:blipFill>
          <a:blip r:embed="rId1"/>
          <a:stretch>
            <a:fillRect/>
          </a:stretch>
        </p:blipFill>
        <p:spPr>
          <a:xfrm>
            <a:off x="5143500" y="1804035"/>
            <a:ext cx="2954020" cy="2445385"/>
          </a:xfrm>
          <a:prstGeom prst="rect">
            <a:avLst/>
          </a:prstGeom>
        </p:spPr>
      </p:pic>
      <p:pic>
        <p:nvPicPr>
          <p:cNvPr id="12" name="图片 11"/>
          <p:cNvPicPr>
            <a:picLocks noChangeAspect="1"/>
          </p:cNvPicPr>
          <p:nvPr>
            <p:custDataLst>
              <p:tags r:id="rId2"/>
            </p:custDataLst>
          </p:nvPr>
        </p:nvPicPr>
        <p:blipFill>
          <a:blip r:embed="rId3"/>
          <a:stretch>
            <a:fillRect/>
          </a:stretch>
        </p:blipFill>
        <p:spPr>
          <a:xfrm>
            <a:off x="1697355" y="1804035"/>
            <a:ext cx="2964180" cy="2471420"/>
          </a:xfrm>
          <a:prstGeom prst="rect">
            <a:avLst/>
          </a:prstGeom>
        </p:spPr>
      </p:pic>
      <p:sp>
        <p:nvSpPr>
          <p:cNvPr id="13" name="文本框 12"/>
          <p:cNvSpPr txBox="1"/>
          <p:nvPr/>
        </p:nvSpPr>
        <p:spPr>
          <a:xfrm>
            <a:off x="2380615" y="4544060"/>
            <a:ext cx="1597660" cy="36830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方差代价函数</a:t>
            </a:r>
            <a:endParaRPr lang="zh-CN" altLang="en-US">
              <a:solidFill>
                <a:schemeClr val="accent1"/>
              </a:solidFill>
              <a:effectLst>
                <a:outerShdw blurRad="38100" dist="25400" dir="5400000" algn="ctr" rotWithShape="0">
                  <a:srgbClr val="6E747A">
                    <a:alpha val="43000"/>
                  </a:srgbClr>
                </a:outerShdw>
              </a:effectLst>
            </a:endParaRPr>
          </a:p>
        </p:txBody>
      </p:sp>
      <p:sp>
        <p:nvSpPr>
          <p:cNvPr id="14" name="文本框 13"/>
          <p:cNvSpPr txBox="1"/>
          <p:nvPr/>
        </p:nvSpPr>
        <p:spPr>
          <a:xfrm>
            <a:off x="5713095" y="4544060"/>
            <a:ext cx="1815465" cy="36830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交叉熵</a:t>
            </a:r>
            <a:r>
              <a:rPr lang="zh-CN" altLang="en-US">
                <a:solidFill>
                  <a:schemeClr val="accent1"/>
                </a:solidFill>
                <a:effectLst>
                  <a:outerShdw blurRad="38100" dist="25400" dir="5400000" algn="ctr" rotWithShape="0">
                    <a:srgbClr val="6E747A">
                      <a:alpha val="43000"/>
                    </a:srgbClr>
                  </a:outerShdw>
                </a:effectLst>
              </a:rPr>
              <a:t>代价函数</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0815"/>
            <a:ext cx="8229600" cy="990600"/>
          </a:xfrm>
        </p:spPr>
        <p:txBody>
          <a:bodyPr/>
          <a:lstStyle/>
          <a:p>
            <a:r>
              <a:rPr lang="en-US" altLang="zh-CN" dirty="0"/>
              <a:t>Cross Entropy</a:t>
            </a:r>
            <a:endParaRPr lang="en-US" altLang="zh-CN" dirty="0"/>
          </a:p>
        </p:txBody>
      </p:sp>
      <p:pic>
        <p:nvPicPr>
          <p:cNvPr id="9" name="图片 8"/>
          <p:cNvPicPr>
            <a:picLocks noChangeAspect="1"/>
          </p:cNvPicPr>
          <p:nvPr/>
        </p:nvPicPr>
        <p:blipFill>
          <a:blip r:embed="rId1"/>
          <a:stretch>
            <a:fillRect/>
          </a:stretch>
        </p:blipFill>
        <p:spPr>
          <a:xfrm>
            <a:off x="457200" y="3622040"/>
            <a:ext cx="3806190" cy="2268220"/>
          </a:xfrm>
          <a:prstGeom prst="rect">
            <a:avLst/>
          </a:prstGeom>
        </p:spPr>
      </p:pic>
      <p:pic>
        <p:nvPicPr>
          <p:cNvPr id="10" name="图片 9"/>
          <p:cNvPicPr>
            <a:picLocks noChangeAspect="1"/>
          </p:cNvPicPr>
          <p:nvPr/>
        </p:nvPicPr>
        <p:blipFill>
          <a:blip r:embed="rId2"/>
          <a:stretch>
            <a:fillRect/>
          </a:stretch>
        </p:blipFill>
        <p:spPr>
          <a:xfrm>
            <a:off x="2224405" y="1734185"/>
            <a:ext cx="1127760" cy="487680"/>
          </a:xfrm>
          <a:prstGeom prst="rect">
            <a:avLst/>
          </a:prstGeom>
        </p:spPr>
      </p:pic>
      <p:pic>
        <p:nvPicPr>
          <p:cNvPr id="11" name="图片 10"/>
          <p:cNvPicPr>
            <a:picLocks noChangeAspect="1"/>
          </p:cNvPicPr>
          <p:nvPr/>
        </p:nvPicPr>
        <p:blipFill>
          <a:blip r:embed="rId3"/>
          <a:stretch>
            <a:fillRect/>
          </a:stretch>
        </p:blipFill>
        <p:spPr>
          <a:xfrm>
            <a:off x="2406650" y="2421890"/>
            <a:ext cx="2339340" cy="876300"/>
          </a:xfrm>
          <a:prstGeom prst="rect">
            <a:avLst/>
          </a:prstGeom>
        </p:spPr>
      </p:pic>
      <p:sp>
        <p:nvSpPr>
          <p:cNvPr id="12" name="文本框 11"/>
          <p:cNvSpPr txBox="1"/>
          <p:nvPr/>
        </p:nvSpPr>
        <p:spPr>
          <a:xfrm>
            <a:off x="414020" y="1793875"/>
            <a:ext cx="1810385" cy="368300"/>
          </a:xfrm>
          <a:prstGeom prst="rect">
            <a:avLst/>
          </a:prstGeom>
          <a:noFill/>
        </p:spPr>
        <p:txBody>
          <a:bodyPr wrap="square" rtlCol="0">
            <a:spAutoFit/>
          </a:bodyPr>
          <a:p>
            <a:r>
              <a:rPr lang="zh-CN" altLang="en-US"/>
              <a:t>二次代价函数：</a:t>
            </a:r>
            <a:endParaRPr lang="zh-CN" altLang="en-US"/>
          </a:p>
        </p:txBody>
      </p:sp>
      <p:sp>
        <p:nvSpPr>
          <p:cNvPr id="13" name="文本框 12"/>
          <p:cNvSpPr txBox="1"/>
          <p:nvPr/>
        </p:nvSpPr>
        <p:spPr>
          <a:xfrm>
            <a:off x="98425" y="2675890"/>
            <a:ext cx="2589530" cy="368300"/>
          </a:xfrm>
          <a:prstGeom prst="rect">
            <a:avLst/>
          </a:prstGeom>
          <a:noFill/>
        </p:spPr>
        <p:txBody>
          <a:bodyPr wrap="square" rtlCol="0">
            <a:spAutoFit/>
          </a:bodyPr>
          <a:p>
            <a:r>
              <a:rPr lang="zh-CN" altLang="en-US"/>
              <a:t>权重和偏置的偏导数：</a:t>
            </a:r>
            <a:endParaRPr lang="zh-CN" altLang="en-US"/>
          </a:p>
        </p:txBody>
      </p:sp>
      <p:pic>
        <p:nvPicPr>
          <p:cNvPr id="14" name="图片 13"/>
          <p:cNvPicPr>
            <a:picLocks noChangeAspect="1"/>
          </p:cNvPicPr>
          <p:nvPr/>
        </p:nvPicPr>
        <p:blipFill>
          <a:blip r:embed="rId4"/>
          <a:stretch>
            <a:fillRect/>
          </a:stretch>
        </p:blipFill>
        <p:spPr>
          <a:xfrm>
            <a:off x="5753100" y="1734185"/>
            <a:ext cx="3108960" cy="518160"/>
          </a:xfrm>
          <a:prstGeom prst="rect">
            <a:avLst/>
          </a:prstGeom>
        </p:spPr>
      </p:pic>
      <p:pic>
        <p:nvPicPr>
          <p:cNvPr id="15" name="图片 14"/>
          <p:cNvPicPr>
            <a:picLocks noChangeAspect="1"/>
          </p:cNvPicPr>
          <p:nvPr/>
        </p:nvPicPr>
        <p:blipFill>
          <a:blip r:embed="rId5"/>
          <a:stretch>
            <a:fillRect/>
          </a:stretch>
        </p:blipFill>
        <p:spPr>
          <a:xfrm>
            <a:off x="5402580" y="2421890"/>
            <a:ext cx="3459480" cy="1203960"/>
          </a:xfrm>
          <a:prstGeom prst="rect">
            <a:avLst/>
          </a:prstGeom>
        </p:spPr>
      </p:pic>
      <p:pic>
        <p:nvPicPr>
          <p:cNvPr id="16" name="图片 15"/>
          <p:cNvPicPr>
            <a:picLocks noChangeAspect="1"/>
          </p:cNvPicPr>
          <p:nvPr/>
        </p:nvPicPr>
        <p:blipFill>
          <a:blip r:embed="rId6"/>
          <a:stretch>
            <a:fillRect/>
          </a:stretch>
        </p:blipFill>
        <p:spPr>
          <a:xfrm>
            <a:off x="5402580" y="4481830"/>
            <a:ext cx="1996440" cy="548640"/>
          </a:xfrm>
          <a:prstGeom prst="rect">
            <a:avLst/>
          </a:prstGeom>
        </p:spPr>
      </p:pic>
      <p:pic>
        <p:nvPicPr>
          <p:cNvPr id="17" name="图片 16"/>
          <p:cNvPicPr>
            <a:picLocks noChangeAspect="1"/>
          </p:cNvPicPr>
          <p:nvPr/>
        </p:nvPicPr>
        <p:blipFill>
          <a:blip r:embed="rId7"/>
          <a:stretch>
            <a:fillRect/>
          </a:stretch>
        </p:blipFill>
        <p:spPr>
          <a:xfrm>
            <a:off x="5847080" y="3622040"/>
            <a:ext cx="1691640" cy="487680"/>
          </a:xfrm>
          <a:prstGeom prst="rect">
            <a:avLst/>
          </a:prstGeom>
        </p:spPr>
      </p:pic>
      <p:sp>
        <p:nvSpPr>
          <p:cNvPr id="18" name="文本框 17"/>
          <p:cNvSpPr txBox="1"/>
          <p:nvPr/>
        </p:nvSpPr>
        <p:spPr>
          <a:xfrm>
            <a:off x="4011295" y="1734185"/>
            <a:ext cx="2094865" cy="368300"/>
          </a:xfrm>
          <a:prstGeom prst="rect">
            <a:avLst/>
          </a:prstGeom>
          <a:noFill/>
        </p:spPr>
        <p:txBody>
          <a:bodyPr wrap="square" rtlCol="0">
            <a:spAutoFit/>
          </a:bodyPr>
          <a:p>
            <a:r>
              <a:rPr lang="zh-CN" altLang="en-US">
                <a:solidFill>
                  <a:srgbClr val="FF0000"/>
                </a:solidFill>
              </a:rPr>
              <a:t>交叉熵代价函数：</a:t>
            </a:r>
            <a:endParaRPr lang="zh-CN" altLang="en-US">
              <a:solidFill>
                <a:srgbClr val="FF0000"/>
              </a:solidFill>
            </a:endParaRPr>
          </a:p>
        </p:txBody>
      </p:sp>
    </p:spTree>
  </p:cSld>
  <p:clrMapOvr>
    <a:masterClrMapping/>
  </p:clrMapOvr>
</p:sld>
</file>

<file path=ppt/tags/tag1.xml><?xml version="1.0" encoding="utf-8"?>
<p:tagLst xmlns:p="http://schemas.openxmlformats.org/presentationml/2006/main">
  <p:tag name="REFSHAPE" val="385596692"/>
  <p:tag name="KSO_WM_UNIT_PLACING_PICTURE_USER_VIEWPORT" val="{&quot;height&quot;:7200,&quot;width&quot;:7200}"/>
</p:tagLst>
</file>

<file path=ppt/tags/tag2.xml><?xml version="1.0" encoding="utf-8"?>
<p:tagLst xmlns:p="http://schemas.openxmlformats.org/presentationml/2006/main">
  <p:tag name="TIMING" val="|0.4"/>
</p:tagLst>
</file>

<file path=ppt/tags/tag3.xml><?xml version="1.0" encoding="utf-8"?>
<p:tagLst xmlns:p="http://schemas.openxmlformats.org/presentationml/2006/main">
  <p:tag name="REFSHAPE" val="221923628"/>
  <p:tag name="KSO_WM_UNIT_PLACING_PICTURE_USER_VIEWPORT" val="{&quot;height&quot;:4752,&quot;width&quot;:570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712</Words>
  <Application>WPS 演示</Application>
  <PresentationFormat>全屏显示(4:3)</PresentationFormat>
  <Paragraphs>103</Paragraphs>
  <Slides>11</Slides>
  <Notes>33</Notes>
  <HiddenSlides>1</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2</vt:i4>
      </vt:variant>
      <vt:variant>
        <vt:lpstr>幻灯片标题</vt:lpstr>
      </vt:variant>
      <vt:variant>
        <vt:i4>11</vt:i4>
      </vt:variant>
    </vt:vector>
  </HeadingPairs>
  <TitlesOfParts>
    <vt:vector size="37" baseType="lpstr">
      <vt:lpstr>Arial</vt:lpstr>
      <vt:lpstr>宋体</vt:lpstr>
      <vt:lpstr>Wingdings</vt:lpstr>
      <vt:lpstr>Cambria</vt:lpstr>
      <vt:lpstr>Calibri</vt:lpstr>
      <vt:lpstr>Wingdings 3</vt:lpstr>
      <vt:lpstr>华文楷体</vt:lpstr>
      <vt:lpstr>Wingdings 3</vt:lpstr>
      <vt:lpstr>微软雅黑</vt:lpstr>
      <vt:lpstr>华文细黑</vt:lpstr>
      <vt:lpstr>等线</vt:lpstr>
      <vt:lpstr>黑体</vt:lpstr>
      <vt:lpstr>楷体</vt:lpstr>
      <vt:lpstr>Arial Unicode MS</vt:lpstr>
      <vt:lpstr>Cambria Math</vt:lpstr>
      <vt:lpstr>Tahoma</vt:lpstr>
      <vt:lpstr>-apple-system</vt:lpstr>
      <vt:lpstr>Segoe Print</vt:lpstr>
      <vt:lpstr>Yu Gothic UI</vt:lpstr>
      <vt:lpstr>BatangChe</vt:lpstr>
      <vt:lpstr>Helvetica</vt:lpstr>
      <vt:lpstr>PMingLiU</vt:lpstr>
      <vt:lpstr>Origin</vt:lpstr>
      <vt:lpstr>1_Origin</vt:lpstr>
      <vt:lpstr>Equation.KSEE3</vt:lpstr>
      <vt:lpstr>Equation.KSEE3</vt:lpstr>
      <vt:lpstr>交叉熵损失函数及其应用</vt:lpstr>
      <vt:lpstr>What’s the Entropy?</vt:lpstr>
      <vt:lpstr>What’s the Entropy?</vt:lpstr>
      <vt:lpstr>PowerPoint 演示文稿</vt:lpstr>
      <vt:lpstr>Cross Entropy</vt:lpstr>
      <vt:lpstr>交叉熵损失</vt:lpstr>
      <vt:lpstr>分类问题中的交叉熵</vt:lpstr>
      <vt:lpstr>Cross Entropy</vt:lpstr>
      <vt:lpstr>Cross Entropy</vt:lpstr>
      <vt:lpstr>Logistic回归</vt:lpstr>
      <vt:lpstr> 不同损失函数的对比</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尚世家</cp:lastModifiedBy>
  <cp:revision>2129</cp:revision>
  <dcterms:created xsi:type="dcterms:W3CDTF">2009-03-19T21:17:00Z</dcterms:created>
  <dcterms:modified xsi:type="dcterms:W3CDTF">2020-06-04T10:52:09Z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