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7" r:id="rId2"/>
    <p:sldId id="258" r:id="rId3"/>
    <p:sldId id="259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71" r:id="rId15"/>
    <p:sldId id="272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9FF3-9C61-48CC-A290-9B5D0F4E2C50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6134-B8B6-42FE-B34A-6BC56EC632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3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400BE-6135-4A9C-84A0-A784D73B81BB}" type="slidenum">
              <a:rPr lang="en-US"/>
              <a:pPr/>
              <a:t>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38AF8-66D8-4106-A51D-9B8657AFEB13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61741-14A4-48EF-8322-A93938B13638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0E48D-ADC1-49F7-9053-6F3041CEAC75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A2638-A7C8-431B-95BF-60CE75060A6B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71DA2-DC15-46D0-8E4A-D59CD3DC328D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A306D81-05F6-44E9-A8E8-92A6A76A05A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19AE228-0746-45CD-84ED-9952E18E0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Parameter Passing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 here is that what we pass exactly is a handle of an object, and in the called method a new handle created and pointed to the same object. </a:t>
            </a:r>
          </a:p>
          <a:p>
            <a:r>
              <a:rPr lang="en-US" dirty="0" smtClean="0"/>
              <a:t>Now when more than one handles tied to the same object, it is known as </a:t>
            </a:r>
            <a:r>
              <a:rPr lang="en-US" b="1" dirty="0" smtClean="0"/>
              <a:t>aliasing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example above you can see that both </a:t>
            </a:r>
            <a:r>
              <a:rPr lang="en-US" b="1" dirty="0" smtClean="0"/>
              <a:t>p</a:t>
            </a:r>
            <a:r>
              <a:rPr lang="en-US" dirty="0" smtClean="0"/>
              <a:t> and </a:t>
            </a:r>
            <a:r>
              <a:rPr lang="en-US" b="1" dirty="0" smtClean="0"/>
              <a:t>a</a:t>
            </a:r>
            <a:r>
              <a:rPr lang="en-US" dirty="0" smtClean="0"/>
              <a:t> refer to the same object</a:t>
            </a:r>
          </a:p>
          <a:p>
            <a:r>
              <a:rPr lang="en-US" dirty="0" smtClean="0"/>
              <a:t>To prove this try to </a:t>
            </a:r>
            <a:r>
              <a:rPr lang="en-US" dirty="0" err="1" smtClean="0"/>
              <a:t>System.out.println</a:t>
            </a:r>
            <a:r>
              <a:rPr lang="en-US" dirty="0" smtClean="0"/>
              <a:t>(p) and </a:t>
            </a:r>
            <a:r>
              <a:rPr lang="en-US" dirty="0" err="1" smtClean="0"/>
              <a:t>System.out.println</a:t>
            </a:r>
            <a:r>
              <a:rPr lang="en-US" dirty="0" smtClean="0"/>
              <a:t>(a) you will see the same address.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51874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default way Java does when passing the handle to a called method, create alias. </a:t>
            </a:r>
          </a:p>
          <a:p>
            <a:r>
              <a:rPr lang="en-US" dirty="0" smtClean="0"/>
              <a:t>When you pass argument just to manipulate its value and not doing any changes to it, then you are safe. 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smtClean="0"/>
              <a:t>: Clone() </a:t>
            </a:r>
            <a:r>
              <a:rPr lang="en-US" dirty="0" smtClean="0"/>
              <a:t>will </a:t>
            </a:r>
            <a:r>
              <a:rPr lang="en-US" smtClean="0"/>
              <a:t>be studied later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66294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/>
              <a:t>public void </a:t>
            </a:r>
            <a:r>
              <a:rPr lang="en-US" sz="3100" dirty="0"/>
              <a:t>tricky </a:t>
            </a:r>
            <a:r>
              <a:rPr lang="en-US" sz="3100" b="1" dirty="0" smtClean="0"/>
              <a:t>(Point </a:t>
            </a:r>
            <a:r>
              <a:rPr lang="en-US" sz="3100" b="1" dirty="0"/>
              <a:t>pa, </a:t>
            </a:r>
            <a:r>
              <a:rPr lang="en-US" sz="3100" b="1" dirty="0" smtClean="0"/>
              <a:t>Point </a:t>
            </a:r>
            <a:r>
              <a:rPr lang="en-US" sz="3100" b="1" dirty="0" err="1" smtClean="0"/>
              <a:t>pb</a:t>
            </a:r>
            <a:r>
              <a:rPr lang="en-US" sz="3100" b="1" dirty="0"/>
              <a:t>)</a:t>
            </a:r>
          </a:p>
          <a:p>
            <a:r>
              <a:rPr lang="en-US" sz="3100" b="1" dirty="0"/>
              <a:t>    {</a:t>
            </a:r>
          </a:p>
          <a:p>
            <a:r>
              <a:rPr lang="en-US" sz="3100" b="1" dirty="0"/>
              <a:t>        </a:t>
            </a:r>
            <a:r>
              <a:rPr lang="en-US" sz="3100" b="1" dirty="0" smtClean="0"/>
              <a:t>Point </a:t>
            </a:r>
            <a:r>
              <a:rPr lang="en-US" sz="3100" b="1" dirty="0" err="1"/>
              <a:t>ptemp</a:t>
            </a:r>
            <a:r>
              <a:rPr lang="en-US" sz="3100" b="1" dirty="0"/>
              <a:t> = new </a:t>
            </a:r>
            <a:r>
              <a:rPr lang="en-US" sz="3100" b="1" dirty="0" smtClean="0"/>
              <a:t>Point ();</a:t>
            </a:r>
            <a:endParaRPr lang="en-US" sz="3100" b="1" dirty="0"/>
          </a:p>
          <a:p>
            <a:r>
              <a:rPr lang="en-US" sz="3100" b="1" dirty="0"/>
              <a:t>       </a:t>
            </a:r>
            <a:r>
              <a:rPr lang="en-US" sz="3100" b="1" dirty="0" err="1"/>
              <a:t>ptemp</a:t>
            </a:r>
            <a:r>
              <a:rPr lang="en-US" sz="3100" b="1" dirty="0"/>
              <a:t> = </a:t>
            </a:r>
            <a:r>
              <a:rPr lang="en-US" sz="3100" b="1" dirty="0" err="1"/>
              <a:t>pb</a:t>
            </a:r>
            <a:r>
              <a:rPr lang="en-US" sz="3100" b="1" dirty="0"/>
              <a:t>;</a:t>
            </a:r>
          </a:p>
          <a:p>
            <a:r>
              <a:rPr lang="en-US" sz="3100" b="1" dirty="0"/>
              <a:t>       </a:t>
            </a:r>
            <a:r>
              <a:rPr lang="en-US" sz="3100" b="1" dirty="0" err="1"/>
              <a:t>pb</a:t>
            </a:r>
            <a:r>
              <a:rPr lang="en-US" sz="3100" b="1" dirty="0"/>
              <a:t>= pa;</a:t>
            </a:r>
          </a:p>
          <a:p>
            <a:r>
              <a:rPr lang="en-US" sz="3100" b="1" dirty="0"/>
              <a:t>       pa= </a:t>
            </a:r>
            <a:r>
              <a:rPr lang="en-US" sz="3100" b="1" dirty="0" err="1"/>
              <a:t>ptemp</a:t>
            </a:r>
            <a:r>
              <a:rPr lang="en-US" sz="3100" b="1" dirty="0"/>
              <a:t>;</a:t>
            </a:r>
          </a:p>
          <a:p>
            <a:r>
              <a:rPr lang="en-US" sz="3100" b="1" dirty="0"/>
              <a:t> </a:t>
            </a:r>
            <a:r>
              <a:rPr lang="en-US" sz="3100" b="1" dirty="0" err="1"/>
              <a:t>System</a:t>
            </a:r>
            <a:r>
              <a:rPr lang="en-US" sz="3100" dirty="0" err="1"/>
              <a:t>.</a:t>
            </a:r>
            <a:r>
              <a:rPr lang="en-US" sz="3100" b="1" dirty="0" err="1"/>
              <a:t>out</a:t>
            </a:r>
            <a:r>
              <a:rPr lang="en-US" sz="3100" dirty="0" err="1"/>
              <a:t>.println</a:t>
            </a:r>
            <a:r>
              <a:rPr lang="en-US" sz="3100" dirty="0"/>
              <a:t>("X: " + </a:t>
            </a:r>
            <a:r>
              <a:rPr lang="en-US" sz="3100" dirty="0" err="1" smtClean="0"/>
              <a:t>pa.x</a:t>
            </a:r>
            <a:r>
              <a:rPr lang="en-US" sz="3100" dirty="0" smtClean="0"/>
              <a:t> </a:t>
            </a:r>
            <a:r>
              <a:rPr lang="en-US" sz="3100" dirty="0"/>
              <a:t>+ " Y: " </a:t>
            </a:r>
            <a:r>
              <a:rPr lang="en-US" sz="3100" dirty="0" smtClean="0"/>
              <a:t>+</a:t>
            </a:r>
            <a:r>
              <a:rPr lang="en-US" sz="3100" dirty="0" err="1" smtClean="0"/>
              <a:t>pb.x</a:t>
            </a:r>
            <a:r>
              <a:rPr lang="en-US" sz="3100" dirty="0" smtClean="0"/>
              <a:t>); </a:t>
            </a:r>
            <a:r>
              <a:rPr lang="en-US" sz="3100" b="1" dirty="0" err="1"/>
              <a:t>System</a:t>
            </a:r>
            <a:r>
              <a:rPr lang="en-US" sz="3100" dirty="0" err="1"/>
              <a:t>.</a:t>
            </a:r>
            <a:r>
              <a:rPr lang="en-US" sz="3100" b="1" dirty="0" err="1"/>
              <a:t>out</a:t>
            </a:r>
            <a:r>
              <a:rPr lang="en-US" sz="3100" dirty="0" err="1"/>
              <a:t>.println</a:t>
            </a:r>
            <a:r>
              <a:rPr lang="en-US" sz="3100" dirty="0"/>
              <a:t>("X: " + + </a:t>
            </a:r>
            <a:r>
              <a:rPr lang="en-US" sz="3100" dirty="0" err="1"/>
              <a:t>pa.x</a:t>
            </a:r>
            <a:r>
              <a:rPr lang="en-US" sz="3100" dirty="0"/>
              <a:t> </a:t>
            </a:r>
            <a:r>
              <a:rPr lang="en-US" sz="3100" dirty="0" smtClean="0"/>
              <a:t>+ </a:t>
            </a:r>
            <a:r>
              <a:rPr lang="en-US" sz="3100" dirty="0"/>
              <a:t>" Y: " </a:t>
            </a:r>
            <a:r>
              <a:rPr lang="en-US" sz="3100" dirty="0" smtClean="0"/>
              <a:t>+</a:t>
            </a:r>
            <a:r>
              <a:rPr lang="en-US" sz="3100" dirty="0"/>
              <a:t> </a:t>
            </a:r>
            <a:r>
              <a:rPr lang="en-US" sz="3100" dirty="0" err="1"/>
              <a:t>pb.y</a:t>
            </a:r>
            <a:r>
              <a:rPr lang="en-US" sz="3100" dirty="0" smtClean="0"/>
              <a:t>);</a:t>
            </a:r>
            <a:r>
              <a:rPr lang="en-US" sz="3100" b="1" dirty="0" smtClean="0"/>
              <a:t>    }</a:t>
            </a:r>
          </a:p>
          <a:p>
            <a:endParaRPr lang="en-US" sz="3100" b="1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</a:t>
            </a:r>
            <a:r>
              <a:rPr lang="en-US" b="1" dirty="0" smtClean="0"/>
              <a:t>String</a:t>
            </a:r>
            <a:r>
              <a:rPr lang="en-US" dirty="0" smtClean="0"/>
              <a:t>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Point</a:t>
            </a:r>
            <a:r>
              <a:rPr lang="en-US" dirty="0" smtClean="0"/>
              <a:t> pnt1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Point</a:t>
            </a:r>
            <a:r>
              <a:rPr lang="en-US" dirty="0" smtClean="0"/>
              <a:t>(1,2); </a:t>
            </a:r>
          </a:p>
          <a:p>
            <a:r>
              <a:rPr lang="en-US" b="1" dirty="0" smtClean="0"/>
              <a:t>Point</a:t>
            </a:r>
            <a:r>
              <a:rPr lang="en-US" dirty="0" smtClean="0"/>
              <a:t> pnt2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Point</a:t>
            </a:r>
            <a:r>
              <a:rPr lang="en-US" dirty="0" smtClean="0"/>
              <a:t>(3,4); </a:t>
            </a:r>
          </a:p>
          <a:p>
            <a:r>
              <a:rPr lang="en-US" b="1" dirty="0" err="1" smtClean="0"/>
              <a:t>System</a:t>
            </a:r>
            <a:r>
              <a:rPr lang="en-US" dirty="0" err="1" smtClean="0"/>
              <a:t>.</a:t>
            </a:r>
            <a:r>
              <a:rPr lang="en-US" b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("X: " + pnt1.x + " Y: " +pnt1.y); </a:t>
            </a:r>
            <a:r>
              <a:rPr lang="en-US" b="1" dirty="0" err="1" smtClean="0"/>
              <a:t>System</a:t>
            </a:r>
            <a:r>
              <a:rPr lang="en-US" dirty="0" err="1" smtClean="0"/>
              <a:t>.</a:t>
            </a:r>
            <a:r>
              <a:rPr lang="en-US" b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("X: " + pnt2.x + " Y: " +pnt2.y); </a:t>
            </a:r>
            <a:r>
              <a:rPr lang="en-US" b="1" dirty="0" err="1" smtClean="0"/>
              <a:t>System</a:t>
            </a:r>
            <a:r>
              <a:rPr lang="en-US" dirty="0" err="1" smtClean="0"/>
              <a:t>.</a:t>
            </a:r>
            <a:r>
              <a:rPr lang="en-US" b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 "); tricky(pnt1,pnt2); </a:t>
            </a:r>
          </a:p>
          <a:p>
            <a:r>
              <a:rPr lang="en-US" b="1" dirty="0" err="1" smtClean="0"/>
              <a:t>System</a:t>
            </a:r>
            <a:r>
              <a:rPr lang="en-US" dirty="0" err="1" smtClean="0"/>
              <a:t>.</a:t>
            </a:r>
            <a:r>
              <a:rPr lang="en-US" b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("X: " + pnt1.x + " Y:" + pnt1.y); </a:t>
            </a:r>
            <a:r>
              <a:rPr lang="en-US" b="1" dirty="0" err="1" smtClean="0"/>
              <a:t>System</a:t>
            </a:r>
            <a:r>
              <a:rPr lang="en-US" dirty="0" err="1" smtClean="0"/>
              <a:t>.</a:t>
            </a:r>
            <a:r>
              <a:rPr lang="en-US" b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("X: " + pnt2.x + " Y: " +pnt2.y);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“tricky” is not performing swapping of object passed by main(), it swaps the objects in </a:t>
            </a:r>
            <a:r>
              <a:rPr lang="en-US" smtClean="0"/>
              <a:t>the function “tricky”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527081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5029200" cy="309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9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3345B00-62F5-40DF-8460-6EACCBDAD9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 Method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the </a:t>
            </a:r>
            <a:r>
              <a:rPr lang="en-US" sz="2800" smtClean="0">
                <a:latin typeface="Courier New" pitchFamily="49" charset="0"/>
              </a:rPr>
              <a:t>==</a:t>
            </a:r>
            <a:r>
              <a:rPr lang="en-US" sz="2800" smtClean="0"/>
              <a:t> operator is used with reference variables, the memory address of the objects are compared.</a:t>
            </a:r>
          </a:p>
          <a:p>
            <a:pPr eaLnBrk="1" hangingPunct="1"/>
            <a:r>
              <a:rPr lang="en-US" sz="2800" smtClean="0"/>
              <a:t>The contents of the objects are not compared.</a:t>
            </a:r>
          </a:p>
          <a:p>
            <a:pPr eaLnBrk="1" hangingPunct="1"/>
            <a:r>
              <a:rPr lang="en-US" sz="2800" smtClean="0"/>
              <a:t>All objects have an </a:t>
            </a:r>
            <a:r>
              <a:rPr lang="en-US" sz="2800" smtClean="0">
                <a:latin typeface="Courier New" pitchFamily="49" charset="0"/>
              </a:rPr>
              <a:t>equals</a:t>
            </a:r>
            <a:r>
              <a:rPr lang="en-US" sz="2800" smtClean="0"/>
              <a:t> method.</a:t>
            </a:r>
          </a:p>
          <a:p>
            <a:pPr eaLnBrk="1" hangingPunct="1"/>
            <a:r>
              <a:rPr lang="en-US" sz="2800" smtClean="0"/>
              <a:t>The default operation of the </a:t>
            </a:r>
            <a:r>
              <a:rPr lang="en-US" sz="2800" smtClean="0">
                <a:latin typeface="Courier New" pitchFamily="49" charset="0"/>
              </a:rPr>
              <a:t>equals</a:t>
            </a:r>
            <a:r>
              <a:rPr lang="en-US" sz="2800" smtClean="0"/>
              <a:t> method is to compare memory addresses of the objects (just like the </a:t>
            </a:r>
            <a:r>
              <a:rPr lang="en-US" sz="2800" smtClean="0">
                <a:latin typeface="Courier New" pitchFamily="49" charset="0"/>
              </a:rPr>
              <a:t>==</a:t>
            </a:r>
            <a:r>
              <a:rPr lang="en-US" sz="2800" smtClean="0"/>
              <a:t> operator).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9B0E50A-07D5-48C5-B438-F02390E2C05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 Method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Stock</a:t>
            </a:r>
            <a:r>
              <a:rPr lang="en-US" sz="2400" smtClean="0"/>
              <a:t> class has an </a:t>
            </a:r>
            <a:r>
              <a:rPr lang="en-US" sz="2400" smtClean="0">
                <a:latin typeface="Courier New" pitchFamily="49" charset="0"/>
              </a:rPr>
              <a:t>equals</a:t>
            </a:r>
            <a:r>
              <a:rPr lang="en-US" sz="2400" smtClean="0"/>
              <a:t> method.</a:t>
            </a:r>
          </a:p>
          <a:p>
            <a:pPr eaLnBrk="1" hangingPunct="1"/>
            <a:r>
              <a:rPr lang="en-US" sz="2400" smtClean="0"/>
              <a:t>If we try the following: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Stock stock1 = new Stock("GMX", 55.3);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Stock stock2 = new Stock("GMX", 55.3);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if (stock1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==</a:t>
            </a:r>
            <a:r>
              <a:rPr lang="en-US" sz="1800" b="1" smtClean="0">
                <a:latin typeface="Courier New" pitchFamily="49" charset="0"/>
              </a:rPr>
              <a:t> stock2)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// This is a mistake.</a:t>
            </a:r>
            <a:endParaRPr lang="en-US" sz="1800" b="1" smtClean="0">
              <a:solidFill>
                <a:srgbClr val="FFFF00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System.out.println("The objects are the same.");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else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System.out.println("The objects are not the same.");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z="2400" smtClean="0"/>
              <a:t>only the addresses of the objects are compared.</a:t>
            </a:r>
          </a:p>
          <a:p>
            <a:pPr eaLnBrk="1" hangingPunct="1"/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Parameters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458200" cy="4495800"/>
          </a:xfrm>
        </p:spPr>
        <p:txBody>
          <a:bodyPr/>
          <a:lstStyle/>
          <a:p>
            <a:r>
              <a:rPr lang="en-US"/>
              <a:t>Primitive types: boolean, byte, char, short, int, long, float, double</a:t>
            </a:r>
          </a:p>
          <a:p>
            <a:r>
              <a:rPr lang="en-US"/>
              <a:t>In Java, all primitives are passed by value.  This means a copy of the value is passed into the method</a:t>
            </a:r>
          </a:p>
          <a:p>
            <a:r>
              <a:rPr lang="en-US"/>
              <a:t>Modifying the primitive parameter in the method does NOT change its value outside the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3033490-984A-467A-A528-E335F8F970A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equals</a:t>
            </a:r>
            <a:r>
              <a:rPr lang="en-US" smtClean="0"/>
              <a:t> Method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Instead of using the </a:t>
            </a:r>
            <a:r>
              <a:rPr lang="en-US" sz="2400" dirty="0" smtClean="0">
                <a:latin typeface="Courier New" pitchFamily="49" charset="0"/>
              </a:rPr>
              <a:t>==</a:t>
            </a:r>
            <a:r>
              <a:rPr lang="en-US" sz="2400" dirty="0" smtClean="0"/>
              <a:t> operator to compare two </a:t>
            </a:r>
            <a:r>
              <a:rPr lang="en-US" sz="2400" dirty="0" smtClean="0">
                <a:latin typeface="Courier New" pitchFamily="49" charset="0"/>
              </a:rPr>
              <a:t>Stock</a:t>
            </a:r>
            <a:r>
              <a:rPr lang="en-US" sz="2400" dirty="0" smtClean="0"/>
              <a:t> objects, we should use the </a:t>
            </a:r>
            <a:r>
              <a:rPr lang="en-US" sz="2400" dirty="0" smtClean="0">
                <a:latin typeface="Courier New" pitchFamily="49" charset="0"/>
              </a:rPr>
              <a:t>equals</a:t>
            </a:r>
            <a:r>
              <a:rPr lang="en-US" sz="2400" dirty="0" smtClean="0"/>
              <a:t> method.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Now, objects can be compared by their contents rather than by their memory addresses.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8001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equals(Stock object2)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status;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symbol.equals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(Object2.symbol)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sharePrice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Object2.sharePrice)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status = true;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status = false;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return status;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608752C-0A51-44D7-BADA-08892E2BAAC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Copy Objects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There are two ways to copy an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You cannot use the assignment operator to copy reference types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Reference only copy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This is simply copying the address of an object into another reference variable.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Deep copy (correct)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This involves creating a new instance of the class and copying the values from one object into the new object.</a:t>
            </a:r>
            <a:br>
              <a:rPr lang="en-US" sz="2000" dirty="0" smtClean="0"/>
            </a:b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1B2D51-D007-4CF2-BF01-2D6C5E7EA43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copy constructor accepts an existing object of the same class and clones it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public Stock(Stock object 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this.symbol</a:t>
            </a:r>
            <a:r>
              <a:rPr lang="en-US" sz="1800" dirty="0" smtClean="0">
                <a:latin typeface="Courier New" pitchFamily="49" charset="0"/>
              </a:rPr>
              <a:t> = object2.symbol;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smtClean="0">
                <a:latin typeface="Courier New" pitchFamily="49" charset="0"/>
              </a:rPr>
              <a:t>this.sharePrice</a:t>
            </a:r>
            <a:r>
              <a:rPr lang="en-US" sz="1800" dirty="0" smtClean="0">
                <a:latin typeface="Courier New" pitchFamily="49" charset="0"/>
              </a:rPr>
              <a:t> = object2.sharePrice;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 Create a Stock 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Stock company1 = new Stock("XYZ", 9.62);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//Create company2, a copy of company1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Stock company2 = new Stock(company1);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Parameters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458200" cy="4495800"/>
          </a:xfrm>
        </p:spPr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can be passed natively, just like </a:t>
            </a:r>
            <a:r>
              <a:rPr lang="en-US" dirty="0" smtClean="0"/>
              <a:t>primitives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5181600" cy="662940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Complex { </a:t>
            </a:r>
          </a:p>
          <a:p>
            <a:r>
              <a:rPr lang="en-US" sz="2000" dirty="0" smtClean="0"/>
              <a:t>Private double real;</a:t>
            </a:r>
          </a:p>
          <a:p>
            <a:r>
              <a:rPr lang="en-US" sz="2000" dirty="0" smtClean="0"/>
              <a:t>Private double </a:t>
            </a:r>
            <a:r>
              <a:rPr lang="en-US" sz="2000" dirty="0" err="1" smtClean="0"/>
              <a:t>imag</a:t>
            </a:r>
            <a:r>
              <a:rPr lang="en-US" sz="2000" dirty="0" smtClean="0"/>
              <a:t>; </a:t>
            </a:r>
          </a:p>
          <a:p>
            <a:endParaRPr lang="en-US" sz="500" dirty="0" smtClean="0"/>
          </a:p>
          <a:p>
            <a:r>
              <a:rPr lang="en-US" sz="2000" dirty="0" smtClean="0"/>
              <a:t>Public Complex() // Default Constructor </a:t>
            </a:r>
          </a:p>
          <a:p>
            <a:r>
              <a:rPr lang="en-US" sz="2000" dirty="0" smtClean="0"/>
              <a:t>{ real = 0.0;  </a:t>
            </a:r>
            <a:r>
              <a:rPr lang="en-US" sz="2000" dirty="0" err="1" smtClean="0"/>
              <a:t>imag</a:t>
            </a:r>
            <a:r>
              <a:rPr lang="en-US" sz="2000" dirty="0" smtClean="0"/>
              <a:t> = 0.0;  } </a:t>
            </a:r>
            <a:endParaRPr lang="en-US" sz="2000" dirty="0" smtClean="0"/>
          </a:p>
          <a:p>
            <a:r>
              <a:rPr lang="en-US" sz="2000" dirty="0" smtClean="0"/>
              <a:t>Public </a:t>
            </a:r>
            <a:r>
              <a:rPr lang="en-US" sz="2000" dirty="0"/>
              <a:t>Complex</a:t>
            </a:r>
            <a:r>
              <a:rPr lang="en-US" sz="2000" dirty="0" smtClean="0"/>
              <a:t>( Complex c) // Default Constructor </a:t>
            </a:r>
          </a:p>
          <a:p>
            <a:r>
              <a:rPr lang="en-US" sz="2000" dirty="0" smtClean="0"/>
              <a:t>{this. real = ;  </a:t>
            </a:r>
            <a:r>
              <a:rPr lang="en-US" sz="2000" dirty="0" err="1"/>
              <a:t>imag</a:t>
            </a:r>
            <a:r>
              <a:rPr lang="en-US" sz="2000" dirty="0"/>
              <a:t> = </a:t>
            </a:r>
            <a:r>
              <a:rPr lang="en-US" sz="2000" dirty="0" smtClean="0"/>
              <a:t>0.0;  </a:t>
            </a:r>
            <a:r>
              <a:rPr lang="en-US" sz="2000" dirty="0"/>
              <a:t>} </a:t>
            </a:r>
          </a:p>
          <a:p>
            <a:endParaRPr lang="en-US" sz="2000" dirty="0" smtClean="0"/>
          </a:p>
          <a:p>
            <a:endParaRPr lang="en-US" sz="900" dirty="0" smtClean="0"/>
          </a:p>
          <a:p>
            <a:r>
              <a:rPr lang="fr-FR" sz="2000" dirty="0" smtClean="0"/>
              <a:t>Public </a:t>
            </a:r>
            <a:r>
              <a:rPr lang="fr-FR" sz="2000" dirty="0" err="1" smtClean="0"/>
              <a:t>Complex</a:t>
            </a:r>
            <a:r>
              <a:rPr lang="fr-FR" sz="2000" dirty="0" smtClean="0"/>
              <a:t> (double r, double </a:t>
            </a:r>
            <a:r>
              <a:rPr lang="fr-FR" sz="2000" dirty="0" err="1" smtClean="0"/>
              <a:t>im</a:t>
            </a:r>
            <a:r>
              <a:rPr lang="fr-FR" sz="2000" dirty="0" smtClean="0"/>
              <a:t>) </a:t>
            </a:r>
          </a:p>
          <a:p>
            <a:r>
              <a:rPr lang="en-US" sz="2000" dirty="0" smtClean="0"/>
              <a:t>{ real = r;  </a:t>
            </a:r>
            <a:r>
              <a:rPr lang="en-US" sz="2000" dirty="0" err="1" smtClean="0"/>
              <a:t>imag</a:t>
            </a:r>
            <a:r>
              <a:rPr lang="en-US" sz="2000" dirty="0" smtClean="0"/>
              <a:t> = </a:t>
            </a:r>
            <a:r>
              <a:rPr lang="en-US" sz="2000" dirty="0" err="1" smtClean="0"/>
              <a:t>im</a:t>
            </a:r>
            <a:r>
              <a:rPr lang="en-US" sz="2000" dirty="0" smtClean="0"/>
              <a:t>; } 	</a:t>
            </a:r>
          </a:p>
          <a:p>
            <a:endParaRPr lang="en-US" sz="1000" dirty="0" smtClean="0"/>
          </a:p>
          <a:p>
            <a:r>
              <a:rPr lang="en-US" sz="2000" dirty="0" smtClean="0"/>
              <a:t>Public Complex Add (Complex  b)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Double r= </a:t>
            </a:r>
            <a:r>
              <a:rPr lang="en-US" sz="2000" dirty="0" err="1" smtClean="0"/>
              <a:t>this.real</a:t>
            </a:r>
            <a:r>
              <a:rPr lang="en-US" sz="2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b.real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Double </a:t>
            </a:r>
            <a:r>
              <a:rPr lang="en-US" sz="2000" dirty="0" smtClean="0"/>
              <a:t>i = </a:t>
            </a:r>
            <a:r>
              <a:rPr lang="en-US" sz="2000" dirty="0" err="1" smtClean="0"/>
              <a:t>imag</a:t>
            </a:r>
            <a:r>
              <a:rPr lang="en-US" sz="2000" dirty="0" smtClean="0"/>
              <a:t> + </a:t>
            </a:r>
            <a:r>
              <a:rPr lang="en-US" sz="2000" dirty="0" err="1" smtClean="0"/>
              <a:t>b.imag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Complex  </a:t>
            </a:r>
            <a:r>
              <a:rPr lang="en-US" sz="2000" dirty="0" err="1" smtClean="0"/>
              <a:t>c_new</a:t>
            </a:r>
            <a:r>
              <a:rPr lang="en-US" sz="2000" dirty="0" smtClean="0"/>
              <a:t> = new Complex (</a:t>
            </a:r>
            <a:r>
              <a:rPr lang="en-US" sz="2000" dirty="0" err="1" smtClean="0"/>
              <a:t>r,i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return </a:t>
            </a:r>
            <a:r>
              <a:rPr lang="en-US" sz="2000" dirty="0" err="1" smtClean="0"/>
              <a:t>c_new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 </a:t>
            </a:r>
            <a:r>
              <a:rPr lang="en-US" sz="1600" dirty="0" smtClean="0"/>
              <a:t>	</a:t>
            </a:r>
          </a:p>
          <a:p>
            <a:r>
              <a:rPr lang="en-US" sz="2000" dirty="0" smtClean="0"/>
              <a:t>Public Show ()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err="1" smtClean="0"/>
              <a:t>System.out,println</a:t>
            </a:r>
            <a:r>
              <a:rPr lang="en-US" sz="2000" dirty="0" smtClean="0"/>
              <a:t>( real + </a:t>
            </a:r>
            <a:r>
              <a:rPr lang="en-US" sz="2000" dirty="0" err="1" smtClean="0"/>
              <a:t>imag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304800"/>
            <a:ext cx="4038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ComplexTest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284163" lvl="2"/>
            <a:r>
              <a:rPr lang="en-US" sz="1800" dirty="0" smtClean="0"/>
              <a:t>void main() </a:t>
            </a:r>
          </a:p>
          <a:p>
            <a:pPr marL="284163" lvl="2"/>
            <a:r>
              <a:rPr lang="en-US" sz="1800" dirty="0" smtClean="0"/>
              <a:t>{ </a:t>
            </a:r>
          </a:p>
          <a:p>
            <a:pPr marL="284163" lvl="2"/>
            <a:r>
              <a:rPr lang="en-US" sz="1800" dirty="0" smtClean="0"/>
              <a:t>Complex C1 = new Complex(11, 2.3); </a:t>
            </a:r>
          </a:p>
          <a:p>
            <a:pPr marL="284163" lvl="2"/>
            <a:r>
              <a:rPr lang="en-US" sz="1800" dirty="0" smtClean="0"/>
              <a:t>Complex C2 = new Complex(9, 2.3); </a:t>
            </a:r>
          </a:p>
          <a:p>
            <a:pPr marL="284163" lvl="2"/>
            <a:r>
              <a:rPr lang="en-US" sz="1800" dirty="0" smtClean="0"/>
              <a:t>Complex C3 =</a:t>
            </a:r>
            <a:r>
              <a:rPr lang="en-US" dirty="0" smtClean="0"/>
              <a:t> </a:t>
            </a:r>
            <a:r>
              <a:rPr lang="en-US" sz="1800" dirty="0" smtClean="0"/>
              <a:t> C1.Add(C2); </a:t>
            </a:r>
          </a:p>
          <a:p>
            <a:pPr marL="284163" lvl="2"/>
            <a:r>
              <a:rPr lang="en-US" sz="1800" dirty="0" smtClean="0"/>
              <a:t>C3.show(); </a:t>
            </a:r>
            <a:endParaRPr lang="en-US" sz="1800" dirty="0" smtClean="0"/>
          </a:p>
          <a:p>
            <a:pPr marL="284163" lvl="2"/>
            <a:r>
              <a:rPr lang="en-US" dirty="0" smtClean="0"/>
              <a:t>Complex c4 = c2;</a:t>
            </a:r>
            <a:endParaRPr lang="en-US" sz="1800" dirty="0" smtClean="0"/>
          </a:p>
          <a:p>
            <a:pPr marL="284163" lvl="2"/>
            <a:r>
              <a:rPr lang="en-US" sz="1800" dirty="0" smtClean="0"/>
              <a:t>} 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5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62000"/>
            <a:ext cx="7607300" cy="762000"/>
          </a:xfrm>
        </p:spPr>
        <p:txBody>
          <a:bodyPr>
            <a:normAutofit/>
          </a:bodyPr>
          <a:lstStyle/>
          <a:p>
            <a:r>
              <a:rPr lang="en-US"/>
              <a:t>Objects are passed by Value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458200" cy="4495800"/>
          </a:xfrm>
        </p:spPr>
        <p:txBody>
          <a:bodyPr/>
          <a:lstStyle/>
          <a:p>
            <a:r>
              <a:rPr lang="en-US" dirty="0"/>
              <a:t>It is often misstated that Object parameters are passed by Reference.</a:t>
            </a:r>
          </a:p>
          <a:p>
            <a:r>
              <a:rPr lang="en-US" dirty="0"/>
              <a:t>While it is true that the parameter is a reference to an Object, the reference itself is passed by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 a Parameter Value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ITC Stone Sans Std Semibold"/>
              </a:rPr>
              <a:t>…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Point p = new Point(10, 20);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addTen</a:t>
            </a:r>
            <a:r>
              <a:rPr lang="en-US" sz="2400" b="1" dirty="0">
                <a:latin typeface="Courier New" pitchFamily="49" charset="0"/>
              </a:rPr>
              <a:t>(p);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p.x</a:t>
            </a:r>
            <a:r>
              <a:rPr lang="en-US" sz="2400" b="1" dirty="0">
                <a:latin typeface="Courier New" pitchFamily="49" charset="0"/>
              </a:rPr>
              <a:t> + </a:t>
            </a:r>
            <a:r>
              <a:rPr lang="en-US" sz="2400" b="1" dirty="0">
                <a:latin typeface="ITC Stone Sans Std Semibold"/>
              </a:rPr>
              <a:t>“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en-US" sz="2400" b="1" dirty="0">
                <a:latin typeface="ITC Stone Sans Std Semibold"/>
              </a:rPr>
              <a:t>“</a:t>
            </a:r>
            <a:r>
              <a:rPr lang="en-US" sz="2400" b="1" dirty="0">
                <a:latin typeface="Courier New" pitchFamily="49" charset="0"/>
              </a:rPr>
              <a:t> + </a:t>
            </a:r>
            <a:r>
              <a:rPr lang="en-US" sz="2400" b="1" dirty="0" err="1">
                <a:latin typeface="Courier New" pitchFamily="49" charset="0"/>
              </a:rPr>
              <a:t>p.y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400" b="1" dirty="0">
                <a:latin typeface="ITC Stone Sans Std Semibold"/>
              </a:rPr>
              <a:t>…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</a:rPr>
              <a:t>addTen</a:t>
            </a:r>
            <a:r>
              <a:rPr lang="en-US" sz="2400" b="1" dirty="0">
                <a:latin typeface="Courier New" pitchFamily="49" charset="0"/>
              </a:rPr>
              <a:t>(Point </a:t>
            </a:r>
            <a:r>
              <a:rPr lang="en-US" sz="2400" b="1" dirty="0" smtClean="0">
                <a:latin typeface="Courier New" pitchFamily="49" charset="0"/>
              </a:rPr>
              <a:t>pa)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pa.x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dirty="0" err="1" smtClean="0">
                <a:latin typeface="Courier New" pitchFamily="49" charset="0"/>
              </a:rPr>
              <a:t>pa.x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+ 10;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pa.y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dirty="0" err="1" smtClean="0">
                <a:latin typeface="Courier New" pitchFamily="49" charset="0"/>
              </a:rPr>
              <a:t>pa.y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+ 10;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 a Parameter Value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458200" cy="4495800"/>
          </a:xfrm>
        </p:spPr>
        <p:txBody>
          <a:bodyPr/>
          <a:lstStyle/>
          <a:p>
            <a:r>
              <a:rPr lang="en-US" dirty="0"/>
              <a:t>The output of the </a:t>
            </a:r>
            <a:r>
              <a:rPr lang="en-US" dirty="0" err="1"/>
              <a:t>System.out.println</a:t>
            </a:r>
            <a:r>
              <a:rPr lang="en-US" dirty="0"/>
              <a:t> will be 20, 30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350" y="228600"/>
            <a:ext cx="7772400" cy="6477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public class </a:t>
            </a:r>
            <a:r>
              <a:rPr lang="en-US" sz="2000" dirty="0" err="1" smtClean="0"/>
              <a:t>ObjectPass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public  </a:t>
            </a:r>
            <a:r>
              <a:rPr lang="en-US" sz="2000" dirty="0" err="1" smtClean="0"/>
              <a:t>int</a:t>
            </a:r>
            <a:r>
              <a:rPr lang="en-US" sz="2000" dirty="0" smtClean="0"/>
              <a:t> value;</a:t>
            </a:r>
          </a:p>
          <a:p>
            <a:r>
              <a:rPr lang="en-US" sz="2000" dirty="0" smtClean="0"/>
              <a:t> public </a:t>
            </a:r>
            <a:r>
              <a:rPr lang="en-US" sz="2000" dirty="0" smtClean="0"/>
              <a:t>void</a:t>
            </a:r>
            <a:r>
              <a:rPr lang="en-US" sz="2000" dirty="0" smtClean="0"/>
              <a:t> increment(</a:t>
            </a:r>
            <a:r>
              <a:rPr lang="en-US" sz="2000" dirty="0" err="1" smtClean="0"/>
              <a:t>ObjectPass</a:t>
            </a:r>
            <a:r>
              <a:rPr lang="en-US" sz="2000" dirty="0" smtClean="0"/>
              <a:t> a){</a:t>
            </a:r>
          </a:p>
          <a:p>
            <a:r>
              <a:rPr lang="en-US" sz="2000" dirty="0" smtClean="0"/>
              <a:t>     </a:t>
            </a:r>
            <a:r>
              <a:rPr lang="en-US" sz="2000" dirty="0" err="1" smtClean="0"/>
              <a:t>a.value</a:t>
            </a:r>
            <a:r>
              <a:rPr lang="en-US" sz="2000" dirty="0" smtClean="0"/>
              <a:t>++;</a:t>
            </a:r>
          </a:p>
          <a:p>
            <a:r>
              <a:rPr lang="en-US" sz="2000" dirty="0" smtClean="0"/>
              <a:t>  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ObjectPassTest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  public static void 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ObjectPass</a:t>
            </a:r>
            <a:r>
              <a:rPr lang="en-US" sz="2000" dirty="0" smtClean="0"/>
              <a:t> p = new </a:t>
            </a:r>
            <a:r>
              <a:rPr lang="en-US" sz="2000" dirty="0" err="1" smtClean="0"/>
              <a:t>ObjectPass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p.value</a:t>
            </a:r>
            <a:r>
              <a:rPr lang="en-US" sz="2000" dirty="0" smtClean="0"/>
              <a:t> = 5;</a:t>
            </a:r>
          </a:p>
          <a:p>
            <a:r>
              <a:rPr lang="en-US" sz="2000" dirty="0" smtClean="0"/>
              <a:t>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("Before calling: " + </a:t>
            </a:r>
            <a:r>
              <a:rPr lang="en-US" sz="2000" dirty="0" err="1" smtClean="0"/>
              <a:t>p.value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    </a:t>
            </a:r>
            <a:r>
              <a:rPr lang="en-US" sz="2000" dirty="0" err="1" smtClean="0"/>
              <a:t>p.increment</a:t>
            </a:r>
            <a:r>
              <a:rPr lang="en-US" sz="2000" dirty="0" smtClean="0"/>
              <a:t>(p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("After calling: " + </a:t>
            </a:r>
            <a:r>
              <a:rPr lang="en-US" sz="2000" dirty="0" err="1" smtClean="0"/>
              <a:t>p.value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    }</a:t>
            </a:r>
          </a:p>
          <a:p>
            <a:r>
              <a:rPr lang="en-US" sz="2000" dirty="0" smtClean="0"/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calling: 5</a:t>
            </a:r>
            <a:br>
              <a:rPr lang="en-US" dirty="0" smtClean="0"/>
            </a:br>
            <a:r>
              <a:rPr lang="en-US" dirty="0" smtClean="0"/>
              <a:t>After calling: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2591</TotalTime>
  <Words>740</Words>
  <Application>Microsoft Office PowerPoint</Application>
  <PresentationFormat>On-screen Show (4:3)</PresentationFormat>
  <Paragraphs>175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Parameter Passing</vt:lpstr>
      <vt:lpstr>Primitive Parameters</vt:lpstr>
      <vt:lpstr>Object Parameters</vt:lpstr>
      <vt:lpstr>PowerPoint Presentation</vt:lpstr>
      <vt:lpstr>Objects are passed by Value</vt:lpstr>
      <vt:lpstr>Modify a Parameter Value</vt:lpstr>
      <vt:lpstr>Modify a Parameter Value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Beware…..</vt:lpstr>
      <vt:lpstr>PowerPoint Presentation</vt:lpstr>
      <vt:lpstr>PowerPoint Presentation</vt:lpstr>
      <vt:lpstr>PowerPoint Presentation</vt:lpstr>
      <vt:lpstr>The equals Method</vt:lpstr>
      <vt:lpstr>The equals Method</vt:lpstr>
      <vt:lpstr>The equals Method</vt:lpstr>
      <vt:lpstr>Methods That Copy Objects</vt:lpstr>
      <vt:lpstr>Copy Constructors</vt:lpstr>
      <vt:lpstr>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Passing</dc:title>
  <dc:creator>Admin</dc:creator>
  <cp:lastModifiedBy>admin</cp:lastModifiedBy>
  <cp:revision>27</cp:revision>
  <dcterms:created xsi:type="dcterms:W3CDTF">2014-02-26T07:15:39Z</dcterms:created>
  <dcterms:modified xsi:type="dcterms:W3CDTF">2019-09-30T05:16:23Z</dcterms:modified>
</cp:coreProperties>
</file>