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3" r:id="rId6"/>
    <p:sldId id="264" r:id="rId7"/>
    <p:sldId id="276" r:id="rId8"/>
    <p:sldId id="265" r:id="rId9"/>
    <p:sldId id="285" r:id="rId10"/>
    <p:sldId id="286" r:id="rId11"/>
    <p:sldId id="287" r:id="rId12"/>
    <p:sldId id="288" r:id="rId13"/>
    <p:sldId id="266" r:id="rId14"/>
    <p:sldId id="281" r:id="rId15"/>
    <p:sldId id="274" r:id="rId16"/>
    <p:sldId id="277" r:id="rId17"/>
    <p:sldId id="282" r:id="rId18"/>
    <p:sldId id="283" r:id="rId19"/>
    <p:sldId id="28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625" autoAdjust="0"/>
  </p:normalViewPr>
  <p:slideViewPr>
    <p:cSldViewPr>
      <p:cViewPr>
        <p:scale>
          <a:sx n="76" d="100"/>
          <a:sy n="76" d="100"/>
        </p:scale>
        <p:origin x="-11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F43B5-B62B-4800-BE33-60ADB67766E7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09AEF-515F-47A0-82BD-F7CE07AA5E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4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D00580-0DE2-43FA-9BC7-F9E89038CC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83CBB8-39BD-44DB-95DD-F63F15AE43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D677E2-6F79-4EEE-9734-1577CA141F3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93C07F-2698-43DD-AFDE-D4BB5E2480D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33B2B0F-17C5-4C6C-9977-2C9BBA8D608F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B6EF8B-CD0E-4461-BB84-E51C7F881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2B0F-17C5-4C6C-9977-2C9BBA8D608F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EF8B-CD0E-4461-BB84-E51C7F881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3B2B0F-17C5-4C6C-9977-2C9BBA8D608F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9B6EF8B-CD0E-4461-BB84-E51C7F881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2B0F-17C5-4C6C-9977-2C9BBA8D608F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B6EF8B-CD0E-4461-BB84-E51C7F881D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2B0F-17C5-4C6C-9977-2C9BBA8D608F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9B6EF8B-CD0E-4461-BB84-E51C7F881D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3B2B0F-17C5-4C6C-9977-2C9BBA8D608F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9B6EF8B-CD0E-4461-BB84-E51C7F881D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3B2B0F-17C5-4C6C-9977-2C9BBA8D608F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9B6EF8B-CD0E-4461-BB84-E51C7F881D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2B0F-17C5-4C6C-9977-2C9BBA8D608F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B6EF8B-CD0E-4461-BB84-E51C7F881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2B0F-17C5-4C6C-9977-2C9BBA8D608F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B6EF8B-CD0E-4461-BB84-E51C7F881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2B0F-17C5-4C6C-9977-2C9BBA8D608F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B6EF8B-CD0E-4461-BB84-E51C7F881D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3B2B0F-17C5-4C6C-9977-2C9BBA8D608F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9B6EF8B-CD0E-4461-BB84-E51C7F881D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3B2B0F-17C5-4C6C-9977-2C9BBA8D608F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9B6EF8B-CD0E-4461-BB84-E51C7F881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members and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/>
              <a:t>Some Methods in the Class </a:t>
            </a:r>
            <a:r>
              <a:rPr lang="en-US" sz="3200" b="1">
                <a:latin typeface="Courier New" pitchFamily="49" charset="0"/>
              </a:rPr>
              <a:t>Math</a:t>
            </a:r>
            <a:r>
              <a:rPr lang="en-US" sz="3200" b="1"/>
              <a:t> </a:t>
            </a:r>
            <a:br>
              <a:rPr lang="en-US" sz="3200" b="1"/>
            </a:br>
            <a:r>
              <a:rPr lang="en-US" sz="3200"/>
              <a:t>(Part 1 of 5)</a:t>
            </a:r>
            <a:endParaRPr lang="en-US" sz="3200">
              <a:latin typeface="Courier New" pitchFamily="49" charset="0"/>
            </a:endParaRPr>
          </a:p>
        </p:txBody>
      </p:sp>
      <p:pic>
        <p:nvPicPr>
          <p:cNvPr id="38914" name="Picture 8" descr="savitch_c05d06_1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5663" y="1593850"/>
            <a:ext cx="7772400" cy="254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F2725D27-1A86-4125-89B2-058D2016127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89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>
            <a:normAutofit fontScale="25000" lnSpcReduction="20000"/>
          </a:bodyPr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1732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/>
              <a:t>Some Methods in the Class </a:t>
            </a:r>
            <a:r>
              <a:rPr lang="en-US" sz="3200" b="1">
                <a:latin typeface="Courier New" pitchFamily="49" charset="0"/>
              </a:rPr>
              <a:t>Math</a:t>
            </a:r>
            <a:r>
              <a:rPr lang="en-US" sz="3200" b="1"/>
              <a:t> </a:t>
            </a:r>
            <a:br>
              <a:rPr lang="en-US" sz="3200" b="1"/>
            </a:br>
            <a:r>
              <a:rPr lang="en-US" sz="3200"/>
              <a:t>(Part 2 of 5)</a:t>
            </a:r>
            <a:endParaRPr lang="en-US" sz="3200">
              <a:latin typeface="Courier New" pitchFamily="49" charset="0"/>
            </a:endParaRPr>
          </a:p>
        </p:txBody>
      </p:sp>
      <p:pic>
        <p:nvPicPr>
          <p:cNvPr id="40962" name="Picture 3" descr="savitch_c05d06_2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5663" y="1216025"/>
            <a:ext cx="7772400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23ABA15-75B6-4770-B5F0-8523C4DFAE8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09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>
            <a:normAutofit fontScale="25000" lnSpcReduction="20000"/>
          </a:bodyPr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2334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/>
              <a:t>Some Methods in the Class </a:t>
            </a:r>
            <a:r>
              <a:rPr lang="en-US" sz="3200" b="1">
                <a:latin typeface="Courier New" pitchFamily="49" charset="0"/>
              </a:rPr>
              <a:t>Math</a:t>
            </a:r>
            <a:r>
              <a:rPr lang="en-US" sz="3200" b="1"/>
              <a:t> </a:t>
            </a:r>
            <a:br>
              <a:rPr lang="en-US" sz="3200" b="1"/>
            </a:br>
            <a:r>
              <a:rPr lang="en-US" sz="3200"/>
              <a:t>(Part 3 of 5)</a:t>
            </a:r>
            <a:endParaRPr lang="en-US" sz="3200">
              <a:latin typeface="Courier New" pitchFamily="49" charset="0"/>
            </a:endParaRPr>
          </a:p>
        </p:txBody>
      </p:sp>
      <p:pic>
        <p:nvPicPr>
          <p:cNvPr id="43010" name="Picture 3" descr="savitch_c05d06_3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5663" y="1257300"/>
            <a:ext cx="77724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3BFF7C1C-1461-4341-BC03-5FB794553AB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>
            <a:normAutofit fontScale="25000" lnSpcReduction="20000"/>
          </a:bodyPr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089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61DA-5F47-4BC4-AE74-8A703BF06C74}" type="slidenum">
              <a:rPr lang="zh-CN" altLang="en-GB"/>
              <a:pPr/>
              <a:t>13</a:t>
            </a:fld>
            <a:endParaRPr lang="en-GB" altLang="zh-CN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Comparator class with Static methods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077200" cy="5562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000" b="1" dirty="0"/>
              <a:t>// Comparator.java: A class with static data items </a:t>
            </a:r>
            <a:r>
              <a:rPr lang="en-GB" sz="1000" b="1" dirty="0" err="1"/>
              <a:t>comparision</a:t>
            </a:r>
            <a:r>
              <a:rPr lang="en-GB" sz="1000" b="1" dirty="0"/>
              <a:t> methods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600" b="1" dirty="0"/>
              <a:t>class Comparator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600" b="1" dirty="0"/>
              <a:t>        </a:t>
            </a:r>
            <a:r>
              <a:rPr lang="en-GB" sz="2600" b="1" dirty="0">
                <a:solidFill>
                  <a:srgbClr val="FF0000"/>
                </a:solidFill>
              </a:rPr>
              <a:t>public static </a:t>
            </a:r>
            <a:r>
              <a:rPr lang="en-GB" sz="2600" b="1" dirty="0" err="1">
                <a:solidFill>
                  <a:srgbClr val="FF0000"/>
                </a:solidFill>
              </a:rPr>
              <a:t>int</a:t>
            </a:r>
            <a:r>
              <a:rPr lang="en-GB" sz="2600" b="1" dirty="0">
                <a:solidFill>
                  <a:srgbClr val="FF0000"/>
                </a:solidFill>
              </a:rPr>
              <a:t> max(</a:t>
            </a:r>
            <a:r>
              <a:rPr lang="en-GB" sz="2600" b="1" dirty="0" err="1">
                <a:solidFill>
                  <a:srgbClr val="FF0000"/>
                </a:solidFill>
              </a:rPr>
              <a:t>int</a:t>
            </a:r>
            <a:r>
              <a:rPr lang="en-GB" sz="2600" b="1" dirty="0">
                <a:solidFill>
                  <a:srgbClr val="FF0000"/>
                </a:solidFill>
              </a:rPr>
              <a:t> a, </a:t>
            </a:r>
            <a:r>
              <a:rPr lang="en-GB" sz="2600" b="1" dirty="0" err="1">
                <a:solidFill>
                  <a:srgbClr val="FF0000"/>
                </a:solidFill>
              </a:rPr>
              <a:t>int</a:t>
            </a:r>
            <a:r>
              <a:rPr lang="en-GB" sz="2600" b="1" dirty="0">
                <a:solidFill>
                  <a:srgbClr val="FF0000"/>
                </a:solidFill>
              </a:rPr>
              <a:t> b)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600" b="1" dirty="0"/>
              <a:t>    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600" b="1" dirty="0"/>
              <a:t>                if( a &gt; b)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600" b="1" dirty="0"/>
              <a:t>                        return 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600" b="1" dirty="0"/>
              <a:t>                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600" b="1" dirty="0"/>
              <a:t>                        return b;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600" b="1" dirty="0"/>
              <a:t>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6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600" b="1" dirty="0">
                <a:solidFill>
                  <a:srgbClr val="FF0000"/>
                </a:solidFill>
              </a:rPr>
              <a:t>        public static String max(String a, String b)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600" b="1" dirty="0">
                <a:solidFill>
                  <a:srgbClr val="FF0000"/>
                </a:solidFill>
              </a:rPr>
              <a:t>    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600" b="1" dirty="0"/>
              <a:t>                if( </a:t>
            </a:r>
            <a:r>
              <a:rPr lang="en-GB" sz="2600" b="1" dirty="0" err="1"/>
              <a:t>a.compareTo</a:t>
            </a:r>
            <a:r>
              <a:rPr lang="en-GB" sz="2600" b="1" dirty="0"/>
              <a:t> (b) &gt; 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600" b="1" dirty="0"/>
              <a:t>                        return 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600" b="1" dirty="0"/>
              <a:t>                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600" b="1" dirty="0"/>
              <a:t>                        return b;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600" b="1" dirty="0"/>
              <a:t>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600" b="1" dirty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000" b="1" dirty="0"/>
          </a:p>
          <a:p>
            <a:pPr>
              <a:lnSpc>
                <a:spcPct val="80000"/>
              </a:lnSpc>
            </a:pPr>
            <a:endParaRPr lang="en-GB" sz="1000" b="1" dirty="0"/>
          </a:p>
        </p:txBody>
      </p:sp>
      <p:sp>
        <p:nvSpPr>
          <p:cNvPr id="482311" name="Line 7"/>
          <p:cNvSpPr>
            <a:spLocks noChangeShapeType="1"/>
          </p:cNvSpPr>
          <p:nvPr/>
        </p:nvSpPr>
        <p:spPr bwMode="auto">
          <a:xfrm flipH="1">
            <a:off x="3505200" y="4419600"/>
            <a:ext cx="25146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2312" name="Text Box 8"/>
          <p:cNvSpPr txBox="1">
            <a:spLocks noChangeArrowheads="1"/>
          </p:cNvSpPr>
          <p:nvPr/>
        </p:nvSpPr>
        <p:spPr bwMode="auto">
          <a:xfrm>
            <a:off x="4002088" y="4114800"/>
            <a:ext cx="4532312" cy="3365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Directly accessed using ClassName (NO Objects)</a:t>
            </a: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3200" b="1" dirty="0"/>
              <a:t>class </a:t>
            </a:r>
            <a:r>
              <a:rPr lang="en-GB" sz="3200" b="1" dirty="0" err="1"/>
              <a:t>MyClass</a:t>
            </a:r>
            <a:r>
              <a:rPr lang="en-GB" sz="3200" b="1" dirty="0"/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3200" b="1" dirty="0"/>
              <a:t>  public static void main(String </a:t>
            </a:r>
            <a:r>
              <a:rPr lang="en-GB" sz="3200" b="1" dirty="0" err="1"/>
              <a:t>args</a:t>
            </a:r>
            <a:r>
              <a:rPr lang="en-GB" sz="3200" b="1" dirty="0"/>
              <a:t>[])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3200" b="1" dirty="0"/>
              <a:t>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3200" b="1" dirty="0"/>
              <a:t>        String s1 = "Melbourne";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3200" b="1" dirty="0"/>
              <a:t>        String s2 = "Sydney";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3200" b="1" dirty="0"/>
              <a:t>        String s3  = "Adelaide";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32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3200" b="1" dirty="0"/>
              <a:t>        </a:t>
            </a:r>
            <a:r>
              <a:rPr lang="en-GB" sz="3200" b="1" dirty="0" err="1"/>
              <a:t>int</a:t>
            </a:r>
            <a:r>
              <a:rPr lang="en-GB" sz="3200" b="1" dirty="0"/>
              <a:t> a = 10;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3200" b="1" dirty="0"/>
              <a:t>        </a:t>
            </a:r>
            <a:r>
              <a:rPr lang="en-GB" sz="3200" b="1" dirty="0" err="1"/>
              <a:t>int</a:t>
            </a:r>
            <a:r>
              <a:rPr lang="en-GB" sz="3200" b="1" dirty="0"/>
              <a:t> b = 20;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32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3200" b="1" dirty="0"/>
              <a:t>        </a:t>
            </a:r>
            <a:r>
              <a:rPr lang="en-GB" sz="3200" b="1" dirty="0" err="1">
                <a:solidFill>
                  <a:srgbClr val="FF0000"/>
                </a:solidFill>
              </a:rPr>
              <a:t>System.out.println</a:t>
            </a:r>
            <a:r>
              <a:rPr lang="en-GB" sz="3200" b="1" dirty="0">
                <a:solidFill>
                  <a:srgbClr val="FF0000"/>
                </a:solidFill>
              </a:rPr>
              <a:t>(</a:t>
            </a:r>
            <a:r>
              <a:rPr lang="en-GB" sz="3200" b="1" dirty="0" err="1">
                <a:solidFill>
                  <a:srgbClr val="FF0000"/>
                </a:solidFill>
              </a:rPr>
              <a:t>Comparator.max</a:t>
            </a:r>
            <a:r>
              <a:rPr lang="en-GB" sz="3200" b="1" dirty="0">
                <a:solidFill>
                  <a:srgbClr val="FF0000"/>
                </a:solidFill>
              </a:rPr>
              <a:t>(a, b)); // which number is big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3200" b="1" dirty="0">
                <a:solidFill>
                  <a:srgbClr val="FF0000"/>
                </a:solidFill>
              </a:rPr>
              <a:t>        </a:t>
            </a:r>
            <a:r>
              <a:rPr lang="en-GB" sz="3200" b="1" dirty="0" err="1">
                <a:solidFill>
                  <a:srgbClr val="FF0000"/>
                </a:solidFill>
              </a:rPr>
              <a:t>System.out.println</a:t>
            </a:r>
            <a:r>
              <a:rPr lang="en-GB" sz="3200" b="1" dirty="0">
                <a:solidFill>
                  <a:srgbClr val="FF0000"/>
                </a:solidFill>
              </a:rPr>
              <a:t>(</a:t>
            </a:r>
            <a:r>
              <a:rPr lang="en-GB" sz="3200" b="1" dirty="0" err="1">
                <a:solidFill>
                  <a:srgbClr val="FF0000"/>
                </a:solidFill>
              </a:rPr>
              <a:t>Comparator.max</a:t>
            </a:r>
            <a:r>
              <a:rPr lang="en-GB" sz="3200" b="1" dirty="0">
                <a:solidFill>
                  <a:srgbClr val="FF0000"/>
                </a:solidFill>
              </a:rPr>
              <a:t>(s1, s2)); </a:t>
            </a:r>
            <a:r>
              <a:rPr lang="en-GB" sz="3200" b="1" dirty="0"/>
              <a:t>// which city is big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3200" b="1" dirty="0"/>
              <a:t>        </a:t>
            </a:r>
            <a:r>
              <a:rPr lang="en-GB" sz="3200" b="1" dirty="0" err="1"/>
              <a:t>System.out.println</a:t>
            </a:r>
            <a:r>
              <a:rPr lang="en-GB" sz="3200" b="1" dirty="0"/>
              <a:t>(</a:t>
            </a:r>
            <a:r>
              <a:rPr lang="en-GB" sz="3200" b="1" dirty="0" err="1"/>
              <a:t>Comparator.max</a:t>
            </a:r>
            <a:r>
              <a:rPr lang="en-GB" sz="3200" b="1" dirty="0"/>
              <a:t>(s1, s3)); // which city is big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3200" b="1" dirty="0"/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3200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BFF9B-54BB-463C-95DC-366EB44DB040}" type="slidenum">
              <a:rPr lang="zh-CN" altLang="en-GB"/>
              <a:pPr/>
              <a:t>15</a:t>
            </a:fld>
            <a:endParaRPr lang="en-GB" altLang="zh-CN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Static methods restrictions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They can only call other static methods.</a:t>
            </a:r>
          </a:p>
          <a:p>
            <a:r>
              <a:rPr lang="en-GB" dirty="0"/>
              <a:t>They can only access static data.</a:t>
            </a:r>
          </a:p>
          <a:p>
            <a:r>
              <a:rPr lang="en-GB" dirty="0"/>
              <a:t>They cannot refer to “this” </a:t>
            </a:r>
            <a:r>
              <a:rPr lang="en-GB" dirty="0">
                <a:solidFill>
                  <a:srgbClr val="FF0000"/>
                </a:solidFill>
              </a:rPr>
              <a:t>or “super” (more later) </a:t>
            </a:r>
            <a:r>
              <a:rPr lang="en-GB" dirty="0"/>
              <a:t>in anyway.</a:t>
            </a: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static method cannot access non-static class members, because a static method can be called even when no objects of the class have been instantiated. </a:t>
            </a:r>
          </a:p>
          <a:p>
            <a:r>
              <a:rPr lang="en-US" dirty="0" smtClean="0"/>
              <a:t>For the same reason, the this reference cannot be used in a static method. The this reference must refer to a specific object of the class, and when a static method is called, there might not be  any objects of its class in memory.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static data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Create a </a:t>
            </a:r>
            <a:r>
              <a:rPr lang="en-US" sz="2400" dirty="0" err="1"/>
              <a:t>SavingsAccount</a:t>
            </a:r>
            <a:r>
              <a:rPr lang="en-US" sz="2400" dirty="0"/>
              <a:t> class. </a:t>
            </a:r>
          </a:p>
          <a:p>
            <a:pPr lvl="0"/>
            <a:r>
              <a:rPr lang="en-US" sz="2400" dirty="0" smtClean="0"/>
              <a:t>Use </a:t>
            </a:r>
            <a:r>
              <a:rPr lang="en-US" sz="2400" dirty="0"/>
              <a:t>a static data member </a:t>
            </a:r>
            <a:r>
              <a:rPr lang="en-US" sz="2400" dirty="0" err="1"/>
              <a:t>annualInterestRate</a:t>
            </a:r>
            <a:r>
              <a:rPr lang="en-US" sz="2400" dirty="0"/>
              <a:t> to store the annual interest rate. </a:t>
            </a:r>
            <a:endParaRPr lang="en-US" sz="2400" dirty="0" smtClean="0"/>
          </a:p>
          <a:p>
            <a:pPr lvl="0"/>
            <a:r>
              <a:rPr lang="en-US" sz="2400" dirty="0" smtClean="0"/>
              <a:t>The </a:t>
            </a:r>
            <a:r>
              <a:rPr lang="en-US" sz="2400" dirty="0"/>
              <a:t>class contains a private data member </a:t>
            </a:r>
            <a:r>
              <a:rPr lang="en-US" sz="2400" dirty="0" err="1"/>
              <a:t>savingsBalance</a:t>
            </a:r>
            <a:r>
              <a:rPr lang="en-US" sz="2400" dirty="0"/>
              <a:t> indicating the balance of account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Provide member function </a:t>
            </a:r>
            <a:r>
              <a:rPr lang="en-US" sz="2400" dirty="0" err="1"/>
              <a:t>calculateMonthlyInterest</a:t>
            </a:r>
            <a:r>
              <a:rPr lang="en-US" sz="2400" dirty="0"/>
              <a:t> that calculates the monthly interest by multiplying the balance by </a:t>
            </a:r>
            <a:r>
              <a:rPr lang="en-US" sz="2400" dirty="0" err="1"/>
              <a:t>annualInterestRate</a:t>
            </a:r>
            <a:r>
              <a:rPr lang="en-US" sz="2400" dirty="0"/>
              <a:t> divided by 12; this interest should be added to </a:t>
            </a:r>
            <a:r>
              <a:rPr lang="en-US" sz="2400" dirty="0" err="1"/>
              <a:t>savingsBalance</a:t>
            </a:r>
            <a:r>
              <a:rPr lang="en-US" sz="2400" dirty="0"/>
              <a:t>. </a:t>
            </a:r>
            <a:endParaRPr lang="en-US" sz="2400" dirty="0" smtClean="0"/>
          </a:p>
          <a:p>
            <a:pPr lvl="0"/>
            <a:r>
              <a:rPr lang="en-US" sz="2400" dirty="0" smtClean="0"/>
              <a:t>Provide </a:t>
            </a:r>
            <a:r>
              <a:rPr lang="en-US" sz="2400" dirty="0"/>
              <a:t>a static member function </a:t>
            </a:r>
            <a:r>
              <a:rPr lang="en-US" sz="2400" dirty="0" err="1"/>
              <a:t>modifyInterestRate</a:t>
            </a:r>
            <a:r>
              <a:rPr lang="en-US" sz="2400" dirty="0"/>
              <a:t> that sets the static </a:t>
            </a:r>
            <a:r>
              <a:rPr lang="en-US" sz="2400" dirty="0" err="1"/>
              <a:t>annualInterestRate</a:t>
            </a:r>
            <a:r>
              <a:rPr lang="en-US" sz="2400" dirty="0"/>
              <a:t> to a new value.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73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Write a driver program to test class </a:t>
            </a:r>
            <a:r>
              <a:rPr lang="en-US" sz="2800" dirty="0" err="1"/>
              <a:t>SavingsAccount</a:t>
            </a:r>
            <a:r>
              <a:rPr lang="en-US" sz="2800" dirty="0"/>
              <a:t>. Instantiate two different objects of class </a:t>
            </a:r>
            <a:r>
              <a:rPr lang="en-US" sz="2800" dirty="0" err="1"/>
              <a:t>SavingsAccount</a:t>
            </a:r>
            <a:r>
              <a:rPr lang="en-US" sz="2800" dirty="0"/>
              <a:t>, saver1 and saver2, with balances of $2000.00 and $3000.00, respectively. </a:t>
            </a:r>
            <a:endParaRPr lang="en-US" sz="2800" dirty="0" smtClean="0"/>
          </a:p>
          <a:p>
            <a:r>
              <a:rPr lang="en-US" sz="2800" dirty="0" smtClean="0"/>
              <a:t>Set </a:t>
            </a:r>
            <a:r>
              <a:rPr lang="en-US" sz="2800" dirty="0"/>
              <a:t>the </a:t>
            </a:r>
            <a:r>
              <a:rPr lang="en-US" sz="2800" dirty="0" err="1"/>
              <a:t>annualInterestRate</a:t>
            </a:r>
            <a:r>
              <a:rPr lang="en-US" sz="2800" dirty="0"/>
              <a:t> to 3 percent. </a:t>
            </a:r>
            <a:endParaRPr lang="en-US" sz="2800" dirty="0" smtClean="0"/>
          </a:p>
          <a:p>
            <a:r>
              <a:rPr lang="en-US" sz="2800" dirty="0" smtClean="0"/>
              <a:t>Then </a:t>
            </a:r>
            <a:r>
              <a:rPr lang="en-US" sz="2800" dirty="0"/>
              <a:t>calculate the monthly interest and print the new balances for each of the savers. </a:t>
            </a:r>
            <a:endParaRPr lang="en-US" sz="2800" dirty="0" smtClean="0"/>
          </a:p>
          <a:p>
            <a:r>
              <a:rPr lang="en-US" sz="2800" dirty="0" smtClean="0"/>
              <a:t>Then </a:t>
            </a:r>
            <a:r>
              <a:rPr lang="en-US" sz="2800" dirty="0"/>
              <a:t>set the </a:t>
            </a:r>
            <a:r>
              <a:rPr lang="en-US" sz="2800" dirty="0" err="1"/>
              <a:t>annualInterestRate</a:t>
            </a:r>
            <a:r>
              <a:rPr lang="en-US" sz="2800" dirty="0"/>
              <a:t> to 4 percent, calculate the next month's interest and print the new balances for each of the savers.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01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class </a:t>
            </a:r>
            <a:r>
              <a:rPr lang="en-US" dirty="0" err="1" smtClean="0"/>
              <a:t>TwoDigitCalculator</a:t>
            </a:r>
            <a:r>
              <a:rPr lang="en-US" dirty="0" smtClean="0"/>
              <a:t> which allows user to perform addition, subtraction, multiplication and division.</a:t>
            </a:r>
          </a:p>
          <a:p>
            <a:endParaRPr lang="en-US" dirty="0"/>
          </a:p>
          <a:p>
            <a:r>
              <a:rPr lang="en-US" dirty="0" err="1" smtClean="0"/>
              <a:t>Analyse</a:t>
            </a:r>
            <a:r>
              <a:rPr lang="en-US" dirty="0" smtClean="0"/>
              <a:t> the data members and methods </a:t>
            </a:r>
            <a:r>
              <a:rPr lang="en-US" dirty="0"/>
              <a:t>of this class </a:t>
            </a:r>
            <a:r>
              <a:rPr lang="en-US" dirty="0" smtClean="0"/>
              <a:t>and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70412-72ED-4143-9233-98CC024D2A07}" type="slidenum">
              <a:rPr lang="zh-CN" altLang="en-GB"/>
              <a:pPr/>
              <a:t>2</a:t>
            </a:fld>
            <a:endParaRPr lang="en-GB" altLang="zh-CN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Static Members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Java supports definition of global methods and variables that can be accessed without creating objects of a class. Such members are called Static members. 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Define a variable by marking with the </a:t>
            </a:r>
            <a:r>
              <a:rPr lang="en-GB" sz="2400">
                <a:solidFill>
                  <a:schemeClr val="hlink"/>
                </a:solidFill>
              </a:rPr>
              <a:t>static</a:t>
            </a:r>
            <a:r>
              <a:rPr lang="en-GB" sz="2400"/>
              <a:t> </a:t>
            </a:r>
            <a:r>
              <a:rPr lang="en-GB" sz="2400" smtClean="0"/>
              <a:t>keyword . 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This feature is useful when we want to create a variable common to all instances of a class.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One of the most common example is to have a variable that could keep a count of how many objects of a class have been created.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Note: Java creates only one copy for a static variable which can be used even if the class is never instantiated.</a:t>
            </a:r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C2D1A-A332-404D-9AC9-A62DDFE08A72}" type="slidenum">
              <a:rPr lang="zh-CN" altLang="en-GB"/>
              <a:pPr/>
              <a:t>3</a:t>
            </a:fld>
            <a:endParaRPr lang="en-GB" altLang="zh-CN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793163" cy="990600"/>
          </a:xfrm>
        </p:spPr>
        <p:txBody>
          <a:bodyPr/>
          <a:lstStyle/>
          <a:p>
            <a:r>
              <a:rPr lang="en-AU" altLang="en-AU"/>
              <a:t>Static Variables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077200" cy="4989513"/>
          </a:xfrm>
        </p:spPr>
        <p:txBody>
          <a:bodyPr/>
          <a:lstStyle/>
          <a:p>
            <a:r>
              <a:rPr lang="en-AU" altLang="en-AU" sz="2400"/>
              <a:t>Define using </a:t>
            </a:r>
            <a:r>
              <a:rPr lang="en-AU" altLang="en-AU" sz="2400" i="1"/>
              <a:t>static:</a:t>
            </a:r>
          </a:p>
          <a:p>
            <a:endParaRPr lang="en-AU" altLang="en-AU" sz="2400" i="1"/>
          </a:p>
          <a:p>
            <a:endParaRPr lang="en-AU" altLang="en-AU" i="1"/>
          </a:p>
          <a:p>
            <a:endParaRPr lang="en-AU" altLang="en-AU" i="1"/>
          </a:p>
          <a:p>
            <a:endParaRPr lang="en-AU" altLang="en-AU" i="1"/>
          </a:p>
          <a:p>
            <a:endParaRPr lang="en-AU" altLang="en-AU"/>
          </a:p>
          <a:p>
            <a:endParaRPr lang="en-AU" altLang="en-AU"/>
          </a:p>
          <a:p>
            <a:r>
              <a:rPr lang="en-AU" altLang="en-AU" sz="2400"/>
              <a:t>Access with the class name (ClassName.StatVarName):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295400" y="1828800"/>
            <a:ext cx="7010400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385763" eaLnBrk="0" hangingPunct="0"/>
            <a:r>
              <a:rPr lang="en-AU" altLang="en-AU" sz="2000" dirty="0">
                <a:latin typeface="Times" pitchFamily="18" charset="0"/>
              </a:rPr>
              <a:t>public class Circle {</a:t>
            </a:r>
          </a:p>
          <a:p>
            <a:pPr algn="l" defTabSz="385763" eaLnBrk="0" hangingPunct="0"/>
            <a:r>
              <a:rPr lang="en-AU" altLang="en-AU" sz="2000" dirty="0">
                <a:latin typeface="Times" pitchFamily="18" charset="0"/>
              </a:rPr>
              <a:t>       // class variable, one for the Circle class, how many circles</a:t>
            </a:r>
          </a:p>
          <a:p>
            <a:pPr algn="l" defTabSz="385763" eaLnBrk="0" hangingPunct="0"/>
            <a:r>
              <a:rPr lang="en-AU" altLang="en-AU" sz="2000" dirty="0">
                <a:latin typeface="Times" pitchFamily="18" charset="0"/>
              </a:rPr>
              <a:t>	public </a:t>
            </a:r>
            <a:r>
              <a:rPr lang="en-AU" altLang="en-AU" sz="2000" b="1" dirty="0">
                <a:solidFill>
                  <a:schemeClr val="hlink"/>
                </a:solidFill>
                <a:latin typeface="Times" pitchFamily="18" charset="0"/>
              </a:rPr>
              <a:t>static</a:t>
            </a:r>
            <a:r>
              <a:rPr lang="en-AU" altLang="en-AU" sz="2000" dirty="0">
                <a:latin typeface="Times" pitchFamily="18" charset="0"/>
              </a:rPr>
              <a:t> </a:t>
            </a:r>
            <a:r>
              <a:rPr lang="en-AU" altLang="en-AU" sz="2000" dirty="0" err="1">
                <a:latin typeface="Times" pitchFamily="18" charset="0"/>
              </a:rPr>
              <a:t>int</a:t>
            </a:r>
            <a:r>
              <a:rPr lang="en-AU" altLang="en-AU" sz="2000" dirty="0">
                <a:latin typeface="Times" pitchFamily="18" charset="0"/>
              </a:rPr>
              <a:t> </a:t>
            </a:r>
            <a:r>
              <a:rPr lang="en-AU" altLang="en-AU" sz="2000" dirty="0" err="1">
                <a:latin typeface="Times" pitchFamily="18" charset="0"/>
              </a:rPr>
              <a:t>numCircles</a:t>
            </a:r>
            <a:r>
              <a:rPr lang="en-AU" altLang="en-AU" sz="2000" dirty="0">
                <a:latin typeface="Times" pitchFamily="18" charset="0"/>
              </a:rPr>
              <a:t>;</a:t>
            </a:r>
          </a:p>
          <a:p>
            <a:pPr algn="l" defTabSz="385763" eaLnBrk="0" hangingPunct="0"/>
            <a:endParaRPr lang="en-AU" altLang="en-AU" sz="2000" dirty="0">
              <a:latin typeface="Times" pitchFamily="18" charset="0"/>
            </a:endParaRPr>
          </a:p>
          <a:p>
            <a:pPr algn="l" defTabSz="385763" eaLnBrk="0" hangingPunct="0"/>
            <a:r>
              <a:rPr lang="en-AU" altLang="en-AU" sz="2000" dirty="0">
                <a:latin typeface="Times" pitchFamily="18" charset="0"/>
              </a:rPr>
              <a:t>       //instance </a:t>
            </a:r>
            <a:r>
              <a:rPr lang="en-AU" altLang="en-AU" sz="2000" dirty="0" err="1">
                <a:latin typeface="Times" pitchFamily="18" charset="0"/>
              </a:rPr>
              <a:t>variables,one</a:t>
            </a:r>
            <a:r>
              <a:rPr lang="en-AU" altLang="en-AU" sz="2000" dirty="0">
                <a:latin typeface="Times" pitchFamily="18" charset="0"/>
              </a:rPr>
              <a:t> for each instance of a Circle </a:t>
            </a:r>
          </a:p>
          <a:p>
            <a:pPr algn="l" defTabSz="385763" eaLnBrk="0" hangingPunct="0"/>
            <a:r>
              <a:rPr lang="en-AU" altLang="en-AU" sz="2000" dirty="0">
                <a:latin typeface="Times" pitchFamily="18" charset="0"/>
              </a:rPr>
              <a:t>	public double </a:t>
            </a:r>
            <a:r>
              <a:rPr lang="en-AU" altLang="en-AU" sz="2000" dirty="0" err="1">
                <a:latin typeface="Times" pitchFamily="18" charset="0"/>
              </a:rPr>
              <a:t>x,y,r</a:t>
            </a:r>
            <a:r>
              <a:rPr lang="en-AU" altLang="en-AU" sz="2000" dirty="0">
                <a:latin typeface="Times" pitchFamily="18" charset="0"/>
              </a:rPr>
              <a:t>; </a:t>
            </a:r>
          </a:p>
          <a:p>
            <a:pPr algn="l" defTabSz="385763" eaLnBrk="0" hangingPunct="0"/>
            <a:r>
              <a:rPr lang="en-AU" altLang="en-AU" sz="2000" dirty="0">
                <a:latin typeface="Times" pitchFamily="18" charset="0"/>
              </a:rPr>
              <a:t>      // Constructors...</a:t>
            </a:r>
          </a:p>
          <a:p>
            <a:pPr algn="l" defTabSz="385763" eaLnBrk="0" hangingPunct="0"/>
            <a:r>
              <a:rPr lang="en-AU" altLang="en-AU" sz="2000" dirty="0">
                <a:latin typeface="Times" pitchFamily="18" charset="0"/>
              </a:rPr>
              <a:t>}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752600" y="5715000"/>
            <a:ext cx="449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eaLnBrk="0" hangingPunct="0"/>
            <a:r>
              <a:rPr lang="en-AU" altLang="en-AU" sz="2400">
                <a:latin typeface="Times" pitchFamily="18" charset="0"/>
              </a:rPr>
              <a:t>nCircles = </a:t>
            </a:r>
            <a:r>
              <a:rPr lang="en-AU" altLang="en-AU" sz="2400">
                <a:solidFill>
                  <a:srgbClr val="FC0128"/>
                </a:solidFill>
                <a:latin typeface="Times" pitchFamily="18" charset="0"/>
              </a:rPr>
              <a:t>Circle.numCircles</a:t>
            </a:r>
            <a:r>
              <a:rPr lang="en-AU" altLang="en-AU" sz="2400">
                <a:latin typeface="Times" pitchFamily="18" charset="0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1AE85-DD1F-4A28-A3C4-745A2BC68198}" type="slidenum">
              <a:rPr lang="zh-CN" altLang="en-GB"/>
              <a:pPr/>
              <a:t>4</a:t>
            </a:fld>
            <a:endParaRPr lang="en-GB" altLang="zh-CN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793163" cy="990600"/>
          </a:xfrm>
        </p:spPr>
        <p:txBody>
          <a:bodyPr/>
          <a:lstStyle/>
          <a:p>
            <a:r>
              <a:rPr lang="en-AU" altLang="en-AU"/>
              <a:t>Static Variables - Example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077200" cy="4989513"/>
          </a:xfrm>
        </p:spPr>
        <p:txBody>
          <a:bodyPr/>
          <a:lstStyle/>
          <a:p>
            <a:r>
              <a:rPr lang="en-AU" altLang="en-AU" sz="2400"/>
              <a:t>Using </a:t>
            </a:r>
            <a:r>
              <a:rPr lang="en-AU" altLang="en-AU" sz="2400" i="1"/>
              <a:t>static variables:</a:t>
            </a:r>
          </a:p>
          <a:p>
            <a:endParaRPr lang="en-AU" altLang="en-AU" sz="2400" i="1"/>
          </a:p>
          <a:p>
            <a:endParaRPr lang="en-AU" altLang="en-AU" i="1"/>
          </a:p>
          <a:p>
            <a:endParaRPr lang="en-AU" altLang="en-AU" i="1"/>
          </a:p>
          <a:p>
            <a:endParaRPr lang="en-AU" altLang="en-AU" i="1"/>
          </a:p>
          <a:p>
            <a:endParaRPr lang="en-AU" altLang="en-AU"/>
          </a:p>
          <a:p>
            <a:endParaRPr lang="en-AU" altLang="en-AU"/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914400" y="1752600"/>
            <a:ext cx="7234238" cy="53245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385763" eaLnBrk="0" hangingPunct="0"/>
            <a:r>
              <a:rPr lang="en-AU" altLang="en-AU" sz="2000" dirty="0">
                <a:latin typeface="Times" pitchFamily="18" charset="0"/>
              </a:rPr>
              <a:t>public class Circle {</a:t>
            </a:r>
          </a:p>
          <a:p>
            <a:pPr algn="l" defTabSz="385763" eaLnBrk="0" hangingPunct="0"/>
            <a:r>
              <a:rPr lang="en-AU" altLang="en-AU" sz="2000" dirty="0">
                <a:latin typeface="Times" pitchFamily="18" charset="0"/>
              </a:rPr>
              <a:t>       // class variable, one for the Circle class, how many circles</a:t>
            </a:r>
          </a:p>
          <a:p>
            <a:pPr algn="l" defTabSz="385763" eaLnBrk="0" hangingPunct="0"/>
            <a:r>
              <a:rPr lang="en-AU" altLang="en-AU" sz="2000" dirty="0">
                <a:latin typeface="Times" pitchFamily="18" charset="0"/>
              </a:rPr>
              <a:t>	</a:t>
            </a:r>
            <a:r>
              <a:rPr lang="en-AU" altLang="en-AU" sz="2000" dirty="0" smtClean="0">
                <a:latin typeface="Times" pitchFamily="18" charset="0"/>
              </a:rPr>
              <a:t>public </a:t>
            </a:r>
            <a:r>
              <a:rPr lang="en-AU" altLang="en-AU" sz="2000" b="1" dirty="0" smtClean="0">
                <a:solidFill>
                  <a:schemeClr val="hlink"/>
                </a:solidFill>
                <a:latin typeface="Times" pitchFamily="18" charset="0"/>
              </a:rPr>
              <a:t>static</a:t>
            </a:r>
            <a:r>
              <a:rPr lang="en-AU" altLang="en-AU" sz="2000" dirty="0" smtClean="0">
                <a:latin typeface="Times" pitchFamily="18" charset="0"/>
              </a:rPr>
              <a:t> </a:t>
            </a:r>
            <a:r>
              <a:rPr lang="en-AU" altLang="en-AU" sz="2000" dirty="0" err="1">
                <a:latin typeface="Times" pitchFamily="18" charset="0"/>
              </a:rPr>
              <a:t>int</a:t>
            </a:r>
            <a:r>
              <a:rPr lang="en-AU" altLang="en-AU" sz="2000" dirty="0">
                <a:latin typeface="Times" pitchFamily="18" charset="0"/>
              </a:rPr>
              <a:t> </a:t>
            </a:r>
            <a:r>
              <a:rPr lang="en-AU" altLang="en-AU" sz="2000" dirty="0" err="1">
                <a:solidFill>
                  <a:srgbClr val="FF0000"/>
                </a:solidFill>
                <a:latin typeface="Times" pitchFamily="18" charset="0"/>
              </a:rPr>
              <a:t>numCircles</a:t>
            </a:r>
            <a:r>
              <a:rPr lang="en-AU" altLang="en-AU" sz="2000" dirty="0">
                <a:solidFill>
                  <a:schemeClr val="hlink"/>
                </a:solidFill>
                <a:latin typeface="Times" pitchFamily="18" charset="0"/>
              </a:rPr>
              <a:t> </a:t>
            </a:r>
            <a:r>
              <a:rPr lang="en-AU" altLang="en-AU" sz="2000" dirty="0">
                <a:latin typeface="Times" pitchFamily="18" charset="0"/>
              </a:rPr>
              <a:t>= 0;</a:t>
            </a:r>
          </a:p>
          <a:p>
            <a:pPr algn="l" defTabSz="385763" eaLnBrk="0" hangingPunct="0"/>
            <a:r>
              <a:rPr lang="en-AU" altLang="en-AU" sz="2000" dirty="0">
                <a:latin typeface="Times" pitchFamily="18" charset="0"/>
              </a:rPr>
              <a:t>	private double </a:t>
            </a:r>
            <a:r>
              <a:rPr lang="en-AU" altLang="en-AU" sz="2000" dirty="0" err="1">
                <a:latin typeface="Times" pitchFamily="18" charset="0"/>
              </a:rPr>
              <a:t>x,y,r</a:t>
            </a:r>
            <a:r>
              <a:rPr lang="en-AU" altLang="en-AU" sz="2000" dirty="0">
                <a:latin typeface="Times" pitchFamily="18" charset="0"/>
              </a:rPr>
              <a:t>; </a:t>
            </a:r>
          </a:p>
          <a:p>
            <a:pPr algn="l" defTabSz="385763" eaLnBrk="0" hangingPunct="0"/>
            <a:endParaRPr lang="en-AU" altLang="en-AU" sz="2000" dirty="0">
              <a:latin typeface="Times" pitchFamily="18" charset="0"/>
            </a:endParaRPr>
          </a:p>
          <a:p>
            <a:pPr algn="l" defTabSz="385763" eaLnBrk="0" hangingPunct="0"/>
            <a:r>
              <a:rPr lang="en-AU" altLang="en-AU" sz="2000" dirty="0">
                <a:latin typeface="Times" pitchFamily="18" charset="0"/>
              </a:rPr>
              <a:t>      // Constructors</a:t>
            </a:r>
            <a:r>
              <a:rPr lang="en-AU" altLang="en-AU" sz="2000" dirty="0" smtClean="0">
                <a:latin typeface="Times" pitchFamily="18" charset="0"/>
              </a:rPr>
              <a:t>...</a:t>
            </a:r>
          </a:p>
          <a:p>
            <a:pPr defTabSz="385763" eaLnBrk="0" hangingPunct="0"/>
            <a:r>
              <a:rPr lang="en-AU" altLang="en-AU" sz="2000" dirty="0">
                <a:latin typeface="Times" pitchFamily="18" charset="0"/>
              </a:rPr>
              <a:t>Circle </a:t>
            </a:r>
            <a:r>
              <a:rPr lang="en-AU" altLang="en-AU" sz="2000" dirty="0" smtClean="0">
                <a:latin typeface="Times" pitchFamily="18" charset="0"/>
              </a:rPr>
              <a:t>(){</a:t>
            </a:r>
            <a:endParaRPr lang="en-AU" altLang="en-AU" sz="2000" dirty="0">
              <a:latin typeface="Times" pitchFamily="18" charset="0"/>
            </a:endParaRPr>
          </a:p>
          <a:p>
            <a:pPr defTabSz="385763" eaLnBrk="0" hangingPunct="0"/>
            <a:r>
              <a:rPr lang="en-AU" altLang="en-AU" sz="2000" dirty="0">
                <a:latin typeface="Times" pitchFamily="18" charset="0"/>
              </a:rPr>
              <a:t>		</a:t>
            </a:r>
            <a:r>
              <a:rPr lang="en-AU" altLang="en-AU" sz="2000" dirty="0" err="1" smtClean="0">
                <a:solidFill>
                  <a:srgbClr val="FF0000"/>
                </a:solidFill>
                <a:latin typeface="Times" pitchFamily="18" charset="0"/>
              </a:rPr>
              <a:t>numCircles</a:t>
            </a:r>
            <a:r>
              <a:rPr lang="en-AU" altLang="en-AU" sz="2000" dirty="0" smtClean="0">
                <a:solidFill>
                  <a:schemeClr val="hlink"/>
                </a:solidFill>
                <a:latin typeface="Times" pitchFamily="18" charset="0"/>
              </a:rPr>
              <a:t>++;</a:t>
            </a:r>
            <a:r>
              <a:rPr lang="en-AU" altLang="en-AU" sz="2000" dirty="0">
                <a:latin typeface="Times" pitchFamily="18" charset="0"/>
              </a:rPr>
              <a:t>	}	</a:t>
            </a:r>
          </a:p>
          <a:p>
            <a:pPr algn="l" defTabSz="385763" eaLnBrk="0" hangingPunct="0"/>
            <a:r>
              <a:rPr lang="en-AU" altLang="en-AU" sz="2000" dirty="0">
                <a:latin typeface="Times" pitchFamily="18" charset="0"/>
              </a:rPr>
              <a:t>	Circle (double x, double y, double r){</a:t>
            </a:r>
          </a:p>
          <a:p>
            <a:pPr algn="l" defTabSz="385763" eaLnBrk="0" hangingPunct="0"/>
            <a:r>
              <a:rPr lang="en-AU" altLang="en-AU" sz="2000" dirty="0">
                <a:latin typeface="Times" pitchFamily="18" charset="0"/>
              </a:rPr>
              <a:t>		</a:t>
            </a:r>
            <a:r>
              <a:rPr lang="en-AU" altLang="en-AU" sz="2000" dirty="0" err="1">
                <a:latin typeface="Times" pitchFamily="18" charset="0"/>
              </a:rPr>
              <a:t>this.x</a:t>
            </a:r>
            <a:r>
              <a:rPr lang="en-AU" altLang="en-AU" sz="2000" dirty="0">
                <a:latin typeface="Times" pitchFamily="18" charset="0"/>
              </a:rPr>
              <a:t> = x;</a:t>
            </a:r>
          </a:p>
          <a:p>
            <a:pPr algn="l" defTabSz="385763" eaLnBrk="0" hangingPunct="0"/>
            <a:r>
              <a:rPr lang="en-AU" altLang="en-AU" sz="2000" dirty="0">
                <a:latin typeface="Times" pitchFamily="18" charset="0"/>
              </a:rPr>
              <a:t>		</a:t>
            </a:r>
            <a:r>
              <a:rPr lang="en-AU" altLang="en-AU" sz="2000" dirty="0" err="1">
                <a:latin typeface="Times" pitchFamily="18" charset="0"/>
              </a:rPr>
              <a:t>this.y</a:t>
            </a:r>
            <a:r>
              <a:rPr lang="en-AU" altLang="en-AU" sz="2000" dirty="0">
                <a:latin typeface="Times" pitchFamily="18" charset="0"/>
              </a:rPr>
              <a:t> = y;</a:t>
            </a:r>
          </a:p>
          <a:p>
            <a:pPr algn="l" defTabSz="385763" eaLnBrk="0" hangingPunct="0"/>
            <a:r>
              <a:rPr lang="en-AU" altLang="en-AU" sz="2000" dirty="0">
                <a:latin typeface="Times" pitchFamily="18" charset="0"/>
              </a:rPr>
              <a:t>		</a:t>
            </a:r>
            <a:r>
              <a:rPr lang="en-AU" altLang="en-AU" sz="2000" dirty="0" err="1">
                <a:latin typeface="Times" pitchFamily="18" charset="0"/>
              </a:rPr>
              <a:t>this.r</a:t>
            </a:r>
            <a:r>
              <a:rPr lang="en-AU" altLang="en-AU" sz="2000" dirty="0">
                <a:latin typeface="Times" pitchFamily="18" charset="0"/>
              </a:rPr>
              <a:t> = r;</a:t>
            </a:r>
          </a:p>
          <a:p>
            <a:pPr algn="l" defTabSz="385763" eaLnBrk="0" hangingPunct="0"/>
            <a:r>
              <a:rPr lang="en-AU" altLang="en-AU" sz="2000" dirty="0">
                <a:latin typeface="Times" pitchFamily="18" charset="0"/>
              </a:rPr>
              <a:t>		</a:t>
            </a:r>
            <a:r>
              <a:rPr lang="en-AU" altLang="en-AU" sz="2000" dirty="0" err="1">
                <a:solidFill>
                  <a:srgbClr val="FF0000"/>
                </a:solidFill>
                <a:latin typeface="Times" pitchFamily="18" charset="0"/>
              </a:rPr>
              <a:t>numCircles</a:t>
            </a:r>
            <a:r>
              <a:rPr lang="en-AU" altLang="en-AU" sz="2000" dirty="0" smtClean="0">
                <a:solidFill>
                  <a:schemeClr val="hlink"/>
                </a:solidFill>
                <a:latin typeface="Times" pitchFamily="18" charset="0"/>
              </a:rPr>
              <a:t>++; </a:t>
            </a:r>
            <a:r>
              <a:rPr lang="en-AU" altLang="en-AU" sz="2000" dirty="0">
                <a:latin typeface="Times" pitchFamily="18" charset="0"/>
              </a:rPr>
              <a:t>	}		</a:t>
            </a:r>
            <a:endParaRPr lang="en-AU" altLang="en-AU" sz="2000" dirty="0" smtClean="0">
              <a:latin typeface="Times" pitchFamily="18" charset="0"/>
            </a:endParaRPr>
          </a:p>
          <a:p>
            <a:pPr algn="l" defTabSz="385763" eaLnBrk="0" hangingPunct="0"/>
            <a:r>
              <a:rPr lang="en-AU" altLang="en-AU" sz="2000" dirty="0" err="1" smtClean="0">
                <a:latin typeface="Times" pitchFamily="18" charset="0"/>
              </a:rPr>
              <a:t>CalculateCircumference</a:t>
            </a:r>
            <a:r>
              <a:rPr lang="en-AU" altLang="en-AU" sz="2000" dirty="0" smtClean="0">
                <a:latin typeface="Times" pitchFamily="18" charset="0"/>
              </a:rPr>
              <a:t>()</a:t>
            </a:r>
          </a:p>
          <a:p>
            <a:pPr algn="l" defTabSz="385763" eaLnBrk="0" hangingPunct="0"/>
            <a:r>
              <a:rPr lang="en-AU" altLang="en-AU" sz="2000" dirty="0" smtClean="0">
                <a:latin typeface="Times" pitchFamily="18" charset="0"/>
              </a:rPr>
              <a:t>Get and Set for all..</a:t>
            </a:r>
            <a:r>
              <a:rPr lang="en-AU" altLang="en-AU" sz="2000" dirty="0">
                <a:latin typeface="Times" pitchFamily="18" charset="0"/>
              </a:rPr>
              <a:t>	</a:t>
            </a:r>
          </a:p>
          <a:p>
            <a:pPr algn="l" defTabSz="385763" eaLnBrk="0" hangingPunct="0"/>
            <a:r>
              <a:rPr lang="en-AU" altLang="en-AU" sz="2000" dirty="0">
                <a:latin typeface="Times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9D831-2143-4E84-A1D1-0B88B18CC30B}" type="slidenum">
              <a:rPr lang="zh-CN" altLang="en-GB"/>
              <a:pPr/>
              <a:t>5</a:t>
            </a:fld>
            <a:endParaRPr lang="en-GB" altLang="zh-CN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793163" cy="990600"/>
          </a:xfrm>
        </p:spPr>
        <p:txBody>
          <a:bodyPr/>
          <a:lstStyle/>
          <a:p>
            <a:r>
              <a:rPr lang="en-AU" altLang="en-AU"/>
              <a:t>Class Variables - Example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077200" cy="4989513"/>
          </a:xfrm>
        </p:spPr>
        <p:txBody>
          <a:bodyPr/>
          <a:lstStyle/>
          <a:p>
            <a:r>
              <a:rPr lang="en-AU" altLang="en-AU" sz="2400" dirty="0"/>
              <a:t>Using </a:t>
            </a:r>
            <a:r>
              <a:rPr lang="en-AU" altLang="en-AU" sz="2400" i="1" dirty="0"/>
              <a:t>static variables:</a:t>
            </a:r>
          </a:p>
          <a:p>
            <a:endParaRPr lang="en-AU" altLang="en-AU" sz="2400" i="1" dirty="0"/>
          </a:p>
          <a:p>
            <a:endParaRPr lang="en-AU" altLang="en-AU" i="1" dirty="0"/>
          </a:p>
          <a:p>
            <a:endParaRPr lang="en-AU" altLang="en-AU" i="1" dirty="0"/>
          </a:p>
          <a:p>
            <a:endParaRPr lang="en-AU" altLang="en-AU" i="1" dirty="0"/>
          </a:p>
          <a:p>
            <a:endParaRPr lang="en-AU" altLang="en-AU" dirty="0"/>
          </a:p>
          <a:p>
            <a:endParaRPr lang="en-AU" altLang="en-AU" dirty="0"/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838200" y="1828800"/>
            <a:ext cx="8001000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385763" eaLnBrk="0" hangingPunct="0"/>
            <a:r>
              <a:rPr lang="en-AU" altLang="en-AU" sz="2000" dirty="0">
                <a:latin typeface="Times New Roman" pitchFamily="18" charset="0"/>
              </a:rPr>
              <a:t>public class </a:t>
            </a:r>
            <a:r>
              <a:rPr lang="en-AU" altLang="en-AU" sz="2000" dirty="0" err="1" smtClean="0">
                <a:latin typeface="Times New Roman" pitchFamily="18" charset="0"/>
              </a:rPr>
              <a:t>CircleRunner</a:t>
            </a:r>
            <a:r>
              <a:rPr lang="en-AU" altLang="en-AU" sz="2000" dirty="0" smtClean="0">
                <a:latin typeface="Times New Roman" pitchFamily="18" charset="0"/>
              </a:rPr>
              <a:t>{</a:t>
            </a:r>
            <a:endParaRPr lang="en-AU" altLang="en-AU" sz="2000" dirty="0">
              <a:latin typeface="Times New Roman" pitchFamily="18" charset="0"/>
            </a:endParaRPr>
          </a:p>
          <a:p>
            <a:pPr algn="l" defTabSz="385763" eaLnBrk="0" hangingPunct="0"/>
            <a:endParaRPr lang="en-US" altLang="en-AU" sz="2000" dirty="0">
              <a:latin typeface="Times New Roman" pitchFamily="18" charset="0"/>
            </a:endParaRPr>
          </a:p>
          <a:p>
            <a:pPr algn="l" defTabSz="385763" eaLnBrk="0" hangingPunct="0"/>
            <a:r>
              <a:rPr lang="en-AU" altLang="en-AU" sz="2000" dirty="0">
                <a:latin typeface="Times New Roman" pitchFamily="18" charset="0"/>
              </a:rPr>
              <a:t>		</a:t>
            </a:r>
            <a:r>
              <a:rPr lang="en-US" altLang="en-AU" sz="2000" dirty="0">
                <a:latin typeface="Times New Roman" pitchFamily="18" charset="0"/>
              </a:rPr>
              <a:t>public static void main(String </a:t>
            </a:r>
            <a:r>
              <a:rPr lang="en-US" altLang="en-AU" sz="2000" dirty="0" err="1">
                <a:latin typeface="Times New Roman" pitchFamily="18" charset="0"/>
              </a:rPr>
              <a:t>args</a:t>
            </a:r>
            <a:r>
              <a:rPr lang="en-US" altLang="en-AU" sz="2000" dirty="0">
                <a:latin typeface="Times New Roman" pitchFamily="18" charset="0"/>
              </a:rPr>
              <a:t>[]){	</a:t>
            </a:r>
            <a:endParaRPr lang="en-US" altLang="en-AU" sz="2000" dirty="0" smtClean="0">
              <a:latin typeface="Times New Roman" pitchFamily="18" charset="0"/>
            </a:endParaRPr>
          </a:p>
          <a:p>
            <a:pPr algn="l" defTabSz="385763" eaLnBrk="0" hangingPunct="0"/>
            <a:r>
              <a:rPr lang="en-US" altLang="en-AU" sz="2000" dirty="0">
                <a:latin typeface="Times New Roman" pitchFamily="18" charset="0"/>
              </a:rPr>
              <a:t>			Circle </a:t>
            </a:r>
            <a:r>
              <a:rPr lang="en-US" altLang="en-AU" sz="2000" dirty="0" err="1">
                <a:latin typeface="Times New Roman" pitchFamily="18" charset="0"/>
              </a:rPr>
              <a:t>circleA</a:t>
            </a:r>
            <a:r>
              <a:rPr lang="en-US" altLang="en-AU" sz="2000" dirty="0">
                <a:latin typeface="Times New Roman" pitchFamily="18" charset="0"/>
              </a:rPr>
              <a:t> = new </a:t>
            </a:r>
            <a:r>
              <a:rPr lang="en-US" altLang="en-AU" sz="2000" dirty="0" err="1">
                <a:latin typeface="Times New Roman" pitchFamily="18" charset="0"/>
              </a:rPr>
              <a:t>Circl</a:t>
            </a:r>
            <a:r>
              <a:rPr lang="en-AU" altLang="en-AU" sz="2000" dirty="0">
                <a:latin typeface="Times New Roman" pitchFamily="18" charset="0"/>
              </a:rPr>
              <a:t>e( 10, 12, 20);    </a:t>
            </a:r>
            <a:r>
              <a:rPr lang="en-AU" altLang="en-AU" sz="2000" dirty="0">
                <a:solidFill>
                  <a:schemeClr val="hlink"/>
                </a:solidFill>
                <a:latin typeface="Times New Roman" pitchFamily="18" charset="0"/>
              </a:rPr>
              <a:t>// </a:t>
            </a:r>
            <a:r>
              <a:rPr lang="en-AU" altLang="en-AU" sz="2000" dirty="0" err="1">
                <a:solidFill>
                  <a:schemeClr val="hlink"/>
                </a:solidFill>
                <a:latin typeface="Times New Roman" pitchFamily="18" charset="0"/>
              </a:rPr>
              <a:t>numCircles</a:t>
            </a:r>
            <a:r>
              <a:rPr lang="en-AU" altLang="en-AU" sz="2000" dirty="0">
                <a:solidFill>
                  <a:schemeClr val="hlink"/>
                </a:solidFill>
                <a:latin typeface="Times New Roman" pitchFamily="18" charset="0"/>
              </a:rPr>
              <a:t> = 1</a:t>
            </a:r>
            <a:endParaRPr lang="en-US" altLang="en-AU" sz="2000" dirty="0">
              <a:latin typeface="Times New Roman" pitchFamily="18" charset="0"/>
            </a:endParaRPr>
          </a:p>
          <a:p>
            <a:pPr algn="l" defTabSz="385763" eaLnBrk="0" hangingPunct="0"/>
            <a:r>
              <a:rPr lang="en-AU" altLang="en-AU" sz="2000" dirty="0">
                <a:latin typeface="Times New Roman" pitchFamily="18" charset="0"/>
              </a:rPr>
              <a:t>			</a:t>
            </a:r>
            <a:r>
              <a:rPr lang="en-US" altLang="en-AU" sz="2000" dirty="0">
                <a:latin typeface="Times New Roman" pitchFamily="18" charset="0"/>
              </a:rPr>
              <a:t>Circle </a:t>
            </a:r>
            <a:r>
              <a:rPr lang="en-US" altLang="en-AU" sz="2000" dirty="0" err="1">
                <a:latin typeface="Times New Roman" pitchFamily="18" charset="0"/>
              </a:rPr>
              <a:t>circleB</a:t>
            </a:r>
            <a:r>
              <a:rPr lang="en-US" altLang="en-AU" sz="2000" dirty="0">
                <a:latin typeface="Times New Roman" pitchFamily="18" charset="0"/>
              </a:rPr>
              <a:t> = new </a:t>
            </a:r>
            <a:r>
              <a:rPr lang="en-US" altLang="en-AU" sz="2000" dirty="0" err="1">
                <a:latin typeface="Times New Roman" pitchFamily="18" charset="0"/>
              </a:rPr>
              <a:t>Circl</a:t>
            </a:r>
            <a:r>
              <a:rPr lang="en-AU" altLang="en-AU" sz="2000" dirty="0">
                <a:latin typeface="Times New Roman" pitchFamily="18" charset="0"/>
              </a:rPr>
              <a:t>e</a:t>
            </a:r>
            <a:r>
              <a:rPr lang="en-AU" altLang="en-AU" sz="2000" dirty="0" smtClean="0">
                <a:latin typeface="Times New Roman" pitchFamily="18" charset="0"/>
              </a:rPr>
              <a:t>();      			 </a:t>
            </a:r>
            <a:r>
              <a:rPr lang="en-AU" altLang="en-AU" sz="2000" dirty="0">
                <a:solidFill>
                  <a:schemeClr val="hlink"/>
                </a:solidFill>
                <a:latin typeface="Times New Roman" pitchFamily="18" charset="0"/>
              </a:rPr>
              <a:t>// </a:t>
            </a:r>
            <a:r>
              <a:rPr lang="en-AU" altLang="en-AU" sz="2000" dirty="0" err="1">
                <a:solidFill>
                  <a:schemeClr val="hlink"/>
                </a:solidFill>
                <a:latin typeface="Times New Roman" pitchFamily="18" charset="0"/>
              </a:rPr>
              <a:t>numCircles</a:t>
            </a:r>
            <a:r>
              <a:rPr lang="en-AU" altLang="en-AU" sz="2000" dirty="0">
                <a:solidFill>
                  <a:schemeClr val="hlink"/>
                </a:solidFill>
                <a:latin typeface="Times New Roman" pitchFamily="18" charset="0"/>
              </a:rPr>
              <a:t> = </a:t>
            </a:r>
            <a:r>
              <a:rPr lang="en-AU" altLang="en-AU" sz="2000" dirty="0" smtClean="0">
                <a:solidFill>
                  <a:schemeClr val="hlink"/>
                </a:solidFill>
                <a:latin typeface="Times New Roman" pitchFamily="18" charset="0"/>
              </a:rPr>
              <a:t>2</a:t>
            </a:r>
          </a:p>
          <a:p>
            <a:pPr defTabSz="385763" eaLnBrk="0" hangingPunct="0"/>
            <a:r>
              <a:rPr lang="en-AU" altLang="en-AU" sz="2000" dirty="0" smtClean="0">
                <a:solidFill>
                  <a:schemeClr val="hlink"/>
                </a:solidFill>
                <a:latin typeface="Times New Roman" pitchFamily="18" charset="0"/>
              </a:rPr>
              <a:t>		</a:t>
            </a:r>
            <a:r>
              <a:rPr lang="en-US" altLang="en-AU" sz="2000" dirty="0" smtClean="0">
                <a:latin typeface="Times New Roman" pitchFamily="18" charset="0"/>
              </a:rPr>
              <a:t> 	</a:t>
            </a:r>
            <a:r>
              <a:rPr lang="en-US" altLang="en-AU" sz="2000" dirty="0" smtClean="0">
                <a:solidFill>
                  <a:srgbClr val="FF0000"/>
                </a:solidFill>
                <a:latin typeface="Times New Roman" pitchFamily="18" charset="0"/>
              </a:rPr>
              <a:t>S.O.P (</a:t>
            </a:r>
            <a:r>
              <a:rPr lang="en-US" altLang="en-AU" sz="2000" dirty="0" err="1" smtClean="0">
                <a:latin typeface="Times New Roman" pitchFamily="18" charset="0"/>
              </a:rPr>
              <a:t>circleB</a:t>
            </a:r>
            <a:r>
              <a:rPr lang="en-US" altLang="en-AU" sz="2000" dirty="0" err="1" smtClean="0">
                <a:solidFill>
                  <a:srgbClr val="FF0000"/>
                </a:solidFill>
                <a:latin typeface="Times New Roman" pitchFamily="18" charset="0"/>
              </a:rPr>
              <a:t>.numCircle</a:t>
            </a:r>
            <a:r>
              <a:rPr lang="en-US" altLang="en-AU" sz="2000" dirty="0" smtClean="0">
                <a:solidFill>
                  <a:srgbClr val="FF0000"/>
                </a:solidFill>
                <a:latin typeface="Times New Roman" pitchFamily="18" charset="0"/>
              </a:rPr>
              <a:t>);</a:t>
            </a:r>
            <a:endParaRPr lang="en-AU" altLang="en-AU" sz="20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algn="l" defTabSz="385763" eaLnBrk="0" hangingPunct="0"/>
            <a:r>
              <a:rPr lang="en-AU" altLang="en-AU" sz="2000" dirty="0" smtClean="0">
                <a:latin typeface="Times New Roman" pitchFamily="18" charset="0"/>
              </a:rPr>
              <a:t>	} </a:t>
            </a:r>
          </a:p>
          <a:p>
            <a:pPr algn="l" defTabSz="385763" eaLnBrk="0" hangingPunct="0"/>
            <a:r>
              <a:rPr lang="en-AU" altLang="en-AU" sz="2000" dirty="0" smtClean="0">
                <a:latin typeface="Times New Roman" pitchFamily="18" charset="0"/>
              </a:rPr>
              <a:t>}</a:t>
            </a:r>
            <a:endParaRPr lang="en-AU" altLang="en-AU" sz="2000" dirty="0">
              <a:latin typeface="Times New Roman" pitchFamily="18" charset="0"/>
            </a:endParaRPr>
          </a:p>
        </p:txBody>
      </p:sp>
      <p:sp>
        <p:nvSpPr>
          <p:cNvPr id="410631" name="Rectangle 7"/>
          <p:cNvSpPr>
            <a:spLocks noChangeArrowheads="1"/>
          </p:cNvSpPr>
          <p:nvPr/>
        </p:nvSpPr>
        <p:spPr bwMode="auto">
          <a:xfrm>
            <a:off x="1431925" y="5110163"/>
            <a:ext cx="341313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3" name="AutoShape 9"/>
          <p:cNvSpPr>
            <a:spLocks noChangeArrowheads="1"/>
          </p:cNvSpPr>
          <p:nvPr/>
        </p:nvSpPr>
        <p:spPr bwMode="auto">
          <a:xfrm>
            <a:off x="1530350" y="5392738"/>
            <a:ext cx="146050" cy="422275"/>
          </a:xfrm>
          <a:prstGeom prst="curvedRightArrow">
            <a:avLst>
              <a:gd name="adj1" fmla="val 57826"/>
              <a:gd name="adj2" fmla="val 115652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4" name="Oval 10"/>
          <p:cNvSpPr>
            <a:spLocks noChangeArrowheads="1"/>
          </p:cNvSpPr>
          <p:nvPr/>
        </p:nvSpPr>
        <p:spPr bwMode="auto">
          <a:xfrm>
            <a:off x="1676400" y="5486400"/>
            <a:ext cx="976313" cy="890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5" name="Line 11"/>
          <p:cNvSpPr>
            <a:spLocks noChangeShapeType="1"/>
          </p:cNvSpPr>
          <p:nvPr/>
        </p:nvSpPr>
        <p:spPr bwMode="auto">
          <a:xfrm>
            <a:off x="1577975" y="4829175"/>
            <a:ext cx="0" cy="2809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0637" name="Rectangle 13"/>
          <p:cNvSpPr>
            <a:spLocks noChangeArrowheads="1"/>
          </p:cNvSpPr>
          <p:nvPr/>
        </p:nvSpPr>
        <p:spPr bwMode="auto">
          <a:xfrm>
            <a:off x="5497513" y="5133975"/>
            <a:ext cx="341312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9" name="AutoShape 15"/>
          <p:cNvSpPr>
            <a:spLocks noChangeArrowheads="1"/>
          </p:cNvSpPr>
          <p:nvPr/>
        </p:nvSpPr>
        <p:spPr bwMode="auto">
          <a:xfrm>
            <a:off x="5594350" y="5416550"/>
            <a:ext cx="147638" cy="422275"/>
          </a:xfrm>
          <a:prstGeom prst="curvedRightArrow">
            <a:avLst>
              <a:gd name="adj1" fmla="val 57204"/>
              <a:gd name="adj2" fmla="val 114408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40" name="Oval 16"/>
          <p:cNvSpPr>
            <a:spLocks noChangeArrowheads="1"/>
          </p:cNvSpPr>
          <p:nvPr/>
        </p:nvSpPr>
        <p:spPr bwMode="auto">
          <a:xfrm>
            <a:off x="5791200" y="5638800"/>
            <a:ext cx="658813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41" name="Line 17"/>
          <p:cNvSpPr>
            <a:spLocks noChangeShapeType="1"/>
          </p:cNvSpPr>
          <p:nvPr/>
        </p:nvSpPr>
        <p:spPr bwMode="auto">
          <a:xfrm>
            <a:off x="5643563" y="4852988"/>
            <a:ext cx="0" cy="2809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0642" name="Line 18"/>
          <p:cNvSpPr>
            <a:spLocks noChangeShapeType="1"/>
          </p:cNvSpPr>
          <p:nvPr/>
        </p:nvSpPr>
        <p:spPr bwMode="auto">
          <a:xfrm flipH="1">
            <a:off x="2462213" y="4829175"/>
            <a:ext cx="385762" cy="7096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0643" name="Line 19"/>
          <p:cNvSpPr>
            <a:spLocks noChangeShapeType="1"/>
          </p:cNvSpPr>
          <p:nvPr/>
        </p:nvSpPr>
        <p:spPr bwMode="auto">
          <a:xfrm flipH="1">
            <a:off x="6400800" y="4876800"/>
            <a:ext cx="439738" cy="8429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0645" name="Text Box 21"/>
          <p:cNvSpPr txBox="1">
            <a:spLocks noChangeArrowheads="1"/>
          </p:cNvSpPr>
          <p:nvPr/>
        </p:nvSpPr>
        <p:spPr bwMode="auto">
          <a:xfrm>
            <a:off x="452438" y="4370388"/>
            <a:ext cx="374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 smtClean="0"/>
              <a:t>circleA</a:t>
            </a:r>
            <a:r>
              <a:rPr lang="en-US" sz="2000" dirty="0" smtClean="0"/>
              <a:t> </a:t>
            </a:r>
            <a:r>
              <a:rPr lang="en-US" sz="2000" dirty="0"/>
              <a:t>= new </a:t>
            </a:r>
            <a:r>
              <a:rPr lang="en-US" sz="2000" dirty="0" smtClean="0"/>
              <a:t>Circle(10, 12, 20</a:t>
            </a:r>
            <a:r>
              <a:rPr lang="en-US" sz="2000" dirty="0"/>
              <a:t>)</a:t>
            </a:r>
          </a:p>
        </p:txBody>
      </p:sp>
      <p:sp>
        <p:nvSpPr>
          <p:cNvPr id="410646" name="Text Box 22"/>
          <p:cNvSpPr txBox="1">
            <a:spLocks noChangeArrowheads="1"/>
          </p:cNvSpPr>
          <p:nvPr/>
        </p:nvSpPr>
        <p:spPr bwMode="auto">
          <a:xfrm>
            <a:off x="4724400" y="4419600"/>
            <a:ext cx="30216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 smtClean="0"/>
              <a:t>circleB</a:t>
            </a:r>
            <a:r>
              <a:rPr lang="en-US" sz="2000" dirty="0" smtClean="0"/>
              <a:t> </a:t>
            </a:r>
            <a:r>
              <a:rPr lang="en-US" sz="2000" dirty="0"/>
              <a:t>= new </a:t>
            </a:r>
            <a:r>
              <a:rPr lang="en-US" sz="2000" dirty="0" smtClean="0"/>
              <a:t>Circle(0, </a:t>
            </a:r>
            <a:r>
              <a:rPr lang="en-US" sz="2000" dirty="0"/>
              <a:t>0</a:t>
            </a:r>
            <a:r>
              <a:rPr lang="en-US" sz="2000" dirty="0" smtClean="0"/>
              <a:t>, 0)</a:t>
            </a:r>
            <a:endParaRPr lang="en-US" sz="2000" dirty="0"/>
          </a:p>
        </p:txBody>
      </p:sp>
      <p:sp>
        <p:nvSpPr>
          <p:cNvPr id="410647" name="Rectangle 23"/>
          <p:cNvSpPr>
            <a:spLocks noChangeArrowheads="1"/>
          </p:cNvSpPr>
          <p:nvPr/>
        </p:nvSpPr>
        <p:spPr bwMode="auto">
          <a:xfrm>
            <a:off x="3352800" y="5867400"/>
            <a:ext cx="1676400" cy="457200"/>
          </a:xfrm>
          <a:prstGeom prst="rect">
            <a:avLst/>
          </a:prstGeom>
          <a:solidFill>
            <a:srgbClr val="FAFD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solidFill>
                  <a:schemeClr val="bg2"/>
                </a:solidFill>
              </a:rPr>
              <a:t>numCircles</a:t>
            </a:r>
          </a:p>
        </p:txBody>
      </p:sp>
      <p:sp>
        <p:nvSpPr>
          <p:cNvPr id="410648" name="AutoShape 24"/>
          <p:cNvSpPr>
            <a:spLocks noChangeArrowheads="1"/>
          </p:cNvSpPr>
          <p:nvPr/>
        </p:nvSpPr>
        <p:spPr bwMode="auto">
          <a:xfrm>
            <a:off x="2667000" y="60198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49" name="AutoShape 25"/>
          <p:cNvSpPr>
            <a:spLocks noChangeArrowheads="1"/>
          </p:cNvSpPr>
          <p:nvPr/>
        </p:nvSpPr>
        <p:spPr bwMode="auto">
          <a:xfrm>
            <a:off x="5029200" y="6019800"/>
            <a:ext cx="762000" cy="152400"/>
          </a:xfrm>
          <a:prstGeom prst="leftArrow">
            <a:avLst>
              <a:gd name="adj1" fmla="val 50000"/>
              <a:gd name="adj2" fmla="val 1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50" name="AutoShape 26"/>
          <p:cNvSpPr>
            <a:spLocks noChangeArrowheads="1"/>
          </p:cNvSpPr>
          <p:nvPr/>
        </p:nvSpPr>
        <p:spPr bwMode="auto">
          <a:xfrm>
            <a:off x="1447800" y="5181600"/>
            <a:ext cx="3048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51" name="AutoShape 27"/>
          <p:cNvSpPr>
            <a:spLocks noChangeArrowheads="1"/>
          </p:cNvSpPr>
          <p:nvPr/>
        </p:nvSpPr>
        <p:spPr bwMode="auto">
          <a:xfrm>
            <a:off x="5486400" y="5181600"/>
            <a:ext cx="3048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EAD49-264B-4AD3-868D-5BD95DB44D24}" type="slidenum">
              <a:rPr lang="zh-CN" altLang="en-GB"/>
              <a:pPr/>
              <a:t>6</a:t>
            </a:fld>
            <a:endParaRPr lang="en-GB" altLang="zh-CN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793163" cy="990600"/>
          </a:xfrm>
        </p:spPr>
        <p:txBody>
          <a:bodyPr/>
          <a:lstStyle/>
          <a:p>
            <a:r>
              <a:rPr lang="en-AU" altLang="en-AU" dirty="0" smtClean="0"/>
              <a:t>Non-static </a:t>
            </a:r>
            <a:r>
              <a:rPr lang="en-AU" altLang="en-AU" dirty="0" err="1" smtClean="0"/>
              <a:t>Vs</a:t>
            </a:r>
            <a:r>
              <a:rPr lang="en-AU" altLang="en-AU" dirty="0" smtClean="0"/>
              <a:t> </a:t>
            </a:r>
            <a:r>
              <a:rPr lang="en-AU" altLang="en-AU" dirty="0"/>
              <a:t>Static Variables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077200" cy="4989513"/>
          </a:xfrm>
        </p:spPr>
        <p:txBody>
          <a:bodyPr/>
          <a:lstStyle/>
          <a:p>
            <a:endParaRPr lang="en-AU" altLang="en-AU" sz="2400" dirty="0"/>
          </a:p>
          <a:p>
            <a:r>
              <a:rPr lang="en-AU" altLang="en-AU" dirty="0" smtClean="0">
                <a:solidFill>
                  <a:schemeClr val="hlink"/>
                </a:solidFill>
              </a:rPr>
              <a:t>Non-static </a:t>
            </a:r>
            <a:r>
              <a:rPr lang="en-AU" altLang="en-AU" dirty="0" smtClean="0"/>
              <a:t>variables </a:t>
            </a:r>
            <a:r>
              <a:rPr lang="en-AU" altLang="en-AU" dirty="0"/>
              <a:t>:  One copy per </a:t>
            </a:r>
            <a:r>
              <a:rPr lang="en-AU" altLang="en-AU" dirty="0">
                <a:solidFill>
                  <a:schemeClr val="hlink"/>
                </a:solidFill>
              </a:rPr>
              <a:t>object</a:t>
            </a:r>
            <a:r>
              <a:rPr lang="en-AU" altLang="en-AU" dirty="0">
                <a:solidFill>
                  <a:schemeClr val="folHlink"/>
                </a:solidFill>
              </a:rPr>
              <a:t>.</a:t>
            </a:r>
            <a:r>
              <a:rPr lang="en-AU" altLang="en-AU" dirty="0"/>
              <a:t>  Every object has its own instance variable.</a:t>
            </a:r>
          </a:p>
          <a:p>
            <a:pPr lvl="1"/>
            <a:r>
              <a:rPr lang="en-AU" altLang="en-AU" dirty="0"/>
              <a:t>E.g.  x, y, r  (centre and radius in the circle)</a:t>
            </a:r>
          </a:p>
          <a:p>
            <a:endParaRPr lang="en-AU" altLang="en-AU" dirty="0"/>
          </a:p>
          <a:p>
            <a:r>
              <a:rPr lang="en-AU" altLang="en-AU" dirty="0">
                <a:solidFill>
                  <a:schemeClr val="hlink"/>
                </a:solidFill>
              </a:rPr>
              <a:t>Static</a:t>
            </a:r>
            <a:r>
              <a:rPr lang="en-AU" altLang="en-AU" dirty="0"/>
              <a:t> variables : One copy per </a:t>
            </a:r>
            <a:r>
              <a:rPr lang="en-AU" altLang="en-AU" dirty="0">
                <a:solidFill>
                  <a:schemeClr val="hlink"/>
                </a:solidFill>
              </a:rPr>
              <a:t>class.</a:t>
            </a:r>
          </a:p>
          <a:p>
            <a:pPr lvl="1"/>
            <a:r>
              <a:rPr lang="en-AU" altLang="en-AU" dirty="0"/>
              <a:t>E.g. </a:t>
            </a:r>
            <a:r>
              <a:rPr lang="en-AU" altLang="en-AU" dirty="0" err="1"/>
              <a:t>numCircles</a:t>
            </a:r>
            <a:r>
              <a:rPr lang="en-AU" altLang="en-AU" dirty="0"/>
              <a:t> (total number of circle objects created)</a:t>
            </a:r>
          </a:p>
          <a:p>
            <a:endParaRPr lang="en-AU" altLang="en-AU" dirty="0"/>
          </a:p>
          <a:p>
            <a:endParaRPr lang="en-AU" altLang="en-AU" i="1" dirty="0"/>
          </a:p>
          <a:p>
            <a:endParaRPr lang="en-AU" altLang="en-AU" dirty="0"/>
          </a:p>
          <a:p>
            <a:endParaRPr lang="en-AU" alt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Use a static variable when all objects of a class must use the same copy of the variable.</a:t>
            </a:r>
          </a:p>
          <a:p>
            <a:r>
              <a:rPr lang="en-US" dirty="0" smtClean="0"/>
              <a:t>Static variables have class scope. We can access a class’s public static members through a reference to any object of the class, or by qualifying the member name with the class name and a dot (.)</a:t>
            </a:r>
          </a:p>
          <a:p>
            <a:r>
              <a:rPr lang="en-US" dirty="0" smtClean="0"/>
              <a:t>A class’s private static class members can be accessed by client code only through methods of the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34428-45F5-4D00-84DB-088D539DFFB7}" type="slidenum">
              <a:rPr lang="zh-CN" altLang="en-GB"/>
              <a:pPr/>
              <a:t>8</a:t>
            </a:fld>
            <a:endParaRPr lang="en-GB" altLang="zh-CN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Static Methods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/>
              <a:t>A class can have methods that are defined as static (e.g., main method).</a:t>
            </a:r>
          </a:p>
          <a:p>
            <a:pPr>
              <a:lnSpc>
                <a:spcPct val="90000"/>
              </a:lnSpc>
            </a:pPr>
            <a:r>
              <a:rPr lang="en-GB" sz="2800"/>
              <a:t>Static methods can be accessed without using objects. Also, there is NO need to create objects.</a:t>
            </a:r>
          </a:p>
          <a:p>
            <a:pPr>
              <a:lnSpc>
                <a:spcPct val="90000"/>
              </a:lnSpc>
            </a:pPr>
            <a:r>
              <a:rPr lang="en-GB" sz="2800"/>
              <a:t>They are prefixed with keyword “static”</a:t>
            </a:r>
          </a:p>
          <a:p>
            <a:pPr>
              <a:lnSpc>
                <a:spcPct val="90000"/>
              </a:lnSpc>
            </a:pPr>
            <a:r>
              <a:rPr lang="en-GB" sz="2800"/>
              <a:t>Static methods are generally used to group related library functions that don’t depend on data members of its class. For example, Math library functions.</a:t>
            </a: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Math</a:t>
            </a:r>
            <a:r>
              <a:rPr lang="en-US"/>
              <a:t> Class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Math</a:t>
            </a:r>
            <a:r>
              <a:rPr lang="en-US" sz="2800"/>
              <a:t> class provides a number of standard mathematical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It is found in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java.lang</a:t>
            </a:r>
            <a:r>
              <a:rPr lang="en-US" sz="2400"/>
              <a:t> package, so it does not require an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import</a:t>
            </a:r>
            <a:r>
              <a:rPr lang="en-US" sz="2400"/>
              <a:t> 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All of its methods and data are static, therefore they are invoked with the class name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Math</a:t>
            </a:r>
            <a:r>
              <a:rPr lang="en-US" sz="2400"/>
              <a:t> instead of a calling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Math</a:t>
            </a:r>
            <a:r>
              <a:rPr lang="en-US" sz="2400"/>
              <a:t> class has two predefined constants,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</a:t>
            </a:r>
            <a:r>
              <a:rPr lang="en-US" sz="2400"/>
              <a:t> (</a:t>
            </a:r>
            <a:r>
              <a:rPr lang="en-US" sz="2400">
                <a:latin typeface="Monotype Corsiva" pitchFamily="66" charset="0"/>
              </a:rPr>
              <a:t>e, </a:t>
            </a:r>
            <a:r>
              <a:rPr lang="en-US" sz="2400"/>
              <a:t>the base of the natural logarithm system)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PI</a:t>
            </a:r>
            <a:r>
              <a:rPr lang="en-US" sz="2400"/>
              <a:t> (</a:t>
            </a:r>
            <a:r>
              <a:rPr lang="en-US" sz="2400">
                <a:sym typeface="Symbol" pitchFamily="18" charset="2"/>
              </a:rPr>
              <a:t>, 3.1415 . . .)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area = Math.PI * radius * radius;</a:t>
            </a:r>
            <a:endParaRPr lang="en-US" sz="2000">
              <a:solidFill>
                <a:srgbClr val="034CA1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038D9351-1777-4FBD-ACD4-A07542F525B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68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>
            <a:normAutofit fontScale="25000" lnSpcReduction="20000"/>
          </a:bodyPr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8930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851</TotalTime>
  <Words>1047</Words>
  <Application>Microsoft Office PowerPoint</Application>
  <PresentationFormat>On-screen Show (4:3)</PresentationFormat>
  <Paragraphs>167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Median</vt:lpstr>
      <vt:lpstr>Static members and methods</vt:lpstr>
      <vt:lpstr>Static Members</vt:lpstr>
      <vt:lpstr>Static Variables</vt:lpstr>
      <vt:lpstr>Static Variables - Example</vt:lpstr>
      <vt:lpstr>Class Variables - Example</vt:lpstr>
      <vt:lpstr>Non-static Vs Static Variables</vt:lpstr>
      <vt:lpstr>Important Points</vt:lpstr>
      <vt:lpstr>Static Methods</vt:lpstr>
      <vt:lpstr>The Math Class</vt:lpstr>
      <vt:lpstr>Some Methods in the Class Math  (Part 1 of 5)</vt:lpstr>
      <vt:lpstr>Some Methods in the Class Math  (Part 2 of 5)</vt:lpstr>
      <vt:lpstr>Some Methods in the Class Math  (Part 3 of 5)</vt:lpstr>
      <vt:lpstr>Comparator class with Static methods</vt:lpstr>
      <vt:lpstr>PowerPoint Presentation</vt:lpstr>
      <vt:lpstr>Static methods restrictions</vt:lpstr>
      <vt:lpstr>PowerPoint Presentation</vt:lpstr>
      <vt:lpstr>Example – static data and methods</vt:lpstr>
      <vt:lpstr>PowerPoint Presentation</vt:lpstr>
      <vt:lpstr>Example - Calculator</vt:lpstr>
      <vt:lpstr>END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members and methods</dc:title>
  <dc:creator>Admin</dc:creator>
  <cp:lastModifiedBy>DELL</cp:lastModifiedBy>
  <cp:revision>28</cp:revision>
  <dcterms:created xsi:type="dcterms:W3CDTF">2014-01-30T07:17:42Z</dcterms:created>
  <dcterms:modified xsi:type="dcterms:W3CDTF">2022-03-18T07:31:13Z</dcterms:modified>
</cp:coreProperties>
</file>