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7"/>
  </p:notesMasterIdLst>
  <p:sldIdLst>
    <p:sldId id="257" r:id="rId2"/>
    <p:sldId id="258" r:id="rId3"/>
    <p:sldId id="266" r:id="rId4"/>
    <p:sldId id="267" r:id="rId5"/>
    <p:sldId id="259" r:id="rId6"/>
    <p:sldId id="268" r:id="rId7"/>
    <p:sldId id="271" r:id="rId8"/>
    <p:sldId id="272" r:id="rId9"/>
    <p:sldId id="273" r:id="rId10"/>
    <p:sldId id="274" r:id="rId11"/>
    <p:sldId id="275" r:id="rId12"/>
    <p:sldId id="265" r:id="rId13"/>
    <p:sldId id="270" r:id="rId14"/>
    <p:sldId id="269"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296"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2D0027-0668-4B26-AE63-673914F423D0}" type="datetimeFigureOut">
              <a:rPr lang="en-US" smtClean="0"/>
              <a:pPr/>
              <a:t>4/5/2019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B044F-E163-43E7-9845-B19DC4A35825}" type="slidenum">
              <a:rPr lang="en-US" smtClean="0"/>
              <a:pPr/>
              <a:t>‹#›</a:t>
            </a:fld>
            <a:endParaRPr lang="en-US"/>
          </a:p>
        </p:txBody>
      </p:sp>
    </p:spTree>
    <p:extLst>
      <p:ext uri="{BB962C8B-B14F-4D97-AF65-F5344CB8AC3E}">
        <p14:creationId xmlns:p14="http://schemas.microsoft.com/office/powerpoint/2010/main" val="1541440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C8447BF-B4D7-492D-87B8-047BEF9C7DF3}" type="slidenum">
              <a:rPr lang="en-US" smtClean="0"/>
              <a:pPr/>
              <a:t>2</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z="800"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A35B918-AB16-43E8-B8EF-E32FCBD78EFD}" type="slidenum">
              <a:rPr lang="en-US" smtClean="0"/>
              <a:pPr/>
              <a:t>3</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z="800" smtClean="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74F4836-C342-4399-9764-7142AC59F121}" type="slidenum">
              <a:rPr lang="en-US" smtClean="0"/>
              <a:pPr/>
              <a:t>4</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z="80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25401DD-67D1-469B-9A54-3F83089B8386}" type="slidenum">
              <a:rPr lang="en-US" smtClean="0"/>
              <a:pPr/>
              <a:t>5</a:t>
            </a:fld>
            <a:endParaRPr lang="en-US" smtClean="0"/>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ea typeface="新細明體" pitchFamily="18" charset="-12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9114FB2-F3EC-4201-A7FC-774158363FEE}" type="slidenum">
              <a:rPr lang="en-US" smtClean="0"/>
              <a:pPr/>
              <a:t>7</a:t>
            </a:fld>
            <a:endParaRPr lang="en-US" smtClean="0"/>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ea typeface="新細明體" pitchFamily="18" charset="-12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4A8DE15-0E72-4B56-AD2D-12B922423FC7}" type="slidenum">
              <a:rPr lang="en-US" smtClean="0"/>
              <a:pPr/>
              <a:t>8</a:t>
            </a:fld>
            <a:endParaRPr lang="en-US" smtClean="0"/>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ea typeface="新細明體" pitchFamily="18" charset="-12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3935D28-9593-4280-A4DC-B90F6DE7E316}" type="slidenum">
              <a:rPr lang="en-US" smtClean="0"/>
              <a:pPr/>
              <a:t>9</a:t>
            </a:fld>
            <a:endParaRPr lang="en-US" smtClean="0"/>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ea typeface="新細明體" pitchFamily="18" charset="-12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608501D-F3D8-4195-AAE6-7EA9910B70F3}" type="slidenum">
              <a:rPr lang="en-US" smtClean="0"/>
              <a:pPr/>
              <a:t>10</a:t>
            </a:fld>
            <a:endParaRPr lang="en-US" smtClean="0"/>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ea typeface="新細明體" pitchFamily="18" charset="-12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2A0B19-E5B5-4DA7-AE4F-C8D7A9D04758}" type="slidenum">
              <a:rPr lang="en-US" smtClean="0"/>
              <a:pPr/>
              <a:t>11</a:t>
            </a:fld>
            <a:endParaRPr lang="en-US" smtClean="0"/>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ea typeface="新細明體"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8DB1F22-DA4D-466C-B193-8B9AF940EFED}" type="datetimeFigureOut">
              <a:rPr lang="en-US" smtClean="0"/>
              <a:pPr/>
              <a:t>4/5/2019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F76BB62-6816-4575-A608-C2B3A95E1F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B1F22-DA4D-466C-B193-8B9AF940EFED}"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B1F22-DA4D-466C-B193-8B9AF940EFED}"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86600" y="152400"/>
            <a:ext cx="2057400"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628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166813"/>
            <a:ext cx="9144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10400" y="0"/>
            <a:ext cx="2133600" cy="476250"/>
          </a:xfrm>
        </p:spPr>
        <p:txBody>
          <a:bodyPr/>
          <a:lstStyle>
            <a:lvl1pPr>
              <a:defRPr/>
            </a:lvl1pPr>
          </a:lstStyle>
          <a:p>
            <a:pPr>
              <a:defRPr/>
            </a:pPr>
            <a:fld id="{A1D0EE5C-1A80-4D92-BEDD-6F01746B333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DB1F22-DA4D-466C-B193-8B9AF940EFED}"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DB1F22-DA4D-466C-B193-8B9AF940EFED}" type="datetimeFigureOut">
              <a:rPr lang="en-US" smtClean="0"/>
              <a:pPr/>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6BB62-6816-4575-A608-C2B3A95E1F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DB1F22-DA4D-466C-B193-8B9AF940EFED}"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DB1F22-DA4D-466C-B193-8B9AF940EFED}" type="datetimeFigureOut">
              <a:rPr lang="en-US" smtClean="0"/>
              <a:pPr/>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DB1F22-DA4D-466C-B193-8B9AF940EFED}" type="datetimeFigureOut">
              <a:rPr lang="en-US" smtClean="0"/>
              <a:pPr/>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B1F22-DA4D-466C-B193-8B9AF940EFED}" type="datetimeFigureOut">
              <a:rPr lang="en-US" smtClean="0"/>
              <a:pPr/>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DB1F22-DA4D-466C-B193-8B9AF940EFED}"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6BB62-6816-4575-A608-C2B3A95E1F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DB1F22-DA4D-466C-B193-8B9AF940EFED}" type="datetimeFigureOut">
              <a:rPr lang="en-US" smtClean="0"/>
              <a:pPr/>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F76BB62-6816-4575-A608-C2B3A95E1F0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8DB1F22-DA4D-466C-B193-8B9AF940EFED}" type="datetimeFigureOut">
              <a:rPr lang="en-US" smtClean="0"/>
              <a:pPr/>
              <a:t>4/5/2019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F76BB62-6816-4575-A608-C2B3A95E1F0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Word_97_-_2003_Document4.doc"/></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Microsoft_Word_97_-_2003_Document5.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Word_97_-_2003_Document1.doc"/></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Word_97_-_2003_Document2.doc"/></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Word_97_-_2003_Document3.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altLang="zh-TW" smtClean="0"/>
              <a:t>Object Oriented Programming using Java</a:t>
            </a:r>
            <a:br>
              <a:rPr lang="en-US" altLang="zh-TW" smtClean="0"/>
            </a:br>
            <a:r>
              <a:rPr lang="en-US" altLang="zh-TW" smtClean="0"/>
              <a:t/>
            </a:r>
            <a:br>
              <a:rPr lang="en-US" altLang="zh-TW" smtClean="0"/>
            </a:br>
            <a:r>
              <a:rPr lang="en-US" altLang="zh-TW" smtClean="0"/>
              <a:t>- Composition</a:t>
            </a:r>
            <a:endParaRPr lang="en-US" altLang="zh-TW" dirty="0" smtClean="0"/>
          </a:p>
        </p:txBody>
      </p:sp>
      <p:sp>
        <p:nvSpPr>
          <p:cNvPr id="7" name="Subtitle 6"/>
          <p:cNvSpPr>
            <a:spLocks noGrp="1"/>
          </p:cNvSpPr>
          <p:nvPr>
            <p:ph type="subTitle" idx="1"/>
          </p:nvPr>
        </p:nvSpPr>
        <p:spPr/>
        <p:txBody>
          <a:bodyPr/>
          <a:lstStyle/>
          <a:p>
            <a:endParaRPr lang="en-US"/>
          </a:p>
        </p:txBody>
      </p:sp>
      <p:sp>
        <p:nvSpPr>
          <p:cNvPr id="9220" name="Rectangle 6"/>
          <p:cNvSpPr>
            <a:spLocks noChangeArrowheads="1"/>
          </p:cNvSpPr>
          <p:nvPr/>
        </p:nvSpPr>
        <p:spPr bwMode="auto">
          <a:xfrm>
            <a:off x="609600" y="881063"/>
            <a:ext cx="7772400" cy="1143000"/>
          </a:xfrm>
          <a:prstGeom prst="rect">
            <a:avLst/>
          </a:prstGeom>
          <a:noFill/>
          <a:ln w="9525">
            <a:noFill/>
            <a:miter lim="800000"/>
            <a:headEnd/>
            <a:tailEnd/>
          </a:ln>
        </p:spPr>
        <p:txBody>
          <a:bodyPr anchor="ctr"/>
          <a:lstStyle/>
          <a:p>
            <a:pPr algn="ctr"/>
            <a:endParaRPr kumimoji="0"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7086600" y="152400"/>
            <a:ext cx="2057400" cy="396875"/>
          </a:xfrm>
        </p:spPr>
        <p:txBody>
          <a:bodyPr>
            <a:normAutofit fontScale="90000"/>
          </a:bodyPr>
          <a:lstStyle/>
          <a:p>
            <a:pPr>
              <a:defRPr/>
            </a:pPr>
            <a:r>
              <a:rPr lang="en-US"/>
              <a:t>Outline</a:t>
            </a:r>
          </a:p>
        </p:txBody>
      </p:sp>
      <p:sp>
        <p:nvSpPr>
          <p:cNvPr id="877571" name="Rectangle 3"/>
          <p:cNvSpPr>
            <a:spLocks noGrp="1" noChangeArrowheads="1"/>
          </p:cNvSpPr>
          <p:nvPr>
            <p:ph type="body" sz="half" idx="1"/>
          </p:nvPr>
        </p:nvSpPr>
        <p:spPr>
          <a:xfrm>
            <a:off x="7165975" y="1068388"/>
            <a:ext cx="1981200" cy="549275"/>
          </a:xfrm>
        </p:spPr>
        <p:txBody>
          <a:bodyPr>
            <a:normAutofit/>
          </a:bodyPr>
          <a:lstStyle/>
          <a:p>
            <a:pPr>
              <a:defRPr/>
            </a:pPr>
            <a:r>
              <a:rPr lang="en-US" sz="1800" dirty="0"/>
              <a:t>Employee.java</a:t>
            </a:r>
          </a:p>
          <a:p>
            <a:pPr>
              <a:defRPr/>
            </a:pPr>
            <a:endParaRPr lang="en-US" sz="1800" b="0" dirty="0">
              <a:latin typeface="Times New Roman" pitchFamily="18" charset="0"/>
            </a:endParaRPr>
          </a:p>
        </p:txBody>
      </p:sp>
      <p:graphicFrame>
        <p:nvGraphicFramePr>
          <p:cNvPr id="4098" name="Object 2"/>
          <p:cNvGraphicFramePr>
            <a:graphicFrameLocks noGrp="1" noChangeAspect="1"/>
          </p:cNvGraphicFramePr>
          <p:nvPr>
            <p:ph sz="half" idx="2"/>
          </p:nvPr>
        </p:nvGraphicFramePr>
        <p:xfrm>
          <a:off x="0" y="34925"/>
          <a:ext cx="7127875" cy="6365875"/>
        </p:xfrm>
        <a:graphic>
          <a:graphicData uri="http://schemas.openxmlformats.org/presentationml/2006/ole">
            <mc:AlternateContent xmlns:mc="http://schemas.openxmlformats.org/markup-compatibility/2006">
              <mc:Choice xmlns:v="urn:schemas-microsoft-com:vml" Requires="v">
                <p:oleObj spid="_x0000_s4103" name="Document" r:id="rId4" imgW="7121329" imgH="6358774" progId="Word.Document.8">
                  <p:embed/>
                </p:oleObj>
              </mc:Choice>
              <mc:Fallback>
                <p:oleObj name="Document" r:id="rId4" imgW="7121329" imgH="6358774"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925"/>
                        <a:ext cx="7127875" cy="636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Slide Number Placeholder 4"/>
          <p:cNvSpPr>
            <a:spLocks noGrp="1"/>
          </p:cNvSpPr>
          <p:nvPr>
            <p:ph type="sldNum" sz="quarter" idx="10"/>
          </p:nvPr>
        </p:nvSpPr>
        <p:spPr>
          <a:noFill/>
        </p:spPr>
        <p:txBody>
          <a:bodyPr/>
          <a:lstStyle/>
          <a:p>
            <a:fld id="{5D81ED7F-8314-40F0-8D7E-C337EAEEA419}" type="slidenum">
              <a:rPr lang="en-US" smtClean="0"/>
              <a:pPr/>
              <a:t>10</a:t>
            </a:fld>
            <a:endParaRPr lang="en-US" smtClean="0"/>
          </a:p>
        </p:txBody>
      </p:sp>
      <p:sp>
        <p:nvSpPr>
          <p:cNvPr id="877573" name="Text Box 5"/>
          <p:cNvSpPr txBox="1">
            <a:spLocks noChangeArrowheads="1"/>
          </p:cNvSpPr>
          <p:nvPr/>
        </p:nvSpPr>
        <p:spPr bwMode="auto">
          <a:xfrm>
            <a:off x="3886200" y="1143000"/>
            <a:ext cx="2819400" cy="923925"/>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b="1">
                <a:latin typeface="Courier New" pitchFamily="49" charset="0"/>
                <a:ea typeface="Times New Roman" pitchFamily="18" charset="0"/>
                <a:cs typeface="AGaramond" pitchFamily="18" charset="0"/>
              </a:rPr>
              <a:t>Employee</a:t>
            </a:r>
            <a:r>
              <a:rPr lang="en-US" sz="1800">
                <a:ea typeface="Times New Roman" pitchFamily="18" charset="0"/>
                <a:cs typeface="AGaramond" pitchFamily="18" charset="0"/>
              </a:rPr>
              <a:t> contains references to two </a:t>
            </a:r>
            <a:r>
              <a:rPr lang="en-US" sz="1800" b="1">
                <a:latin typeface="Courier New" pitchFamily="49" charset="0"/>
                <a:ea typeface="Times New Roman" pitchFamily="18" charset="0"/>
                <a:cs typeface="AGaramond" pitchFamily="18" charset="0"/>
              </a:rPr>
              <a:t>Date</a:t>
            </a:r>
            <a:r>
              <a:rPr lang="en-US" sz="1800">
                <a:ea typeface="Times New Roman" pitchFamily="18" charset="0"/>
                <a:cs typeface="AGaramond" pitchFamily="18" charset="0"/>
              </a:rPr>
              <a:t> objects</a:t>
            </a:r>
          </a:p>
        </p:txBody>
      </p:sp>
      <p:sp>
        <p:nvSpPr>
          <p:cNvPr id="877574" name="Line 6"/>
          <p:cNvSpPr>
            <a:spLocks noChangeShapeType="1"/>
          </p:cNvSpPr>
          <p:nvPr/>
        </p:nvSpPr>
        <p:spPr bwMode="auto">
          <a:xfrm flipH="1">
            <a:off x="2590800" y="1371600"/>
            <a:ext cx="1295400" cy="381000"/>
          </a:xfrm>
          <a:prstGeom prst="line">
            <a:avLst/>
          </a:prstGeom>
          <a:noFill/>
          <a:ln w="9525">
            <a:solidFill>
              <a:schemeClr val="tx1"/>
            </a:solidFill>
            <a:round/>
            <a:headEnd/>
            <a:tailEnd type="triangle" w="med" len="med"/>
          </a:ln>
        </p:spPr>
        <p:txBody>
          <a:bodyPr>
            <a:spAutoFit/>
          </a:bodyPr>
          <a:lstStyle/>
          <a:p>
            <a:endParaRPr lang="en-US"/>
          </a:p>
        </p:txBody>
      </p:sp>
      <p:sp>
        <p:nvSpPr>
          <p:cNvPr id="877575" name="Text Box 7"/>
          <p:cNvSpPr txBox="1">
            <a:spLocks noChangeArrowheads="1"/>
          </p:cNvSpPr>
          <p:nvPr/>
        </p:nvSpPr>
        <p:spPr bwMode="auto">
          <a:xfrm>
            <a:off x="5105400" y="5562600"/>
            <a:ext cx="3505200" cy="923925"/>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a:ea typeface="Times New Roman" pitchFamily="18" charset="0"/>
                <a:cs typeface="AGaramond" pitchFamily="18" charset="0"/>
              </a:rPr>
              <a:t>Implicit calls to </a:t>
            </a:r>
            <a:r>
              <a:rPr lang="en-US" sz="1800" b="1">
                <a:latin typeface="Courier New" pitchFamily="49" charset="0"/>
                <a:ea typeface="Times New Roman" pitchFamily="18" charset="0"/>
                <a:cs typeface="AGaramond" pitchFamily="18" charset="0"/>
              </a:rPr>
              <a:t>hireDate</a:t>
            </a:r>
            <a:r>
              <a:rPr lang="en-US" sz="1800">
                <a:ea typeface="Times New Roman" pitchFamily="18" charset="0"/>
                <a:cs typeface="AGaramond" pitchFamily="18" charset="0"/>
              </a:rPr>
              <a:t> and </a:t>
            </a:r>
            <a:r>
              <a:rPr lang="en-US" sz="1800" b="1">
                <a:latin typeface="Courier New" pitchFamily="49" charset="0"/>
                <a:ea typeface="Times New Roman" pitchFamily="18" charset="0"/>
                <a:cs typeface="AGaramond" pitchFamily="18" charset="0"/>
              </a:rPr>
              <a:t>birthDate</a:t>
            </a:r>
            <a:r>
              <a:rPr lang="en-US" sz="1800">
                <a:ea typeface="Times New Roman" pitchFamily="18" charset="0"/>
                <a:cs typeface="AGaramond" pitchFamily="18" charset="0"/>
              </a:rPr>
              <a:t>’s </a:t>
            </a:r>
            <a:r>
              <a:rPr lang="en-US" sz="1800" b="1">
                <a:latin typeface="Courier New" pitchFamily="49" charset="0"/>
                <a:ea typeface="Times New Roman" pitchFamily="18" charset="0"/>
                <a:cs typeface="AGaramond" pitchFamily="18" charset="0"/>
              </a:rPr>
              <a:t>toString</a:t>
            </a:r>
            <a:r>
              <a:rPr lang="en-US" sz="1800">
                <a:ea typeface="Times New Roman" pitchFamily="18" charset="0"/>
                <a:cs typeface="AGaramond" pitchFamily="18" charset="0"/>
              </a:rPr>
              <a:t> methods</a:t>
            </a:r>
          </a:p>
        </p:txBody>
      </p:sp>
      <p:sp>
        <p:nvSpPr>
          <p:cNvPr id="877576" name="Line 8"/>
          <p:cNvSpPr>
            <a:spLocks noChangeShapeType="1"/>
          </p:cNvSpPr>
          <p:nvPr/>
        </p:nvSpPr>
        <p:spPr bwMode="auto">
          <a:xfrm flipH="1" flipV="1">
            <a:off x="4724400" y="5562600"/>
            <a:ext cx="381000" cy="228600"/>
          </a:xfrm>
          <a:prstGeom prst="line">
            <a:avLst/>
          </a:prstGeom>
          <a:noFill/>
          <a:ln w="9525">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7573"/>
                                        </p:tgtEl>
                                        <p:attrNameLst>
                                          <p:attrName>style.visibility</p:attrName>
                                        </p:attrNameLst>
                                      </p:cBhvr>
                                      <p:to>
                                        <p:strVal val="visible"/>
                                      </p:to>
                                    </p:set>
                                  </p:childTnLst>
                                  <p:subTnLst>
                                    <p:set>
                                      <p:cBhvr override="childStyle">
                                        <p:cTn dur="1" fill="hold" display="0" masterRel="nextClick" afterEffect="1"/>
                                        <p:tgtEl>
                                          <p:spTgt spid="8775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77574"/>
                                        </p:tgtEl>
                                        <p:attrNameLst>
                                          <p:attrName>style.visibility</p:attrName>
                                        </p:attrNameLst>
                                      </p:cBhvr>
                                      <p:to>
                                        <p:strVal val="visible"/>
                                      </p:to>
                                    </p:set>
                                  </p:childTnLst>
                                  <p:subTnLst>
                                    <p:set>
                                      <p:cBhvr override="childStyle">
                                        <p:cTn dur="1" fill="hold" display="0" masterRel="nextClick" afterEffect="1"/>
                                        <p:tgtEl>
                                          <p:spTgt spid="87757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7575"/>
                                        </p:tgtEl>
                                        <p:attrNameLst>
                                          <p:attrName>style.visibility</p:attrName>
                                        </p:attrNameLst>
                                      </p:cBhvr>
                                      <p:to>
                                        <p:strVal val="visible"/>
                                      </p:to>
                                    </p:set>
                                  </p:childTnLst>
                                  <p:subTnLst>
                                    <p:set>
                                      <p:cBhvr override="childStyle">
                                        <p:cTn dur="1" fill="hold" display="0" masterRel="nextClick" afterEffect="1"/>
                                        <p:tgtEl>
                                          <p:spTgt spid="87757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77576"/>
                                        </p:tgtEl>
                                        <p:attrNameLst>
                                          <p:attrName>style.visibility</p:attrName>
                                        </p:attrNameLst>
                                      </p:cBhvr>
                                      <p:to>
                                        <p:strVal val="visible"/>
                                      </p:to>
                                    </p:set>
                                  </p:childTnLst>
                                  <p:subTnLst>
                                    <p:set>
                                      <p:cBhvr override="childStyle">
                                        <p:cTn dur="1" fill="hold" display="0" masterRel="nextClick" afterEffect="1"/>
                                        <p:tgtEl>
                                          <p:spTgt spid="8775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73" grpId="0" animBg="1"/>
      <p:bldP spid="877574" grpId="0" animBg="1"/>
      <p:bldP spid="877575" grpId="0" animBg="1"/>
      <p:bldP spid="8775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a:xfrm>
            <a:off x="7086600" y="152400"/>
            <a:ext cx="2057400" cy="396875"/>
          </a:xfrm>
        </p:spPr>
        <p:txBody>
          <a:bodyPr>
            <a:normAutofit fontScale="90000"/>
          </a:bodyPr>
          <a:lstStyle/>
          <a:p>
            <a:pPr>
              <a:defRPr/>
            </a:pPr>
            <a:r>
              <a:rPr lang="en-US"/>
              <a:t>Outline</a:t>
            </a:r>
          </a:p>
        </p:txBody>
      </p:sp>
      <p:sp>
        <p:nvSpPr>
          <p:cNvPr id="878595" name="Rectangle 3"/>
          <p:cNvSpPr>
            <a:spLocks noGrp="1" noChangeArrowheads="1"/>
          </p:cNvSpPr>
          <p:nvPr>
            <p:ph type="body" sz="half" idx="1"/>
          </p:nvPr>
        </p:nvSpPr>
        <p:spPr>
          <a:xfrm>
            <a:off x="7165975" y="1068388"/>
            <a:ext cx="1981200" cy="549275"/>
          </a:xfrm>
        </p:spPr>
        <p:txBody>
          <a:bodyPr>
            <a:normAutofit fontScale="92500" lnSpcReduction="20000"/>
          </a:bodyPr>
          <a:lstStyle/>
          <a:p>
            <a:pPr>
              <a:defRPr/>
            </a:pPr>
            <a:r>
              <a:rPr lang="en-US" sz="1800" dirty="0"/>
              <a:t>EmployeeTest.java</a:t>
            </a:r>
          </a:p>
          <a:p>
            <a:pPr>
              <a:defRPr/>
            </a:pPr>
            <a:endParaRPr lang="en-US" sz="1800" b="0" dirty="0">
              <a:latin typeface="Times New Roman" pitchFamily="18" charset="0"/>
            </a:endParaRPr>
          </a:p>
        </p:txBody>
      </p:sp>
      <p:graphicFrame>
        <p:nvGraphicFramePr>
          <p:cNvPr id="5122" name="Object 2"/>
          <p:cNvGraphicFramePr>
            <a:graphicFrameLocks noGrp="1" noChangeAspect="1"/>
          </p:cNvGraphicFramePr>
          <p:nvPr>
            <p:ph sz="half" idx="2"/>
          </p:nvPr>
        </p:nvGraphicFramePr>
        <p:xfrm>
          <a:off x="0" y="1588"/>
          <a:ext cx="7129463" cy="4310062"/>
        </p:xfrm>
        <a:graphic>
          <a:graphicData uri="http://schemas.openxmlformats.org/presentationml/2006/ole">
            <mc:AlternateContent xmlns:mc="http://schemas.openxmlformats.org/markup-compatibility/2006">
              <mc:Choice xmlns:v="urn:schemas-microsoft-com:vml" Requires="v">
                <p:oleObj spid="_x0000_s5127" name="Document" r:id="rId4" imgW="7112320" imgH="4298880" progId="Word.Document.8">
                  <p:embed/>
                </p:oleObj>
              </mc:Choice>
              <mc:Fallback>
                <p:oleObj name="Document" r:id="rId4" imgW="7112320" imgH="429888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129463" cy="431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3" name="Slide Number Placeholder 4"/>
          <p:cNvSpPr>
            <a:spLocks noGrp="1"/>
          </p:cNvSpPr>
          <p:nvPr>
            <p:ph type="sldNum" sz="quarter" idx="10"/>
          </p:nvPr>
        </p:nvSpPr>
        <p:spPr>
          <a:noFill/>
        </p:spPr>
        <p:txBody>
          <a:bodyPr/>
          <a:lstStyle/>
          <a:p>
            <a:fld id="{48FDE24F-FF12-4836-8DAA-108E6313AEF9}" type="slidenum">
              <a:rPr lang="en-US" smtClean="0"/>
              <a:pPr/>
              <a:t>11</a:t>
            </a:fld>
            <a:endParaRPr lang="en-US" smtClean="0"/>
          </a:p>
        </p:txBody>
      </p:sp>
      <p:sp>
        <p:nvSpPr>
          <p:cNvPr id="878597" name="Text Box 5"/>
          <p:cNvSpPr txBox="1">
            <a:spLocks noChangeArrowheads="1"/>
          </p:cNvSpPr>
          <p:nvPr/>
        </p:nvSpPr>
        <p:spPr bwMode="auto">
          <a:xfrm>
            <a:off x="4648200" y="1447800"/>
            <a:ext cx="2590800" cy="646113"/>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a:ea typeface="Times New Roman" pitchFamily="18" charset="0"/>
                <a:cs typeface="AGaramond" pitchFamily="18" charset="0"/>
              </a:rPr>
              <a:t>Create an </a:t>
            </a:r>
            <a:r>
              <a:rPr lang="en-US" sz="1800" b="1">
                <a:latin typeface="Courier New" pitchFamily="49" charset="0"/>
                <a:ea typeface="Times New Roman" pitchFamily="18" charset="0"/>
                <a:cs typeface="AGaramond" pitchFamily="18" charset="0"/>
              </a:rPr>
              <a:t>Employee</a:t>
            </a:r>
            <a:r>
              <a:rPr lang="en-US" sz="1800">
                <a:ea typeface="Times New Roman" pitchFamily="18" charset="0"/>
                <a:cs typeface="AGaramond" pitchFamily="18" charset="0"/>
              </a:rPr>
              <a:t> object</a:t>
            </a:r>
          </a:p>
        </p:txBody>
      </p:sp>
      <p:sp>
        <p:nvSpPr>
          <p:cNvPr id="878598" name="Line 6"/>
          <p:cNvSpPr>
            <a:spLocks noChangeShapeType="1"/>
          </p:cNvSpPr>
          <p:nvPr/>
        </p:nvSpPr>
        <p:spPr bwMode="auto">
          <a:xfrm flipH="1">
            <a:off x="3581400" y="1828800"/>
            <a:ext cx="1066800" cy="228600"/>
          </a:xfrm>
          <a:prstGeom prst="line">
            <a:avLst/>
          </a:prstGeom>
          <a:noFill/>
          <a:ln w="9525">
            <a:solidFill>
              <a:schemeClr val="tx1"/>
            </a:solidFill>
            <a:round/>
            <a:headEnd/>
            <a:tailEnd type="triangle" w="med" len="med"/>
          </a:ln>
        </p:spPr>
        <p:txBody>
          <a:bodyPr>
            <a:spAutoFit/>
          </a:bodyPr>
          <a:lstStyle/>
          <a:p>
            <a:endParaRPr lang="en-US"/>
          </a:p>
        </p:txBody>
      </p:sp>
      <p:sp>
        <p:nvSpPr>
          <p:cNvPr id="878599" name="Text Box 7"/>
          <p:cNvSpPr txBox="1">
            <a:spLocks noChangeArrowheads="1"/>
          </p:cNvSpPr>
          <p:nvPr/>
        </p:nvSpPr>
        <p:spPr bwMode="auto">
          <a:xfrm>
            <a:off x="4572000" y="2590800"/>
            <a:ext cx="2743200" cy="646113"/>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a:ea typeface="Times New Roman" pitchFamily="18" charset="0"/>
                <a:cs typeface="AGaramond" pitchFamily="18" charset="0"/>
              </a:rPr>
              <a:t>Display the </a:t>
            </a:r>
            <a:r>
              <a:rPr lang="en-US" sz="1800" b="1">
                <a:latin typeface="Courier New" pitchFamily="49" charset="0"/>
                <a:ea typeface="Times New Roman" pitchFamily="18" charset="0"/>
                <a:cs typeface="AGaramond" pitchFamily="18" charset="0"/>
              </a:rPr>
              <a:t>Employee</a:t>
            </a:r>
            <a:r>
              <a:rPr lang="en-US" sz="1800">
                <a:ea typeface="Times New Roman" pitchFamily="18" charset="0"/>
                <a:cs typeface="AGaramond" pitchFamily="18" charset="0"/>
              </a:rPr>
              <a:t> object</a:t>
            </a:r>
          </a:p>
        </p:txBody>
      </p:sp>
      <p:sp>
        <p:nvSpPr>
          <p:cNvPr id="878600" name="Line 8"/>
          <p:cNvSpPr>
            <a:spLocks noChangeShapeType="1"/>
          </p:cNvSpPr>
          <p:nvPr/>
        </p:nvSpPr>
        <p:spPr bwMode="auto">
          <a:xfrm flipH="1">
            <a:off x="3505200" y="2590800"/>
            <a:ext cx="1066800" cy="0"/>
          </a:xfrm>
          <a:prstGeom prst="line">
            <a:avLst/>
          </a:prstGeom>
          <a:noFill/>
          <a:ln w="9525">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597"/>
                                        </p:tgtEl>
                                        <p:attrNameLst>
                                          <p:attrName>style.visibility</p:attrName>
                                        </p:attrNameLst>
                                      </p:cBhvr>
                                      <p:to>
                                        <p:strVal val="visible"/>
                                      </p:to>
                                    </p:set>
                                  </p:childTnLst>
                                  <p:subTnLst>
                                    <p:set>
                                      <p:cBhvr override="childStyle">
                                        <p:cTn dur="1" fill="hold" display="0" masterRel="nextClick" afterEffect="1"/>
                                        <p:tgtEl>
                                          <p:spTgt spid="8785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78598"/>
                                        </p:tgtEl>
                                        <p:attrNameLst>
                                          <p:attrName>style.visibility</p:attrName>
                                        </p:attrNameLst>
                                      </p:cBhvr>
                                      <p:to>
                                        <p:strVal val="visible"/>
                                      </p:to>
                                    </p:set>
                                  </p:childTnLst>
                                  <p:subTnLst>
                                    <p:set>
                                      <p:cBhvr override="childStyle">
                                        <p:cTn dur="1" fill="hold" display="0" masterRel="nextClick" afterEffect="1"/>
                                        <p:tgtEl>
                                          <p:spTgt spid="87859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8599"/>
                                        </p:tgtEl>
                                        <p:attrNameLst>
                                          <p:attrName>style.visibility</p:attrName>
                                        </p:attrNameLst>
                                      </p:cBhvr>
                                      <p:to>
                                        <p:strVal val="visible"/>
                                      </p:to>
                                    </p:set>
                                  </p:childTnLst>
                                  <p:subTnLst>
                                    <p:set>
                                      <p:cBhvr override="childStyle">
                                        <p:cTn dur="1" fill="hold" display="0" masterRel="nextClick" afterEffect="1"/>
                                        <p:tgtEl>
                                          <p:spTgt spid="87859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78600"/>
                                        </p:tgtEl>
                                        <p:attrNameLst>
                                          <p:attrName>style.visibility</p:attrName>
                                        </p:attrNameLst>
                                      </p:cBhvr>
                                      <p:to>
                                        <p:strVal val="visible"/>
                                      </p:to>
                                    </p:set>
                                  </p:childTnLst>
                                  <p:subTnLst>
                                    <p:set>
                                      <p:cBhvr override="childStyle">
                                        <p:cTn dur="1" fill="hold" display="0" masterRel="nextClick" afterEffect="1"/>
                                        <p:tgtEl>
                                          <p:spTgt spid="87860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7" grpId="0" animBg="1"/>
      <p:bldP spid="878598" grpId="0" animBg="1"/>
      <p:bldP spid="878599" grpId="0" animBg="1"/>
      <p:bldP spid="8786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dirty="0" smtClean="0"/>
              <a:t>Exercise</a:t>
            </a:r>
          </a:p>
        </p:txBody>
      </p:sp>
      <p:sp>
        <p:nvSpPr>
          <p:cNvPr id="11267" name="Rectangle 3"/>
          <p:cNvSpPr>
            <a:spLocks noGrp="1" noChangeArrowheads="1"/>
          </p:cNvSpPr>
          <p:nvPr>
            <p:ph idx="1"/>
          </p:nvPr>
        </p:nvSpPr>
        <p:spPr/>
        <p:txBody>
          <a:bodyPr>
            <a:noAutofit/>
          </a:bodyPr>
          <a:lstStyle/>
          <a:p>
            <a:pPr lvl="0"/>
            <a:r>
              <a:rPr lang="en-US" sz="2000" dirty="0" smtClean="0"/>
              <a:t>Create a class </a:t>
            </a:r>
            <a:r>
              <a:rPr lang="en-US" sz="2000" b="1" dirty="0" smtClean="0"/>
              <a:t>Address</a:t>
            </a:r>
            <a:r>
              <a:rPr lang="en-US" sz="2000" dirty="0" smtClean="0"/>
              <a:t> with following Data members:</a:t>
            </a:r>
          </a:p>
          <a:p>
            <a:pPr lvl="1"/>
            <a:r>
              <a:rPr lang="en-US" sz="2000" dirty="0" smtClean="0"/>
              <a:t>home</a:t>
            </a:r>
            <a:r>
              <a:rPr lang="en-US" sz="1800" dirty="0" smtClean="0"/>
              <a:t>;</a:t>
            </a:r>
          </a:p>
          <a:p>
            <a:pPr lvl="1"/>
            <a:r>
              <a:rPr lang="en-US" sz="1800" dirty="0" smtClean="0"/>
              <a:t>street;</a:t>
            </a:r>
          </a:p>
          <a:p>
            <a:pPr lvl="1"/>
            <a:r>
              <a:rPr lang="en-US" sz="1800" dirty="0" smtClean="0"/>
              <a:t>town;</a:t>
            </a:r>
          </a:p>
          <a:p>
            <a:pPr lvl="1"/>
            <a:r>
              <a:rPr lang="en-US" sz="1800" dirty="0" smtClean="0"/>
              <a:t>city;</a:t>
            </a:r>
          </a:p>
          <a:p>
            <a:pPr lvl="1"/>
            <a:r>
              <a:rPr lang="en-US" sz="1800" dirty="0" smtClean="0"/>
              <a:t>state;</a:t>
            </a:r>
          </a:p>
          <a:p>
            <a:pPr lvl="1"/>
            <a:endParaRPr lang="en-US" sz="1800" dirty="0" smtClean="0"/>
          </a:p>
          <a:p>
            <a:r>
              <a:rPr lang="en-US" sz="2000" dirty="0" smtClean="0"/>
              <a:t>Create constructors and set get methods for all data members.</a:t>
            </a:r>
          </a:p>
          <a:p>
            <a:r>
              <a:rPr lang="en-US" sz="2000" dirty="0" smtClean="0"/>
              <a:t>Now create a class </a:t>
            </a:r>
            <a:r>
              <a:rPr lang="en-US" sz="2000" b="1" dirty="0" smtClean="0"/>
              <a:t>Person</a:t>
            </a:r>
            <a:r>
              <a:rPr lang="en-US" sz="2000" dirty="0" smtClean="0"/>
              <a:t> which contain “has-a” relation with Address class. It has data members : </a:t>
            </a:r>
            <a:r>
              <a:rPr lang="en-US" sz="2000" dirty="0" err="1" smtClean="0"/>
              <a:t>firstName</a:t>
            </a:r>
            <a:r>
              <a:rPr lang="en-US" sz="2000" dirty="0" smtClean="0"/>
              <a:t> and </a:t>
            </a:r>
            <a:r>
              <a:rPr lang="en-US" sz="2000" dirty="0" err="1" smtClean="0"/>
              <a:t>LastName</a:t>
            </a:r>
            <a:r>
              <a:rPr lang="en-US" sz="2000" dirty="0" smtClean="0"/>
              <a:t>. </a:t>
            </a:r>
          </a:p>
          <a:p>
            <a:r>
              <a:rPr lang="en-US" sz="2000" dirty="0" smtClean="0"/>
              <a:t>Create constructors, set get methods and display function in Person Class</a:t>
            </a:r>
          </a:p>
          <a:p>
            <a:pPr>
              <a:buNone/>
            </a:pPr>
            <a:endParaRPr lang="en-US" sz="2000" dirty="0" smtClean="0"/>
          </a:p>
          <a:p>
            <a:pPr eaLnBrk="1" hangingPunct="1"/>
            <a:endParaRPr lang="en-US" sz="2000" b="0" i="1" dirty="0" smtClean="0">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Create an Address class, which contains street#, house#, city and code.  </a:t>
            </a:r>
          </a:p>
          <a:p>
            <a:pPr lvl="0"/>
            <a:r>
              <a:rPr lang="en-US" dirty="0" smtClean="0"/>
              <a:t>Create another class Person that contains an address of type Address, name and phone. Give constructors and appropriate get and set functions and a display function that prints all details of Person. </a:t>
            </a:r>
          </a:p>
          <a:p>
            <a:pPr lvl="0"/>
            <a:r>
              <a:rPr lang="en-US" dirty="0" smtClean="0"/>
              <a:t>Test class person in main. </a:t>
            </a:r>
          </a:p>
          <a:p>
            <a:pPr lvl="0"/>
            <a:r>
              <a:rPr lang="en-US" dirty="0" smtClean="0"/>
              <a:t>Create another class Book that contains an author of type Person. Other data members are </a:t>
            </a:r>
            <a:r>
              <a:rPr lang="en-US" dirty="0" err="1" smtClean="0"/>
              <a:t>bookName</a:t>
            </a:r>
            <a:r>
              <a:rPr lang="en-US" dirty="0" smtClean="0"/>
              <a:t> and publisher. Give constructors and a display function that prints all details of Book. Test class Book in main.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sz="5400" dirty="0" smtClean="0"/>
              <a:t>Write a command to change the address of the author of this book</a:t>
            </a:r>
          </a:p>
          <a:p>
            <a:r>
              <a:rPr lang="en-US" sz="5400" dirty="0" smtClean="0"/>
              <a:t>Book b = new Book()</a:t>
            </a:r>
          </a:p>
          <a:p>
            <a:r>
              <a:rPr lang="en-US" sz="5400" dirty="0" smtClean="0"/>
              <a:t>Address a = new Address(?,?)</a:t>
            </a:r>
          </a:p>
          <a:p>
            <a:r>
              <a:rPr lang="en-US" sz="5400" dirty="0" err="1" smtClean="0"/>
              <a:t>B.getAuthor</a:t>
            </a:r>
            <a:r>
              <a:rPr lang="en-US" sz="5400" dirty="0" smtClean="0"/>
              <a:t>().</a:t>
            </a:r>
            <a:r>
              <a:rPr lang="en-US" sz="5400" dirty="0" err="1" smtClean="0"/>
              <a:t>setAddress</a:t>
            </a:r>
            <a:r>
              <a:rPr lang="en-US" sz="5400" dirty="0" smtClean="0"/>
              <a:t>(a)</a:t>
            </a:r>
            <a:endParaRPr lang="en-US" sz="5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sz="2800" dirty="0" smtClean="0"/>
              <a:t>Create a class Job with following attributes:</a:t>
            </a:r>
            <a:endParaRPr lang="en-US" sz="2400" dirty="0" smtClean="0"/>
          </a:p>
          <a:p>
            <a:pPr lvl="1"/>
            <a:r>
              <a:rPr lang="en-US" dirty="0" smtClean="0"/>
              <a:t>Data Members: Designation, Salary, Id</a:t>
            </a:r>
            <a:endParaRPr lang="en-US" sz="2000" dirty="0" smtClean="0"/>
          </a:p>
          <a:p>
            <a:pPr lvl="1"/>
            <a:r>
              <a:rPr lang="en-US" dirty="0" smtClean="0"/>
              <a:t>Create constructors and setters and getters for all</a:t>
            </a:r>
            <a:endParaRPr lang="en-US" sz="2000" dirty="0" smtClean="0"/>
          </a:p>
          <a:p>
            <a:r>
              <a:rPr lang="en-US" sz="2800" dirty="0" smtClean="0"/>
              <a:t>Modify the Employee class (discussed in class) and add a Job Object as data member. Create a new method in Employee class that returns the Salary of the Employee. </a:t>
            </a:r>
            <a:endParaRPr lang="en-US" sz="24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0938" y="304800"/>
            <a:ext cx="7078662" cy="754063"/>
          </a:xfrm>
        </p:spPr>
        <p:txBody>
          <a:bodyPr>
            <a:normAutofit fontScale="90000"/>
          </a:bodyPr>
          <a:lstStyle/>
          <a:p>
            <a:pPr eaLnBrk="1" hangingPunct="1"/>
            <a:r>
              <a:rPr lang="en-US" smtClean="0"/>
              <a:t>Composition</a:t>
            </a:r>
          </a:p>
        </p:txBody>
      </p:sp>
      <p:sp>
        <p:nvSpPr>
          <p:cNvPr id="7171" name="Rectangle 3"/>
          <p:cNvSpPr>
            <a:spLocks noGrp="1" noChangeArrowheads="1"/>
          </p:cNvSpPr>
          <p:nvPr>
            <p:ph type="body" sz="half" idx="1"/>
          </p:nvPr>
        </p:nvSpPr>
        <p:spPr>
          <a:xfrm>
            <a:off x="762000" y="1447800"/>
            <a:ext cx="7924800" cy="5029200"/>
          </a:xfrm>
        </p:spPr>
        <p:txBody>
          <a:bodyPr/>
          <a:lstStyle/>
          <a:p>
            <a:pPr eaLnBrk="1" hangingPunct="1"/>
            <a:r>
              <a:rPr lang="en-US" sz="2000" smtClean="0"/>
              <a:t>The concept of composition is not new; that's what we do to describe complex objects in the real world:</a:t>
            </a:r>
          </a:p>
          <a:p>
            <a:pPr lvl="1" eaLnBrk="1" hangingPunct="1"/>
            <a:r>
              <a:rPr lang="en-US" sz="1800" smtClean="0"/>
              <a:t>Every living creature and most manufactured products are made up of parts. Often, each part is a subsystem that is itself made up of its own set of subparts. Together, the whole system forms a composition hierarchy.</a:t>
            </a:r>
          </a:p>
          <a:p>
            <a:pPr eaLnBrk="1" hangingPunct="1"/>
            <a:r>
              <a:rPr lang="en-US" sz="2000" smtClean="0"/>
              <a:t>Note the human body composition hierarchy on the next slide.</a:t>
            </a:r>
          </a:p>
          <a:p>
            <a:pPr eaLnBrk="1" hangingPunct="1"/>
            <a:endParaRPr lang="en-US" sz="2000" smtClean="0"/>
          </a:p>
          <a:p>
            <a:pPr eaLnBrk="1" hangingPunct="1"/>
            <a:r>
              <a:rPr lang="en-US" sz="2000" smtClean="0"/>
              <a:t>Remember that with a composition relationship, a component part is limited to just one owner at a time. For example, a heart can be in only one body at a time.</a:t>
            </a:r>
          </a:p>
        </p:txBody>
      </p:sp>
      <p:sp>
        <p:nvSpPr>
          <p:cNvPr id="7172" name="Footer Placeholder 6"/>
          <p:cNvSpPr>
            <a:spLocks noGrp="1"/>
          </p:cNvSpPr>
          <p:nvPr>
            <p:ph type="ftr" sz="quarter" idx="4294967295"/>
          </p:nvPr>
        </p:nvSpPr>
        <p:spPr>
          <a:xfrm>
            <a:off x="7010400" y="0"/>
            <a:ext cx="2133600" cy="476250"/>
          </a:xfrm>
          <a:noFill/>
        </p:spPr>
        <p:txBody>
          <a:bodyPr/>
          <a:lstStyle/>
          <a:p>
            <a:r>
              <a:rPr lang="en-US" smtClean="0"/>
              <a:t>3</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304800"/>
            <a:ext cx="7078662" cy="754063"/>
          </a:xfrm>
        </p:spPr>
        <p:txBody>
          <a:bodyPr>
            <a:normAutofit fontScale="90000"/>
          </a:bodyPr>
          <a:lstStyle/>
          <a:p>
            <a:pPr eaLnBrk="1" hangingPunct="1"/>
            <a:r>
              <a:rPr lang="en-US" smtClean="0"/>
              <a:t>Composition</a:t>
            </a:r>
          </a:p>
        </p:txBody>
      </p:sp>
      <p:sp>
        <p:nvSpPr>
          <p:cNvPr id="6147" name="Rectangle 3"/>
          <p:cNvSpPr>
            <a:spLocks noGrp="1" noChangeArrowheads="1"/>
          </p:cNvSpPr>
          <p:nvPr>
            <p:ph type="body" sz="half" idx="1"/>
          </p:nvPr>
        </p:nvSpPr>
        <p:spPr>
          <a:xfrm>
            <a:off x="762000" y="1447800"/>
            <a:ext cx="7924800" cy="5029200"/>
          </a:xfrm>
        </p:spPr>
        <p:txBody>
          <a:bodyPr/>
          <a:lstStyle/>
          <a:p>
            <a:pPr eaLnBrk="1" hangingPunct="1"/>
            <a:r>
              <a:rPr lang="en-US" smtClean="0"/>
              <a:t>Prior to this chapter, all of our objects have been relatively simple, so we've been able to describe each object with just a single class.</a:t>
            </a:r>
          </a:p>
          <a:p>
            <a:pPr eaLnBrk="1" hangingPunct="1"/>
            <a:r>
              <a:rPr lang="en-US" smtClean="0"/>
              <a:t>But for an object that's more complex, you should consider breaking up the object into its constituent parts and defining one class as the whole and other classes as parts of the whole. When the whole class is the exclusive owner of the parts classes, then that class organization is called a </a:t>
            </a:r>
            <a:r>
              <a:rPr lang="en-US" i="1" smtClean="0"/>
              <a:t>composition</a:t>
            </a:r>
            <a:r>
              <a:rPr lang="en-US" smtClean="0"/>
              <a:t>.</a:t>
            </a:r>
          </a:p>
        </p:txBody>
      </p:sp>
      <p:sp>
        <p:nvSpPr>
          <p:cNvPr id="6148" name="Footer Placeholder 5"/>
          <p:cNvSpPr>
            <a:spLocks noGrp="1"/>
          </p:cNvSpPr>
          <p:nvPr>
            <p:ph type="ftr" sz="quarter" idx="10"/>
          </p:nvPr>
        </p:nvSpPr>
        <p:spPr>
          <a:noFill/>
        </p:spPr>
        <p:txBody>
          <a:bodyPr/>
          <a:lstStyle/>
          <a:p>
            <a:r>
              <a:rPr lang="en-US" smtClean="0"/>
              <a:t>2</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0938" y="304800"/>
            <a:ext cx="7078662" cy="754063"/>
          </a:xfrm>
        </p:spPr>
        <p:txBody>
          <a:bodyPr>
            <a:normAutofit fontScale="90000"/>
          </a:bodyPr>
          <a:lstStyle/>
          <a:p>
            <a:pPr eaLnBrk="1" hangingPunct="1"/>
            <a:r>
              <a:rPr lang="en-US" smtClean="0"/>
              <a:t>Composition</a:t>
            </a:r>
          </a:p>
        </p:txBody>
      </p:sp>
      <p:sp>
        <p:nvSpPr>
          <p:cNvPr id="8195" name="Rectangle 29"/>
          <p:cNvSpPr>
            <a:spLocks noChangeArrowheads="1"/>
          </p:cNvSpPr>
          <p:nvPr/>
        </p:nvSpPr>
        <p:spPr bwMode="auto">
          <a:xfrm>
            <a:off x="762000" y="1524000"/>
            <a:ext cx="7924800" cy="438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000"/>
              <a:t>A partial composition hierarchy for the human body:</a:t>
            </a:r>
          </a:p>
        </p:txBody>
      </p:sp>
      <p:pic>
        <p:nvPicPr>
          <p:cNvPr id="8196" name="Picture 57"/>
          <p:cNvPicPr>
            <a:picLocks noChangeAspect="1" noChangeArrowheads="1"/>
          </p:cNvPicPr>
          <p:nvPr/>
        </p:nvPicPr>
        <p:blipFill>
          <a:blip r:embed="rId3"/>
          <a:srcRect/>
          <a:stretch>
            <a:fillRect/>
          </a:stretch>
        </p:blipFill>
        <p:spPr bwMode="auto">
          <a:xfrm>
            <a:off x="1219200" y="2057400"/>
            <a:ext cx="6400800" cy="4422775"/>
          </a:xfrm>
          <a:prstGeom prst="rect">
            <a:avLst/>
          </a:prstGeom>
          <a:noFill/>
          <a:ln w="9525">
            <a:noFill/>
            <a:miter lim="800000"/>
            <a:headEnd/>
            <a:tailEnd/>
          </a:ln>
        </p:spPr>
      </p:pic>
      <p:sp>
        <p:nvSpPr>
          <p:cNvPr id="8197" name="Footer Placeholder 8"/>
          <p:cNvSpPr>
            <a:spLocks noGrp="1"/>
          </p:cNvSpPr>
          <p:nvPr>
            <p:ph type="ftr" sz="quarter" idx="10"/>
          </p:nvPr>
        </p:nvSpPr>
        <p:spPr>
          <a:noFill/>
        </p:spPr>
        <p:txBody>
          <a:bodyPr/>
          <a:lstStyle/>
          <a:p>
            <a:r>
              <a:rPr lang="en-US" smtClean="0"/>
              <a:t>4</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pPr>
              <a:defRPr/>
            </a:pPr>
            <a:r>
              <a:rPr lang="en-US" dirty="0" smtClean="0"/>
              <a:t>Composition </a:t>
            </a:r>
            <a:endParaRPr lang="en-US" dirty="0"/>
          </a:p>
        </p:txBody>
      </p:sp>
      <p:sp>
        <p:nvSpPr>
          <p:cNvPr id="992259" name="Rectangle 3"/>
          <p:cNvSpPr>
            <a:spLocks noGrp="1" noChangeArrowheads="1"/>
          </p:cNvSpPr>
          <p:nvPr>
            <p:ph idx="1"/>
          </p:nvPr>
        </p:nvSpPr>
        <p:spPr/>
        <p:txBody>
          <a:bodyPr/>
          <a:lstStyle/>
          <a:p>
            <a:pPr>
              <a:defRPr/>
            </a:pPr>
            <a:r>
              <a:rPr lang="en-US" dirty="0"/>
              <a:t>Composition</a:t>
            </a:r>
          </a:p>
          <a:p>
            <a:pPr lvl="1">
              <a:defRPr/>
            </a:pPr>
            <a:r>
              <a:rPr lang="en-US" dirty="0"/>
              <a:t>A class can have references to objects of other classes as members</a:t>
            </a:r>
          </a:p>
          <a:p>
            <a:pPr lvl="1">
              <a:defRPr/>
            </a:pPr>
            <a:r>
              <a:rPr lang="en-US" dirty="0"/>
              <a:t>Sometimes referred to as a </a:t>
            </a:r>
            <a:r>
              <a:rPr lang="en-US" i="1" dirty="0"/>
              <a:t>has-a</a:t>
            </a:r>
            <a:r>
              <a:rPr lang="en-US" dirty="0"/>
              <a:t> </a:t>
            </a:r>
            <a:r>
              <a:rPr lang="en-US" dirty="0" smtClean="0"/>
              <a:t>relationship</a:t>
            </a:r>
          </a:p>
          <a:p>
            <a:pPr lvl="1">
              <a:defRPr/>
            </a:pPr>
            <a:r>
              <a:rPr lang="en-US" altLang="en-US" dirty="0"/>
              <a:t>e.g., A car has an (has-a) engine</a:t>
            </a:r>
          </a:p>
          <a:p>
            <a:pPr lvl="1">
              <a:defRPr/>
            </a:pPr>
            <a:endParaRPr lang="en-US" dirty="0" smtClean="0"/>
          </a:p>
          <a:p>
            <a:pPr>
              <a:defRPr/>
            </a:pPr>
            <a:r>
              <a:rPr lang="en-US" dirty="0" smtClean="0">
                <a:cs typeface="Times New Roman" pitchFamily="18" charset="0"/>
              </a:rPr>
              <a:t>One form of software reuse is composition, in which a class has as members references to objects of other classes.</a:t>
            </a:r>
            <a:r>
              <a:rPr lang="en-US" dirty="0" smtClean="0"/>
              <a:t> </a:t>
            </a:r>
          </a:p>
          <a:p>
            <a:pPr>
              <a:defRPr/>
            </a:pPr>
            <a:endParaRPr lang="en-US" dirty="0"/>
          </a:p>
        </p:txBody>
      </p:sp>
      <p:sp>
        <p:nvSpPr>
          <p:cNvPr id="10242" name="Slide Number Placeholder 3"/>
          <p:cNvSpPr>
            <a:spLocks noGrp="1"/>
          </p:cNvSpPr>
          <p:nvPr>
            <p:ph type="sldNum" sz="quarter" idx="12"/>
          </p:nvPr>
        </p:nvSpPr>
        <p:spPr>
          <a:xfrm>
            <a:off x="665163" y="6367463"/>
            <a:ext cx="1905000" cy="457200"/>
          </a:xfrm>
          <a:noFill/>
        </p:spPr>
        <p:txBody>
          <a:bodyPr/>
          <a:lstStyle/>
          <a:p>
            <a:pPr algn="l"/>
            <a:fld id="{9938B857-A005-49A0-A42C-7A7B5BF1116D}" type="slidenum">
              <a:rPr lang="en-US" smtClean="0"/>
              <a:pPr algn="l"/>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81000" y="457200"/>
            <a:ext cx="8229600" cy="1143000"/>
          </a:xfrm>
        </p:spPr>
        <p:txBody>
          <a:bodyPr/>
          <a:lstStyle/>
          <a:p>
            <a:r>
              <a:rPr lang="en-US" altLang="en-US" dirty="0"/>
              <a:t>Composition (“Has-a”)</a:t>
            </a:r>
          </a:p>
        </p:txBody>
      </p:sp>
      <p:sp>
        <p:nvSpPr>
          <p:cNvPr id="575491" name="Rectangle 3"/>
          <p:cNvSpPr>
            <a:spLocks noGrp="1" noChangeArrowheads="1"/>
          </p:cNvSpPr>
          <p:nvPr>
            <p:ph type="body" idx="1"/>
          </p:nvPr>
        </p:nvSpPr>
        <p:spPr>
          <a:xfrm>
            <a:off x="685800" y="1600200"/>
            <a:ext cx="7772400" cy="2549525"/>
          </a:xfrm>
        </p:spPr>
        <p:txBody>
          <a:bodyPr/>
          <a:lstStyle/>
          <a:p>
            <a:pPr marL="0" indent="0"/>
            <a:r>
              <a:rPr lang="en-US" altLang="en-US" dirty="0"/>
              <a:t>A composition relation exists between two classes if one classes’ field(s) consist of another </a:t>
            </a:r>
            <a:r>
              <a:rPr lang="en-US" altLang="en-US" dirty="0" smtClean="0"/>
              <a:t>class object</a:t>
            </a:r>
            <a:endParaRPr lang="en-US" altLang="en-US" dirty="0"/>
          </a:p>
          <a:p>
            <a:pPr marL="0" indent="0">
              <a:buNone/>
            </a:pPr>
            <a:r>
              <a:rPr lang="en-US" altLang="en-US" sz="1800" dirty="0" smtClean="0"/>
              <a:t>Class ABC</a:t>
            </a:r>
            <a:endParaRPr lang="en-US" altLang="en-US" sz="1800" dirty="0"/>
          </a:p>
          <a:p>
            <a:pPr marL="0" indent="0">
              <a:buNone/>
            </a:pPr>
            <a:r>
              <a:rPr lang="en-US" altLang="en-US" sz="1800" dirty="0"/>
              <a:t>{</a:t>
            </a:r>
          </a:p>
          <a:p>
            <a:pPr marL="0" indent="0">
              <a:buNone/>
            </a:pPr>
            <a:r>
              <a:rPr lang="en-US" altLang="en-US" sz="1800" dirty="0"/>
              <a:t>	</a:t>
            </a:r>
            <a:r>
              <a:rPr lang="en-US" altLang="en-US" sz="1800" b="1" i="1" dirty="0" smtClean="0"/>
              <a:t>private   XYZ   x1;</a:t>
            </a:r>
            <a:endParaRPr lang="en-US" altLang="en-US" sz="1800" b="1" i="1" dirty="0"/>
          </a:p>
          <a:p>
            <a:pPr marL="0" indent="0">
              <a:buNone/>
            </a:pPr>
            <a:r>
              <a:rPr lang="en-US" altLang="en-US" sz="1800" dirty="0"/>
              <a:t>}</a:t>
            </a:r>
          </a:p>
        </p:txBody>
      </p:sp>
      <p:sp>
        <p:nvSpPr>
          <p:cNvPr id="575492" name="Rectangle 4"/>
          <p:cNvSpPr>
            <a:spLocks noChangeArrowheads="1"/>
          </p:cNvSpPr>
          <p:nvPr/>
        </p:nvSpPr>
        <p:spPr bwMode="auto">
          <a:xfrm>
            <a:off x="754063" y="4724400"/>
            <a:ext cx="1657350" cy="1368425"/>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lstStyle/>
          <a:p>
            <a:r>
              <a:rPr lang="en-US" altLang="en-US" sz="2000" dirty="0" smtClean="0"/>
              <a:t>ABC</a:t>
            </a:r>
            <a:endParaRPr lang="en-US" altLang="en-US" sz="2000" dirty="0"/>
          </a:p>
        </p:txBody>
      </p:sp>
      <p:sp>
        <p:nvSpPr>
          <p:cNvPr id="575493" name="Rectangle 5"/>
          <p:cNvSpPr>
            <a:spLocks noChangeArrowheads="1"/>
          </p:cNvSpPr>
          <p:nvPr/>
        </p:nvSpPr>
        <p:spPr bwMode="auto">
          <a:xfrm>
            <a:off x="4859338" y="4724400"/>
            <a:ext cx="1657350" cy="1368425"/>
          </a:xfrm>
          <a:prstGeom prst="rect">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lstStyle/>
          <a:p>
            <a:r>
              <a:rPr lang="en-US" altLang="en-US" sz="2000" dirty="0" smtClean="0"/>
              <a:t>XYZ</a:t>
            </a:r>
            <a:endParaRPr lang="en-US" altLang="en-US" sz="2000" dirty="0"/>
          </a:p>
        </p:txBody>
      </p:sp>
      <p:sp>
        <p:nvSpPr>
          <p:cNvPr id="575494" name="Line 6"/>
          <p:cNvSpPr>
            <a:spLocks noChangeShapeType="1"/>
          </p:cNvSpPr>
          <p:nvPr/>
        </p:nvSpPr>
        <p:spPr bwMode="auto">
          <a:xfrm>
            <a:off x="754063" y="5156200"/>
            <a:ext cx="165735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US"/>
          </a:p>
        </p:txBody>
      </p:sp>
      <p:sp>
        <p:nvSpPr>
          <p:cNvPr id="575495" name="Line 7"/>
          <p:cNvSpPr>
            <a:spLocks noChangeShapeType="1"/>
          </p:cNvSpPr>
          <p:nvPr/>
        </p:nvSpPr>
        <p:spPr bwMode="auto">
          <a:xfrm>
            <a:off x="4859338" y="5156200"/>
            <a:ext cx="1655762"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US"/>
          </a:p>
        </p:txBody>
      </p:sp>
      <p:sp>
        <p:nvSpPr>
          <p:cNvPr id="575496" name="AutoShape 8"/>
          <p:cNvSpPr>
            <a:spLocks noChangeArrowheads="1"/>
          </p:cNvSpPr>
          <p:nvPr/>
        </p:nvSpPr>
        <p:spPr bwMode="auto">
          <a:xfrm>
            <a:off x="2411413" y="5445125"/>
            <a:ext cx="358775" cy="287338"/>
          </a:xfrm>
          <a:prstGeom prst="diamond">
            <a:avLst/>
          </a:prstGeom>
          <a:noFill/>
          <a:ln w="12700"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p>
            <a:endParaRPr lang="en-US"/>
          </a:p>
        </p:txBody>
      </p:sp>
      <p:sp>
        <p:nvSpPr>
          <p:cNvPr id="575497" name="Line 9"/>
          <p:cNvSpPr>
            <a:spLocks noChangeShapeType="1"/>
          </p:cNvSpPr>
          <p:nvPr/>
        </p:nvSpPr>
        <p:spPr bwMode="auto">
          <a:xfrm>
            <a:off x="2770188" y="5588000"/>
            <a:ext cx="2089150" cy="0"/>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spAutoFit/>
          </a:bodyPr>
          <a:lstStyle/>
          <a:p>
            <a:endParaRPr lang="en-US"/>
          </a:p>
        </p:txBody>
      </p:sp>
      <p:sp>
        <p:nvSpPr>
          <p:cNvPr id="575498" name="Text Box 10"/>
          <p:cNvSpPr txBox="1">
            <a:spLocks noChangeArrowheads="1"/>
          </p:cNvSpPr>
          <p:nvPr/>
        </p:nvSpPr>
        <p:spPr bwMode="auto">
          <a:xfrm>
            <a:off x="827088" y="5229225"/>
            <a:ext cx="93662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3600" bIns="46800">
            <a:spAutoFit/>
          </a:bodyPr>
          <a:lstStyle/>
          <a:p>
            <a:r>
              <a:rPr lang="en-US" altLang="en-US" dirty="0" smtClean="0"/>
              <a:t>-</a:t>
            </a:r>
            <a:r>
              <a:rPr lang="en-US" altLang="en-US" b="1" i="1" dirty="0"/>
              <a:t> </a:t>
            </a:r>
            <a:r>
              <a:rPr lang="en-US" altLang="en-US" sz="1400" b="1" i="1" dirty="0"/>
              <a:t>XYZ   x1</a:t>
            </a:r>
            <a:r>
              <a:rPr lang="en-US" altLang="en-US" sz="1400" dirty="0" smtClean="0"/>
              <a:t>;</a:t>
            </a:r>
            <a:endParaRPr lang="en-US" altLang="en-US" sz="1400" dirty="0"/>
          </a:p>
        </p:txBody>
      </p:sp>
    </p:spTree>
    <p:extLst>
      <p:ext uri="{BB962C8B-B14F-4D97-AF65-F5344CB8AC3E}">
        <p14:creationId xmlns:p14="http://schemas.microsoft.com/office/powerpoint/2010/main" val="4017043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7086600" y="152400"/>
            <a:ext cx="2057400" cy="396875"/>
          </a:xfrm>
        </p:spPr>
        <p:txBody>
          <a:bodyPr>
            <a:normAutofit fontScale="90000"/>
          </a:bodyPr>
          <a:lstStyle/>
          <a:p>
            <a:pPr>
              <a:defRPr/>
            </a:pPr>
            <a:r>
              <a:rPr lang="en-US"/>
              <a:t>Outline</a:t>
            </a:r>
          </a:p>
        </p:txBody>
      </p:sp>
      <p:sp>
        <p:nvSpPr>
          <p:cNvPr id="874499" name="Rectangle 3"/>
          <p:cNvSpPr>
            <a:spLocks noGrp="1" noChangeArrowheads="1"/>
          </p:cNvSpPr>
          <p:nvPr>
            <p:ph type="body" sz="half" idx="1"/>
          </p:nvPr>
        </p:nvSpPr>
        <p:spPr>
          <a:xfrm>
            <a:off x="7165975" y="1068388"/>
            <a:ext cx="1981200" cy="762000"/>
          </a:xfrm>
        </p:spPr>
        <p:txBody>
          <a:bodyPr>
            <a:normAutofit fontScale="85000" lnSpcReduction="20000"/>
          </a:bodyPr>
          <a:lstStyle/>
          <a:p>
            <a:pPr>
              <a:defRPr/>
            </a:pPr>
            <a:r>
              <a:rPr lang="en-US" sz="1800" dirty="0"/>
              <a:t>Date.java</a:t>
            </a:r>
          </a:p>
          <a:p>
            <a:pPr>
              <a:defRPr/>
            </a:pPr>
            <a:endParaRPr lang="en-US" sz="1800" dirty="0"/>
          </a:p>
          <a:p>
            <a:pPr>
              <a:defRPr/>
            </a:pPr>
            <a:r>
              <a:rPr lang="en-US" sz="1800" b="0" dirty="0">
                <a:latin typeface="Times New Roman" pitchFamily="18" charset="0"/>
              </a:rPr>
              <a:t>(1 of  3)</a:t>
            </a:r>
          </a:p>
        </p:txBody>
      </p:sp>
      <p:graphicFrame>
        <p:nvGraphicFramePr>
          <p:cNvPr id="1026" name="Object 2"/>
          <p:cNvGraphicFramePr>
            <a:graphicFrameLocks noGrp="1" noChangeAspect="1"/>
          </p:cNvGraphicFramePr>
          <p:nvPr>
            <p:ph sz="half" idx="2"/>
          </p:nvPr>
        </p:nvGraphicFramePr>
        <p:xfrm>
          <a:off x="0" y="0"/>
          <a:ext cx="7056438" cy="4927600"/>
        </p:xfrm>
        <a:graphic>
          <a:graphicData uri="http://schemas.openxmlformats.org/presentationml/2006/ole">
            <mc:AlternateContent xmlns:mc="http://schemas.openxmlformats.org/markup-compatibility/2006">
              <mc:Choice xmlns:v="urn:schemas-microsoft-com:vml" Requires="v">
                <p:oleObj spid="_x0000_s1031" name="Document" r:id="rId4" imgW="7025821" imgH="4907346" progId="Word.Document.8">
                  <p:embed/>
                </p:oleObj>
              </mc:Choice>
              <mc:Fallback>
                <p:oleObj name="Document" r:id="rId4" imgW="7025821" imgH="490734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92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Slide Number Placeholder 4"/>
          <p:cNvSpPr>
            <a:spLocks noGrp="1"/>
          </p:cNvSpPr>
          <p:nvPr>
            <p:ph type="sldNum" sz="quarter" idx="10"/>
          </p:nvPr>
        </p:nvSpPr>
        <p:spPr>
          <a:noFill/>
        </p:spPr>
        <p:txBody>
          <a:bodyPr/>
          <a:lstStyle/>
          <a:p>
            <a:fld id="{3EA667F2-9E54-4237-9D32-925E10AA4791}"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title"/>
          </p:nvPr>
        </p:nvSpPr>
        <p:spPr>
          <a:xfrm>
            <a:off x="7086600" y="152400"/>
            <a:ext cx="2057400" cy="396875"/>
          </a:xfrm>
        </p:spPr>
        <p:txBody>
          <a:bodyPr>
            <a:normAutofit fontScale="90000"/>
          </a:bodyPr>
          <a:lstStyle/>
          <a:p>
            <a:pPr>
              <a:defRPr/>
            </a:pPr>
            <a:r>
              <a:rPr lang="en-US"/>
              <a:t>Outline</a:t>
            </a:r>
          </a:p>
        </p:txBody>
      </p:sp>
      <p:sp>
        <p:nvSpPr>
          <p:cNvPr id="875523" name="Rectangle 3"/>
          <p:cNvSpPr>
            <a:spLocks noGrp="1" noChangeArrowheads="1"/>
          </p:cNvSpPr>
          <p:nvPr>
            <p:ph type="body" sz="half" idx="1"/>
          </p:nvPr>
        </p:nvSpPr>
        <p:spPr>
          <a:xfrm>
            <a:off x="7165975" y="1068388"/>
            <a:ext cx="1981200" cy="762000"/>
          </a:xfrm>
        </p:spPr>
        <p:txBody>
          <a:bodyPr>
            <a:normAutofit fontScale="85000" lnSpcReduction="20000"/>
          </a:bodyPr>
          <a:lstStyle/>
          <a:p>
            <a:pPr>
              <a:defRPr/>
            </a:pPr>
            <a:r>
              <a:rPr lang="en-US" sz="1800" dirty="0"/>
              <a:t>Date.java</a:t>
            </a:r>
          </a:p>
          <a:p>
            <a:pPr>
              <a:defRPr/>
            </a:pPr>
            <a:endParaRPr lang="en-US" sz="1800" dirty="0"/>
          </a:p>
          <a:p>
            <a:pPr>
              <a:defRPr/>
            </a:pPr>
            <a:r>
              <a:rPr lang="en-US" sz="1800" b="0" dirty="0">
                <a:latin typeface="Times New Roman" pitchFamily="18" charset="0"/>
              </a:rPr>
              <a:t>(2 of  3)</a:t>
            </a:r>
          </a:p>
        </p:txBody>
      </p:sp>
      <p:graphicFrame>
        <p:nvGraphicFramePr>
          <p:cNvPr id="2050" name="Object 2"/>
          <p:cNvGraphicFramePr>
            <a:graphicFrameLocks noGrp="1" noChangeAspect="1"/>
          </p:cNvGraphicFramePr>
          <p:nvPr>
            <p:ph sz="half" idx="2"/>
          </p:nvPr>
        </p:nvGraphicFramePr>
        <p:xfrm>
          <a:off x="0" y="0"/>
          <a:ext cx="7129463" cy="5014913"/>
        </p:xfrm>
        <a:graphic>
          <a:graphicData uri="http://schemas.openxmlformats.org/presentationml/2006/ole">
            <mc:AlternateContent xmlns:mc="http://schemas.openxmlformats.org/markup-compatibility/2006">
              <mc:Choice xmlns:v="urn:schemas-microsoft-com:vml" Requires="v">
                <p:oleObj spid="_x0000_s2055" name="Document" r:id="rId4" imgW="7025821" imgH="4942316" progId="Word.Document.8">
                  <p:embed/>
                </p:oleObj>
              </mc:Choice>
              <mc:Fallback>
                <p:oleObj name="Document" r:id="rId4" imgW="7025821" imgH="4942316"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129463" cy="5014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Slide Number Placeholder 4"/>
          <p:cNvSpPr>
            <a:spLocks noGrp="1"/>
          </p:cNvSpPr>
          <p:nvPr>
            <p:ph type="sldNum" sz="quarter" idx="10"/>
          </p:nvPr>
        </p:nvSpPr>
        <p:spPr>
          <a:noFill/>
        </p:spPr>
        <p:txBody>
          <a:bodyPr/>
          <a:lstStyle/>
          <a:p>
            <a:fld id="{A2D3DC49-1205-4E07-B7B5-1BF3FE29C922}" type="slidenum">
              <a:rPr lang="en-US" smtClean="0"/>
              <a:pPr/>
              <a:t>8</a:t>
            </a:fld>
            <a:endParaRPr lang="en-US" smtClean="0"/>
          </a:p>
        </p:txBody>
      </p:sp>
      <p:sp>
        <p:nvSpPr>
          <p:cNvPr id="875525" name="Text Box 5"/>
          <p:cNvSpPr txBox="1">
            <a:spLocks noChangeArrowheads="1"/>
          </p:cNvSpPr>
          <p:nvPr/>
        </p:nvSpPr>
        <p:spPr bwMode="auto">
          <a:xfrm>
            <a:off x="4953000" y="304800"/>
            <a:ext cx="2057400" cy="646113"/>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a:ea typeface="Times New Roman" pitchFamily="18" charset="0"/>
                <a:cs typeface="AGaramond" pitchFamily="18" charset="0"/>
              </a:rPr>
              <a:t>Validates month value</a:t>
            </a:r>
          </a:p>
        </p:txBody>
      </p:sp>
      <p:sp>
        <p:nvSpPr>
          <p:cNvPr id="875526" name="Line 6"/>
          <p:cNvSpPr>
            <a:spLocks noChangeShapeType="1"/>
          </p:cNvSpPr>
          <p:nvPr/>
        </p:nvSpPr>
        <p:spPr bwMode="auto">
          <a:xfrm flipH="1">
            <a:off x="3962400" y="304800"/>
            <a:ext cx="990600" cy="0"/>
          </a:xfrm>
          <a:prstGeom prst="line">
            <a:avLst/>
          </a:prstGeom>
          <a:noFill/>
          <a:ln w="9525">
            <a:solidFill>
              <a:schemeClr val="tx1"/>
            </a:solidFill>
            <a:round/>
            <a:headEnd/>
            <a:tailEnd type="triangle" w="med" len="med"/>
          </a:ln>
        </p:spPr>
        <p:txBody>
          <a:bodyPr>
            <a:spAutoFit/>
          </a:bodyPr>
          <a:lstStyle/>
          <a:p>
            <a:endParaRPr lang="en-US"/>
          </a:p>
        </p:txBody>
      </p:sp>
      <p:sp>
        <p:nvSpPr>
          <p:cNvPr id="875527" name="Text Box 7"/>
          <p:cNvSpPr txBox="1">
            <a:spLocks noChangeArrowheads="1"/>
          </p:cNvSpPr>
          <p:nvPr/>
        </p:nvSpPr>
        <p:spPr bwMode="auto">
          <a:xfrm>
            <a:off x="5029200" y="3352800"/>
            <a:ext cx="1828800" cy="646113"/>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a:ea typeface="Times New Roman" pitchFamily="18" charset="0"/>
                <a:cs typeface="AGaramond" pitchFamily="18" charset="0"/>
              </a:rPr>
              <a:t>Validates day value</a:t>
            </a:r>
          </a:p>
        </p:txBody>
      </p:sp>
      <p:sp>
        <p:nvSpPr>
          <p:cNvPr id="875528" name="Line 8"/>
          <p:cNvSpPr>
            <a:spLocks noChangeShapeType="1"/>
          </p:cNvSpPr>
          <p:nvPr/>
        </p:nvSpPr>
        <p:spPr bwMode="auto">
          <a:xfrm flipH="1">
            <a:off x="3657600" y="3352800"/>
            <a:ext cx="1371600" cy="0"/>
          </a:xfrm>
          <a:prstGeom prst="line">
            <a:avLst/>
          </a:prstGeom>
          <a:noFill/>
          <a:ln w="9525">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525"/>
                                        </p:tgtEl>
                                        <p:attrNameLst>
                                          <p:attrName>style.visibility</p:attrName>
                                        </p:attrNameLst>
                                      </p:cBhvr>
                                      <p:to>
                                        <p:strVal val="visible"/>
                                      </p:to>
                                    </p:set>
                                  </p:childTnLst>
                                  <p:subTnLst>
                                    <p:set>
                                      <p:cBhvr override="childStyle">
                                        <p:cTn dur="1" fill="hold" display="0" masterRel="nextClick" afterEffect="1"/>
                                        <p:tgtEl>
                                          <p:spTgt spid="87552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75526"/>
                                        </p:tgtEl>
                                        <p:attrNameLst>
                                          <p:attrName>style.visibility</p:attrName>
                                        </p:attrNameLst>
                                      </p:cBhvr>
                                      <p:to>
                                        <p:strVal val="visible"/>
                                      </p:to>
                                    </p:set>
                                  </p:childTnLst>
                                  <p:subTnLst>
                                    <p:set>
                                      <p:cBhvr override="childStyle">
                                        <p:cTn dur="1" fill="hold" display="0" masterRel="nextClick" afterEffect="1"/>
                                        <p:tgtEl>
                                          <p:spTgt spid="87552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75527"/>
                                        </p:tgtEl>
                                        <p:attrNameLst>
                                          <p:attrName>style.visibility</p:attrName>
                                        </p:attrNameLst>
                                      </p:cBhvr>
                                      <p:to>
                                        <p:strVal val="visible"/>
                                      </p:to>
                                    </p:set>
                                  </p:childTnLst>
                                  <p:subTnLst>
                                    <p:set>
                                      <p:cBhvr override="childStyle">
                                        <p:cTn dur="1" fill="hold" display="0" masterRel="nextClick" afterEffect="1"/>
                                        <p:tgtEl>
                                          <p:spTgt spid="87552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75528"/>
                                        </p:tgtEl>
                                        <p:attrNameLst>
                                          <p:attrName>style.visibility</p:attrName>
                                        </p:attrNameLst>
                                      </p:cBhvr>
                                      <p:to>
                                        <p:strVal val="visible"/>
                                      </p:to>
                                    </p:set>
                                  </p:childTnLst>
                                  <p:subTnLst>
                                    <p:set>
                                      <p:cBhvr override="childStyle">
                                        <p:cTn dur="1" fill="hold" display="0" masterRel="nextClick" afterEffect="1"/>
                                        <p:tgtEl>
                                          <p:spTgt spid="8755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5" grpId="0" animBg="1"/>
      <p:bldP spid="875526" grpId="0" animBg="1"/>
      <p:bldP spid="875527" grpId="0" animBg="1"/>
      <p:bldP spid="8755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a:xfrm>
            <a:off x="7086600" y="152400"/>
            <a:ext cx="2057400" cy="396875"/>
          </a:xfrm>
        </p:spPr>
        <p:txBody>
          <a:bodyPr>
            <a:normAutofit fontScale="90000"/>
          </a:bodyPr>
          <a:lstStyle/>
          <a:p>
            <a:pPr>
              <a:defRPr/>
            </a:pPr>
            <a:r>
              <a:rPr lang="en-US"/>
              <a:t>Outline</a:t>
            </a:r>
          </a:p>
        </p:txBody>
      </p:sp>
      <p:sp>
        <p:nvSpPr>
          <p:cNvPr id="876547" name="Rectangle 3"/>
          <p:cNvSpPr>
            <a:spLocks noGrp="1" noChangeArrowheads="1"/>
          </p:cNvSpPr>
          <p:nvPr>
            <p:ph type="body" sz="half" idx="1"/>
          </p:nvPr>
        </p:nvSpPr>
        <p:spPr>
          <a:xfrm>
            <a:off x="7165975" y="1068388"/>
            <a:ext cx="1981200" cy="762000"/>
          </a:xfrm>
        </p:spPr>
        <p:txBody>
          <a:bodyPr>
            <a:normAutofit fontScale="85000" lnSpcReduction="20000"/>
          </a:bodyPr>
          <a:lstStyle/>
          <a:p>
            <a:pPr>
              <a:defRPr/>
            </a:pPr>
            <a:r>
              <a:rPr lang="en-US" sz="1800" dirty="0"/>
              <a:t>Date.java</a:t>
            </a:r>
          </a:p>
          <a:p>
            <a:pPr>
              <a:defRPr/>
            </a:pPr>
            <a:endParaRPr lang="en-US" sz="1800" dirty="0"/>
          </a:p>
          <a:p>
            <a:pPr>
              <a:defRPr/>
            </a:pPr>
            <a:r>
              <a:rPr lang="en-US" sz="1800" b="0" dirty="0">
                <a:latin typeface="Times New Roman" pitchFamily="18" charset="0"/>
              </a:rPr>
              <a:t>(3 of  3)</a:t>
            </a:r>
          </a:p>
        </p:txBody>
      </p:sp>
      <p:graphicFrame>
        <p:nvGraphicFramePr>
          <p:cNvPr id="3074" name="Object 2"/>
          <p:cNvGraphicFramePr>
            <a:graphicFrameLocks noGrp="1" noChangeAspect="1"/>
          </p:cNvGraphicFramePr>
          <p:nvPr>
            <p:ph sz="half" idx="2"/>
          </p:nvPr>
        </p:nvGraphicFramePr>
        <p:xfrm>
          <a:off x="0" y="0"/>
          <a:ext cx="7129463" cy="5099050"/>
        </p:xfrm>
        <a:graphic>
          <a:graphicData uri="http://schemas.openxmlformats.org/presentationml/2006/ole">
            <mc:AlternateContent xmlns:mc="http://schemas.openxmlformats.org/markup-compatibility/2006">
              <mc:Choice xmlns:v="urn:schemas-microsoft-com:vml" Requires="v">
                <p:oleObj spid="_x0000_s3079" name="Document" r:id="rId4" imgW="7054773" imgH="5044342" progId="Word.Document.8">
                  <p:embed/>
                </p:oleObj>
              </mc:Choice>
              <mc:Fallback>
                <p:oleObj name="Document" r:id="rId4" imgW="7054773" imgH="504434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129463" cy="509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Slide Number Placeholder 4"/>
          <p:cNvSpPr>
            <a:spLocks noGrp="1"/>
          </p:cNvSpPr>
          <p:nvPr>
            <p:ph type="sldNum" sz="quarter" idx="10"/>
          </p:nvPr>
        </p:nvSpPr>
        <p:spPr>
          <a:noFill/>
        </p:spPr>
        <p:txBody>
          <a:bodyPr/>
          <a:lstStyle/>
          <a:p>
            <a:fld id="{A82C7137-CD0A-45D0-BBB4-DD8011D88EBA}" type="slidenum">
              <a:rPr lang="en-US" smtClean="0"/>
              <a:pPr/>
              <a:t>9</a:t>
            </a:fld>
            <a:endParaRPr lang="en-US" smtClean="0"/>
          </a:p>
        </p:txBody>
      </p:sp>
      <p:sp>
        <p:nvSpPr>
          <p:cNvPr id="876549" name="Text Box 5"/>
          <p:cNvSpPr txBox="1">
            <a:spLocks noChangeArrowheads="1"/>
          </p:cNvSpPr>
          <p:nvPr/>
        </p:nvSpPr>
        <p:spPr bwMode="auto">
          <a:xfrm>
            <a:off x="5943600" y="1371600"/>
            <a:ext cx="1905000" cy="923925"/>
          </a:xfrm>
          <a:prstGeom prst="rect">
            <a:avLst/>
          </a:prstGeom>
          <a:solidFill>
            <a:srgbClr val="F0F7F7"/>
          </a:solidFill>
          <a:ln w="9525" algn="ctr">
            <a:solidFill>
              <a:schemeClr val="tx1"/>
            </a:solidFill>
            <a:miter lim="800000"/>
            <a:headEnd/>
            <a:tailEnd/>
          </a:ln>
        </p:spPr>
        <p:txBody>
          <a:bodyPr>
            <a:spAutoFit/>
          </a:bodyPr>
          <a:lstStyle/>
          <a:p>
            <a:pPr marL="228600" indent="-228600">
              <a:spcBef>
                <a:spcPct val="50000"/>
              </a:spcBef>
            </a:pPr>
            <a:r>
              <a:rPr lang="en-US" sz="1800">
                <a:ea typeface="Times New Roman" pitchFamily="18" charset="0"/>
                <a:cs typeface="AGaramond" pitchFamily="18" charset="0"/>
              </a:rPr>
              <a:t>Check if  the day is February 29 on a leap year</a:t>
            </a:r>
          </a:p>
        </p:txBody>
      </p:sp>
      <p:sp>
        <p:nvSpPr>
          <p:cNvPr id="876550" name="Line 6"/>
          <p:cNvSpPr>
            <a:spLocks noChangeShapeType="1"/>
          </p:cNvSpPr>
          <p:nvPr/>
        </p:nvSpPr>
        <p:spPr bwMode="auto">
          <a:xfrm flipH="1">
            <a:off x="4876800" y="1600200"/>
            <a:ext cx="1066800" cy="0"/>
          </a:xfrm>
          <a:prstGeom prst="line">
            <a:avLst/>
          </a:prstGeom>
          <a:noFill/>
          <a:ln w="9525">
            <a:solidFill>
              <a:schemeClr val="tx1"/>
            </a:solidFill>
            <a:round/>
            <a:headEnd/>
            <a:tailEnd type="triangle" w="med" len="me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549"/>
                                        </p:tgtEl>
                                        <p:attrNameLst>
                                          <p:attrName>style.visibility</p:attrName>
                                        </p:attrNameLst>
                                      </p:cBhvr>
                                      <p:to>
                                        <p:strVal val="visible"/>
                                      </p:to>
                                    </p:set>
                                  </p:childTnLst>
                                  <p:subTnLst>
                                    <p:set>
                                      <p:cBhvr override="childStyle">
                                        <p:cTn dur="1" fill="hold" display="0" masterRel="nextClick" afterEffect="1"/>
                                        <p:tgtEl>
                                          <p:spTgt spid="8765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76550"/>
                                        </p:tgtEl>
                                        <p:attrNameLst>
                                          <p:attrName>style.visibility</p:attrName>
                                        </p:attrNameLst>
                                      </p:cBhvr>
                                      <p:to>
                                        <p:strVal val="visible"/>
                                      </p:to>
                                    </p:set>
                                  </p:childTnLst>
                                  <p:subTnLst>
                                    <p:set>
                                      <p:cBhvr override="childStyle">
                                        <p:cTn dur="1" fill="hold" display="0" masterRel="nextClick" afterEffect="1"/>
                                        <p:tgtEl>
                                          <p:spTgt spid="8765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animBg="1"/>
      <p:bldP spid="87655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393</TotalTime>
  <Words>631</Words>
  <Application>Microsoft Office PowerPoint</Application>
  <PresentationFormat>On-screen Show (4:3)</PresentationFormat>
  <Paragraphs>97</Paragraphs>
  <Slides>15</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Flow</vt:lpstr>
      <vt:lpstr>Document</vt:lpstr>
      <vt:lpstr>Object Oriented Programming using Java  - Composition</vt:lpstr>
      <vt:lpstr>Composition</vt:lpstr>
      <vt:lpstr>Composition</vt:lpstr>
      <vt:lpstr>Composition</vt:lpstr>
      <vt:lpstr>Composition </vt:lpstr>
      <vt:lpstr>Composition (“Has-a”)</vt:lpstr>
      <vt:lpstr>Outline</vt:lpstr>
      <vt:lpstr>Outline</vt:lpstr>
      <vt:lpstr>Outline</vt:lpstr>
      <vt:lpstr>Outline</vt:lpstr>
      <vt:lpstr>Outline</vt:lpstr>
      <vt:lpstr>Exercise</vt:lpstr>
      <vt:lpstr>Exercise</vt:lpstr>
      <vt:lpstr>PowerPoint Presentation</vt:lpstr>
      <vt:lpstr>Exercise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  - Composition</dc:title>
  <dc:creator>Admin</dc:creator>
  <cp:lastModifiedBy>admin</cp:lastModifiedBy>
  <cp:revision>21</cp:revision>
  <dcterms:created xsi:type="dcterms:W3CDTF">2014-01-30T07:39:58Z</dcterms:created>
  <dcterms:modified xsi:type="dcterms:W3CDTF">2019-04-05T04:30:58Z</dcterms:modified>
</cp:coreProperties>
</file>