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30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305" r:id="rId28"/>
    <p:sldId id="283" r:id="rId29"/>
    <p:sldId id="299" r:id="rId30"/>
    <p:sldId id="300" r:id="rId31"/>
    <p:sldId id="301" r:id="rId32"/>
    <p:sldId id="292" r:id="rId33"/>
    <p:sldId id="296" r:id="rId34"/>
    <p:sldId id="297" r:id="rId35"/>
    <p:sldId id="293" r:id="rId36"/>
    <p:sldId id="298" r:id="rId37"/>
    <p:sldId id="302" r:id="rId38"/>
    <p:sldId id="30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9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C45F8-F0E5-4EE6-B2DF-32C6518C03B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D6297-36FB-455C-8ED0-4AE8E8075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0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F2921C-ACD5-4679-AFDE-666FEE09AFF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51783C-7F6D-4C8B-8997-B413F45360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55EB9C-A143-44B0-BD7B-AC9C6B8333D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37D282-D5F4-48BC-8065-4CAA10CDE73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C14D8B-DA31-4CD6-A76C-26B24B13AB3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927D0D-2701-402B-9DC5-33EE38AE137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BCA1E5-15F7-4ACA-9F21-2D8F161707B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9EE910-98E8-4540-AED2-38DC74471E8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8D5850-8CB8-47DD-8A59-D9D44DBFCF9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D5E3CA-F54F-4389-BD66-7FCBB0A090C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90E4A6-B329-424D-88A1-B94C4E84E2B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F369A0-3C6C-4291-AFE6-3B469014045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FCC476-2334-4470-ABF0-4EDEBD130F1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890F04-AAB2-4827-A26A-1B77A2F3FDD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4711BF-A4BF-446E-B619-DD22168B244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83A21A-9CE6-4BE9-AD73-D28A6EA09B5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8D529C-9061-4731-AC1F-E065C97E941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4F59F9-D5AB-477E-B1C4-14F61BE70E8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3FF678-8D25-49FE-82A1-2EEB01E3EFD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BE94CE-DC6B-4132-A816-58A7A94922F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BE94CE-DC6B-4132-A816-58A7A94922F6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4802D0-8592-499D-9724-0E1BB3DC2E2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802207-1251-442A-B07F-22A0F2B7F92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7787A3-3C32-40D8-A363-CCD2B36F89E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3C6C1D-418C-4507-B694-5ED756FF627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4F59F9-D5AB-477E-B1C4-14F61BE70E8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01EFB2-9971-44CB-961C-265F833887D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F07D38-D32D-49CF-B489-39C54C32C0C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A67842-9FA0-4C3E-916C-FABF83AE10C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152400"/>
            <a:ext cx="20574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DA3-7B6B-434E-BD72-ADA1FE295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91D6D7-3B00-494A-B6A3-1C4D28B106B2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DA0562-3090-4650-A396-9171701F0CC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2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3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Document4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5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6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7.doc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8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Document9.doc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1.doc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133600"/>
            <a:ext cx="8458200" cy="1243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 smtClean="0">
                <a:ea typeface="新細明體" pitchFamily="18" charset="-120"/>
              </a:rPr>
              <a:t>Object Oriented Programming using Java</a:t>
            </a:r>
            <a:br>
              <a:rPr lang="en-US" altLang="zh-TW" sz="2400" dirty="0" smtClean="0">
                <a:ea typeface="新細明體" pitchFamily="18" charset="-120"/>
              </a:rPr>
            </a:br>
            <a:r>
              <a:rPr lang="en-US" altLang="zh-TW" sz="2400" dirty="0" smtClean="0">
                <a:ea typeface="新細明體" pitchFamily="18" charset="-120"/>
              </a:rPr>
              <a:t/>
            </a:r>
            <a:br>
              <a:rPr lang="en-US" altLang="zh-TW" sz="2400" dirty="0" smtClean="0">
                <a:ea typeface="新細明體" pitchFamily="18" charset="-120"/>
              </a:rPr>
            </a:br>
            <a:r>
              <a:rPr lang="en-US" altLang="zh-TW" sz="2400" dirty="0" smtClean="0">
                <a:ea typeface="新細明體" pitchFamily="18" charset="-120"/>
              </a:rPr>
              <a:t>    </a:t>
            </a:r>
            <a:r>
              <a:rPr lang="en-US" altLang="zh-TW" sz="2400" b="0" i="1" dirty="0" smtClean="0">
                <a:ea typeface="新細明體" pitchFamily="18" charset="-120"/>
              </a:rPr>
              <a:t>- </a:t>
            </a:r>
            <a:r>
              <a:rPr lang="en-US" altLang="zh-TW" sz="2400" b="0" i="1" smtClean="0">
                <a:ea typeface="新細明體" pitchFamily="18" charset="-120"/>
              </a:rPr>
              <a:t>Inheritance  Overview</a:t>
            </a:r>
            <a:endParaRPr lang="en-US" altLang="zh-TW" sz="2400" b="0" i="1" dirty="0" smtClean="0">
              <a:ea typeface="新細明體" pitchFamily="18" charset="-12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447800" y="51816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en-US" sz="1000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609600" y="8810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/>
              <a:t>Creating </a:t>
            </a:r>
            <a:r>
              <a:rPr lang="en-US" sz="2800" dirty="0"/>
              <a:t>and Using a </a:t>
            </a:r>
            <a:r>
              <a:rPr lang="en-US" sz="2800" dirty="0" err="1">
                <a:latin typeface="Lucida Console" pitchFamily="49" charset="0"/>
              </a:rPr>
              <a:t>CommissionEmployee</a:t>
            </a:r>
            <a:r>
              <a:rPr lang="en-US" sz="2800" dirty="0"/>
              <a:t> Class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</a:t>
            </a:r>
            <a:r>
              <a:rPr lang="en-US" dirty="0" err="1">
                <a:latin typeface="Lucida Console" pitchFamily="49" charset="0"/>
              </a:rPr>
              <a:t>CommissionEmployee</a:t>
            </a:r>
            <a:endParaRPr lang="en-US" dirty="0">
              <a:latin typeface="Lucida Console" pitchFamily="49" charset="0"/>
            </a:endParaRPr>
          </a:p>
          <a:p>
            <a:pPr lvl="1">
              <a:defRPr/>
            </a:pPr>
            <a:r>
              <a:rPr lang="en-US" dirty="0"/>
              <a:t>Extends class </a:t>
            </a:r>
            <a:r>
              <a:rPr lang="en-US" dirty="0">
                <a:latin typeface="Lucida Console" pitchFamily="49" charset="0"/>
              </a:rPr>
              <a:t>Object</a:t>
            </a:r>
          </a:p>
          <a:p>
            <a:pPr lvl="2">
              <a:defRPr/>
            </a:pPr>
            <a:r>
              <a:rPr lang="en-US" dirty="0"/>
              <a:t>Keyword </a:t>
            </a:r>
            <a:r>
              <a:rPr lang="en-US" dirty="0">
                <a:latin typeface="Lucida Console" pitchFamily="49" charset="0"/>
              </a:rPr>
              <a:t>extends</a:t>
            </a:r>
          </a:p>
          <a:p>
            <a:pPr lvl="2">
              <a:defRPr/>
            </a:pPr>
            <a:r>
              <a:rPr lang="en-US" dirty="0"/>
              <a:t>Every class in Java extends an existing class</a:t>
            </a:r>
          </a:p>
          <a:p>
            <a:pPr lvl="3">
              <a:defRPr/>
            </a:pPr>
            <a:r>
              <a:rPr lang="en-US" dirty="0"/>
              <a:t>Except </a:t>
            </a:r>
            <a:r>
              <a:rPr lang="en-US" dirty="0">
                <a:latin typeface="Lucida Console" pitchFamily="49" charset="0"/>
              </a:rPr>
              <a:t>Object</a:t>
            </a:r>
          </a:p>
          <a:p>
            <a:pPr lvl="2">
              <a:defRPr/>
            </a:pPr>
            <a:r>
              <a:rPr lang="en-US" dirty="0"/>
              <a:t>Every class inherits </a:t>
            </a:r>
            <a:r>
              <a:rPr lang="en-US" dirty="0">
                <a:latin typeface="Lucida Console" pitchFamily="49" charset="0"/>
              </a:rPr>
              <a:t>Object</a:t>
            </a:r>
            <a:r>
              <a:rPr lang="en-US" dirty="0"/>
              <a:t>’s methods</a:t>
            </a:r>
          </a:p>
          <a:p>
            <a:pPr lvl="2">
              <a:defRPr/>
            </a:pPr>
            <a:r>
              <a:rPr lang="en-US" dirty="0"/>
              <a:t>New class implicitly extends Object</a:t>
            </a:r>
          </a:p>
          <a:p>
            <a:pPr lvl="3">
              <a:defRPr/>
            </a:pPr>
            <a:r>
              <a:rPr lang="en-US" dirty="0"/>
              <a:t>If it does not extend another class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CA471AA3-F71C-4449-81A1-CC368427C70D}" type="slidenum">
              <a:rPr lang="en-US" smtClean="0"/>
              <a:pPr algn="l"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Arial" charset="0"/>
              </a:rPr>
              <a:t>Common Programming Error 9.1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834313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It is a syntax error to override a method with a more restricted access modifier</a:t>
            </a:r>
            <a:r>
              <a:rPr lang="en-US" sz="2400" dirty="0"/>
              <a:t>—</a:t>
            </a:r>
            <a:r>
              <a:rPr lang="en-US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public </a:t>
            </a:r>
            <a:r>
              <a:rPr lang="en-US" dirty="0"/>
              <a:t>method of the </a:t>
            </a:r>
            <a:r>
              <a:rPr lang="en-US" dirty="0" err="1"/>
              <a:t>superclass</a:t>
            </a:r>
            <a:r>
              <a:rPr lang="en-US" dirty="0"/>
              <a:t> cannot become a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protected</a:t>
            </a:r>
            <a:r>
              <a:rPr lang="en-US" sz="2400" dirty="0"/>
              <a:t> </a:t>
            </a:r>
            <a:r>
              <a:rPr lang="en-US" dirty="0"/>
              <a:t>or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private</a:t>
            </a:r>
            <a:r>
              <a:rPr lang="en-US" sz="2400" dirty="0"/>
              <a:t> </a:t>
            </a:r>
            <a:r>
              <a:rPr lang="en-US" dirty="0"/>
              <a:t>method in the subclass; a </a:t>
            </a:r>
            <a:r>
              <a:rPr lang="en-US" sz="2400" dirty="0">
                <a:latin typeface="Lucida Console" pitchFamily="49" charset="0"/>
              </a:rPr>
              <a:t>protected</a:t>
            </a:r>
            <a:r>
              <a:rPr lang="en-US" sz="2400" dirty="0"/>
              <a:t> </a:t>
            </a:r>
            <a:r>
              <a:rPr lang="en-US" dirty="0"/>
              <a:t>method of the </a:t>
            </a:r>
            <a:r>
              <a:rPr lang="en-US" dirty="0" err="1"/>
              <a:t>superclass</a:t>
            </a:r>
            <a:r>
              <a:rPr lang="en-US" dirty="0"/>
              <a:t> cannot become a </a:t>
            </a:r>
            <a:r>
              <a:rPr lang="en-US" sz="2400" dirty="0">
                <a:latin typeface="Lucida Console" pitchFamily="49" charset="0"/>
              </a:rPr>
              <a:t>private</a:t>
            </a:r>
            <a:r>
              <a:rPr lang="en-US" sz="2400" dirty="0"/>
              <a:t> </a:t>
            </a:r>
            <a:r>
              <a:rPr lang="en-US" dirty="0"/>
              <a:t>method in the subclass. Doing so would break the “is-a” relationship in which it is required that all subclass objects be able to respond to method calls that are made to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public</a:t>
            </a:r>
            <a:r>
              <a:rPr lang="en-US" dirty="0"/>
              <a:t> methods declared in the </a:t>
            </a:r>
            <a:r>
              <a:rPr lang="en-US" dirty="0" err="1"/>
              <a:t>superclass</a:t>
            </a:r>
            <a:r>
              <a:rPr lang="en-US" dirty="0"/>
              <a:t>.(cont…)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E1187D0B-F0CD-44DE-82D9-5E88CDD2F07E}" type="slidenum">
              <a:rPr lang="en-US" smtClean="0"/>
              <a:pPr algn="l"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Arial" charset="0"/>
              </a:rPr>
              <a:t>Common Programming Error 9.1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834313" cy="4267200"/>
          </a:xfrm>
        </p:spPr>
        <p:txBody>
          <a:bodyPr/>
          <a:lstStyle/>
          <a:p>
            <a:pPr>
              <a:defRPr/>
            </a:pPr>
            <a:r>
              <a:rPr lang="en-US" dirty="0"/>
              <a:t>If a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public</a:t>
            </a:r>
            <a:r>
              <a:rPr lang="en-US" sz="2400" dirty="0"/>
              <a:t> </a:t>
            </a:r>
            <a:r>
              <a:rPr lang="en-US" dirty="0"/>
              <a:t>method could be overridden as a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protected</a:t>
            </a:r>
            <a:r>
              <a:rPr lang="en-US" sz="2400" dirty="0"/>
              <a:t> </a:t>
            </a:r>
            <a:r>
              <a:rPr lang="en-US" dirty="0"/>
              <a:t>or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private</a:t>
            </a:r>
            <a:r>
              <a:rPr lang="en-US" sz="2400" dirty="0"/>
              <a:t> </a:t>
            </a:r>
            <a:r>
              <a:rPr lang="en-US" dirty="0"/>
              <a:t>method, the subclass objects would not be able to respond to the same method calls as </a:t>
            </a:r>
            <a:r>
              <a:rPr lang="en-US" dirty="0" err="1"/>
              <a:t>superclass</a:t>
            </a:r>
            <a:r>
              <a:rPr lang="en-US" dirty="0"/>
              <a:t> objects. Once a method is declared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public</a:t>
            </a:r>
            <a:r>
              <a:rPr lang="en-US" sz="2400" dirty="0"/>
              <a:t> </a:t>
            </a:r>
            <a:r>
              <a:rPr lang="en-US" dirty="0"/>
              <a:t>in a </a:t>
            </a:r>
            <a:r>
              <a:rPr lang="en-US" dirty="0" err="1"/>
              <a:t>superclass</a:t>
            </a:r>
            <a:r>
              <a:rPr lang="en-US" dirty="0"/>
              <a:t>, the method remains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public</a:t>
            </a:r>
            <a:r>
              <a:rPr lang="en-US" sz="2400" dirty="0"/>
              <a:t> </a:t>
            </a:r>
            <a:r>
              <a:rPr lang="en-US" dirty="0"/>
              <a:t>for all that class’s direct and indirect subclasses.   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96FB967F-0D7E-4015-8CA5-91A5E8791EAC}" type="slidenum">
              <a:rPr lang="en-US" smtClean="0"/>
              <a:pPr algn="l"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Lucida Console" pitchFamily="49" charset="0"/>
              </a:rPr>
              <a:t>protected</a:t>
            </a:r>
            <a:r>
              <a:rPr lang="en-US" dirty="0" smtClean="0"/>
              <a:t> </a:t>
            </a:r>
            <a:r>
              <a:rPr lang="en-US" dirty="0"/>
              <a:t>Members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Lucida Console" pitchFamily="49" charset="0"/>
              </a:rPr>
              <a:t>protected</a:t>
            </a:r>
            <a:r>
              <a:rPr lang="en-US" dirty="0"/>
              <a:t> access</a:t>
            </a:r>
          </a:p>
          <a:p>
            <a:pPr lvl="1">
              <a:defRPr/>
            </a:pPr>
            <a:r>
              <a:rPr lang="en-US" dirty="0"/>
              <a:t>Intermediate level of protection between </a:t>
            </a:r>
            <a:r>
              <a:rPr lang="en-US" dirty="0">
                <a:latin typeface="Lucida Console" pitchFamily="49" charset="0"/>
              </a:rPr>
              <a:t>public</a:t>
            </a:r>
            <a:r>
              <a:rPr lang="en-US" dirty="0"/>
              <a:t> and </a:t>
            </a:r>
            <a:r>
              <a:rPr lang="en-US" dirty="0">
                <a:latin typeface="Lucida Console" pitchFamily="49" charset="0"/>
              </a:rPr>
              <a:t>private</a:t>
            </a:r>
            <a:endParaRPr lang="en-US" dirty="0"/>
          </a:p>
          <a:p>
            <a:pPr lvl="1">
              <a:defRPr/>
            </a:pPr>
            <a:r>
              <a:rPr lang="en-US" dirty="0">
                <a:latin typeface="Lucida Console" pitchFamily="49" charset="0"/>
              </a:rPr>
              <a:t>protected</a:t>
            </a:r>
            <a:r>
              <a:rPr lang="en-US" dirty="0"/>
              <a:t> members accessible by</a:t>
            </a:r>
          </a:p>
          <a:p>
            <a:pPr lvl="2">
              <a:defRPr/>
            </a:pPr>
            <a:r>
              <a:rPr lang="en-US" dirty="0"/>
              <a:t>superclass members</a:t>
            </a:r>
          </a:p>
          <a:p>
            <a:pPr lvl="2">
              <a:defRPr/>
            </a:pPr>
            <a:r>
              <a:rPr lang="en-US" dirty="0"/>
              <a:t>subclass members</a:t>
            </a:r>
          </a:p>
          <a:p>
            <a:pPr lvl="1">
              <a:defRPr/>
            </a:pPr>
            <a:r>
              <a:rPr lang="en-US" smtClean="0"/>
              <a:t>Subclass </a:t>
            </a:r>
            <a:r>
              <a:rPr lang="en-US" dirty="0"/>
              <a:t>access to superclass member</a:t>
            </a:r>
          </a:p>
          <a:p>
            <a:pPr lvl="2">
              <a:defRPr/>
            </a:pPr>
            <a:r>
              <a:rPr lang="en-US" dirty="0"/>
              <a:t>Keyword </a:t>
            </a:r>
            <a:r>
              <a:rPr lang="en-US" dirty="0">
                <a:latin typeface="Lucida Console" pitchFamily="49" charset="0"/>
              </a:rPr>
              <a:t>super</a:t>
            </a:r>
            <a:r>
              <a:rPr lang="en-US" dirty="0"/>
              <a:t> and a dot (.)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82E62300-A9BC-46E5-8FC2-EF8E3E715552}" type="slidenum">
              <a:rPr lang="en-US" smtClean="0"/>
              <a:pPr algn="l"/>
              <a:t>13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1800" dirty="0" err="1" smtClean="0">
                <a:latin typeface="Lucida Console" pitchFamily="49" charset="0"/>
              </a:rPr>
              <a:t>CommissionEmployee-BasePlusCommissionEmployee</a:t>
            </a:r>
            <a:r>
              <a:rPr lang="en-US" sz="1800" dirty="0" smtClean="0"/>
              <a:t> </a:t>
            </a:r>
            <a:r>
              <a:rPr lang="en-US" sz="1800" dirty="0"/>
              <a:t>Inheritance Hierarchy Using protected Instance Variables</a:t>
            </a:r>
          </a:p>
        </p:txBody>
      </p:sp>
      <p:sp>
        <p:nvSpPr>
          <p:cNvPr id="124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</a:t>
            </a:r>
            <a:r>
              <a:rPr lang="en-US" dirty="0">
                <a:latin typeface="Lucida Console" pitchFamily="49" charset="0"/>
              </a:rPr>
              <a:t>protected</a:t>
            </a:r>
            <a:r>
              <a:rPr lang="en-US" dirty="0"/>
              <a:t> instance variables</a:t>
            </a:r>
          </a:p>
          <a:p>
            <a:pPr lvl="1">
              <a:defRPr/>
            </a:pPr>
            <a:r>
              <a:rPr lang="en-US" dirty="0"/>
              <a:t>Enable class </a:t>
            </a:r>
            <a:r>
              <a:rPr lang="en-US" dirty="0" err="1">
                <a:latin typeface="Lucida Console" pitchFamily="49" charset="0"/>
              </a:rPr>
              <a:t>BasePlusCommissionEmployee</a:t>
            </a:r>
            <a:r>
              <a:rPr lang="en-US" dirty="0"/>
              <a:t> to directly access </a:t>
            </a:r>
            <a:r>
              <a:rPr lang="en-US" dirty="0" err="1"/>
              <a:t>superclass</a:t>
            </a:r>
            <a:r>
              <a:rPr lang="en-US" dirty="0"/>
              <a:t> instance variables</a:t>
            </a:r>
          </a:p>
          <a:p>
            <a:pPr lvl="1">
              <a:defRPr/>
            </a:pPr>
            <a:r>
              <a:rPr lang="en-US" dirty="0" err="1"/>
              <a:t>Superclass’s</a:t>
            </a:r>
            <a:r>
              <a:rPr lang="en-US" dirty="0"/>
              <a:t> </a:t>
            </a:r>
            <a:r>
              <a:rPr lang="en-US" dirty="0">
                <a:latin typeface="Lucida Console" pitchFamily="49" charset="0"/>
              </a:rPr>
              <a:t>protected</a:t>
            </a:r>
            <a:r>
              <a:rPr lang="en-US" dirty="0"/>
              <a:t> members are inherited by all </a:t>
            </a:r>
            <a:r>
              <a:rPr lang="en-US" dirty="0" err="1"/>
              <a:t>subclases</a:t>
            </a:r>
            <a:r>
              <a:rPr lang="en-US" dirty="0"/>
              <a:t> of that </a:t>
            </a:r>
            <a:r>
              <a:rPr lang="en-US" dirty="0" err="1"/>
              <a:t>superclass</a:t>
            </a:r>
            <a:endParaRPr lang="en-US" dirty="0"/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B3BD47A0-D6A9-4154-84D1-27E67BCB5D5A}" type="slidenum">
              <a:rPr lang="en-US" smtClean="0"/>
              <a:pPr algn="l"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152400"/>
            <a:ext cx="205740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Outline</a:t>
            </a: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5975" y="1068388"/>
            <a:ext cx="1981200" cy="1616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/>
              <a:t>Commission</a:t>
            </a:r>
          </a:p>
          <a:p>
            <a:pPr>
              <a:defRPr/>
            </a:pPr>
            <a:r>
              <a:rPr lang="en-US" sz="1800" dirty="0"/>
              <a:t>Employee3.java</a:t>
            </a:r>
          </a:p>
          <a:p>
            <a:pPr>
              <a:defRPr/>
            </a:pPr>
            <a:r>
              <a:rPr lang="en-US" sz="1800" b="0" dirty="0">
                <a:latin typeface="Times New Roman" pitchFamily="18" charset="0"/>
              </a:rPr>
              <a:t>(1 of 4)</a:t>
            </a:r>
          </a:p>
          <a:p>
            <a:pPr>
              <a:defRPr/>
            </a:pPr>
            <a:r>
              <a:rPr lang="en-US" sz="1800" b="0" dirty="0">
                <a:latin typeface="Times New Roman" pitchFamily="18" charset="0"/>
              </a:rPr>
              <a:t>Lines 6-10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7938"/>
          <a:ext cx="704850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4" imgW="7074123" imgH="6271387" progId="Word.Document.8">
                  <p:embed/>
                </p:oleObj>
              </mc:Choice>
              <mc:Fallback>
                <p:oleObj name="Document" r:id="rId4" imgW="7074123" imgH="6271387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938"/>
                        <a:ext cx="7048500" cy="624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54F542-09F6-4396-90A7-170B43D2F6FA}" type="slidenum">
              <a:rPr lang="en-US" smtClean="0"/>
              <a:pPr/>
              <a:t>15</a:t>
            </a:fld>
            <a:endParaRPr lang="en-US" smtClean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81400" y="762000"/>
            <a:ext cx="3276600" cy="838200"/>
            <a:chOff x="2640" y="2304"/>
            <a:chExt cx="2592" cy="528"/>
          </a:xfrm>
        </p:grpSpPr>
        <p:sp>
          <p:nvSpPr>
            <p:cNvPr id="2055" name="Text Box 15"/>
            <p:cNvSpPr txBox="1">
              <a:spLocks noChangeArrowheads="1"/>
            </p:cNvSpPr>
            <p:nvPr/>
          </p:nvSpPr>
          <p:spPr bwMode="auto">
            <a:xfrm>
              <a:off x="3553" y="2304"/>
              <a:ext cx="1679" cy="407"/>
            </a:xfrm>
            <a:prstGeom prst="rect">
              <a:avLst/>
            </a:prstGeom>
            <a:solidFill>
              <a:srgbClr val="F0F5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/>
                <a:t>Declare </a:t>
              </a:r>
              <a:r>
                <a:rPr lang="en-US" sz="1800">
                  <a:latin typeface="Lucida Console" pitchFamily="49" charset="0"/>
                </a:rPr>
                <a:t>private</a:t>
              </a:r>
              <a:r>
                <a:rPr lang="en-US" sz="1800"/>
                <a:t> instance variables</a:t>
              </a:r>
            </a:p>
          </p:txBody>
        </p:sp>
        <p:sp>
          <p:nvSpPr>
            <p:cNvPr id="2056" name="Line 16"/>
            <p:cNvSpPr>
              <a:spLocks noChangeShapeType="1"/>
            </p:cNvSpPr>
            <p:nvPr/>
          </p:nvSpPr>
          <p:spPr bwMode="auto">
            <a:xfrm flipH="1">
              <a:off x="2640" y="240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152400"/>
            <a:ext cx="205740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Outline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5975" y="1068388"/>
            <a:ext cx="1981200" cy="9747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Commissio</a:t>
            </a:r>
            <a:r>
              <a:rPr lang="en-US" sz="1800" dirty="0"/>
              <a:t>n</a:t>
            </a:r>
          </a:p>
          <a:p>
            <a:pPr>
              <a:defRPr/>
            </a:pPr>
            <a:r>
              <a:rPr lang="en-US" sz="1800" dirty="0"/>
              <a:t>Employee3.j</a:t>
            </a:r>
            <a:r>
              <a:rPr lang="en-US" dirty="0"/>
              <a:t>ava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1600" b="0" dirty="0">
                <a:latin typeface="Times New Roman" pitchFamily="18" charset="0"/>
              </a:rPr>
              <a:t>(2 of 4)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0"/>
          <a:ext cx="7048500" cy="647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4" imgW="7063606" imgH="6489651" progId="Word.Document.8">
                  <p:embed/>
                </p:oleObj>
              </mc:Choice>
              <mc:Fallback>
                <p:oleObj name="Document" r:id="rId4" imgW="7063606" imgH="6489651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8500" cy="647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02A7CE-319C-432D-9758-1F37ADE3C13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152400"/>
            <a:ext cx="205740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Outline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5975" y="1068388"/>
            <a:ext cx="1981200" cy="9747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1800" dirty="0"/>
              <a:t>Commission</a:t>
            </a:r>
          </a:p>
          <a:p>
            <a:pPr>
              <a:defRPr/>
            </a:pPr>
            <a:r>
              <a:rPr lang="en-US" sz="1800" dirty="0"/>
              <a:t>Employee3.java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b="0" dirty="0">
                <a:latin typeface="Times New Roman" pitchFamily="18" charset="0"/>
              </a:rPr>
              <a:t>(3 of 4)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0"/>
          <a:ext cx="7046913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4" imgW="7060564" imgH="5455691" progId="Word.Document.8">
                  <p:embed/>
                </p:oleObj>
              </mc:Choice>
              <mc:Fallback>
                <p:oleObj name="Document" r:id="rId4" imgW="7060564" imgH="5455691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6913" cy="544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E46DEFF-F69A-41B0-8685-86369B5379ED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152400"/>
            <a:ext cx="205740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Outline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5975" y="1068388"/>
            <a:ext cx="1981200" cy="206375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Commission</a:t>
            </a:r>
          </a:p>
          <a:p>
            <a:pPr>
              <a:defRPr/>
            </a:pPr>
            <a:r>
              <a:rPr lang="en-US" sz="1800" dirty="0"/>
              <a:t>Employee3.java</a:t>
            </a:r>
          </a:p>
          <a:p>
            <a:pPr>
              <a:defRPr/>
            </a:pPr>
            <a:r>
              <a:rPr lang="en-US" sz="1800" b="0" dirty="0">
                <a:latin typeface="Times New Roman" pitchFamily="18" charset="0"/>
              </a:rPr>
              <a:t>(4 of 4)</a:t>
            </a:r>
          </a:p>
          <a:p>
            <a:pPr>
              <a:defRPr/>
            </a:pPr>
            <a:r>
              <a:rPr lang="en-US" sz="1800" b="0" dirty="0">
                <a:latin typeface="Times New Roman" pitchFamily="18" charset="0"/>
              </a:rPr>
              <a:t>Line 87</a:t>
            </a:r>
          </a:p>
          <a:p>
            <a:pPr>
              <a:defRPr/>
            </a:pPr>
            <a:r>
              <a:rPr lang="en-US" sz="1800" b="0" dirty="0">
                <a:latin typeface="Times New Roman" pitchFamily="18" charset="0"/>
              </a:rPr>
              <a:t>Lines 94-97</a:t>
            </a:r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6350"/>
          <a:ext cx="7019925" cy="351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4" imgW="7074123" imgH="3539365" progId="Word.Document.8">
                  <p:embed/>
                </p:oleObj>
              </mc:Choice>
              <mc:Fallback>
                <p:oleObj name="Document" r:id="rId4" imgW="7074123" imgH="3539365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50"/>
                        <a:ext cx="7019925" cy="351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AC6529-2408-49E6-B747-2B867F935A57}" type="slidenum">
              <a:rPr lang="en-US" smtClean="0"/>
              <a:pPr/>
              <a:t>18</a:t>
            </a:fld>
            <a:endParaRPr lang="en-US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05200" y="838200"/>
            <a:ext cx="4103688" cy="1295400"/>
            <a:chOff x="2208" y="528"/>
            <a:chExt cx="2585" cy="816"/>
          </a:xfrm>
        </p:grpSpPr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3120" y="576"/>
              <a:ext cx="1673" cy="582"/>
            </a:xfrm>
            <a:prstGeom prst="rect">
              <a:avLst/>
            </a:prstGeom>
            <a:solidFill>
              <a:srgbClr val="F0F5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/>
                <a:t>Use </a:t>
              </a:r>
              <a:r>
                <a:rPr lang="en-US" sz="1800" i="1"/>
                <a:t>get</a:t>
              </a:r>
              <a:r>
                <a:rPr lang="en-US" sz="1800"/>
                <a:t> methods to obtain the values of instance variables</a:t>
              </a:r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H="1" flipV="1">
              <a:off x="2208" y="528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>
              <a:off x="2544" y="76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152400"/>
            <a:ext cx="205740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Outline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5975" y="1068388"/>
            <a:ext cx="1981200" cy="965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1800"/>
              <a:t>BasePlusCommissionEmployee4.java</a:t>
            </a:r>
          </a:p>
          <a:p>
            <a:pPr>
              <a:defRPr/>
            </a:pPr>
            <a:r>
              <a:rPr lang="en-US" sz="1800" b="0">
                <a:latin typeface="Times New Roman" pitchFamily="18" charset="0"/>
              </a:rPr>
              <a:t>(1 of 2)</a:t>
            </a:r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9525"/>
          <a:ext cx="7019925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4" imgW="7074123" imgH="5017038" progId="Word.Document.8">
                  <p:embed/>
                </p:oleObj>
              </mc:Choice>
              <mc:Fallback>
                <p:oleObj name="Document" r:id="rId4" imgW="7074123" imgH="5017038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525"/>
                        <a:ext cx="7019925" cy="497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BEB03C9-5456-4A6B-A3AA-7F30E15E9F4A}" type="slidenum">
              <a:rPr lang="en-US" smtClean="0"/>
              <a:pPr/>
              <a:t>19</a:t>
            </a:fld>
            <a:endParaRPr lang="en-US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91000" y="1219200"/>
            <a:ext cx="3505200" cy="1152525"/>
            <a:chOff x="2640" y="768"/>
            <a:chExt cx="2208" cy="726"/>
          </a:xfrm>
        </p:grpSpPr>
        <p:sp>
          <p:nvSpPr>
            <p:cNvPr id="6151" name="Text Box 9"/>
            <p:cNvSpPr txBox="1">
              <a:spLocks noChangeArrowheads="1"/>
            </p:cNvSpPr>
            <p:nvPr/>
          </p:nvSpPr>
          <p:spPr bwMode="auto">
            <a:xfrm>
              <a:off x="3175" y="912"/>
              <a:ext cx="1673" cy="582"/>
            </a:xfrm>
            <a:prstGeom prst="rect">
              <a:avLst/>
            </a:prstGeom>
            <a:solidFill>
              <a:srgbClr val="F0F5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/>
                <a:t>Inherits from </a:t>
              </a:r>
              <a:r>
                <a:rPr lang="en-US" sz="1800">
                  <a:latin typeface="Lucida Console" pitchFamily="49" charset="0"/>
                </a:rPr>
                <a:t>CommissionEmployee3</a:t>
              </a:r>
            </a:p>
          </p:txBody>
        </p:sp>
        <p:sp>
          <p:nvSpPr>
            <p:cNvPr id="6152" name="Line 10"/>
            <p:cNvSpPr>
              <a:spLocks noChangeShapeType="1"/>
            </p:cNvSpPr>
            <p:nvPr/>
          </p:nvSpPr>
          <p:spPr bwMode="auto">
            <a:xfrm flipH="1" flipV="1">
              <a:off x="2640" y="76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Inheritance</a:t>
            </a:r>
          </a:p>
          <a:p>
            <a:pPr lvl="1">
              <a:defRPr/>
            </a:pPr>
            <a:r>
              <a:rPr lang="en-US"/>
              <a:t>Software reusability</a:t>
            </a:r>
          </a:p>
          <a:p>
            <a:pPr lvl="1">
              <a:defRPr/>
            </a:pPr>
            <a:r>
              <a:rPr lang="en-US"/>
              <a:t>Create new class from existing class</a:t>
            </a:r>
          </a:p>
          <a:p>
            <a:pPr lvl="2">
              <a:defRPr/>
            </a:pPr>
            <a:r>
              <a:rPr lang="en-US"/>
              <a:t>Absorb existing class’s data and behaviors</a:t>
            </a:r>
          </a:p>
          <a:p>
            <a:pPr lvl="2">
              <a:defRPr/>
            </a:pPr>
            <a:r>
              <a:rPr lang="en-US"/>
              <a:t>Enhance with new capabilities</a:t>
            </a:r>
          </a:p>
          <a:p>
            <a:pPr lvl="1">
              <a:defRPr/>
            </a:pPr>
            <a:r>
              <a:rPr lang="en-US"/>
              <a:t>Subclass extends superclass</a:t>
            </a:r>
          </a:p>
          <a:p>
            <a:pPr lvl="2">
              <a:defRPr/>
            </a:pPr>
            <a:r>
              <a:rPr lang="en-US"/>
              <a:t>Subclass</a:t>
            </a:r>
          </a:p>
          <a:p>
            <a:pPr lvl="3">
              <a:defRPr/>
            </a:pPr>
            <a:r>
              <a:rPr lang="en-US"/>
              <a:t>More specialized group of objects</a:t>
            </a:r>
          </a:p>
          <a:p>
            <a:pPr lvl="3">
              <a:defRPr/>
            </a:pPr>
            <a:r>
              <a:rPr lang="en-US"/>
              <a:t>Behaviors inherited from superclass</a:t>
            </a:r>
          </a:p>
          <a:p>
            <a:pPr lvl="4">
              <a:defRPr/>
            </a:pPr>
            <a:r>
              <a:rPr lang="en-US"/>
              <a:t>Can customize</a:t>
            </a:r>
          </a:p>
          <a:p>
            <a:pPr lvl="3">
              <a:defRPr/>
            </a:pPr>
            <a:r>
              <a:rPr lang="en-US"/>
              <a:t>Additional behaviors</a:t>
            </a:r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D6DCFF80-59D3-4A73-A805-04512A057608}" type="slidenum">
              <a:rPr lang="en-US" smtClean="0"/>
              <a:pPr algn="l"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152400"/>
            <a:ext cx="205740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Outline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5975" y="1068388"/>
            <a:ext cx="1981200" cy="2308225"/>
          </a:xfrm>
        </p:spPr>
        <p:txBody>
          <a:bodyPr/>
          <a:lstStyle/>
          <a:p>
            <a:pPr>
              <a:defRPr/>
            </a:pPr>
            <a:r>
              <a:rPr lang="en-US" sz="1800"/>
              <a:t>BasePlusCommissionEmployee4.java</a:t>
            </a:r>
          </a:p>
          <a:p>
            <a:pPr>
              <a:defRPr/>
            </a:pPr>
            <a:r>
              <a:rPr lang="en-US" sz="1800" b="0">
                <a:latin typeface="Times New Roman" pitchFamily="18" charset="0"/>
              </a:rPr>
              <a:t>(2 of 2)</a:t>
            </a:r>
          </a:p>
          <a:p>
            <a:pPr>
              <a:defRPr/>
            </a:pPr>
            <a:r>
              <a:rPr lang="en-US" sz="1800" b="0">
                <a:latin typeface="Times New Roman" pitchFamily="18" charset="0"/>
              </a:rPr>
              <a:t>Line 33 &amp; 40</a:t>
            </a:r>
          </a:p>
          <a:p>
            <a:pPr>
              <a:defRPr/>
            </a:pPr>
            <a:r>
              <a:rPr lang="en-US" sz="1800" b="0">
                <a:latin typeface="Times New Roman" pitchFamily="18" charset="0"/>
              </a:rPr>
              <a:t>Line 33</a:t>
            </a:r>
          </a:p>
          <a:p>
            <a:pPr>
              <a:defRPr/>
            </a:pPr>
            <a:r>
              <a:rPr lang="en-US" sz="1800" b="0">
                <a:latin typeface="Times New Roman" pitchFamily="18" charset="0"/>
              </a:rPr>
              <a:t>Lines 40</a:t>
            </a:r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4763"/>
          <a:ext cx="7085013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4" imgW="7074123" imgH="4170496" progId="Word.Document.8">
                  <p:embed/>
                </p:oleObj>
              </mc:Choice>
              <mc:Fallback>
                <p:oleObj name="Document" r:id="rId4" imgW="7074123" imgH="4170496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3"/>
                        <a:ext cx="7085013" cy="417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DBF5EC-9F82-4846-A327-4547B2B34D7E}" type="slidenum">
              <a:rPr lang="en-US" smtClean="0"/>
              <a:pPr/>
              <a:t>20</a:t>
            </a:fld>
            <a:endParaRPr lang="en-US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667000" y="2057400"/>
            <a:ext cx="5627688" cy="1371600"/>
            <a:chOff x="1680" y="1296"/>
            <a:chExt cx="3545" cy="864"/>
          </a:xfrm>
        </p:grpSpPr>
        <p:sp>
          <p:nvSpPr>
            <p:cNvPr id="7180" name="Text Box 7"/>
            <p:cNvSpPr txBox="1">
              <a:spLocks noChangeArrowheads="1"/>
            </p:cNvSpPr>
            <p:nvPr/>
          </p:nvSpPr>
          <p:spPr bwMode="auto">
            <a:xfrm>
              <a:off x="3552" y="1392"/>
              <a:ext cx="1673" cy="582"/>
            </a:xfrm>
            <a:prstGeom prst="rect">
              <a:avLst/>
            </a:prstGeom>
            <a:solidFill>
              <a:srgbClr val="F0F5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/>
                <a:t>Use </a:t>
              </a:r>
              <a:r>
                <a:rPr lang="en-US" sz="1800" i="1"/>
                <a:t>get</a:t>
              </a:r>
              <a:r>
                <a:rPr lang="en-US" sz="1800"/>
                <a:t> methods to obtain the values of instance variables</a:t>
              </a:r>
            </a:p>
          </p:txBody>
        </p:sp>
        <p:sp>
          <p:nvSpPr>
            <p:cNvPr id="7181" name="Line 8"/>
            <p:cNvSpPr>
              <a:spLocks noChangeShapeType="1"/>
            </p:cNvSpPr>
            <p:nvPr/>
          </p:nvSpPr>
          <p:spPr bwMode="auto">
            <a:xfrm flipH="1" flipV="1">
              <a:off x="1680" y="1296"/>
              <a:ext cx="18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2" name="Line 9"/>
            <p:cNvSpPr>
              <a:spLocks noChangeShapeType="1"/>
            </p:cNvSpPr>
            <p:nvPr/>
          </p:nvSpPr>
          <p:spPr bwMode="auto">
            <a:xfrm flipH="1">
              <a:off x="3216" y="1584"/>
              <a:ext cx="33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343400" y="1066800"/>
            <a:ext cx="4495800" cy="923925"/>
            <a:chOff x="2640" y="2304"/>
            <a:chExt cx="2592" cy="582"/>
          </a:xfrm>
        </p:grpSpPr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3553" y="2304"/>
              <a:ext cx="1679" cy="582"/>
            </a:xfrm>
            <a:prstGeom prst="rect">
              <a:avLst/>
            </a:prstGeom>
            <a:solidFill>
              <a:srgbClr val="F0F5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/>
                <a:t>Invoke an overridden superclass method from a subclass</a:t>
              </a:r>
            </a:p>
          </p:txBody>
        </p:sp>
        <p:sp>
          <p:nvSpPr>
            <p:cNvPr id="7179" name="Line 13"/>
            <p:cNvSpPr>
              <a:spLocks noChangeShapeType="1"/>
            </p:cNvSpPr>
            <p:nvPr/>
          </p:nvSpPr>
          <p:spPr bwMode="auto">
            <a:xfrm flipH="1">
              <a:off x="2640" y="240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176" name="Text Box 15"/>
          <p:cNvSpPr txBox="1">
            <a:spLocks noChangeArrowheads="1"/>
          </p:cNvSpPr>
          <p:nvPr/>
        </p:nvSpPr>
        <p:spPr bwMode="auto">
          <a:xfrm>
            <a:off x="4495800" y="3733800"/>
            <a:ext cx="2911475" cy="923925"/>
          </a:xfrm>
          <a:prstGeom prst="rect">
            <a:avLst/>
          </a:prstGeom>
          <a:solidFill>
            <a:srgbClr val="F0F5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/>
              <a:t>Invoke an overridden superclass method from a subclass</a:t>
            </a:r>
          </a:p>
        </p:txBody>
      </p:sp>
      <p:sp>
        <p:nvSpPr>
          <p:cNvPr id="7177" name="Line 16"/>
          <p:cNvSpPr>
            <a:spLocks noChangeShapeType="1"/>
          </p:cNvSpPr>
          <p:nvPr/>
        </p:nvSpPr>
        <p:spPr bwMode="auto">
          <a:xfrm flipH="1" flipV="1">
            <a:off x="2438400" y="34290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Times New Roman" pitchFamily="18" charset="0"/>
                <a:cs typeface="Arial" charset="0"/>
              </a:rPr>
              <a:t>Common Programming Error 9.3 </a:t>
            </a:r>
          </a:p>
        </p:txBody>
      </p:sp>
      <p:sp>
        <p:nvSpPr>
          <p:cNvPr id="8663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7834313" cy="5486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Times New Roman" pitchFamily="18" charset="0"/>
                <a:cs typeface="Helvetica" pitchFamily="50" charset="0"/>
              </a:rPr>
              <a:t>When a </a:t>
            </a:r>
            <a:r>
              <a:rPr lang="en-US" dirty="0" err="1">
                <a:ea typeface="Times New Roman" pitchFamily="18" charset="0"/>
                <a:cs typeface="Helvetica" pitchFamily="50" charset="0"/>
              </a:rPr>
              <a:t>superclass</a:t>
            </a:r>
            <a:r>
              <a:rPr lang="en-US" dirty="0">
                <a:ea typeface="Times New Roman" pitchFamily="18" charset="0"/>
                <a:cs typeface="Helvetica" pitchFamily="50" charset="0"/>
              </a:rPr>
              <a:t> method is overridden in a subclass, the subclass version often calls the </a:t>
            </a:r>
            <a:r>
              <a:rPr lang="en-US" dirty="0" err="1">
                <a:ea typeface="Times New Roman" pitchFamily="18" charset="0"/>
                <a:cs typeface="Helvetica" pitchFamily="50" charset="0"/>
              </a:rPr>
              <a:t>superclass</a:t>
            </a:r>
            <a:r>
              <a:rPr lang="en-US" dirty="0">
                <a:ea typeface="Times New Roman" pitchFamily="18" charset="0"/>
                <a:cs typeface="Helvetica" pitchFamily="50" charset="0"/>
              </a:rPr>
              <a:t> version to do a portion of the work. Failure to prefix the superclass method name with the keyword </a:t>
            </a:r>
            <a:r>
              <a:rPr lang="en-US" sz="2400" dirty="0">
                <a:latin typeface="Lucida Console" pitchFamily="49" charset="0"/>
                <a:ea typeface="LucidaSansTypewriter" pitchFamily="49" charset="0"/>
                <a:cs typeface="Lucida Console" pitchFamily="49" charset="0"/>
              </a:rPr>
              <a:t>super</a:t>
            </a:r>
            <a:r>
              <a:rPr lang="en-US" dirty="0">
                <a:cs typeface="Times New Roman" pitchFamily="18" charset="0"/>
              </a:rPr>
              <a:t> and a dot (</a:t>
            </a:r>
            <a:r>
              <a:rPr lang="en-US" sz="1600" dirty="0">
                <a:latin typeface="LucidaSansTypewriter" pitchFamily="49" charset="0"/>
              </a:rPr>
              <a:t>.</a:t>
            </a:r>
            <a:r>
              <a:rPr lang="en-US" dirty="0">
                <a:cs typeface="Times New Roman" pitchFamily="18" charset="0"/>
              </a:rPr>
              <a:t>) separator when referencing the superclass’s method causes the subclass method to call itself, creating an error called infinite recursion. </a:t>
            </a:r>
            <a:endParaRPr lang="en-US" dirty="0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715BB1A0-500F-405D-997C-EE174085CDCD}" type="slidenum">
              <a:rPr lang="en-US" smtClean="0"/>
              <a:pPr algn="l"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152400"/>
            <a:ext cx="205740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Outline</a:t>
            </a: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2800" y="1066800"/>
            <a:ext cx="1981200" cy="18605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BasePlusCommissionEmployeeTest4.java</a:t>
            </a:r>
          </a:p>
          <a:p>
            <a:pPr>
              <a:defRPr/>
            </a:pPr>
            <a:r>
              <a:rPr lang="en-US" sz="1600" b="0">
                <a:latin typeface="Times New Roman" pitchFamily="18" charset="0"/>
              </a:rPr>
              <a:t>(1 of 2)</a:t>
            </a:r>
          </a:p>
          <a:p>
            <a:pPr>
              <a:defRPr/>
            </a:pPr>
            <a:r>
              <a:rPr lang="en-US" sz="1600" b="0">
                <a:latin typeface="Times New Roman" pitchFamily="18" charset="0"/>
              </a:rPr>
              <a:t>Lines 9-11</a:t>
            </a:r>
          </a:p>
          <a:p>
            <a:pPr>
              <a:defRPr/>
            </a:pPr>
            <a:r>
              <a:rPr lang="en-US" sz="1600" b="0">
                <a:latin typeface="Times New Roman" pitchFamily="18" charset="0"/>
              </a:rPr>
              <a:t>Lines 16-25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4763"/>
          <a:ext cx="7037388" cy="603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4" imgW="7074123" imgH="6062089" progId="Word.Document.8">
                  <p:embed/>
                </p:oleObj>
              </mc:Choice>
              <mc:Fallback>
                <p:oleObj name="Document" r:id="rId4" imgW="7074123" imgH="6062089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3"/>
                        <a:ext cx="7037388" cy="603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F072A1-9501-42C9-818E-313B265660D7}" type="slidenum">
              <a:rPr lang="en-US" smtClean="0"/>
              <a:pPr/>
              <a:t>22</a:t>
            </a:fld>
            <a:endParaRPr lang="en-US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810000" y="1143000"/>
            <a:ext cx="4800600" cy="838200"/>
            <a:chOff x="2400" y="720"/>
            <a:chExt cx="3024" cy="528"/>
          </a:xfrm>
        </p:grpSpPr>
        <p:sp>
          <p:nvSpPr>
            <p:cNvPr id="8209" name="Text Box 9"/>
            <p:cNvSpPr txBox="1">
              <a:spLocks noChangeArrowheads="1"/>
            </p:cNvSpPr>
            <p:nvPr/>
          </p:nvSpPr>
          <p:spPr bwMode="auto">
            <a:xfrm>
              <a:off x="3464" y="720"/>
              <a:ext cx="1960" cy="526"/>
            </a:xfrm>
            <a:prstGeom prst="rect">
              <a:avLst/>
            </a:prstGeom>
            <a:solidFill>
              <a:srgbClr val="F0F5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Create </a:t>
              </a:r>
              <a:r>
                <a:rPr lang="en-US" sz="1400">
                  <a:latin typeface="Lucida Console" pitchFamily="49" charset="0"/>
                </a:rPr>
                <a:t>BasePlusCommissionEmployee4</a:t>
              </a:r>
              <a:r>
                <a:rPr lang="en-US"/>
                <a:t> object.</a:t>
              </a:r>
            </a:p>
          </p:txBody>
        </p:sp>
        <p:sp>
          <p:nvSpPr>
            <p:cNvPr id="8210" name="Line 10"/>
            <p:cNvSpPr>
              <a:spLocks noChangeShapeType="1"/>
            </p:cNvSpPr>
            <p:nvPr/>
          </p:nvSpPr>
          <p:spPr bwMode="auto">
            <a:xfrm flipH="1">
              <a:off x="2400" y="1008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429000"/>
            <a:ext cx="5257800" cy="1752600"/>
            <a:chOff x="2064" y="2160"/>
            <a:chExt cx="3312" cy="1104"/>
          </a:xfrm>
        </p:grpSpPr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3696" y="2400"/>
              <a:ext cx="1680" cy="526"/>
            </a:xfrm>
            <a:prstGeom prst="rect">
              <a:avLst/>
            </a:prstGeom>
            <a:solidFill>
              <a:srgbClr val="F0F5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Use inherited </a:t>
              </a:r>
              <a:r>
                <a:rPr lang="en-US" i="1"/>
                <a:t>get</a:t>
              </a:r>
              <a:r>
                <a:rPr lang="en-US"/>
                <a:t> methods to access inherited </a:t>
              </a:r>
              <a:r>
                <a:rPr lang="en-US">
                  <a:latin typeface="Lucida Console" pitchFamily="49" charset="0"/>
                </a:rPr>
                <a:t>private</a:t>
              </a:r>
              <a:r>
                <a:rPr lang="en-US"/>
                <a:t> instance variables</a:t>
              </a:r>
            </a:p>
          </p:txBody>
        </p: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H="1">
              <a:off x="2688" y="2688"/>
              <a:ext cx="100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05" name="Line 14"/>
            <p:cNvSpPr>
              <a:spLocks noChangeShapeType="1"/>
            </p:cNvSpPr>
            <p:nvPr/>
          </p:nvSpPr>
          <p:spPr bwMode="auto">
            <a:xfrm flipH="1" flipV="1">
              <a:off x="2112" y="2160"/>
              <a:ext cx="15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H="1" flipV="1">
              <a:off x="2064" y="2448"/>
              <a:ext cx="16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07" name="Line 16"/>
            <p:cNvSpPr>
              <a:spLocks noChangeShapeType="1"/>
            </p:cNvSpPr>
            <p:nvPr/>
          </p:nvSpPr>
          <p:spPr bwMode="auto">
            <a:xfrm flipH="1">
              <a:off x="2160" y="2688"/>
              <a:ext cx="15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08" name="Line 17"/>
            <p:cNvSpPr>
              <a:spLocks noChangeShapeType="1"/>
            </p:cNvSpPr>
            <p:nvPr/>
          </p:nvSpPr>
          <p:spPr bwMode="auto">
            <a:xfrm flipH="1">
              <a:off x="2352" y="2688"/>
              <a:ext cx="13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352800" y="5257800"/>
            <a:ext cx="5257800" cy="590550"/>
            <a:chOff x="2112" y="3312"/>
            <a:chExt cx="3312" cy="372"/>
          </a:xfrm>
        </p:grpSpPr>
        <p:sp>
          <p:nvSpPr>
            <p:cNvPr id="8201" name="Text Box 21"/>
            <p:cNvSpPr txBox="1">
              <a:spLocks noChangeArrowheads="1"/>
            </p:cNvSpPr>
            <p:nvPr/>
          </p:nvSpPr>
          <p:spPr bwMode="auto">
            <a:xfrm>
              <a:off x="2880" y="3312"/>
              <a:ext cx="2544" cy="372"/>
            </a:xfrm>
            <a:prstGeom prst="rect">
              <a:avLst/>
            </a:prstGeom>
            <a:solidFill>
              <a:srgbClr val="F0F5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Use </a:t>
              </a:r>
              <a:r>
                <a:rPr lang="en-US" sz="1400">
                  <a:latin typeface="Lucida Console" pitchFamily="49" charset="0"/>
                </a:rPr>
                <a:t>BasePlusCommissionEmployee4</a:t>
              </a:r>
              <a:r>
                <a:rPr lang="en-US"/>
                <a:t> </a:t>
              </a:r>
              <a:r>
                <a:rPr lang="en-US" i="1"/>
                <a:t>get</a:t>
              </a:r>
              <a:r>
                <a:rPr lang="en-US"/>
                <a:t> method to access </a:t>
              </a:r>
              <a:r>
                <a:rPr lang="en-US">
                  <a:latin typeface="Lucida Console" pitchFamily="49" charset="0"/>
                </a:rPr>
                <a:t>private</a:t>
              </a:r>
              <a:r>
                <a:rPr lang="en-US"/>
                <a:t> instance variable.</a:t>
              </a:r>
            </a:p>
          </p:txBody>
        </p:sp>
        <p:sp>
          <p:nvSpPr>
            <p:cNvPr id="8202" name="Line 22"/>
            <p:cNvSpPr>
              <a:spLocks noChangeShapeType="1"/>
            </p:cNvSpPr>
            <p:nvPr/>
          </p:nvSpPr>
          <p:spPr bwMode="auto">
            <a:xfrm flipH="1">
              <a:off x="2112" y="35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152400"/>
            <a:ext cx="2057400" cy="396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Outline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65975" y="1068388"/>
            <a:ext cx="1981200" cy="965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1800" dirty="0"/>
              <a:t>BasePlusCommissionEmployeeTest4.java</a:t>
            </a:r>
          </a:p>
          <a:p>
            <a:pPr>
              <a:defRPr/>
            </a:pPr>
            <a:r>
              <a:rPr lang="en-US" sz="1800" b="0" dirty="0">
                <a:latin typeface="Times New Roman" pitchFamily="18" charset="0"/>
              </a:rPr>
              <a:t>(2 of 2)</a:t>
            </a:r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4763"/>
          <a:ext cx="7037388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4" imgW="7074123" imgH="4248173" progId="Word.Document.8">
                  <p:embed/>
                </p:oleObj>
              </mc:Choice>
              <mc:Fallback>
                <p:oleObj name="Document" r:id="rId4" imgW="7074123" imgH="4248173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3"/>
                        <a:ext cx="7037388" cy="422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032E3E-DA7A-44A3-8D11-A8B1CAC59354}" type="slidenum">
              <a:rPr lang="en-US" smtClean="0"/>
              <a:pPr/>
              <a:t>23</a:t>
            </a:fld>
            <a:endParaRPr lang="en-US" smtClean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95600" y="228600"/>
            <a:ext cx="6019800" cy="1187450"/>
            <a:chOff x="1824" y="144"/>
            <a:chExt cx="3792" cy="748"/>
          </a:xfrm>
        </p:grpSpPr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2640" y="310"/>
              <a:ext cx="2976" cy="582"/>
            </a:xfrm>
            <a:prstGeom prst="rect">
              <a:avLst/>
            </a:prstGeom>
            <a:solidFill>
              <a:srgbClr val="F0F5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/>
                <a:t>Use </a:t>
              </a:r>
              <a:r>
                <a:rPr lang="en-US" sz="1800">
                  <a:latin typeface="Lucida Console" pitchFamily="49" charset="0"/>
                </a:rPr>
                <a:t>BasePlusCommissionEmployee4</a:t>
              </a:r>
              <a:r>
                <a:rPr lang="en-US" sz="1800"/>
                <a:t> </a:t>
              </a:r>
              <a:r>
                <a:rPr lang="en-US" sz="1800" i="1"/>
                <a:t>set</a:t>
              </a:r>
              <a:r>
                <a:rPr lang="en-US" sz="1800"/>
                <a:t> method to modify </a:t>
              </a:r>
              <a:r>
                <a:rPr lang="en-US" sz="1800">
                  <a:latin typeface="Lucida Console" pitchFamily="49" charset="0"/>
                </a:rPr>
                <a:t>private</a:t>
              </a:r>
              <a:r>
                <a:rPr lang="en-US" sz="1800"/>
                <a:t> instance variable </a:t>
              </a:r>
              <a:r>
                <a:rPr lang="en-US" sz="1800">
                  <a:latin typeface="Lucida Console" pitchFamily="49" charset="0"/>
                </a:rPr>
                <a:t>baseSalary</a:t>
              </a:r>
              <a:r>
                <a:rPr lang="en-US" sz="1800"/>
                <a:t>.</a:t>
              </a:r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 flipH="1" flipV="1">
              <a:off x="1824" y="14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133600"/>
            <a:ext cx="8458200" cy="1243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 smtClean="0">
                <a:ea typeface="新細明體" pitchFamily="18" charset="-120"/>
              </a:rPr>
              <a:t>Object Oriented Programming using Java</a:t>
            </a:r>
            <a:br>
              <a:rPr lang="en-US" altLang="zh-TW" sz="2400" dirty="0" smtClean="0">
                <a:ea typeface="新細明體" pitchFamily="18" charset="-120"/>
              </a:rPr>
            </a:br>
            <a:r>
              <a:rPr lang="en-US" altLang="zh-TW" sz="2400" dirty="0" smtClean="0">
                <a:ea typeface="新細明體" pitchFamily="18" charset="-120"/>
              </a:rPr>
              <a:t/>
            </a:r>
            <a:br>
              <a:rPr lang="en-US" altLang="zh-TW" sz="2400" dirty="0" smtClean="0">
                <a:ea typeface="新細明體" pitchFamily="18" charset="-120"/>
              </a:rPr>
            </a:br>
            <a:r>
              <a:rPr lang="en-US" altLang="zh-TW" sz="2400" dirty="0" smtClean="0">
                <a:ea typeface="新細明體" pitchFamily="18" charset="-120"/>
              </a:rPr>
              <a:t>    </a:t>
            </a:r>
            <a:r>
              <a:rPr lang="en-US" altLang="zh-TW" sz="2400" b="0" i="1" dirty="0" smtClean="0">
                <a:ea typeface="新細明體" pitchFamily="18" charset="-120"/>
              </a:rPr>
              <a:t>- Inheritance  Constructors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447800" y="51816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kumimoji="0" lang="en-US" sz="1000" dirty="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609600" y="8810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Times New Roman" pitchFamily="18" charset="0"/>
                <a:cs typeface="Arial" charset="0"/>
              </a:rPr>
              <a:t>Software Engineering Observation 9.8 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90600"/>
            <a:ext cx="7834313" cy="4724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Times New Roman" pitchFamily="18" charset="0"/>
                <a:cs typeface="Helvetica" pitchFamily="50" charset="0"/>
              </a:rPr>
              <a:t>When a program creates a subclass object, the subclass constructor immediately calls the superclass constructor (explicitly, via </a:t>
            </a:r>
            <a:r>
              <a:rPr lang="en-US" sz="2400" dirty="0">
                <a:latin typeface="Lucida Console" pitchFamily="49" charset="0"/>
                <a:ea typeface="LucidaSansTypewriter" pitchFamily="49" charset="0"/>
                <a:cs typeface="Lucida Console" pitchFamily="49" charset="0"/>
              </a:rPr>
              <a:t>super</a:t>
            </a:r>
            <a:r>
              <a:rPr lang="en-US" dirty="0">
                <a:cs typeface="Times New Roman" pitchFamily="18" charset="0"/>
              </a:rPr>
              <a:t>, or implicitly). </a:t>
            </a: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>
                <a:cs typeface="Times New Roman" pitchFamily="18" charset="0"/>
              </a:rPr>
              <a:t>superclass constructor’s body executes to initialize the superclass’s instance variables that are part of the subclass object, then the subclass constructor’s body executes to initialize the subclass-only instance </a:t>
            </a:r>
            <a:r>
              <a:rPr lang="en-US" dirty="0" smtClean="0">
                <a:cs typeface="Times New Roman" pitchFamily="18" charset="0"/>
              </a:rPr>
              <a:t>variables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7D38C1A0-5386-4B7A-A7BF-C58C68A11C7E}" type="slidenum">
              <a:rPr lang="en-US" smtClean="0"/>
              <a:pPr algn="l"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Constructors </a:t>
            </a:r>
            <a:r>
              <a:rPr lang="en-US" dirty="0"/>
              <a:t>in Subclasses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Instantiating subclass object</a:t>
            </a:r>
          </a:p>
          <a:p>
            <a:pPr lvl="1">
              <a:defRPr/>
            </a:pPr>
            <a:r>
              <a:rPr lang="en-US" sz="2000" dirty="0"/>
              <a:t>Chain of constructor calls</a:t>
            </a:r>
          </a:p>
          <a:p>
            <a:pPr lvl="2">
              <a:defRPr/>
            </a:pPr>
            <a:r>
              <a:rPr lang="en-US" sz="1800" dirty="0"/>
              <a:t>subclass constructor invokes superclass constructor</a:t>
            </a:r>
          </a:p>
          <a:p>
            <a:pPr lvl="3">
              <a:defRPr/>
            </a:pPr>
            <a:r>
              <a:rPr lang="en-US" sz="1800" dirty="0"/>
              <a:t>Implicitly or explicitly</a:t>
            </a:r>
          </a:p>
          <a:p>
            <a:pPr lvl="2">
              <a:defRPr/>
            </a:pPr>
            <a:r>
              <a:rPr lang="en-US" sz="1800" dirty="0"/>
              <a:t>Base of inheritance hierarchy</a:t>
            </a:r>
          </a:p>
          <a:p>
            <a:pPr lvl="3">
              <a:defRPr/>
            </a:pPr>
            <a:r>
              <a:rPr lang="en-US" sz="1800" dirty="0"/>
              <a:t>Last constructor called in chain is </a:t>
            </a:r>
            <a:r>
              <a:rPr lang="en-US" sz="1800" dirty="0">
                <a:latin typeface="Lucida Console" pitchFamily="49" charset="0"/>
              </a:rPr>
              <a:t>Object</a:t>
            </a:r>
            <a:r>
              <a:rPr lang="en-US" sz="1800" dirty="0"/>
              <a:t>’s constructor</a:t>
            </a:r>
          </a:p>
          <a:p>
            <a:pPr lvl="3">
              <a:defRPr/>
            </a:pPr>
            <a:r>
              <a:rPr lang="en-US" sz="1800" dirty="0"/>
              <a:t>Original subclass constructor’s body finishes executing </a:t>
            </a:r>
            <a:r>
              <a:rPr lang="en-US" sz="1800" dirty="0" smtClean="0"/>
              <a:t>last</a:t>
            </a:r>
            <a:endParaRPr lang="en-US" sz="1800" dirty="0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DDBC3871-4ECE-40EA-BD5B-6FD132DE88FD}" type="slidenum">
              <a:rPr lang="en-US" smtClean="0"/>
              <a:pPr algn="l"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24400"/>
            <a:ext cx="7924800" cy="5334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4D99FF"/>
                </a:solidFill>
              </a:rPr>
              <a:t>Fig. 9.2 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| Inheritance hierarchy for university </a:t>
            </a:r>
            <a:r>
              <a:rPr lang="en-US" sz="1800" dirty="0" err="1">
                <a:solidFill>
                  <a:srgbClr val="000000"/>
                </a:solidFill>
                <a:latin typeface="Lucida Console" pitchFamily="49" charset="0"/>
                <a:ea typeface="LucidaSansTypewriter" pitchFamily="49" charset="0"/>
                <a:cs typeface="Lucida Console" pitchFamily="49" charset="0"/>
              </a:rPr>
              <a:t>CommunityMember</a:t>
            </a:r>
            <a:r>
              <a:rPr lang="en-US" sz="1800" dirty="0" err="1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/>
              <a:t> 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1C4ED7A2-55C9-4E1E-B619-90577E9CBEEA}" type="slidenum">
              <a:rPr lang="en-US" smtClean="0"/>
              <a:pPr algn="l"/>
              <a:t>27</a:t>
            </a:fld>
            <a:endParaRPr lang="en-US" smtClean="0"/>
          </a:p>
        </p:txBody>
      </p:sp>
      <p:pic>
        <p:nvPicPr>
          <p:cNvPr id="18436" name="Picture 3" descr="AAEMYRT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7162800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16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Times New Roman" pitchFamily="18" charset="0"/>
                <a:cs typeface="Arial" charset="0"/>
              </a:rPr>
              <a:t>Software Engineering Observation 9.8 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834313" cy="4267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Times New Roman" pitchFamily="18" charset="0"/>
                <a:cs typeface="Helvetica" pitchFamily="50" charset="0"/>
              </a:rPr>
              <a:t>Java ensures that even if a constructor does not assign a value to an instance variable, the variable is still initialized to its default value (e.g., </a:t>
            </a:r>
            <a:r>
              <a:rPr lang="en-US" sz="2400" dirty="0">
                <a:latin typeface="Lucida Console" pitchFamily="49" charset="0"/>
                <a:ea typeface="LucidaSansTypewriter" pitchFamily="49" charset="0"/>
                <a:cs typeface="Helvetica" pitchFamily="50" charset="0"/>
              </a:rPr>
              <a:t>0</a:t>
            </a:r>
            <a:r>
              <a:rPr lang="en-US" sz="2400" dirty="0">
                <a:latin typeface="Lucida Console" pitchFamily="49" charset="0"/>
                <a:ea typeface="LucidaSansTypewriter" pitchFamily="49" charset="0"/>
                <a:cs typeface="Times New Roman" pitchFamily="18" charset="0"/>
              </a:rPr>
              <a:t> </a:t>
            </a:r>
            <a:r>
              <a:rPr lang="en-US" dirty="0">
                <a:ea typeface="LucidaSansTypewriter" pitchFamily="49" charset="0"/>
                <a:cs typeface="Times New Roman" pitchFamily="18" charset="0"/>
              </a:rPr>
              <a:t>for primitive numeric types, </a:t>
            </a:r>
            <a:r>
              <a:rPr lang="en-US" sz="2400" dirty="0">
                <a:latin typeface="Lucida Console" pitchFamily="49" charset="0"/>
                <a:ea typeface="LucidaSansTypewriter" pitchFamily="49" charset="0"/>
                <a:cs typeface="Times New Roman" pitchFamily="18" charset="0"/>
              </a:rPr>
              <a:t>false</a:t>
            </a:r>
            <a:r>
              <a:rPr lang="en-US" dirty="0">
                <a:ea typeface="LucidaSansTypewriter" pitchFamily="49" charset="0"/>
                <a:cs typeface="Times New Roman" pitchFamily="18" charset="0"/>
              </a:rPr>
              <a:t> for </a:t>
            </a:r>
            <a:r>
              <a:rPr lang="en-US" sz="2400" dirty="0" err="1">
                <a:latin typeface="Lucida Console" pitchFamily="49" charset="0"/>
                <a:ea typeface="LucidaSansTypewriter" pitchFamily="49" charset="0"/>
                <a:cs typeface="Times New Roman" pitchFamily="18" charset="0"/>
              </a:rPr>
              <a:t>boolean</a:t>
            </a:r>
            <a:r>
              <a:rPr lang="en-US" dirty="0" err="1">
                <a:ea typeface="LucidaSansTypewriter" pitchFamily="49" charset="0"/>
                <a:cs typeface="Times New Roman" pitchFamily="18" charset="0"/>
              </a:rPr>
              <a:t>s</a:t>
            </a:r>
            <a:r>
              <a:rPr lang="en-US" dirty="0">
                <a:ea typeface="LucidaSansTypewriter" pitchFamily="49" charset="0"/>
                <a:cs typeface="Times New Roman" pitchFamily="18" charset="0"/>
              </a:rPr>
              <a:t>, </a:t>
            </a:r>
            <a:r>
              <a:rPr lang="en-US" sz="2400" dirty="0">
                <a:latin typeface="Lucida Console" pitchFamily="49" charset="0"/>
                <a:ea typeface="LucidaSansTypewriter" pitchFamily="49" charset="0"/>
                <a:cs typeface="Times New Roman" pitchFamily="18" charset="0"/>
              </a:rPr>
              <a:t>null</a:t>
            </a:r>
            <a:r>
              <a:rPr lang="en-US" dirty="0">
                <a:ea typeface="LucidaSansTypewriter" pitchFamily="49" charset="0"/>
                <a:cs typeface="Times New Roman" pitchFamily="18" charset="0"/>
              </a:rPr>
              <a:t> for references).    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2719BCB9-210A-41F0-83BC-5E13080FBD20}" type="slidenum">
              <a:rPr lang="en-US" smtClean="0"/>
              <a:pPr algn="l"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834313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some restrictions on how you can use the base class constructor call super . </a:t>
            </a:r>
          </a:p>
          <a:p>
            <a:r>
              <a:rPr lang="en-US" dirty="0" smtClean="0"/>
              <a:t>Also, the call to the base class constructor ( super ) must always be the first action taken in a constructor definition. You cannot use it later in the definition of a constructor.</a:t>
            </a:r>
          </a:p>
          <a:p>
            <a:r>
              <a:rPr lang="en-US" dirty="0" smtClean="0"/>
              <a:t>Notice that you use the keyword super to call the constructor of the base class. You do not use the name of the constructor; you do </a:t>
            </a:r>
            <a:r>
              <a:rPr lang="en-US" i="1" dirty="0" smtClean="0"/>
              <a:t>not use</a:t>
            </a:r>
          </a:p>
          <a:p>
            <a:pPr lvl="1"/>
            <a:r>
              <a:rPr lang="en-US" dirty="0" smtClean="0"/>
              <a:t>Employee(</a:t>
            </a:r>
            <a:r>
              <a:rPr lang="en-US" dirty="0" err="1" smtClean="0"/>
              <a:t>theName</a:t>
            </a:r>
            <a:r>
              <a:rPr lang="en-US" dirty="0" smtClean="0"/>
              <a:t>, </a:t>
            </a:r>
            <a:r>
              <a:rPr lang="en-US" dirty="0" err="1" smtClean="0"/>
              <a:t>theDate</a:t>
            </a:r>
            <a:r>
              <a:rPr lang="en-US" dirty="0" smtClean="0"/>
              <a:t>); </a:t>
            </a:r>
            <a:r>
              <a:rPr lang="en-US" i="1" dirty="0" smtClean="0"/>
              <a:t>//ILLEGAL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6060CD7D-C6DE-48A1-AD34-5B25BD31687A}" type="slidenum">
              <a:rPr lang="en-US" smtClean="0"/>
              <a:pPr algn="l"/>
              <a:t>29</a:t>
            </a:fld>
            <a:endParaRPr lang="en-US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cs typeface="Arial" charset="0"/>
              </a:rPr>
              <a:t>Constructor Calls…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 </a:t>
            </a:r>
            <a:r>
              <a:rPr lang="en-US" dirty="0"/>
              <a:t>(Cont.)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Class hierarchy</a:t>
            </a:r>
          </a:p>
          <a:p>
            <a:pPr lvl="1">
              <a:defRPr/>
            </a:pPr>
            <a:r>
              <a:rPr lang="en-US"/>
              <a:t>Direct superclass</a:t>
            </a:r>
          </a:p>
          <a:p>
            <a:pPr lvl="2">
              <a:defRPr/>
            </a:pPr>
            <a:r>
              <a:rPr lang="en-US"/>
              <a:t>Inherited explicitly (one level up hierarchy)</a:t>
            </a:r>
          </a:p>
          <a:p>
            <a:pPr lvl="1">
              <a:defRPr/>
            </a:pPr>
            <a:r>
              <a:rPr lang="en-US"/>
              <a:t>Indirect superclass</a:t>
            </a:r>
          </a:p>
          <a:p>
            <a:pPr lvl="2">
              <a:defRPr/>
            </a:pPr>
            <a:r>
              <a:rPr lang="en-US"/>
              <a:t>Inherited two or more levels up hierarchy</a:t>
            </a:r>
          </a:p>
          <a:p>
            <a:pPr lvl="1">
              <a:defRPr/>
            </a:pPr>
            <a:r>
              <a:rPr lang="en-US"/>
              <a:t>Single inheritance</a:t>
            </a:r>
          </a:p>
          <a:p>
            <a:pPr lvl="2">
              <a:defRPr/>
            </a:pPr>
            <a:r>
              <a:rPr lang="en-US"/>
              <a:t>Inherits from one superclass</a:t>
            </a:r>
          </a:p>
          <a:p>
            <a:pPr lvl="1">
              <a:defRPr/>
            </a:pPr>
            <a:r>
              <a:rPr lang="en-US"/>
              <a:t>Multiple inheritance</a:t>
            </a:r>
          </a:p>
          <a:p>
            <a:pPr lvl="2">
              <a:defRPr/>
            </a:pPr>
            <a:r>
              <a:rPr lang="en-US"/>
              <a:t>Inherits from multiple superclasses</a:t>
            </a:r>
          </a:p>
          <a:p>
            <a:pPr lvl="3">
              <a:defRPr/>
            </a:pPr>
            <a:r>
              <a:rPr lang="en-US"/>
              <a:t>Java does not support multiple inheritance</a:t>
            </a:r>
          </a:p>
          <a:p>
            <a:pPr>
              <a:defRPr/>
            </a:pPr>
            <a:endParaRPr lang="en-US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F4228BD9-6942-4FE4-B139-A7B7ADF86D0A}" type="slidenum">
              <a:rPr lang="en-US" smtClean="0"/>
              <a:pPr algn="l"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cs typeface="Arial" charset="0"/>
              </a:rPr>
              <a:t>Constructor Calls…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constructor definition for a derived class does not include an invocation of a constructor for the base class, then the no-argument constructor of the base class is invoked automatically as the first action of the derived class constructor.</a:t>
            </a:r>
            <a:endParaRPr lang="en-US" dirty="0" smtClean="0">
              <a:ea typeface="Times New Roman" pitchFamily="18" charset="0"/>
              <a:cs typeface="Helvetica" pitchFamily="50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Within the definition of a constructor for a class, you can use super as a name for a constructor of the base class. Any invocation of super must be the first action taken by the constructor.</a:t>
            </a:r>
          </a:p>
          <a:p>
            <a:r>
              <a:rPr lang="en-US" b="1" dirty="0" smtClean="0"/>
              <a:t>EXAMPLE</a:t>
            </a:r>
          </a:p>
          <a:p>
            <a:pPr lvl="1"/>
            <a:r>
              <a:rPr lang="en-US" dirty="0" smtClean="0"/>
              <a:t>public </a:t>
            </a:r>
            <a:r>
              <a:rPr lang="en-US" dirty="0" err="1" smtClean="0"/>
              <a:t>SalariedEmployee</a:t>
            </a:r>
            <a:r>
              <a:rPr lang="en-US" dirty="0" smtClean="0"/>
              <a:t>(</a:t>
            </a:r>
            <a:r>
              <a:rPr lang="en-US" dirty="0" err="1" smtClean="0"/>
              <a:t>SalariedEmployee</a:t>
            </a:r>
            <a:r>
              <a:rPr lang="en-US" dirty="0" smtClean="0"/>
              <a:t> </a:t>
            </a:r>
            <a:r>
              <a:rPr lang="en-US" dirty="0" err="1" smtClean="0"/>
              <a:t>originalObject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super(</a:t>
            </a:r>
            <a:r>
              <a:rPr lang="en-US" dirty="0" err="1" smtClean="0"/>
              <a:t>originalObject</a:t>
            </a:r>
            <a:r>
              <a:rPr lang="en-US" dirty="0" smtClean="0"/>
              <a:t>); </a:t>
            </a:r>
          </a:p>
          <a:p>
            <a:pPr lvl="2"/>
            <a:r>
              <a:rPr lang="en-US" dirty="0" smtClean="0"/>
              <a:t>salary = </a:t>
            </a:r>
            <a:r>
              <a:rPr lang="en-US" dirty="0" err="1" smtClean="0"/>
              <a:t>originalObject.salary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cs typeface="Arial" charset="0"/>
              </a:rPr>
              <a:t>Software Engineering Observation 9.10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7834313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Times New Roman" pitchFamily="18" charset="0"/>
                <a:cs typeface="Helvetica" pitchFamily="50" charset="0"/>
              </a:rPr>
              <a:t>At the design stage in an object-oriented system, the designer often finds that certain classes are closely related. The designer should “factor out” common instance variables and methods and place them in a </a:t>
            </a:r>
            <a:r>
              <a:rPr lang="en-US" dirty="0" err="1">
                <a:ea typeface="Times New Roman" pitchFamily="18" charset="0"/>
                <a:cs typeface="Helvetica" pitchFamily="50" charset="0"/>
              </a:rPr>
              <a:t>superclass</a:t>
            </a:r>
            <a:r>
              <a:rPr lang="en-US" dirty="0">
                <a:ea typeface="Times New Roman" pitchFamily="18" charset="0"/>
                <a:cs typeface="Helvetica" pitchFamily="50" charset="0"/>
              </a:rPr>
              <a:t>. Then the designer should use inheritance to develop subclasses, specializing them with capabilities beyond those inherited from the </a:t>
            </a:r>
            <a:r>
              <a:rPr lang="en-US" dirty="0" err="1">
                <a:ea typeface="Times New Roman" pitchFamily="18" charset="0"/>
                <a:cs typeface="Helvetica" pitchFamily="50" charset="0"/>
              </a:rPr>
              <a:t>superclass</a:t>
            </a:r>
            <a:r>
              <a:rPr lang="en-US" dirty="0">
                <a:ea typeface="Times New Roman" pitchFamily="18" charset="0"/>
                <a:cs typeface="Helvetica" pitchFamily="50" charset="0"/>
              </a:rPr>
              <a:t>.   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6060CD7D-C6DE-48A1-AD34-5B25BD31687A}" type="slidenum">
              <a:rPr lang="en-US" smtClean="0"/>
              <a:pPr algn="l"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inherited fields can be used directly, just like any other fields.</a:t>
            </a:r>
          </a:p>
          <a:p>
            <a:r>
              <a:rPr lang="en-US" dirty="0" smtClean="0"/>
              <a:t>You can declare a field in the subclass with the same name as the one in the </a:t>
            </a:r>
            <a:r>
              <a:rPr lang="en-US" dirty="0" err="1" smtClean="0"/>
              <a:t>superclass</a:t>
            </a:r>
            <a:r>
              <a:rPr lang="en-US" dirty="0" smtClean="0"/>
              <a:t>, thus </a:t>
            </a:r>
            <a:r>
              <a:rPr lang="en-US" i="1" dirty="0" smtClean="0"/>
              <a:t>hiding</a:t>
            </a:r>
            <a:r>
              <a:rPr lang="en-US" dirty="0" smtClean="0"/>
              <a:t> it (not recommended).</a:t>
            </a:r>
          </a:p>
          <a:p>
            <a:r>
              <a:rPr lang="en-US" dirty="0" smtClean="0"/>
              <a:t>You can declare new fields in the subclass that are not in the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inherited methods can be used directly as they are.</a:t>
            </a:r>
          </a:p>
          <a:p>
            <a:r>
              <a:rPr lang="en-US" dirty="0" smtClean="0"/>
              <a:t>You can write a new </a:t>
            </a:r>
            <a:r>
              <a:rPr lang="en-US" i="1" dirty="0" smtClean="0"/>
              <a:t>instance</a:t>
            </a:r>
            <a:r>
              <a:rPr lang="en-US" dirty="0" smtClean="0"/>
              <a:t> method in the subclass that has the same signature as the one in the </a:t>
            </a:r>
            <a:r>
              <a:rPr lang="en-US" dirty="0" err="1" smtClean="0"/>
              <a:t>superclass</a:t>
            </a:r>
            <a:r>
              <a:rPr lang="en-US" dirty="0" smtClean="0"/>
              <a:t>, thus </a:t>
            </a:r>
            <a:r>
              <a:rPr lang="en-US" i="1" dirty="0" smtClean="0"/>
              <a:t>overriding</a:t>
            </a:r>
            <a:r>
              <a:rPr lang="en-US" dirty="0" smtClean="0"/>
              <a:t> it.</a:t>
            </a:r>
          </a:p>
          <a:p>
            <a:r>
              <a:rPr lang="en-US" dirty="0" smtClean="0"/>
              <a:t>You can declare new methods in the subclass that are not in the superclass.</a:t>
            </a:r>
          </a:p>
          <a:p>
            <a:r>
              <a:rPr lang="en-US" dirty="0" smtClean="0"/>
              <a:t>You can write a subclass constructor that invokes the constructor of the </a:t>
            </a:r>
            <a:r>
              <a:rPr lang="en-US" dirty="0" err="1" smtClean="0"/>
              <a:t>superclass</a:t>
            </a:r>
            <a:r>
              <a:rPr lang="en-US" dirty="0" smtClean="0"/>
              <a:t>, either implicitly or by using the keyword super.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subclass does not inherit the private members of its parent class. However, if the </a:t>
            </a:r>
            <a:r>
              <a:rPr lang="en-US" dirty="0" err="1" smtClean="0"/>
              <a:t>superclass</a:t>
            </a:r>
            <a:r>
              <a:rPr lang="en-US" dirty="0" smtClean="0"/>
              <a:t> has public or protected methods for accessing its private fields, these can also be used by the subclass.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Lucida Console" pitchFamily="49" charset="0"/>
              </a:rPr>
              <a:t>Object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</p:txBody>
      </p:sp>
      <p:sp>
        <p:nvSpPr>
          <p:cNvPr id="1516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All classes in java inherit directly or indirectly from the Object class (package </a:t>
            </a:r>
            <a:r>
              <a:rPr lang="en-US" dirty="0" err="1" smtClean="0"/>
              <a:t>jva.lang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/>
              <a:t>Class </a:t>
            </a:r>
            <a:r>
              <a:rPr lang="en-US" dirty="0">
                <a:latin typeface="Lucida Console" pitchFamily="49" charset="0"/>
              </a:rPr>
              <a:t>Object</a:t>
            </a:r>
            <a:r>
              <a:rPr lang="en-US" dirty="0"/>
              <a:t> methods</a:t>
            </a:r>
          </a:p>
          <a:p>
            <a:pPr lvl="1">
              <a:defRPr/>
            </a:pPr>
            <a:r>
              <a:rPr lang="en-US" dirty="0">
                <a:latin typeface="Lucida Console" pitchFamily="49" charset="0"/>
              </a:rPr>
              <a:t>clone</a:t>
            </a:r>
          </a:p>
          <a:p>
            <a:pPr lvl="1">
              <a:defRPr/>
            </a:pPr>
            <a:r>
              <a:rPr lang="en-US" dirty="0">
                <a:latin typeface="Lucida Console" pitchFamily="49" charset="0"/>
              </a:rPr>
              <a:t>equals</a:t>
            </a:r>
          </a:p>
          <a:p>
            <a:pPr lvl="1">
              <a:defRPr/>
            </a:pPr>
            <a:r>
              <a:rPr lang="en-US" dirty="0">
                <a:latin typeface="Lucida Console" pitchFamily="49" charset="0"/>
              </a:rPr>
              <a:t>finalize</a:t>
            </a:r>
          </a:p>
          <a:p>
            <a:pPr lvl="1">
              <a:defRPr/>
            </a:pPr>
            <a:r>
              <a:rPr lang="en-US" dirty="0" err="1">
                <a:latin typeface="Lucida Console" pitchFamily="49" charset="0"/>
              </a:rPr>
              <a:t>getClass</a:t>
            </a:r>
            <a:endParaRPr lang="en-US" dirty="0">
              <a:latin typeface="Lucida Console" pitchFamily="49" charset="0"/>
            </a:endParaRPr>
          </a:p>
          <a:p>
            <a:pPr lvl="1">
              <a:defRPr/>
            </a:pPr>
            <a:r>
              <a:rPr lang="en-US" dirty="0" err="1">
                <a:latin typeface="Lucida Console" pitchFamily="49" charset="0"/>
              </a:rPr>
              <a:t>hashCode</a:t>
            </a:r>
            <a:endParaRPr lang="en-US" dirty="0">
              <a:latin typeface="Lucida Console" pitchFamily="49" charset="0"/>
            </a:endParaRPr>
          </a:p>
          <a:p>
            <a:pPr lvl="1">
              <a:defRPr/>
            </a:pPr>
            <a:r>
              <a:rPr lang="en-US" dirty="0">
                <a:latin typeface="Lucida Console" pitchFamily="49" charset="0"/>
              </a:rPr>
              <a:t>notify</a:t>
            </a:r>
            <a:r>
              <a:rPr lang="en-US" dirty="0"/>
              <a:t>, </a:t>
            </a:r>
            <a:r>
              <a:rPr lang="en-US" dirty="0" err="1">
                <a:latin typeface="Lucida Console" pitchFamily="49" charset="0"/>
              </a:rPr>
              <a:t>notifyAll</a:t>
            </a:r>
            <a:r>
              <a:rPr lang="en-US" dirty="0"/>
              <a:t>, </a:t>
            </a:r>
            <a:r>
              <a:rPr lang="en-US" dirty="0">
                <a:latin typeface="Lucida Console" pitchFamily="49" charset="0"/>
              </a:rPr>
              <a:t>wait</a:t>
            </a:r>
          </a:p>
          <a:p>
            <a:pPr lvl="1">
              <a:defRPr/>
            </a:pPr>
            <a:r>
              <a:rPr lang="en-US" dirty="0" err="1">
                <a:latin typeface="Lucida Console" pitchFamily="49" charset="0"/>
              </a:rPr>
              <a:t>toString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7A300055-9E09-4B9A-A30A-3615D98BC2B0}" type="slidenum">
              <a:rPr lang="en-US" smtClean="0"/>
              <a:pPr algn="l"/>
              <a:t>35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 Object of a Derived Class Has More than One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object of a derived class has the type of the derived class, and it also has the type of the base class. </a:t>
            </a:r>
          </a:p>
          <a:p>
            <a:r>
              <a:rPr lang="en-US" dirty="0" smtClean="0"/>
              <a:t>More generally, a derived class has the type of every one of its ancestor classes.</a:t>
            </a:r>
          </a:p>
          <a:p>
            <a:r>
              <a:rPr lang="en-US" dirty="0" smtClean="0"/>
              <a:t>So, you can assign an object of a derived class to a variable of any ancestor type (but not the other way around). </a:t>
            </a:r>
          </a:p>
          <a:p>
            <a:r>
              <a:rPr lang="en-US" dirty="0" smtClean="0"/>
              <a:t>You can plug in a derived class object for a parameter of any of its ancestor types. </a:t>
            </a:r>
          </a:p>
          <a:p>
            <a:r>
              <a:rPr lang="en-US" dirty="0" smtClean="0"/>
              <a:t>More generally, you can use a derived class object anyplace you can use an object of any of its ancestor types.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39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620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Private Methods Are Effectively Not Inherited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private methods of the base class are just like private variables in terms of not being directly available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Acknowledgements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b="0" i="1" smtClean="0">
                <a:effectLst/>
              </a:rPr>
              <a:t>Deitel, Java How to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Superclasses</a:t>
            </a:r>
            <a:r>
              <a:rPr lang="en-US" dirty="0" smtClean="0"/>
              <a:t> </a:t>
            </a:r>
            <a:r>
              <a:rPr lang="en-US" dirty="0"/>
              <a:t>and subclasses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 err="1"/>
              <a:t>Superclasses</a:t>
            </a:r>
            <a:r>
              <a:rPr lang="en-US" sz="2400" dirty="0"/>
              <a:t> and subclasses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Object of one class “is an” object of another class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/>
              <a:t>Example: Rectangle is quadrilateral.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800" dirty="0"/>
              <a:t>Class </a:t>
            </a:r>
            <a:r>
              <a:rPr lang="en-US" sz="1800" dirty="0">
                <a:latin typeface="Lucida Console" pitchFamily="49" charset="0"/>
              </a:rPr>
              <a:t>Rectangle</a:t>
            </a:r>
            <a:r>
              <a:rPr lang="en-US" sz="1800" dirty="0"/>
              <a:t> inherits from class </a:t>
            </a:r>
            <a:r>
              <a:rPr lang="en-US" sz="1800" dirty="0">
                <a:latin typeface="Lucida Console" pitchFamily="49" charset="0"/>
              </a:rPr>
              <a:t>Quadrilateral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800" dirty="0">
                <a:latin typeface="Lucida Console" pitchFamily="49" charset="0"/>
              </a:rPr>
              <a:t>Quadrilateral</a:t>
            </a:r>
            <a:r>
              <a:rPr lang="en-US" sz="1800" dirty="0"/>
              <a:t>: superclass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800" dirty="0">
                <a:latin typeface="Lucida Console" pitchFamily="49" charset="0"/>
              </a:rPr>
              <a:t>Rectangle</a:t>
            </a:r>
            <a:r>
              <a:rPr lang="en-US" sz="1800" dirty="0"/>
              <a:t>: subclass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Superclass typically represents larger set of objects than subclasses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1800" dirty="0"/>
              <a:t>Example:  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800" dirty="0"/>
              <a:t>superclass: </a:t>
            </a:r>
            <a:r>
              <a:rPr lang="en-US" sz="1800" dirty="0">
                <a:latin typeface="Lucida Console" pitchFamily="49" charset="0"/>
              </a:rPr>
              <a:t>Vehicle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800" dirty="0" smtClean="0"/>
              <a:t>subclass</a:t>
            </a:r>
            <a:r>
              <a:rPr lang="en-US" sz="1800" dirty="0"/>
              <a:t>: </a:t>
            </a:r>
            <a:r>
              <a:rPr lang="en-US" sz="1800" dirty="0">
                <a:latin typeface="Lucida Console" pitchFamily="49" charset="0"/>
              </a:rPr>
              <a:t>Car</a:t>
            </a:r>
          </a:p>
          <a:p>
            <a:pPr lvl="4">
              <a:lnSpc>
                <a:spcPct val="90000"/>
              </a:lnSpc>
              <a:defRPr/>
            </a:pPr>
            <a:r>
              <a:rPr lang="en-US" sz="1800" dirty="0"/>
              <a:t>Smaller, more-specific subset of vehicles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3387223F-532D-4EE7-9F5C-C73D16A957BA}" type="slidenum">
              <a:rPr lang="en-US" smtClean="0"/>
              <a:pPr algn="l"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191000"/>
            <a:ext cx="7924800" cy="11430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4D99FF"/>
                </a:solidFill>
              </a:rPr>
              <a:t>Fig. 9.1 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| Inheritance examples.</a:t>
            </a:r>
            <a:r>
              <a:rPr lang="en-US" sz="1800" dirty="0"/>
              <a:t> 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76238" y="1066800"/>
          <a:ext cx="8358187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4" imgW="5648920" imgH="2112039" progId="Word.Document.8">
                  <p:embed/>
                </p:oleObj>
              </mc:Choice>
              <mc:Fallback>
                <p:oleObj name="Document" r:id="rId4" imgW="5648920" imgH="2112039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1066800"/>
                        <a:ext cx="8358187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A0A6AD42-9CB6-4AE4-88ED-E71B4A1866EF}" type="slidenum">
              <a:rPr lang="en-US" smtClean="0"/>
              <a:pPr algn="l"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err="1" smtClean="0"/>
              <a:t>Superclasses</a:t>
            </a:r>
            <a:r>
              <a:rPr lang="en-US" sz="3200" dirty="0" smtClean="0"/>
              <a:t> </a:t>
            </a:r>
            <a:r>
              <a:rPr lang="en-US" sz="3200" dirty="0"/>
              <a:t>and subclasses (Cont.)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hierarchy</a:t>
            </a:r>
          </a:p>
          <a:p>
            <a:pPr lvl="1">
              <a:defRPr/>
            </a:pPr>
            <a:r>
              <a:rPr lang="en-US"/>
              <a:t>Inheritance relationships: tree-like hierarchy structure</a:t>
            </a:r>
          </a:p>
          <a:p>
            <a:pPr lvl="1">
              <a:defRPr/>
            </a:pPr>
            <a:r>
              <a:rPr lang="en-US"/>
              <a:t>Each class becomes</a:t>
            </a:r>
          </a:p>
          <a:p>
            <a:pPr lvl="2">
              <a:defRPr/>
            </a:pPr>
            <a:r>
              <a:rPr lang="en-US"/>
              <a:t>superclass</a:t>
            </a:r>
          </a:p>
          <a:p>
            <a:pPr lvl="3">
              <a:defRPr/>
            </a:pPr>
            <a:r>
              <a:rPr lang="en-US"/>
              <a:t>Supply members to other classes</a:t>
            </a:r>
          </a:p>
          <a:p>
            <a:pPr lvl="2">
              <a:buFontTx/>
              <a:buNone/>
              <a:defRPr/>
            </a:pPr>
            <a:r>
              <a:rPr lang="en-US"/>
              <a:t>OR</a:t>
            </a:r>
          </a:p>
          <a:p>
            <a:pPr lvl="2">
              <a:defRPr/>
            </a:pPr>
            <a:r>
              <a:rPr lang="en-US"/>
              <a:t>subclass</a:t>
            </a:r>
          </a:p>
          <a:p>
            <a:pPr lvl="3">
              <a:defRPr/>
            </a:pPr>
            <a:r>
              <a:rPr lang="en-US"/>
              <a:t>Inherit members from other classes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7DF32975-D940-4CA8-9454-D7B87FBA5C08}" type="slidenum">
              <a:rPr lang="en-US" smtClean="0"/>
              <a:pPr algn="l"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24400"/>
            <a:ext cx="7924800" cy="5334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4D99FF"/>
                </a:solidFill>
              </a:rPr>
              <a:t>Fig. 9.2 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| Inheritance hierarchy for university </a:t>
            </a:r>
            <a:r>
              <a:rPr lang="en-US" sz="1800" dirty="0" err="1">
                <a:solidFill>
                  <a:srgbClr val="000000"/>
                </a:solidFill>
                <a:latin typeface="Lucida Console" pitchFamily="49" charset="0"/>
                <a:ea typeface="LucidaSansTypewriter" pitchFamily="49" charset="0"/>
                <a:cs typeface="Lucida Console" pitchFamily="49" charset="0"/>
              </a:rPr>
              <a:t>CommunityMember</a:t>
            </a:r>
            <a:r>
              <a:rPr lang="en-US" sz="1800" dirty="0" err="1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dirty="0"/>
              <a:t> 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1C4ED7A2-55C9-4E1E-B619-90577E9CBEEA}" type="slidenum">
              <a:rPr lang="en-US" smtClean="0"/>
              <a:pPr algn="l"/>
              <a:t>7</a:t>
            </a:fld>
            <a:endParaRPr lang="en-US" smtClean="0"/>
          </a:p>
        </p:txBody>
      </p:sp>
      <p:pic>
        <p:nvPicPr>
          <p:cNvPr id="18436" name="Picture 3" descr="AAEMYRT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95400"/>
            <a:ext cx="7162800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0"/>
            <a:ext cx="7924800" cy="5334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4D99FF"/>
                </a:solidFill>
              </a:rPr>
              <a:t>Fig. 9.3 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| Inheritance hierarchy for </a:t>
            </a:r>
            <a:r>
              <a:rPr lang="en-US" sz="1800" dirty="0">
                <a:solidFill>
                  <a:srgbClr val="000000"/>
                </a:solidFill>
                <a:latin typeface="Lucida Console" pitchFamily="49" charset="0"/>
                <a:ea typeface="LucidaSansTypewriter" pitchFamily="49" charset="0"/>
                <a:cs typeface="Lucida Console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EB0FE7EF-20BF-44C8-8AFC-019C006853E3}" type="slidenum">
              <a:rPr lang="en-US" smtClean="0"/>
              <a:pPr algn="l"/>
              <a:t>8</a:t>
            </a:fld>
            <a:endParaRPr lang="en-US" smtClean="0"/>
          </a:p>
        </p:txBody>
      </p:sp>
      <p:pic>
        <p:nvPicPr>
          <p:cNvPr id="19460" name="Picture 3" descr="AAEMYRU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878013"/>
            <a:ext cx="7543800" cy="238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457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Relationship </a:t>
            </a:r>
            <a:r>
              <a:rPr lang="en-US" sz="2400" dirty="0"/>
              <a:t>between </a:t>
            </a:r>
            <a:r>
              <a:rPr lang="en-US" sz="2400" dirty="0" err="1"/>
              <a:t>Superclasses</a:t>
            </a:r>
            <a:r>
              <a:rPr lang="en-US" sz="2400" dirty="0"/>
              <a:t> and Subclasses</a:t>
            </a:r>
          </a:p>
        </p:txBody>
      </p:sp>
      <p:sp>
        <p:nvSpPr>
          <p:cNvPr id="1161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Superclass</a:t>
            </a:r>
            <a:r>
              <a:rPr lang="en-US" dirty="0"/>
              <a:t> and subclass relationship</a:t>
            </a:r>
          </a:p>
          <a:p>
            <a:pPr lvl="1">
              <a:defRPr/>
            </a:pPr>
            <a:r>
              <a:rPr lang="en-US" dirty="0"/>
              <a:t>Example: </a:t>
            </a:r>
            <a:r>
              <a:rPr lang="en-US" sz="2000" dirty="0" err="1">
                <a:latin typeface="Lucida Console" pitchFamily="49" charset="0"/>
              </a:rPr>
              <a:t>CommissionEmployee</a:t>
            </a:r>
            <a:r>
              <a:rPr lang="en-US" sz="2000" dirty="0">
                <a:latin typeface="Lucida Console" pitchFamily="49" charset="0"/>
              </a:rPr>
              <a:t>/</a:t>
            </a:r>
            <a:r>
              <a:rPr lang="en-US" sz="2000" dirty="0" err="1">
                <a:latin typeface="Lucida Console" pitchFamily="49" charset="0"/>
              </a:rPr>
              <a:t>BasePlusCommissionEmployee</a:t>
            </a:r>
            <a:r>
              <a:rPr lang="en-US" dirty="0"/>
              <a:t> inheritance hierarchy</a:t>
            </a:r>
          </a:p>
          <a:p>
            <a:pPr lvl="2">
              <a:defRPr/>
            </a:pPr>
            <a:r>
              <a:rPr lang="en-US" dirty="0" err="1">
                <a:latin typeface="Lucida Console" pitchFamily="49" charset="0"/>
              </a:rPr>
              <a:t>CommissionEmployee</a:t>
            </a:r>
            <a:endParaRPr lang="en-US" dirty="0">
              <a:latin typeface="Lucida Console" pitchFamily="49" charset="0"/>
            </a:endParaRPr>
          </a:p>
          <a:p>
            <a:pPr lvl="3">
              <a:defRPr/>
            </a:pPr>
            <a:r>
              <a:rPr lang="en-US" dirty="0"/>
              <a:t>First name, last name, SSN, commission rate, gross sale amount</a:t>
            </a:r>
          </a:p>
          <a:p>
            <a:pPr lvl="2">
              <a:defRPr/>
            </a:pPr>
            <a:r>
              <a:rPr lang="en-US" dirty="0" err="1">
                <a:latin typeface="Lucida Console" pitchFamily="49" charset="0"/>
              </a:rPr>
              <a:t>BasePlusCommissionEmployee</a:t>
            </a:r>
            <a:endParaRPr lang="en-US" dirty="0">
              <a:latin typeface="Lucida Console" pitchFamily="49" charset="0"/>
            </a:endParaRPr>
          </a:p>
          <a:p>
            <a:pPr lvl="3">
              <a:defRPr/>
            </a:pPr>
            <a:r>
              <a:rPr lang="en-US" dirty="0"/>
              <a:t>First name, last name, SSN, commission rate, gross sale amount</a:t>
            </a:r>
          </a:p>
          <a:p>
            <a:pPr lvl="3">
              <a:defRPr/>
            </a:pPr>
            <a:r>
              <a:rPr lang="en-US" dirty="0"/>
              <a:t>Base salary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D9AD70E9-2815-46C6-85AC-882819C47446}" type="slidenum">
              <a:rPr lang="en-US" smtClean="0"/>
              <a:pPr algn="l"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1831</TotalTime>
  <Words>1411</Words>
  <Application>Microsoft Office PowerPoint</Application>
  <PresentationFormat>On-screen Show (4:3)</PresentationFormat>
  <Paragraphs>250</Paragraphs>
  <Slides>39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Flow</vt:lpstr>
      <vt:lpstr>Document</vt:lpstr>
      <vt:lpstr>Object Oriented Programming using Java      - Inheritance  Overview</vt:lpstr>
      <vt:lpstr>Introduction</vt:lpstr>
      <vt:lpstr>Introduction (Cont.)</vt:lpstr>
      <vt:lpstr>Superclasses and subclasses</vt:lpstr>
      <vt:lpstr>Fig. 9.1 | Inheritance examples. </vt:lpstr>
      <vt:lpstr>Superclasses and subclasses (Cont.)</vt:lpstr>
      <vt:lpstr>Fig. 9.2 | Inheritance hierarchy for university CommunityMembers  </vt:lpstr>
      <vt:lpstr>Fig. 9.3 | Inheritance hierarchy for Shapes. </vt:lpstr>
      <vt:lpstr>Relationship between Superclasses and Subclasses</vt:lpstr>
      <vt:lpstr>Creating and Using a CommissionEmployee Class</vt:lpstr>
      <vt:lpstr>Common Programming Error 9.1</vt:lpstr>
      <vt:lpstr>Common Programming Error 9.1</vt:lpstr>
      <vt:lpstr>protected Members</vt:lpstr>
      <vt:lpstr>CommissionEmployee-BasePlusCommissionEmployee Inheritance Hierarchy Using protected Instance Variables</vt:lpstr>
      <vt:lpstr>Outline</vt:lpstr>
      <vt:lpstr>Outline</vt:lpstr>
      <vt:lpstr>Outline</vt:lpstr>
      <vt:lpstr>Outline</vt:lpstr>
      <vt:lpstr>Outline</vt:lpstr>
      <vt:lpstr>Outline</vt:lpstr>
      <vt:lpstr>Common Programming Error 9.3 </vt:lpstr>
      <vt:lpstr>Outline</vt:lpstr>
      <vt:lpstr>Outline</vt:lpstr>
      <vt:lpstr>Object Oriented Programming using Java      - Inheritance  Constructors</vt:lpstr>
      <vt:lpstr>Software Engineering Observation 9.8 </vt:lpstr>
      <vt:lpstr>Constructors in Subclasses</vt:lpstr>
      <vt:lpstr>Fig. 9.2 | Inheritance hierarchy for university CommunityMembers  </vt:lpstr>
      <vt:lpstr>Software Engineering Observation 9.8 </vt:lpstr>
      <vt:lpstr>Constructor Calls…</vt:lpstr>
      <vt:lpstr>Constructor Calls…</vt:lpstr>
      <vt:lpstr>PowerPoint Presentation</vt:lpstr>
      <vt:lpstr>Software Engineering Observation 9.10</vt:lpstr>
      <vt:lpstr>Notes</vt:lpstr>
      <vt:lpstr>Notes</vt:lpstr>
      <vt:lpstr>Object Class</vt:lpstr>
      <vt:lpstr>An Object of a Derived Class Has More than One Type</vt:lpstr>
      <vt:lpstr>PowerPoint Presentation</vt:lpstr>
      <vt:lpstr>Private Methods Are Effectively Not Inherited</vt:lpstr>
      <vt:lpstr>Acknowledgements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using Java      - Inheritance  Overview</dc:title>
  <dc:creator>Admin</dc:creator>
  <cp:lastModifiedBy>admin</cp:lastModifiedBy>
  <cp:revision>19</cp:revision>
  <dcterms:created xsi:type="dcterms:W3CDTF">2014-03-20T08:45:36Z</dcterms:created>
  <dcterms:modified xsi:type="dcterms:W3CDTF">2019-10-21T04:56:36Z</dcterms:modified>
</cp:coreProperties>
</file>