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444" r:id="rId2"/>
    <p:sldId id="445" r:id="rId3"/>
    <p:sldId id="446" r:id="rId4"/>
    <p:sldId id="447" r:id="rId5"/>
    <p:sldId id="283" r:id="rId6"/>
    <p:sldId id="284" r:id="rId7"/>
    <p:sldId id="285" r:id="rId8"/>
    <p:sldId id="286" r:id="rId9"/>
    <p:sldId id="448" r:id="rId10"/>
    <p:sldId id="449" r:id="rId11"/>
    <p:sldId id="450" r:id="rId12"/>
    <p:sldId id="415" r:id="rId13"/>
    <p:sldId id="416" r:id="rId14"/>
    <p:sldId id="417" r:id="rId15"/>
    <p:sldId id="418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289" r:id="rId29"/>
    <p:sldId id="432" r:id="rId30"/>
    <p:sldId id="44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524155-7B03-434F-97D1-E9A14826E00C}" type="datetimeFigureOut">
              <a:rPr lang="en-US"/>
              <a:pPr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FD6DA48-0A71-4D23-A7BB-62ED94B7A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9923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25355F-77CF-43FF-A63E-78E30757345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334529-6BB1-46EB-A529-92EAA1DBB4E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2A460C-084B-4C21-8EE7-4A1FDE81097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F9F390-3492-4288-BBC1-3AC4CD18FAB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BB1DB-346E-4F88-821D-0595D8F3BDA8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25355F-77CF-43FF-A63E-78E30757345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5D63-EB37-4F42-8F93-E6B59CB359B5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F7DE1E-97F6-42C8-8CD6-810DFBC8D3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BF89DD-C1E1-4D22-84F8-5787DFF84A72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182BF-0F25-4172-9384-827BF7952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87A7B2-F2BD-447C-A2FC-E0D0A0A3D455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296DE-D0CC-428F-BAA1-84E5672A4B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3DDE8C-45F5-4B9B-957C-668CB616D6A2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C84B8-B8D4-4079-B714-38BB5E301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152400"/>
            <a:ext cx="304800" cy="304800"/>
          </a:xfrm>
          <a:prstGeom prst="actionButtonBackPrevious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8EAF0-952D-4BDF-BD63-C751AEC5E07F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898E1-BDC3-4793-B963-7DA16FBED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7F9C8-8E9C-4E92-9B23-5E46D3D4B191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EB0B-508D-4099-AFA9-B140DC7D8EE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8BECD-2588-4238-8E31-D20EF9663D19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CC40-2AF0-4501-8961-835CC9604A0C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67102-263D-4B07-A780-48ECAD1BEE81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36401-CA94-46FC-8D0E-FDD361D7B28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CDBD0F-9F4D-4A10-B929-19EDB6197BC6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EC093-B5AB-4C65-90A5-5CF3E833CA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E30D5A-0D3E-4E7F-8230-6C985E2192CD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99874-2DB4-4C56-B5D3-BC8AD7F39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F6897-91A3-4646-9F95-E5EC422A4457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AD24A-FE74-4553-9F24-B48A21FB58A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22F5B-3128-4C4E-B56F-4726FDB5DC80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1F9E6-3234-4AE3-A1B2-ED702FEC9D8C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</a:defRPr>
            </a:lvl1pPr>
          </a:lstStyle>
          <a:p>
            <a:fld id="{BE6CFAC3-318D-4598-BEE9-208099633268}" type="datetime1">
              <a:rPr lang="en-US"/>
              <a:pPr/>
              <a:t>5/9/2016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</a:defRPr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itchFamily="34" charset="0"/>
              </a:defRPr>
            </a:lvl1pPr>
          </a:lstStyle>
          <a:p>
            <a:fld id="{080B269B-0C1D-412D-936F-D467E47BA4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152400"/>
            <a:ext cx="304800" cy="304800"/>
          </a:xfrm>
          <a:prstGeom prst="actionButtonBackPrevious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152400"/>
            <a:ext cx="304800" cy="304800"/>
          </a:xfrm>
          <a:prstGeom prst="actionButtonForwardNext">
            <a:avLst/>
          </a:prstGeom>
          <a:gradFill rotWithShape="1">
            <a:gsLst>
              <a:gs pos="0">
                <a:srgbClr val="FF8D8F"/>
              </a:gs>
              <a:gs pos="64999">
                <a:srgbClr val="FFC2C3"/>
              </a:gs>
              <a:gs pos="100000">
                <a:srgbClr val="FFD0D1"/>
              </a:gs>
            </a:gsLst>
            <a:lin ang="1620000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  <p:sldLayoutId id="214748374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Simple Java I/O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Serialization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objects from a file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ObjectInputStream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objectIn</a:t>
            </a:r>
            <a:r>
              <a:rPr lang="en-US" sz="2800" dirty="0">
                <a:latin typeface="Trebuchet MS" pitchFamily="34" charset="0"/>
              </a:rPr>
              <a:t> =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new </a:t>
            </a:r>
            <a:r>
              <a:rPr lang="en-US" sz="2800" dirty="0" err="1">
                <a:latin typeface="Trebuchet MS" pitchFamily="34" charset="0"/>
              </a:rPr>
              <a:t>ObjectInputStream</a:t>
            </a:r>
            <a:r>
              <a:rPr lang="en-US" sz="2800" dirty="0">
                <a:latin typeface="Trebuchet MS" pitchFamily="34" charset="0"/>
              </a:rPr>
              <a:t>(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   new </a:t>
            </a:r>
            <a:r>
              <a:rPr lang="en-US" sz="2800" dirty="0" err="1">
                <a:latin typeface="Trebuchet MS" pitchFamily="34" charset="0"/>
              </a:rPr>
              <a:t>FileInputStream</a:t>
            </a:r>
            <a:r>
              <a:rPr lang="en-US" sz="2800" dirty="0">
                <a:latin typeface="Trebuchet MS" pitchFamily="34" charset="0"/>
              </a:rPr>
              <a:t>(</a:t>
            </a:r>
            <a:r>
              <a:rPr lang="en-US" sz="2800" dirty="0" err="1">
                <a:latin typeface="Trebuchet MS" pitchFamily="34" charset="0"/>
              </a:rPr>
              <a:t>fileName</a:t>
            </a:r>
            <a:r>
              <a:rPr lang="en-US" sz="2800" dirty="0">
                <a:latin typeface="Trebuchet MS" pitchFamily="34" charset="0"/>
              </a:rPr>
              <a:t>)));</a:t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myObject</a:t>
            </a:r>
            <a:r>
              <a:rPr lang="en-US" sz="2800" dirty="0">
                <a:latin typeface="Trebuchet MS" pitchFamily="34" charset="0"/>
              </a:rPr>
              <a:t> = (</a:t>
            </a:r>
            <a:r>
              <a:rPr lang="en-US" sz="2800" dirty="0" err="1">
                <a:latin typeface="Trebuchet MS" pitchFamily="34" charset="0"/>
              </a:rPr>
              <a:t>itsType</a:t>
            </a:r>
            <a:r>
              <a:rPr lang="en-US" sz="2800" dirty="0">
                <a:latin typeface="Trebuchet MS" pitchFamily="34" charset="0"/>
              </a:rPr>
              <a:t>)</a:t>
            </a:r>
            <a:r>
              <a:rPr lang="en-US" sz="2800" dirty="0" err="1">
                <a:latin typeface="Trebuchet MS" pitchFamily="34" charset="0"/>
              </a:rPr>
              <a:t>objectIn.readObject</a:t>
            </a:r>
            <a:r>
              <a:rPr lang="en-US" sz="2800" dirty="0">
                <a:latin typeface="Trebuchet MS" pitchFamily="34" charset="0"/>
              </a:rPr>
              <a:t>( );</a:t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objectIn.close</a:t>
            </a:r>
            <a:r>
              <a:rPr lang="en-US" sz="2800" dirty="0">
                <a:latin typeface="Trebuchet MS" pitchFamily="34" charset="0"/>
              </a:rPr>
              <a:t>( 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Reading objects back is almost as easy. The one catch is that at runtime, you can never be completely sure what type of data to expect. A data stream containing serialized objects may contain a mixture of different object classes, so you need to explicitly cast an object to a particular class. If you've never cast an object before, the procedure is relatively straightforward. First check the object's class, using the 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 operator. Then cast to the correct class.</a:t>
            </a:r>
          </a:p>
          <a:p>
            <a:r>
              <a:rPr lang="en-US" sz="2000" dirty="0" smtClean="0"/>
              <a:t>// Read from disk using 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f_in</a:t>
            </a:r>
            <a:r>
              <a:rPr lang="en-US" sz="2000" dirty="0" smtClean="0"/>
              <a:t> = new 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("</a:t>
            </a:r>
            <a:r>
              <a:rPr lang="en-US" sz="2000" dirty="0" err="1" smtClean="0"/>
              <a:t>myobject.data</a:t>
            </a:r>
            <a:r>
              <a:rPr lang="en-US" sz="2000" dirty="0" smtClean="0"/>
              <a:t>"); // Read object using </a:t>
            </a:r>
            <a:r>
              <a:rPr lang="en-US" sz="2000" dirty="0" err="1" smtClean="0"/>
              <a:t>ObjectInputStream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ObjectInputStream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obj_in</a:t>
            </a:r>
            <a:r>
              <a:rPr lang="en-US" sz="2000" dirty="0" smtClean="0"/>
              <a:t> = new </a:t>
            </a:r>
            <a:r>
              <a:rPr lang="en-US" sz="2000" dirty="0" err="1" smtClean="0"/>
              <a:t>ObjectInputStream</a:t>
            </a:r>
            <a:r>
              <a:rPr lang="en-US" sz="2000" dirty="0" smtClean="0"/>
              <a:t> (</a:t>
            </a:r>
            <a:r>
              <a:rPr lang="en-US" sz="2000" dirty="0" err="1" smtClean="0"/>
              <a:t>f_in</a:t>
            </a:r>
            <a:r>
              <a:rPr lang="en-US" sz="2000" dirty="0" smtClean="0"/>
              <a:t>); // Read an object </a:t>
            </a:r>
            <a:r>
              <a:rPr lang="en-US" sz="2000" dirty="0" err="1" smtClean="0"/>
              <a:t>Object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= </a:t>
            </a:r>
            <a:r>
              <a:rPr lang="en-US" sz="2000" dirty="0" err="1" smtClean="0"/>
              <a:t>obj_in.readObject</a:t>
            </a:r>
            <a:r>
              <a:rPr lang="en-US" sz="2000" dirty="0" smtClean="0"/>
              <a:t>(); if (</a:t>
            </a:r>
            <a:r>
              <a:rPr lang="en-US" sz="2000" dirty="0" err="1" smtClean="0"/>
              <a:t>obj</a:t>
            </a:r>
            <a:r>
              <a:rPr lang="en-US" sz="2000" dirty="0" smtClean="0"/>
              <a:t> </a:t>
            </a:r>
            <a:r>
              <a:rPr lang="en-US" sz="2000" dirty="0" err="1" smtClean="0"/>
              <a:t>instanceof</a:t>
            </a:r>
            <a:r>
              <a:rPr lang="en-US" sz="2000" dirty="0" smtClean="0"/>
              <a:t> Vector) { // Cast object to a Vector </a:t>
            </a:r>
            <a:r>
              <a:rPr lang="en-US" sz="2000" dirty="0" err="1" smtClean="0"/>
              <a:t>Vector</a:t>
            </a:r>
            <a:r>
              <a:rPr lang="en-US" sz="2000" dirty="0" smtClean="0"/>
              <a:t> </a:t>
            </a:r>
            <a:r>
              <a:rPr lang="en-US" sz="2000" dirty="0" err="1" smtClean="0"/>
              <a:t>vec</a:t>
            </a:r>
            <a:r>
              <a:rPr lang="en-US" sz="2000" dirty="0" smtClean="0"/>
              <a:t> = (Vector) </a:t>
            </a:r>
            <a:r>
              <a:rPr lang="en-US" sz="2000" dirty="0" err="1" smtClean="0"/>
              <a:t>obj</a:t>
            </a:r>
            <a:r>
              <a:rPr lang="en-US" sz="2000" dirty="0" smtClean="0"/>
              <a:t>; // Do something with vector.... 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1992-2012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ch17imageslides_Page_43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ch17imageslides_Page_44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ch17imageslides_Page_45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ch17imageslides_Page_46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ch17imageslides_Page_48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ch17imageslides_Page_49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 descr="ch17imageslides_Page_50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ch17imageslides_Page_51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read and write </a:t>
            </a:r>
            <a:r>
              <a:rPr lang="en-US" i="1" dirty="0"/>
              <a:t>objects</a:t>
            </a:r>
            <a:r>
              <a:rPr lang="en-US" dirty="0"/>
              <a:t> to </a:t>
            </a:r>
            <a:r>
              <a:rPr lang="en-US" dirty="0" smtClean="0"/>
              <a:t>files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Object I/O goes by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tx2"/>
                </a:solidFill>
              </a:rPr>
              <a:t>serialization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Serialization in other languages can be </a:t>
            </a:r>
            <a:r>
              <a:rPr lang="en-US" i="1" dirty="0"/>
              <a:t>very</a:t>
            </a:r>
            <a:r>
              <a:rPr lang="en-US" dirty="0"/>
              <a:t> difficult, because objects may contain references to other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r>
              <a:rPr lang="en-US" dirty="0"/>
              <a:t>Java makes serialization (almost) easy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ch17imageslides_Page_52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ch17imageslides_Page_53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 descr="ch17imageslides_Page_54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ch17imageslides_Page_55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 descr="ch17imageslides_Page_56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338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80963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59D9B3"/>
                </a:solidFill>
                <a:latin typeface="Arial"/>
                <a:ea typeface="+mj-ea"/>
              </a:rPr>
              <a:t>17.5.2 Reading and Deserializing Data from a Sequential-Access File</a:t>
            </a:r>
            <a:endParaRPr lang="en-US" dirty="0" smtClean="0">
              <a:solidFill>
                <a:srgbClr val="59D9B3"/>
              </a:solidFill>
              <a:latin typeface="Arial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h17imageslides_Page_57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ch17imageslides_Page_58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ch17imageslides_Page_59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"/>
                <a:ea typeface="+mj-ea"/>
              </a:rPr>
              <a:t>Reading and </a:t>
            </a:r>
            <a:r>
              <a:rPr lang="en-US" dirty="0" err="1" smtClean="0">
                <a:solidFill>
                  <a:schemeClr val="tx1"/>
                </a:solidFill>
                <a:latin typeface="Arial"/>
                <a:ea typeface="+mj-ea"/>
              </a:rPr>
              <a:t>Deserializing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+mj-ea"/>
              </a:rPr>
              <a:t> Data from a Sequential-Access File (cont.)</a:t>
            </a:r>
          </a:p>
        </p:txBody>
      </p:sp>
      <p:sp>
        <p:nvSpPr>
          <p:cNvPr id="4813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ObjectInputStream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method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readObject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reads an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from a file.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Method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readObject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throws an </a:t>
            </a:r>
            <a:r>
              <a:rPr lang="en-US" b="1" smtClean="0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EOFException</a:t>
            </a: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if an attempt is made to read beyond the end of the file.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Method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readObject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throws a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ClassNotFoundException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if the class for the object being read cannot be located.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 descr="ch17imageslides_Page_60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serializability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 object is to be serialized:</a:t>
            </a:r>
          </a:p>
          <a:p>
            <a:pPr lvl="1"/>
            <a:r>
              <a:rPr lang="en-US" dirty="0"/>
              <a:t>The class must be declared as public</a:t>
            </a:r>
          </a:p>
          <a:p>
            <a:pPr lvl="1"/>
            <a:r>
              <a:rPr lang="en-US" dirty="0"/>
              <a:t>The class must implement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class must have a no-argument constructor</a:t>
            </a:r>
          </a:p>
          <a:p>
            <a:pPr lvl="1"/>
            <a:r>
              <a:rPr lang="en-US" dirty="0"/>
              <a:t>All fields of the class must be </a:t>
            </a:r>
            <a:r>
              <a:rPr lang="en-US" dirty="0" err="1"/>
              <a:t>serializable</a:t>
            </a:r>
            <a:r>
              <a:rPr lang="en-US" dirty="0"/>
              <a:t>: either primitive types or </a:t>
            </a:r>
            <a:r>
              <a:rPr lang="en-US" dirty="0" err="1"/>
              <a:t>serializable</a:t>
            </a:r>
            <a:r>
              <a:rPr lang="en-US" dirty="0"/>
              <a:t> objects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  <a:ea typeface="+mj-ea"/>
              </a:rPr>
              <a:t>Appending to an Existing File</a:t>
            </a:r>
            <a:endParaRPr lang="en-US" dirty="0" smtClean="0">
              <a:solidFill>
                <a:srgbClr val="004DCC"/>
              </a:solidFill>
              <a:latin typeface="Arial"/>
              <a:ea typeface="+mj-ea"/>
            </a:endParaRPr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output = new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ObjectOutputStream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(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( "clients.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ser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",true ) );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32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1" descr="ch17imageslides_Page_62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 descr="ch17imageslides_Page_63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1" descr="ch17imageslides_Page_64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 descr="ch17imageslides_Page_65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1" descr="ch17imageslides_Page_66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 descr="ch17imageslides_Page_67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 descr="ch17imageslides_Page_68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1" descr="ch17imageslides_Page_69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the </a:t>
            </a:r>
            <a:r>
              <a:rPr lang="en-US">
                <a:solidFill>
                  <a:srgbClr val="FFFF99"/>
                </a:solidFill>
                <a:latin typeface="Trebuchet MS" pitchFamily="34" charset="0"/>
              </a:rPr>
              <a:t>Serializable</a:t>
            </a:r>
            <a:r>
              <a:rPr lang="en-US"/>
              <a:t> interface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“implement” an interface means to define all the methods declared by that interface, but...</a:t>
            </a:r>
          </a:p>
          <a:p>
            <a:r>
              <a:rPr lang="en-US" sz="2800" dirty="0"/>
              <a:t>The </a:t>
            </a:r>
            <a:r>
              <a:rPr lang="en-US" sz="28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800" dirty="0"/>
              <a:t> interface does not define any methods!</a:t>
            </a:r>
          </a:p>
          <a:p>
            <a:pPr lvl="1"/>
            <a:r>
              <a:rPr lang="en-US" sz="2400" dirty="0"/>
              <a:t>Question: What possible use is there for an interface that does not declare any methods?</a:t>
            </a:r>
          </a:p>
          <a:p>
            <a:pPr lvl="1"/>
            <a:r>
              <a:rPr lang="en-US" sz="2400" dirty="0"/>
              <a:t>Answer: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is used as flag to tell Java it needs to do extra work with this class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  <a:ea typeface="+mj-ea"/>
              </a:rPr>
              <a:t>  </a:t>
            </a:r>
            <a:r>
              <a:rPr lang="en-US" sz="4100" dirty="0" smtClean="0"/>
              <a:t>Object</a:t>
            </a:r>
            <a:r>
              <a:rPr lang="en-US" dirty="0" smtClean="0">
                <a:solidFill>
                  <a:srgbClr val="004DCC"/>
                </a:solidFill>
                <a:latin typeface="Arial"/>
                <a:ea typeface="+mj-ea"/>
              </a:rPr>
              <a:t> </a:t>
            </a:r>
            <a:r>
              <a:rPr lang="en-US" sz="4100" dirty="0" smtClean="0"/>
              <a:t>Serialization</a:t>
            </a:r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To read an entire object from or write an entire object to a file, Java provides </a:t>
            </a:r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object serialization</a:t>
            </a: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 </a:t>
            </a:r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serialized object</a:t>
            </a: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is represented as a sequence of bytes that includes the object</a:t>
            </a:r>
            <a:r>
              <a:rPr lang="ja-JP" alt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’</a:t>
            </a:r>
            <a:r>
              <a:rPr lang="en-US" altLang="ja-JP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 data and its type information.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After a serialized object has been written into a file, it can be read from the file and </a:t>
            </a:r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deserialized</a:t>
            </a: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to recreate the object in memory.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 smtClean="0"/>
              <a:t>Object Serialization (cont.)</a:t>
            </a:r>
          </a:p>
        </p:txBody>
      </p:sp>
      <p:sp>
        <p:nvSpPr>
          <p:cNvPr id="20482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Classes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ObjectInputStream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, which respectively implement the </a:t>
            </a:r>
            <a:r>
              <a:rPr lang="en-US" b="1" smtClean="0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ObjectInput</a:t>
            </a: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and</a:t>
            </a: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ObjectOutput</a:t>
            </a:r>
            <a:r>
              <a:rPr lang="en-US" b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interfaces, enable entire objects to be read from or written to a stream.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To use serialization with files, initialize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ObjectInputStream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objects with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FileInputStream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FileOutputStream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 smtClean="0"/>
              <a:t>Object Serialization (cont.)</a:t>
            </a:r>
          </a:p>
        </p:txBody>
      </p:sp>
      <p:sp>
        <p:nvSpPr>
          <p:cNvPr id="2253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interface method </a:t>
            </a:r>
            <a:r>
              <a:rPr lang="en-US" sz="2500" b="1" smtClean="0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writeObject 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takes 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as an argument and writes its information to 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OutputStream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 class that implements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ObjectOuput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(such as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) declares this method and ensures that the object being output implements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interface method </a:t>
            </a:r>
            <a:r>
              <a:rPr lang="en-US" sz="2500" b="1" smtClean="0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readObject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reads and returns a reference to 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from an </a:t>
            </a:r>
            <a:r>
              <a:rPr lang="en-US" sz="250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InputStream</a:t>
            </a:r>
            <a:r>
              <a:rPr lang="en-US" sz="25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en-US" sz="21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After an object has been read, its reference can be cast to the object</a:t>
            </a:r>
            <a:r>
              <a:rPr lang="ja-JP" altLang="en-US" sz="21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’</a:t>
            </a:r>
            <a:r>
              <a:rPr lang="en-US" altLang="ja-JP" sz="21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 actual type. </a:t>
            </a:r>
            <a:endParaRPr lang="en-US" sz="210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 smtClean="0"/>
              <a:t>Creating a Sequential-Access File Using Object Serialization</a:t>
            </a:r>
          </a:p>
        </p:txBody>
      </p:sp>
      <p:sp>
        <p:nvSpPr>
          <p:cNvPr id="2457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Objects of classes that implement interface </a:t>
            </a:r>
            <a:r>
              <a:rPr lang="en-US" b="1" dirty="0" err="1" smtClean="0">
                <a:solidFill>
                  <a:srgbClr val="0000FF"/>
                </a:solidFill>
                <a:latin typeface="LucidaSansTypewriter" pitchFamily="49" charset="0"/>
                <a:ea typeface="ＭＳ Ｐゴシック" pitchFamily="34" charset="-128"/>
              </a:rPr>
              <a:t>Serializable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can be serialized and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deserialized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with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and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ObjectInputStream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 class that implements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is tagged as being a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object. 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An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ObjectOutputStream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will not output an object unless it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is a </a:t>
            </a:r>
            <a:r>
              <a:rPr lang="en-US" dirty="0" err="1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objects to a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ObjectOutputStream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objectOut</a:t>
            </a:r>
            <a:r>
              <a:rPr lang="en-US" sz="2800" dirty="0">
                <a:latin typeface="Trebuchet MS" pitchFamily="34" charset="0"/>
              </a:rPr>
              <a:t> =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new </a:t>
            </a:r>
            <a:r>
              <a:rPr lang="en-US" sz="2800" dirty="0" err="1">
                <a:latin typeface="Trebuchet MS" pitchFamily="34" charset="0"/>
              </a:rPr>
              <a:t>ObjectOutputStream</a:t>
            </a:r>
            <a:r>
              <a:rPr lang="en-US" sz="2800" dirty="0">
                <a:latin typeface="Trebuchet MS" pitchFamily="34" charset="0"/>
              </a:rPr>
              <a:t>(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</a:t>
            </a:r>
            <a:br>
              <a:rPr lang="en-US" sz="2800" dirty="0">
                <a:latin typeface="Trebuchet MS" pitchFamily="34" charset="0"/>
              </a:rPr>
            </a:br>
            <a:r>
              <a:rPr lang="en-US" sz="2800" dirty="0">
                <a:latin typeface="Trebuchet MS" pitchFamily="34" charset="0"/>
              </a:rPr>
              <a:t>         new </a:t>
            </a:r>
            <a:r>
              <a:rPr lang="en-US" sz="2800" dirty="0" err="1" smtClean="0">
                <a:latin typeface="Trebuchet MS" pitchFamily="34" charset="0"/>
              </a:rPr>
              <a:t>FileOutputStream</a:t>
            </a:r>
            <a:r>
              <a:rPr lang="en-US" sz="2800" dirty="0" smtClean="0">
                <a:latin typeface="Trebuchet MS" pitchFamily="34" charset="0"/>
              </a:rPr>
              <a:t>(</a:t>
            </a:r>
            <a:r>
              <a:rPr lang="en-US" sz="2800" dirty="0" err="1" smtClean="0">
                <a:latin typeface="Trebuchet MS" pitchFamily="34" charset="0"/>
              </a:rPr>
              <a:t>fileName,true</a:t>
            </a:r>
            <a:r>
              <a:rPr lang="en-US" sz="2800" dirty="0" smtClean="0">
                <a:latin typeface="Trebuchet MS" pitchFamily="34" charset="0"/>
              </a:rPr>
              <a:t>));</a:t>
            </a:r>
            <a:r>
              <a:rPr lang="en-US" sz="2800" dirty="0">
                <a:latin typeface="Trebuchet MS" pitchFamily="34" charset="0"/>
              </a:rPr>
              <a:t/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objectOut.writeObject</a:t>
            </a:r>
            <a:r>
              <a:rPr lang="en-US" sz="2800" dirty="0">
                <a:latin typeface="Trebuchet MS" pitchFamily="34" charset="0"/>
              </a:rPr>
              <a:t>(</a:t>
            </a:r>
            <a:r>
              <a:rPr lang="en-US" sz="2800" dirty="0" err="1">
                <a:latin typeface="Trebuchet MS" pitchFamily="34" charset="0"/>
              </a:rPr>
              <a:t>serializableObject</a:t>
            </a:r>
            <a:r>
              <a:rPr lang="en-US" sz="2800" dirty="0">
                <a:latin typeface="Trebuchet MS" pitchFamily="34" charset="0"/>
              </a:rPr>
              <a:t>);</a:t>
            </a:r>
            <a:br>
              <a:rPr lang="en-US" sz="2800" dirty="0">
                <a:latin typeface="Trebuchet MS" pitchFamily="34" charset="0"/>
              </a:rPr>
            </a:br>
            <a:endParaRPr lang="en-US" sz="2800" dirty="0">
              <a:latin typeface="Trebuchet MS" pitchFamily="34" charset="0"/>
            </a:endParaRPr>
          </a:p>
          <a:p>
            <a:pPr>
              <a:buFontTx/>
              <a:buChar char=" "/>
            </a:pPr>
            <a:r>
              <a:rPr lang="en-US" sz="2800" dirty="0" err="1">
                <a:latin typeface="Trebuchet MS" pitchFamily="34" charset="0"/>
              </a:rPr>
              <a:t>objectOut.close</a:t>
            </a:r>
            <a:r>
              <a:rPr lang="en-US" sz="2800" dirty="0">
                <a:latin typeface="Trebuchet MS" pitchFamily="34" charset="0"/>
              </a:rPr>
              <a:t>( 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409</TotalTime>
  <Words>602</Words>
  <Application>Microsoft Office PowerPoint</Application>
  <PresentationFormat>On-screen Show (4:3)</PresentationFormat>
  <Paragraphs>64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Concourse</vt:lpstr>
      <vt:lpstr>Simple Java I/O</vt:lpstr>
      <vt:lpstr>Serialization</vt:lpstr>
      <vt:lpstr>Conditions for serializability</vt:lpstr>
      <vt:lpstr>Implementing the Serializable interface</vt:lpstr>
      <vt:lpstr>  Object Serialization</vt:lpstr>
      <vt:lpstr>Object Serialization (cont.)</vt:lpstr>
      <vt:lpstr>Object Serialization (cont.)</vt:lpstr>
      <vt:lpstr>Creating a Sequential-Access File Using Object Serialization</vt:lpstr>
      <vt:lpstr>Writing objects to a file</vt:lpstr>
      <vt:lpstr>Reading objects from a file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Reading and Deserializing Data from a Sequential-Access File (cont.)</vt:lpstr>
      <vt:lpstr>Slide 29</vt:lpstr>
      <vt:lpstr>Appending to an Existing File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Files, Streams and  Object Serialization</dc:title>
  <dc:creator>paul</dc:creator>
  <cp:lastModifiedBy>admin</cp:lastModifiedBy>
  <cp:revision>30</cp:revision>
  <dcterms:created xsi:type="dcterms:W3CDTF">2009-06-19T14:06:43Z</dcterms:created>
  <dcterms:modified xsi:type="dcterms:W3CDTF">2016-05-09T07:56:16Z</dcterms:modified>
</cp:coreProperties>
</file>