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268" r:id="rId16"/>
    <p:sldId id="273" r:id="rId17"/>
    <p:sldId id="279" r:id="rId18"/>
    <p:sldId id="298" r:id="rId19"/>
    <p:sldId id="299" r:id="rId20"/>
    <p:sldId id="300" r:id="rId21"/>
    <p:sldId id="301" r:id="rId22"/>
    <p:sldId id="303" r:id="rId23"/>
    <p:sldId id="306" r:id="rId24"/>
    <p:sldId id="307" r:id="rId25"/>
    <p:sldId id="308" r:id="rId26"/>
    <p:sldId id="304" r:id="rId27"/>
    <p:sldId id="305" r:id="rId28"/>
    <p:sldId id="295" r:id="rId29"/>
    <p:sldId id="296" r:id="rId30"/>
    <p:sldId id="29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38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0424840-5B27-4CF4-9A8E-A5EACF4D7BB7}" type="datetimeFigureOut">
              <a:rPr lang="en-US"/>
              <a:pPr>
                <a:defRPr/>
              </a:pPr>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3F26D25-CF00-438F-99B1-16051875E4C1}" type="slidenum">
              <a:rPr lang="en-US"/>
              <a:pPr>
                <a:defRPr/>
              </a:pPr>
              <a:t>‹#›</a:t>
            </a:fld>
            <a:endParaRPr lang="en-US"/>
          </a:p>
        </p:txBody>
      </p:sp>
    </p:spTree>
    <p:extLst>
      <p:ext uri="{BB962C8B-B14F-4D97-AF65-F5344CB8AC3E}">
        <p14:creationId xmlns:p14="http://schemas.microsoft.com/office/powerpoint/2010/main" val="3761468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738C68-22AD-4446-846D-A0BCE89C26FE}"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E2B42-252A-4817-B5BC-8E66137AEA90}" type="slidenum">
              <a:rPr lang="en-US"/>
              <a:pPr/>
              <a:t>14</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C9BEE5-34F9-4152-B660-F8AA47FFA922}"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0B2151-A869-4919-B2DA-FC1766194F2C}"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471C34-5147-4053-AFFB-508A8174AA45}"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A3A3E-E6B6-4177-8847-E02CD37DFA58}" type="slidenum">
              <a:rPr lang="en-US"/>
              <a:pPr/>
              <a:t>18</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39191-DAA9-4DB2-A3DA-8F1362A1FD4E}" type="slidenum">
              <a:rPr lang="en-US"/>
              <a:pPr/>
              <a:t>19</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1A309-B38B-4253-A0AC-69892324867D}" type="slidenum">
              <a:rPr lang="en-US"/>
              <a:pPr/>
              <a:t>20</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CB45D-D797-469B-8962-731EBF2D3F5D}" type="slidenum">
              <a:rPr lang="en-US"/>
              <a:pPr/>
              <a:t>21</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B3E6E-C668-48D1-AC16-BE25E79EE42F}" type="slidenum">
              <a:rPr lang="en-US"/>
              <a:pPr/>
              <a:t>22</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516DFA-13C8-4B99-B5F9-C3602534CB6B}"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7161-B9B4-488D-A04F-D41CC0A8E6F5}" type="slidenum">
              <a:rPr lang="en-US"/>
              <a:pPr/>
              <a:t>2</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EF7DDE-406A-4496-9A81-FFD8C345E5BA}"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1FDF3D-9B47-4EB3-9408-95528CFEDB25}"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FDCA0-D773-4D44-BBE9-832306C3AC28}" type="slidenum">
              <a:rPr lang="en-US"/>
              <a:pPr/>
              <a:t>26</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41659-E7B1-498B-9776-1E138129DB73}" type="slidenum">
              <a:rPr lang="en-US"/>
              <a:pPr/>
              <a:t>27</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4BB643-2D7F-4E10-8CD1-4514D4BD4EEA}"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16C119-53D0-43E5-8BE8-8169FCDC615E}"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CAC17F-786A-462E-9FA4-1067B53BBD54}"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D67BA-F74B-403E-8B96-1793138861B8}" type="slidenum">
              <a:rPr lang="en-US"/>
              <a:pPr/>
              <a:t>3</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CD8E9-CEB5-4CFF-BE9F-B1F53B760DB0}" type="slidenum">
              <a:rPr lang="en-US"/>
              <a:pPr/>
              <a:t>4</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B9058-A8EA-45AA-B978-C46E8F0964F6}" type="slidenum">
              <a:rPr lang="en-US"/>
              <a:pPr/>
              <a:t>5</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dirty="0" smtClean="0"/>
              <a:t>Late Binding:</a:t>
            </a:r>
          </a:p>
          <a:p>
            <a:endParaRPr lang="en-US" dirty="0" smtClean="0"/>
          </a:p>
          <a:p>
            <a:r>
              <a:rPr lang="en-US" dirty="0" smtClean="0"/>
              <a:t>We often treat an object not as its own type, but as its base type (</a:t>
            </a:r>
            <a:r>
              <a:rPr lang="en-US" dirty="0" err="1" smtClean="0"/>
              <a:t>superclass</a:t>
            </a:r>
            <a:r>
              <a:rPr lang="en-US" dirty="0" smtClean="0"/>
              <a:t> or interface). This allows you to write codes that do not depends on a specific implementation type. In the Shape example, we can always use </a:t>
            </a:r>
            <a:r>
              <a:rPr lang="en-US" dirty="0" err="1" smtClean="0"/>
              <a:t>getArea</a:t>
            </a:r>
            <a:r>
              <a:rPr lang="en-US" dirty="0" smtClean="0"/>
              <a:t>() and do not have to worry whether they are triangles or circles.</a:t>
            </a:r>
          </a:p>
          <a:p>
            <a:r>
              <a:rPr lang="en-US" dirty="0" smtClean="0"/>
              <a:t>This, however, poses a new problem. The compiler cannot know at compile time precisely which piece of codes is going to be executed at run-time (e.g., </a:t>
            </a:r>
            <a:r>
              <a:rPr lang="en-US" dirty="0" err="1" smtClean="0"/>
              <a:t>getArea</a:t>
            </a:r>
            <a:r>
              <a:rPr lang="en-US" dirty="0" smtClean="0"/>
              <a:t>() has different implementation for Rectangle and Triangle).</a:t>
            </a:r>
          </a:p>
          <a:p>
            <a:r>
              <a:rPr lang="en-US" dirty="0" smtClean="0"/>
              <a:t>In the procedural language like C, the compiler generates a call to a specific function name, and the linkage editor resolves this call to the absolute address of the code to be executed at run-time. This mechanism is called </a:t>
            </a:r>
            <a:r>
              <a:rPr lang="en-US" i="1" dirty="0" smtClean="0"/>
              <a:t>static binding</a:t>
            </a:r>
            <a:r>
              <a:rPr lang="en-US" dirty="0" smtClean="0"/>
              <a:t> (or </a:t>
            </a:r>
            <a:r>
              <a:rPr lang="en-US" i="1" dirty="0" smtClean="0"/>
              <a:t>early binding</a:t>
            </a:r>
            <a:r>
              <a:rPr lang="en-US" dirty="0" smtClean="0"/>
              <a:t>).</a:t>
            </a:r>
          </a:p>
          <a:p>
            <a:r>
              <a:rPr lang="en-US" dirty="0" smtClean="0"/>
              <a:t>To support polymorphism, object-oriented language uses a different mechanism called </a:t>
            </a:r>
            <a:r>
              <a:rPr lang="en-US" i="1" dirty="0" smtClean="0"/>
              <a:t>dynamic binding</a:t>
            </a:r>
            <a:r>
              <a:rPr lang="en-US" dirty="0" smtClean="0"/>
              <a:t> (or </a:t>
            </a:r>
            <a:r>
              <a:rPr lang="en-US" i="1" dirty="0" smtClean="0"/>
              <a:t>late-binding</a:t>
            </a:r>
            <a:r>
              <a:rPr lang="en-US" dirty="0" smtClean="0"/>
              <a:t> or </a:t>
            </a:r>
            <a:r>
              <a:rPr lang="en-US" i="1" dirty="0" smtClean="0"/>
              <a:t>run-time binding</a:t>
            </a:r>
            <a:r>
              <a:rPr lang="en-US" dirty="0" smtClean="0"/>
              <a:t>). When a method is invoked, the code to be executed is only determined at run-time. During the compilation, the compiler checks whether the method exists and performs type check on the arguments and return type, but does not know which piece of codes to execute at run-time. When a message is sent to an object to invoke a method, the object figures out which piece of codes to execute at run-time.</a:t>
            </a:r>
          </a:p>
          <a:p>
            <a:r>
              <a:rPr lang="en-US" dirty="0" smtClean="0"/>
              <a:t>Although dynamic binding resolves the problem in supporting polymorphism, it poses another new problem. The compiler is unable to check whether the type casting operator is safe. It can only be checked during runtime (which throws a </a:t>
            </a:r>
            <a:r>
              <a:rPr lang="en-US" dirty="0" err="1" smtClean="0"/>
              <a:t>ClassCastException</a:t>
            </a:r>
            <a:r>
              <a:rPr lang="en-US" dirty="0" smtClean="0"/>
              <a:t> if the type check fails).</a:t>
            </a:r>
          </a:p>
          <a:p>
            <a:r>
              <a:rPr lang="en-US" dirty="0" smtClean="0"/>
              <a:t>JDK 1.5 introduces a new feature called </a:t>
            </a:r>
            <a:r>
              <a:rPr lang="en-US" i="1" dirty="0" smtClean="0"/>
              <a:t>generics</a:t>
            </a:r>
            <a:r>
              <a:rPr lang="en-US" dirty="0" smtClean="0"/>
              <a:t> to tackle this issue. We shall discuss this problem and generics in details in the later chapter</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8654F-57A8-456E-852C-6AFCB8CBED44}" type="slidenum">
              <a:rPr lang="en-US"/>
              <a:pPr/>
              <a:t>6</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B8D73-FD25-48AC-BD7D-433DF0DC399A}" type="slidenum">
              <a:rPr lang="en-US"/>
              <a:pPr/>
              <a:t>7</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FDCA0-D773-4D44-BBE9-832306C3AC28}" type="slidenum">
              <a:rPr lang="en-US"/>
              <a:pPr/>
              <a:t>8</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EE284-8FBD-457E-975C-DCADF9EFECBD}" type="slidenum">
              <a:rPr lang="en-US"/>
              <a:pPr/>
              <a:t>10</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A282506-4997-4DB3-9D9C-B010D85A3C11}" type="datetime1">
              <a:rPr lang="en-US"/>
              <a:pPr>
                <a:defRPr/>
              </a:pPr>
              <a:t>11/10/2020</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8-</a:t>
            </a:r>
            <a:fld id="{37505863-FF1C-4E98-B6E7-8E7BFBED44D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890949D-B01C-43C6-8C75-400C693CA0EE}" type="datetime1">
              <a:rPr lang="en-US"/>
              <a:pPr>
                <a:defRPr/>
              </a:pPr>
              <a:t>11/10/2020</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8-</a:t>
            </a:r>
            <a:fld id="{96759A9A-C40B-4EC2-9946-5764A8D1FA4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811003-FFCA-4E1F-BCFC-6754B2E61B7F}" type="datetime1">
              <a:rPr lang="en-US"/>
              <a:pPr>
                <a:defRPr/>
              </a:pPr>
              <a:t>11/10/2020</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8-</a:t>
            </a:r>
            <a:fld id="{43EB3829-C82F-44C1-B954-3B0159BF21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FC4A8C18-829D-4F65-9060-44A22A61EEB5}" type="datetime1">
              <a:rPr lang="en-US"/>
              <a:pPr>
                <a:defRPr/>
              </a:pPr>
              <a:t>11/10/2020</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8-</a:t>
            </a:r>
            <a:fld id="{1DCF71AD-C0F0-49F7-839E-314ABC17D276}"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dirty="0"/>
            </a:lvl1pPr>
          </a:lstStyle>
          <a:p>
            <a:pPr>
              <a:defRPr/>
            </a:pPr>
            <a:r>
              <a:rPr lang="en-US"/>
              <a:t>Copyright © </a:t>
            </a:r>
            <a:r>
              <a:rPr lang="en-US" smtClean="0"/>
              <a:t>2012 </a:t>
            </a:r>
            <a:r>
              <a:rPr lang="en-US"/>
              <a:t>Pearson Addison-Wesley. All rights reserved.</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4A7F902-B1EC-4F9C-945C-64C0781077F8}" type="datetime1">
              <a:rPr lang="en-US"/>
              <a:pPr>
                <a:defRPr/>
              </a:pPr>
              <a:t>11/10/2020</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12"/>
          </p:nvPr>
        </p:nvSpPr>
        <p:spPr/>
        <p:txBody>
          <a:bodyPr/>
          <a:lstStyle>
            <a:lvl1pPr>
              <a:defRPr/>
            </a:lvl1pPr>
          </a:lstStyle>
          <a:p>
            <a:pPr>
              <a:defRPr/>
            </a:pPr>
            <a:r>
              <a:rPr lang="en-US"/>
              <a:t>8-</a:t>
            </a:r>
            <a:fld id="{A1949FBE-B3D2-4A3B-8971-981A344B9BD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4135DFA-5E99-4F3A-875B-0391AF2332EB}" type="datetime1">
              <a:rPr lang="en-US"/>
              <a:pPr>
                <a:defRPr/>
              </a:pPr>
              <a:t>11/10/2020</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8-</a:t>
            </a:r>
            <a:fld id="{749ACA23-C0C7-4E41-BB73-A4531850C22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48005876-2E54-4ABA-91BE-17186FA20B85}" type="datetime1">
              <a:rPr lang="en-US"/>
              <a:pPr>
                <a:defRPr/>
              </a:pPr>
              <a:t>11/10/2020</a:t>
            </a:fld>
            <a:endParaRPr lang="en-US"/>
          </a:p>
        </p:txBody>
      </p:sp>
      <p:sp>
        <p:nvSpPr>
          <p:cNvPr id="8" name="Footer Placeholder 7"/>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9" name="Slide Number Placeholder 8"/>
          <p:cNvSpPr>
            <a:spLocks noGrp="1"/>
          </p:cNvSpPr>
          <p:nvPr>
            <p:ph type="sldNum" sz="quarter" idx="12"/>
          </p:nvPr>
        </p:nvSpPr>
        <p:spPr/>
        <p:txBody>
          <a:bodyPr/>
          <a:lstStyle>
            <a:lvl1pPr>
              <a:defRPr/>
            </a:lvl1pPr>
          </a:lstStyle>
          <a:p>
            <a:pPr>
              <a:defRPr/>
            </a:pPr>
            <a:r>
              <a:rPr lang="en-US"/>
              <a:t>8-</a:t>
            </a:r>
            <a:fld id="{6E23EE34-E348-45E7-BA58-9BA6C00F1E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DD576CAB-6789-4571-B8FF-F8527011AF96}" type="datetime1">
              <a:rPr lang="en-US"/>
              <a:pPr>
                <a:defRPr/>
              </a:pPr>
              <a:t>11/10/2020</a:t>
            </a:fld>
            <a:endParaRPr lang="en-US"/>
          </a:p>
        </p:txBody>
      </p:sp>
      <p:sp>
        <p:nvSpPr>
          <p:cNvPr id="4" name="Footer Placeholder 3"/>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5" name="Slide Number Placeholder 4"/>
          <p:cNvSpPr>
            <a:spLocks noGrp="1"/>
          </p:cNvSpPr>
          <p:nvPr>
            <p:ph type="sldNum" sz="quarter" idx="12"/>
          </p:nvPr>
        </p:nvSpPr>
        <p:spPr/>
        <p:txBody>
          <a:bodyPr/>
          <a:lstStyle>
            <a:lvl1pPr>
              <a:defRPr/>
            </a:lvl1pPr>
          </a:lstStyle>
          <a:p>
            <a:pPr>
              <a:defRPr/>
            </a:pPr>
            <a:r>
              <a:rPr lang="en-US"/>
              <a:t>8-</a:t>
            </a:r>
            <a:fld id="{C0FD7D63-BACD-49B5-8797-D0BD921054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BD30EB-44BF-47D3-9FC4-FED7063A7D23}" type="datetime1">
              <a:rPr lang="en-US"/>
              <a:pPr>
                <a:defRPr/>
              </a:pPr>
              <a:t>11/10/2020</a:t>
            </a:fld>
            <a:endParaRPr lang="en-US"/>
          </a:p>
        </p:txBody>
      </p:sp>
      <p:sp>
        <p:nvSpPr>
          <p:cNvPr id="3" name="Footer Placeholder 2"/>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4" name="Slide Number Placeholder 3"/>
          <p:cNvSpPr>
            <a:spLocks noGrp="1"/>
          </p:cNvSpPr>
          <p:nvPr>
            <p:ph type="sldNum" sz="quarter" idx="12"/>
          </p:nvPr>
        </p:nvSpPr>
        <p:spPr/>
        <p:txBody>
          <a:bodyPr/>
          <a:lstStyle>
            <a:lvl1pPr>
              <a:defRPr/>
            </a:lvl1pPr>
          </a:lstStyle>
          <a:p>
            <a:pPr>
              <a:defRPr/>
            </a:pPr>
            <a:r>
              <a:rPr lang="en-US"/>
              <a:t>8-</a:t>
            </a:r>
            <a:fld id="{E4A6DA01-5994-47D5-B7D8-7B9780AAD51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E72D2AB0-240F-4316-A629-F5BE374025DE}" type="datetime1">
              <a:rPr lang="en-US"/>
              <a:pPr>
                <a:defRPr/>
              </a:pPr>
              <a:t>11/10/2020</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8-</a:t>
            </a:r>
            <a:fld id="{5BE62C63-C7AE-4681-B77B-197C34FDFF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1EDBE3D-7FCB-458C-AA0A-5472B23F107E}" type="datetime1">
              <a:rPr lang="en-US"/>
              <a:pPr>
                <a:defRPr/>
              </a:pPr>
              <a:t>11/10/2020</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8-</a:t>
            </a:r>
            <a:fld id="{8FE1DA9C-6FC6-49EF-809C-3BE0207C86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EFC94E7-5DE0-410D-ABF4-6609E1A80280}" type="datetime1">
              <a:rPr lang="en-US"/>
              <a:pPr>
                <a:defRPr/>
              </a:pPr>
              <a:t>11/10/2020</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cs typeface="+mn-cs"/>
              </a:defRPr>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451B35DF-DAF6-4307-A798-CC90C61652AF}" type="slidenum">
              <a:rPr lang="en-US"/>
              <a:pPr>
                <a:defRPr/>
              </a:pPr>
              <a:t>‹#›</a:t>
            </a:fld>
            <a:endParaRPr lang="en-US"/>
          </a:p>
        </p:txBody>
      </p:sp>
      <p:pic>
        <p:nvPicPr>
          <p:cNvPr id="1031" name="Picture 2"/>
          <p:cNvPicPr>
            <a:picLocks noChangeArrowheads="1"/>
          </p:cNvPicPr>
          <p:nvPr userDrawn="1"/>
        </p:nvPicPr>
        <p:blipFill>
          <a:blip r:embed="rId13"/>
          <a:srcRect/>
          <a:stretch>
            <a:fillRect/>
          </a:stretch>
        </p:blipFill>
        <p:spPr bwMode="auto">
          <a:xfrm>
            <a:off x="0" y="0"/>
            <a:ext cx="1524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www.letu.edu/people/stevearmstrong/cosc2103/lectures/CodeSamplesCh10/CodeSamplesCh10.ht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www.letu.edu/people/stevearmstrong/cosc2103/lectures/CodeSamplesCh10/CodeSamplesCh10.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endParaRPr lang="en-US" dirty="0" smtClean="0"/>
          </a:p>
        </p:txBody>
      </p:sp>
      <p:sp>
        <p:nvSpPr>
          <p:cNvPr id="3" name="Subtitle 2"/>
          <p:cNvSpPr>
            <a:spLocks noGrp="1"/>
          </p:cNvSpPr>
          <p:nvPr>
            <p:ph type="subTitle" idx="1"/>
          </p:nvPr>
        </p:nvSpPr>
        <p:spPr>
          <a:xfrm>
            <a:off x="1143000" y="1905000"/>
            <a:ext cx="6781800" cy="2590800"/>
          </a:xfrm>
        </p:spPr>
        <p:txBody>
          <a:bodyPr rtlCol="0">
            <a:noAutofit/>
          </a:bodyPr>
          <a:lstStyle/>
          <a:p>
            <a:pPr eaLnBrk="1" fontAlgn="auto" hangingPunct="1">
              <a:spcAft>
                <a:spcPts val="0"/>
              </a:spcAft>
              <a:buFont typeface="Arial" pitchFamily="34" charset="0"/>
              <a:buNone/>
              <a:defRPr/>
            </a:pPr>
            <a:r>
              <a:rPr lang="en-US" sz="4000" b="1" dirty="0" smtClean="0"/>
              <a:t>Polymorphism and Abstract Classes</a:t>
            </a:r>
            <a:endParaRPr lang="en-US" sz="4000" b="1" dirty="0"/>
          </a:p>
        </p:txBody>
      </p:sp>
      <p:pic>
        <p:nvPicPr>
          <p:cNvPr id="14344" name="Picture 10" descr="DG_Bar_Blue_USLetter_RGB"/>
          <p:cNvPicPr>
            <a:picLocks noChangeAspect="1" noChangeArrowheads="1"/>
          </p:cNvPicPr>
          <p:nvPr/>
        </p:nvPicPr>
        <p:blipFill>
          <a:blip r:embed="rId3"/>
          <a:srcRect/>
          <a:stretch>
            <a:fillRect/>
          </a:stretch>
        </p:blipFill>
        <p:spPr bwMode="auto">
          <a:xfrm>
            <a:off x="0" y="6324600"/>
            <a:ext cx="9144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304AEA-C21F-4D18-904F-5D7772A41218}" type="slidenum">
              <a:rPr lang="en-US"/>
              <a:pPr/>
              <a:t>10</a:t>
            </a:fld>
            <a:endParaRPr lang="en-US"/>
          </a:p>
        </p:txBody>
      </p:sp>
      <p:sp>
        <p:nvSpPr>
          <p:cNvPr id="247810" name="Rectangle 2"/>
          <p:cNvSpPr>
            <a:spLocks noGrp="1" noChangeArrowheads="1"/>
          </p:cNvSpPr>
          <p:nvPr>
            <p:ph type="title"/>
          </p:nvPr>
        </p:nvSpPr>
        <p:spPr/>
        <p:txBody>
          <a:bodyPr/>
          <a:lstStyle/>
          <a:p>
            <a:r>
              <a:rPr lang="en-US"/>
              <a:t>Note in Example Hierarchy</a:t>
            </a:r>
          </a:p>
        </p:txBody>
      </p:sp>
      <p:sp>
        <p:nvSpPr>
          <p:cNvPr id="247811" name="Rectangle 3"/>
          <p:cNvSpPr>
            <a:spLocks noGrp="1" noChangeArrowheads="1"/>
          </p:cNvSpPr>
          <p:nvPr>
            <p:ph type="body" idx="1"/>
          </p:nvPr>
        </p:nvSpPr>
        <p:spPr/>
        <p:txBody>
          <a:bodyPr/>
          <a:lstStyle/>
          <a:p>
            <a:r>
              <a:rPr lang="en-US" dirty="0"/>
              <a:t>Dynamic binding</a:t>
            </a:r>
          </a:p>
          <a:p>
            <a:pPr lvl="1"/>
            <a:r>
              <a:rPr lang="en-US" dirty="0"/>
              <a:t>Also known as late binding</a:t>
            </a:r>
          </a:p>
          <a:p>
            <a:pPr lvl="1"/>
            <a:r>
              <a:rPr lang="en-US" dirty="0"/>
              <a:t>Calls to overridden methods are resolved at execution time, based on the type of object referenced</a:t>
            </a:r>
          </a:p>
          <a:p>
            <a:endParaRPr lang="en-US" dirty="0"/>
          </a:p>
        </p:txBody>
      </p:sp>
    </p:spTree>
    <p:extLst>
      <p:ext uri="{BB962C8B-B14F-4D97-AF65-F5344CB8AC3E}">
        <p14:creationId xmlns:p14="http://schemas.microsoft.com/office/powerpoint/2010/main" val="3785948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dirty="0" err="1" smtClean="0"/>
              <a:t>Downcasting</a:t>
            </a:r>
            <a:endParaRPr lang="en-US" dirty="0"/>
          </a:p>
        </p:txBody>
      </p:sp>
      <p:sp>
        <p:nvSpPr>
          <p:cNvPr id="3" name="Content Placeholder 2"/>
          <p:cNvSpPr>
            <a:spLocks noGrp="1"/>
          </p:cNvSpPr>
          <p:nvPr>
            <p:ph idx="1"/>
          </p:nvPr>
        </p:nvSpPr>
        <p:spPr>
          <a:xfrm>
            <a:off x="174567" y="1001684"/>
            <a:ext cx="9185563" cy="5257800"/>
          </a:xfrm>
        </p:spPr>
        <p:txBody>
          <a:bodyPr/>
          <a:lstStyle/>
          <a:p>
            <a:r>
              <a:rPr lang="en-US" b="1" dirty="0" smtClean="0"/>
              <a:t> </a:t>
            </a:r>
            <a:r>
              <a:rPr lang="en-US" sz="2800" dirty="0" smtClean="0"/>
              <a:t>for ( </a:t>
            </a:r>
            <a:r>
              <a:rPr lang="en-US" sz="2800" dirty="0" err="1" smtClean="0"/>
              <a:t>int</a:t>
            </a:r>
            <a:r>
              <a:rPr lang="en-US" sz="2800" dirty="0" smtClean="0"/>
              <a:t> </a:t>
            </a:r>
            <a:r>
              <a:rPr lang="en-US" sz="2800" dirty="0"/>
              <a:t>i</a:t>
            </a:r>
            <a:r>
              <a:rPr lang="en-US" sz="2800" dirty="0" smtClean="0"/>
              <a:t>=0; i&lt;4;i++) {</a:t>
            </a:r>
          </a:p>
          <a:p>
            <a:r>
              <a:rPr lang="en-US" sz="2800" smtClean="0"/>
              <a:t>If </a:t>
            </a:r>
            <a:r>
              <a:rPr lang="en-US" sz="2800" smtClean="0"/>
              <a:t>(</a:t>
            </a:r>
            <a:r>
              <a:rPr lang="en-US" sz="2800"/>
              <a:t>employees </a:t>
            </a:r>
            <a:r>
              <a:rPr lang="en-US" sz="2800" smtClean="0"/>
              <a:t>[i] </a:t>
            </a:r>
            <a:r>
              <a:rPr lang="en-US" sz="2800" dirty="0" err="1"/>
              <a:t>instanceof</a:t>
            </a:r>
            <a:r>
              <a:rPr lang="en-US" sz="2800" dirty="0"/>
              <a:t>  </a:t>
            </a:r>
            <a:r>
              <a:rPr lang="en-US" sz="2800" dirty="0" err="1"/>
              <a:t>BasePlusCommisionEmployee</a:t>
            </a:r>
            <a:r>
              <a:rPr lang="en-US" sz="2000" dirty="0" smtClean="0"/>
              <a:t>)</a:t>
            </a:r>
            <a:endParaRPr lang="en-US" sz="2000" dirty="0" smtClean="0"/>
          </a:p>
          <a:p>
            <a:r>
              <a:rPr lang="en-US" sz="2000" dirty="0" smtClean="0"/>
              <a:t>{</a:t>
            </a:r>
          </a:p>
          <a:p>
            <a:pPr lvl="1"/>
            <a:r>
              <a:rPr lang="en-US" sz="1800" dirty="0" err="1" smtClean="0"/>
              <a:t>BasePlusCommissionEmployee</a:t>
            </a:r>
            <a:r>
              <a:rPr lang="en-US" sz="1800" dirty="0" smtClean="0"/>
              <a:t> </a:t>
            </a:r>
            <a:r>
              <a:rPr lang="en-US" sz="1800" dirty="0" err="1" smtClean="0"/>
              <a:t>emp</a:t>
            </a:r>
            <a:r>
              <a:rPr lang="en-US" sz="1800" dirty="0" smtClean="0"/>
              <a:t>=</a:t>
            </a:r>
          </a:p>
          <a:p>
            <a:pPr lvl="3">
              <a:buNone/>
            </a:pPr>
            <a:r>
              <a:rPr lang="en-US" sz="1800" dirty="0" smtClean="0"/>
              <a:t>(</a:t>
            </a:r>
            <a:r>
              <a:rPr lang="en-US" sz="1800" dirty="0" err="1" smtClean="0"/>
              <a:t>BasePlusCommissionEmployee</a:t>
            </a:r>
            <a:r>
              <a:rPr lang="en-US" sz="1800" dirty="0" smtClean="0"/>
              <a:t> ) employees[</a:t>
            </a:r>
            <a:r>
              <a:rPr lang="en-US" sz="1800" dirty="0" err="1" smtClean="0"/>
              <a:t>i</a:t>
            </a:r>
            <a:r>
              <a:rPr lang="en-US" sz="1800" dirty="0" smtClean="0"/>
              <a:t>];</a:t>
            </a:r>
          </a:p>
          <a:p>
            <a:pPr lvl="1"/>
            <a:r>
              <a:rPr lang="en-US" sz="2400" dirty="0" err="1" smtClean="0"/>
              <a:t>emp.setBaseSalary</a:t>
            </a:r>
            <a:r>
              <a:rPr lang="en-US" sz="2400" dirty="0" smtClean="0"/>
              <a:t>( 1.10 * </a:t>
            </a:r>
            <a:r>
              <a:rPr lang="en-US" sz="2400" dirty="0" err="1" smtClean="0"/>
              <a:t>emp.getBaseSalary</a:t>
            </a:r>
            <a:r>
              <a:rPr lang="en-US" sz="2400" dirty="0" smtClean="0"/>
              <a:t>() );</a:t>
            </a:r>
          </a:p>
          <a:p>
            <a:pPr lvl="1"/>
            <a:r>
              <a:rPr lang="en-US" sz="2400" dirty="0" smtClean="0"/>
              <a:t> S.O.P("new base salary with 10%% increase is </a:t>
            </a:r>
            <a:r>
              <a:rPr lang="en-US" sz="2400" dirty="0" err="1" smtClean="0"/>
              <a:t>emp.getBaseSalary</a:t>
            </a:r>
            <a:r>
              <a:rPr lang="en-US" sz="2400" dirty="0" smtClean="0"/>
              <a:t>() );</a:t>
            </a:r>
          </a:p>
          <a:p>
            <a:pPr lvl="1"/>
            <a:r>
              <a:rPr lang="en-US" sz="2400" dirty="0"/>
              <a:t>e</a:t>
            </a:r>
            <a:r>
              <a:rPr lang="en-US" sz="2400" dirty="0" smtClean="0"/>
              <a:t>mployee[i]=</a:t>
            </a:r>
            <a:r>
              <a:rPr lang="en-US" sz="2400" dirty="0" err="1" smtClean="0"/>
              <a:t>emp</a:t>
            </a:r>
            <a:r>
              <a:rPr lang="en-US" sz="2400" dirty="0" smtClean="0"/>
              <a:t>;</a:t>
            </a:r>
          </a:p>
          <a:p>
            <a:r>
              <a:rPr lang="en-US" sz="2400" dirty="0" smtClean="0"/>
              <a:t> } </a:t>
            </a:r>
          </a:p>
          <a:p>
            <a:r>
              <a:rPr lang="en-US" sz="2400" dirty="0" err="1" smtClean="0"/>
              <a:t>System.out.printf</a:t>
            </a:r>
            <a:r>
              <a:rPr lang="en-US" sz="2400" dirty="0" smtClean="0"/>
              <a:t>(employees[</a:t>
            </a:r>
            <a:r>
              <a:rPr lang="en-US" sz="2400" dirty="0" err="1" smtClean="0"/>
              <a:t>i</a:t>
            </a:r>
            <a:r>
              <a:rPr lang="en-US" sz="2400" dirty="0" smtClean="0"/>
              <a:t>].</a:t>
            </a:r>
            <a:r>
              <a:rPr lang="en-US" sz="2400" dirty="0" err="1" smtClean="0"/>
              <a:t>earnngs</a:t>
            </a:r>
            <a:r>
              <a:rPr lang="en-US" sz="2400" dirty="0" smtClean="0"/>
              <a:t>());</a:t>
            </a:r>
          </a:p>
          <a:p>
            <a:r>
              <a:rPr lang="en-US" sz="2400" dirty="0" smtClean="0"/>
              <a:t>} //end for</a:t>
            </a:r>
          </a:p>
        </p:txBody>
      </p:sp>
      <p:sp>
        <p:nvSpPr>
          <p:cNvPr id="4" name="Slide Number Placeholder 3"/>
          <p:cNvSpPr>
            <a:spLocks noGrp="1"/>
          </p:cNvSpPr>
          <p:nvPr>
            <p:ph type="sldNum" sz="quarter" idx="12"/>
          </p:nvPr>
        </p:nvSpPr>
        <p:spPr/>
        <p:txBody>
          <a:bodyPr/>
          <a:lstStyle/>
          <a:p>
            <a:fld id="{2E74412D-CCB2-44C9-A5C8-A560CE83700F}" type="slidenum">
              <a:rPr lang="en-US" smtClean="0"/>
              <a:pPr/>
              <a:t>11</a:t>
            </a:fld>
            <a:endParaRPr lang="en-US"/>
          </a:p>
        </p:txBody>
      </p:sp>
    </p:spTree>
    <p:extLst>
      <p:ext uri="{BB962C8B-B14F-4D97-AF65-F5344CB8AC3E}">
        <p14:creationId xmlns:p14="http://schemas.microsoft.com/office/powerpoint/2010/main" val="62172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Allowed Assignment between super and Sub class</a:t>
            </a:r>
            <a:endParaRPr lang="en-US" dirty="0"/>
          </a:p>
        </p:txBody>
      </p:sp>
      <p:sp>
        <p:nvSpPr>
          <p:cNvPr id="3" name="Content Placeholder 2"/>
          <p:cNvSpPr>
            <a:spLocks noGrp="1"/>
          </p:cNvSpPr>
          <p:nvPr>
            <p:ph idx="1"/>
          </p:nvPr>
        </p:nvSpPr>
        <p:spPr/>
        <p:txBody>
          <a:bodyPr/>
          <a:lstStyle/>
          <a:p>
            <a:r>
              <a:rPr lang="en-US" dirty="0" smtClean="0"/>
              <a:t>Assigning a super class reference to a super class variable is straightforward.</a:t>
            </a:r>
          </a:p>
          <a:p>
            <a:r>
              <a:rPr lang="en-US" dirty="0" smtClean="0"/>
              <a:t>Assigning a subclass reference to a subclass variable is straightforward.</a:t>
            </a:r>
          </a:p>
          <a:p>
            <a:r>
              <a:rPr lang="en-US" dirty="0" smtClean="0"/>
              <a:t>Assigning a subclass reference to a super class variable is safe, because the subclass object is an object of its super class.</a:t>
            </a:r>
            <a:endParaRPr lang="en-US" b="1"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12</a:t>
            </a:fld>
            <a:endParaRPr lang="en-US"/>
          </a:p>
        </p:txBody>
      </p:sp>
    </p:spTree>
    <p:extLst>
      <p:ext uri="{BB962C8B-B14F-4D97-AF65-F5344CB8AC3E}">
        <p14:creationId xmlns:p14="http://schemas.microsoft.com/office/powerpoint/2010/main" val="789132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Allowed Assignment between super and Sub class</a:t>
            </a:r>
            <a:endParaRPr lang="en-US" dirty="0"/>
          </a:p>
        </p:txBody>
      </p:sp>
      <p:sp>
        <p:nvSpPr>
          <p:cNvPr id="3" name="Content Placeholder 2"/>
          <p:cNvSpPr>
            <a:spLocks noGrp="1"/>
          </p:cNvSpPr>
          <p:nvPr>
            <p:ph idx="1"/>
          </p:nvPr>
        </p:nvSpPr>
        <p:spPr/>
        <p:txBody>
          <a:bodyPr/>
          <a:lstStyle/>
          <a:p>
            <a:r>
              <a:rPr lang="en-US" dirty="0" smtClean="0"/>
              <a:t>However, the super class variable can be used to refer only to super class members. </a:t>
            </a:r>
          </a:p>
          <a:p>
            <a:endParaRPr lang="en-US" dirty="0" smtClean="0"/>
          </a:p>
          <a:p>
            <a:r>
              <a:rPr lang="en-US" dirty="0" smtClean="0"/>
              <a:t>If this code refers to subclass-only members through the super class variable, the compiler reports errors</a:t>
            </a:r>
          </a:p>
          <a:p>
            <a:pPr lvl="1"/>
            <a:r>
              <a:rPr lang="en-US" dirty="0" err="1" smtClean="0"/>
              <a:t>Downcasting</a:t>
            </a:r>
            <a:r>
              <a:rPr lang="en-US" dirty="0" smtClean="0"/>
              <a:t> can overcome this error</a:t>
            </a:r>
            <a:endParaRPr lang="en-US"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13</a:t>
            </a:fld>
            <a:endParaRPr lang="en-US"/>
          </a:p>
        </p:txBody>
      </p:sp>
    </p:spTree>
    <p:extLst>
      <p:ext uri="{BB962C8B-B14F-4D97-AF65-F5344CB8AC3E}">
        <p14:creationId xmlns:p14="http://schemas.microsoft.com/office/powerpoint/2010/main" val="1636355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82A972-EE8D-44C6-90A5-002F7E9042B7}" type="slidenum">
              <a:rPr lang="en-US"/>
              <a:pPr/>
              <a:t>14</a:t>
            </a:fld>
            <a:endParaRPr lang="en-US"/>
          </a:p>
        </p:txBody>
      </p:sp>
      <p:sp>
        <p:nvSpPr>
          <p:cNvPr id="256002" name="Rectangle 2"/>
          <p:cNvSpPr>
            <a:spLocks noGrp="1" noChangeArrowheads="1"/>
          </p:cNvSpPr>
          <p:nvPr>
            <p:ph type="title"/>
          </p:nvPr>
        </p:nvSpPr>
        <p:spPr/>
        <p:txBody>
          <a:bodyPr/>
          <a:lstStyle/>
          <a:p>
            <a:r>
              <a:rPr lang="en-US" sz="4000"/>
              <a:t>Superclass And Subclass Assignment Rules</a:t>
            </a:r>
          </a:p>
        </p:txBody>
      </p:sp>
      <p:sp>
        <p:nvSpPr>
          <p:cNvPr id="256003" name="Rectangle 3"/>
          <p:cNvSpPr>
            <a:spLocks noGrp="1" noChangeArrowheads="1"/>
          </p:cNvSpPr>
          <p:nvPr>
            <p:ph type="body" idx="1"/>
          </p:nvPr>
        </p:nvSpPr>
        <p:spPr/>
        <p:txBody>
          <a:bodyPr/>
          <a:lstStyle/>
          <a:p>
            <a:pPr>
              <a:lnSpc>
                <a:spcPct val="90000"/>
              </a:lnSpc>
            </a:pPr>
            <a:r>
              <a:rPr lang="en-US" sz="2800" dirty="0"/>
              <a:t>Assigning a superclass reference to superclass variable straightforward</a:t>
            </a:r>
          </a:p>
          <a:p>
            <a:pPr>
              <a:lnSpc>
                <a:spcPct val="90000"/>
              </a:lnSpc>
            </a:pPr>
            <a:r>
              <a:rPr lang="en-US" sz="2800" dirty="0"/>
              <a:t>Subclass reference to subclass variable straightforward</a:t>
            </a:r>
          </a:p>
          <a:p>
            <a:pPr>
              <a:lnSpc>
                <a:spcPct val="90000"/>
              </a:lnSpc>
            </a:pPr>
            <a:r>
              <a:rPr lang="en-US" sz="2800" dirty="0"/>
              <a:t>Subclass reference to superclass variable safe </a:t>
            </a:r>
          </a:p>
          <a:p>
            <a:pPr lvl="1">
              <a:lnSpc>
                <a:spcPct val="90000"/>
              </a:lnSpc>
            </a:pPr>
            <a:r>
              <a:rPr lang="en-US" sz="2400" dirty="0"/>
              <a:t>because of </a:t>
            </a:r>
            <a:r>
              <a:rPr lang="en-US" sz="2400" i="1" dirty="0"/>
              <a:t>is-a</a:t>
            </a:r>
            <a:r>
              <a:rPr lang="en-US" sz="2400" dirty="0"/>
              <a:t> relationship</a:t>
            </a:r>
          </a:p>
          <a:p>
            <a:pPr lvl="1">
              <a:lnSpc>
                <a:spcPct val="90000"/>
              </a:lnSpc>
            </a:pPr>
            <a:r>
              <a:rPr lang="en-US" sz="2400" dirty="0"/>
              <a:t>Referring to subclass-only members through superclass variables a compilation error</a:t>
            </a:r>
          </a:p>
          <a:p>
            <a:pPr>
              <a:lnSpc>
                <a:spcPct val="90000"/>
              </a:lnSpc>
            </a:pPr>
            <a:r>
              <a:rPr lang="en-US" sz="2800" dirty="0"/>
              <a:t>Superclass reference to a subclass variable a compilation error</a:t>
            </a:r>
          </a:p>
          <a:p>
            <a:pPr lvl="1">
              <a:lnSpc>
                <a:spcPct val="90000"/>
              </a:lnSpc>
            </a:pPr>
            <a:r>
              <a:rPr lang="en-US" sz="2400" dirty="0" err="1"/>
              <a:t>Downcasting</a:t>
            </a:r>
            <a:r>
              <a:rPr lang="en-US" sz="2400" dirty="0"/>
              <a:t> can get around this error</a:t>
            </a:r>
          </a:p>
          <a:p>
            <a:pPr>
              <a:lnSpc>
                <a:spcPct val="90000"/>
              </a:lnSpc>
            </a:pPr>
            <a:endParaRPr lang="en-US" sz="2800" dirty="0"/>
          </a:p>
        </p:txBody>
      </p:sp>
    </p:spTree>
    <p:extLst>
      <p:ext uri="{BB962C8B-B14F-4D97-AF65-F5344CB8AC3E}">
        <p14:creationId xmlns:p14="http://schemas.microsoft.com/office/powerpoint/2010/main" val="91011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sz="3200" smtClean="0"/>
              <a:t>Pitfall:  No Late Binding for Static Methods</a:t>
            </a:r>
          </a:p>
        </p:txBody>
      </p:sp>
      <p:sp>
        <p:nvSpPr>
          <p:cNvPr id="38914" name="Rectangle 3"/>
          <p:cNvSpPr>
            <a:spLocks noGrp="1" noChangeArrowheads="1"/>
          </p:cNvSpPr>
          <p:nvPr>
            <p:ph type="body" idx="1"/>
          </p:nvPr>
        </p:nvSpPr>
        <p:spPr/>
        <p:txBody>
          <a:bodyPr/>
          <a:lstStyle/>
          <a:p>
            <a:pPr eaLnBrk="1" hangingPunct="1">
              <a:lnSpc>
                <a:spcPct val="80000"/>
              </a:lnSpc>
            </a:pPr>
            <a:r>
              <a:rPr lang="en-US" sz="2800" smtClean="0"/>
              <a:t>When the decision of which definition of a method to use is made at compile time, that is called </a:t>
            </a:r>
            <a:r>
              <a:rPr lang="en-US" sz="2800" i="1" smtClean="0"/>
              <a:t>static binding</a:t>
            </a:r>
          </a:p>
          <a:p>
            <a:pPr lvl="1" eaLnBrk="1" hangingPunct="1">
              <a:lnSpc>
                <a:spcPct val="80000"/>
              </a:lnSpc>
            </a:pPr>
            <a:r>
              <a:rPr lang="en-US" sz="2400" smtClean="0"/>
              <a:t>This decision is made based on the </a:t>
            </a:r>
            <a:r>
              <a:rPr lang="en-US" sz="2400" i="1" smtClean="0"/>
              <a:t>type of the variable naming the object</a:t>
            </a:r>
          </a:p>
          <a:p>
            <a:pPr eaLnBrk="1" hangingPunct="1">
              <a:lnSpc>
                <a:spcPct val="80000"/>
              </a:lnSpc>
            </a:pPr>
            <a:r>
              <a:rPr lang="en-US" sz="2800" smtClean="0"/>
              <a:t>Java uses static, not late, binding with private, </a:t>
            </a:r>
            <a:r>
              <a:rPr lang="en-US" sz="2800" b="1" smtClean="0">
                <a:solidFill>
                  <a:srgbClr val="034CA1"/>
                </a:solidFill>
                <a:latin typeface="Courier New" pitchFamily="49" charset="0"/>
              </a:rPr>
              <a:t>final</a:t>
            </a:r>
            <a:r>
              <a:rPr lang="en-US" sz="2800" smtClean="0"/>
              <a:t>, and static methods</a:t>
            </a:r>
          </a:p>
          <a:p>
            <a:pPr lvl="1" eaLnBrk="1" hangingPunct="1">
              <a:lnSpc>
                <a:spcPct val="80000"/>
              </a:lnSpc>
            </a:pPr>
            <a:r>
              <a:rPr lang="en-US" sz="2400" smtClean="0"/>
              <a:t>In the case of </a:t>
            </a:r>
            <a:r>
              <a:rPr lang="en-US" sz="2400" b="1" smtClean="0">
                <a:solidFill>
                  <a:srgbClr val="034CA1"/>
                </a:solidFill>
                <a:latin typeface="Courier New" pitchFamily="49" charset="0"/>
              </a:rPr>
              <a:t>private</a:t>
            </a:r>
            <a:r>
              <a:rPr lang="en-US" sz="2400" smtClean="0"/>
              <a:t> and </a:t>
            </a:r>
            <a:r>
              <a:rPr lang="en-US" sz="2400" b="1" smtClean="0">
                <a:solidFill>
                  <a:srgbClr val="034CA1"/>
                </a:solidFill>
                <a:latin typeface="Courier New" pitchFamily="49" charset="0"/>
              </a:rPr>
              <a:t>final</a:t>
            </a:r>
            <a:r>
              <a:rPr lang="en-US" sz="2400" smtClean="0"/>
              <a:t> methods, late binding would serve no purpose</a:t>
            </a:r>
          </a:p>
          <a:p>
            <a:pPr lvl="1" eaLnBrk="1" hangingPunct="1">
              <a:lnSpc>
                <a:spcPct val="80000"/>
              </a:lnSpc>
            </a:pPr>
            <a:r>
              <a:rPr lang="en-US" sz="2400" smtClean="0"/>
              <a:t>However, in the case of a static method invoked using a calling object, it does make a difference</a:t>
            </a:r>
          </a:p>
        </p:txBody>
      </p:sp>
      <p:sp>
        <p:nvSpPr>
          <p:cNvPr id="6" name="Slide Number Placeholder 5"/>
          <p:cNvSpPr>
            <a:spLocks noGrp="1"/>
          </p:cNvSpPr>
          <p:nvPr>
            <p:ph type="sldNum" sz="quarter" idx="11"/>
          </p:nvPr>
        </p:nvSpPr>
        <p:spPr/>
        <p:txBody>
          <a:bodyPr/>
          <a:lstStyle/>
          <a:p>
            <a:pPr>
              <a:defRPr/>
            </a:pPr>
            <a:r>
              <a:rPr lang="en-US"/>
              <a:t>8-</a:t>
            </a:r>
            <a:fld id="{A6D65987-2EF7-4C9B-9EE0-F7382D302658}" type="slidenum">
              <a:rPr lang="en-US"/>
              <a:pPr>
                <a:defRPr/>
              </a:pPr>
              <a:t>15</a:t>
            </a:fld>
            <a:endParaRPr lang="en-US"/>
          </a:p>
        </p:txBody>
      </p:sp>
      <p:sp>
        <p:nvSpPr>
          <p:cNvPr id="389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final</a:t>
            </a:r>
            <a:r>
              <a:rPr lang="en-US" smtClean="0"/>
              <a:t> Modifier</a:t>
            </a:r>
            <a:endParaRPr lang="en-US" smtClean="0">
              <a:latin typeface="Courier New" pitchFamily="49" charset="0"/>
            </a:endParaRPr>
          </a:p>
        </p:txBody>
      </p:sp>
      <p:sp>
        <p:nvSpPr>
          <p:cNvPr id="49154" name="Rectangle 3"/>
          <p:cNvSpPr>
            <a:spLocks noGrp="1" noChangeArrowheads="1"/>
          </p:cNvSpPr>
          <p:nvPr>
            <p:ph type="body" idx="1"/>
          </p:nvPr>
        </p:nvSpPr>
        <p:spPr/>
        <p:txBody>
          <a:bodyPr/>
          <a:lstStyle/>
          <a:p>
            <a:pPr eaLnBrk="1" hangingPunct="1">
              <a:lnSpc>
                <a:spcPct val="90000"/>
              </a:lnSpc>
            </a:pPr>
            <a:r>
              <a:rPr lang="en-US" sz="2800" smtClean="0"/>
              <a:t>A </a:t>
            </a:r>
            <a:r>
              <a:rPr lang="en-US" sz="2800" i="1" smtClean="0"/>
              <a:t>method</a:t>
            </a:r>
            <a:r>
              <a:rPr lang="en-US" sz="2800" smtClean="0"/>
              <a:t> marked </a:t>
            </a:r>
            <a:r>
              <a:rPr lang="en-US" sz="2800" b="1" smtClean="0">
                <a:solidFill>
                  <a:srgbClr val="034CA1"/>
                </a:solidFill>
                <a:latin typeface="Courier New" pitchFamily="49" charset="0"/>
              </a:rPr>
              <a:t>final</a:t>
            </a:r>
            <a:r>
              <a:rPr lang="en-US" sz="2800" smtClean="0"/>
              <a:t> indicates that it cannot be overridden with a new definition in a derived class</a:t>
            </a:r>
            <a:endParaRPr lang="en-US" sz="2800" smtClean="0">
              <a:solidFill>
                <a:srgbClr val="034CA1"/>
              </a:solidFill>
              <a:latin typeface="Courier New" pitchFamily="49" charset="0"/>
            </a:endParaRPr>
          </a:p>
          <a:p>
            <a:pPr lvl="1" eaLnBrk="1" hangingPunct="1">
              <a:lnSpc>
                <a:spcPct val="90000"/>
              </a:lnSpc>
            </a:pPr>
            <a:r>
              <a:rPr lang="en-US" sz="2400" smtClean="0"/>
              <a:t>If </a:t>
            </a:r>
            <a:r>
              <a:rPr lang="en-US" sz="2400" b="1" smtClean="0">
                <a:solidFill>
                  <a:srgbClr val="034CA1"/>
                </a:solidFill>
                <a:latin typeface="Courier New" pitchFamily="49" charset="0"/>
              </a:rPr>
              <a:t>final</a:t>
            </a:r>
            <a:r>
              <a:rPr lang="en-US" sz="2400" smtClean="0"/>
              <a:t>, the compiler can use early binding with the method</a:t>
            </a:r>
          </a:p>
          <a:p>
            <a:pPr lvl="1" eaLnBrk="1" hangingPunct="1">
              <a:lnSpc>
                <a:spcPct val="90000"/>
              </a:lnSpc>
              <a:buFontTx/>
              <a:buNone/>
            </a:pPr>
            <a:endParaRPr lang="en-US" sz="900" smtClean="0"/>
          </a:p>
          <a:p>
            <a:pPr lvl="2" eaLnBrk="1" hangingPunct="1">
              <a:lnSpc>
                <a:spcPct val="90000"/>
              </a:lnSpc>
              <a:buFontTx/>
              <a:buNone/>
            </a:pPr>
            <a:r>
              <a:rPr lang="en-US" sz="2000" b="1" smtClean="0">
                <a:solidFill>
                  <a:srgbClr val="034CA1"/>
                </a:solidFill>
                <a:latin typeface="Courier New" pitchFamily="49" charset="0"/>
              </a:rPr>
              <a:t>public final void someMethod() { . . . }</a:t>
            </a:r>
            <a:endParaRPr lang="en-US" sz="2000" smtClean="0">
              <a:solidFill>
                <a:srgbClr val="034CA1"/>
              </a:solidFill>
              <a:latin typeface="Courier New" pitchFamily="49" charset="0"/>
            </a:endParaRPr>
          </a:p>
          <a:p>
            <a:pPr lvl="1" eaLnBrk="1" hangingPunct="1">
              <a:lnSpc>
                <a:spcPct val="90000"/>
              </a:lnSpc>
              <a:buFontTx/>
              <a:buNone/>
            </a:pPr>
            <a:endParaRPr lang="en-US" sz="800" smtClean="0"/>
          </a:p>
          <a:p>
            <a:pPr eaLnBrk="1" hangingPunct="1">
              <a:lnSpc>
                <a:spcPct val="90000"/>
              </a:lnSpc>
            </a:pPr>
            <a:r>
              <a:rPr lang="en-US" sz="2800" smtClean="0"/>
              <a:t>A </a:t>
            </a:r>
            <a:r>
              <a:rPr lang="en-US" sz="2800" i="1" smtClean="0"/>
              <a:t>class</a:t>
            </a:r>
            <a:r>
              <a:rPr lang="en-US" sz="2800" smtClean="0"/>
              <a:t> marked </a:t>
            </a:r>
            <a:r>
              <a:rPr lang="en-US" sz="2800" b="1" smtClean="0">
                <a:solidFill>
                  <a:srgbClr val="034CA1"/>
                </a:solidFill>
                <a:latin typeface="Courier New" pitchFamily="49" charset="0"/>
              </a:rPr>
              <a:t>final</a:t>
            </a:r>
            <a:r>
              <a:rPr lang="en-US" sz="2800" smtClean="0"/>
              <a:t> indicates that it  cannot be used as a base class from which to derive any other classes</a:t>
            </a:r>
          </a:p>
        </p:txBody>
      </p:sp>
      <p:sp>
        <p:nvSpPr>
          <p:cNvPr id="6" name="Slide Number Placeholder 5"/>
          <p:cNvSpPr>
            <a:spLocks noGrp="1"/>
          </p:cNvSpPr>
          <p:nvPr>
            <p:ph type="sldNum" sz="quarter" idx="11"/>
          </p:nvPr>
        </p:nvSpPr>
        <p:spPr/>
        <p:txBody>
          <a:bodyPr/>
          <a:lstStyle/>
          <a:p>
            <a:pPr>
              <a:defRPr/>
            </a:pPr>
            <a:r>
              <a:rPr lang="en-US"/>
              <a:t>8-</a:t>
            </a:r>
            <a:fld id="{E23E1174-5598-4746-AE34-EC8BCC0EF795}" type="slidenum">
              <a:rPr lang="en-US"/>
              <a:pPr>
                <a:defRPr/>
              </a:pPr>
              <a:t>16</a:t>
            </a:fld>
            <a:endParaRPr lang="en-US"/>
          </a:p>
        </p:txBody>
      </p:sp>
      <p:sp>
        <p:nvSpPr>
          <p:cNvPr id="491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t>Pitfall:  Downcasting</a:t>
            </a:r>
          </a:p>
        </p:txBody>
      </p:sp>
      <p:sp>
        <p:nvSpPr>
          <p:cNvPr id="61442" name="Rectangle 3"/>
          <p:cNvSpPr>
            <a:spLocks noGrp="1" noChangeArrowheads="1"/>
          </p:cNvSpPr>
          <p:nvPr>
            <p:ph type="body" idx="1"/>
          </p:nvPr>
        </p:nvSpPr>
        <p:spPr/>
        <p:txBody>
          <a:bodyPr/>
          <a:lstStyle/>
          <a:p>
            <a:pPr eaLnBrk="1" hangingPunct="1">
              <a:lnSpc>
                <a:spcPct val="90000"/>
              </a:lnSpc>
            </a:pPr>
            <a:r>
              <a:rPr lang="en-US" smtClean="0"/>
              <a:t>It is the responsibility of the programmer to use downcasting only in situations where it makes sense</a:t>
            </a:r>
          </a:p>
          <a:p>
            <a:pPr lvl="1" eaLnBrk="1" hangingPunct="1">
              <a:lnSpc>
                <a:spcPct val="90000"/>
              </a:lnSpc>
            </a:pPr>
            <a:r>
              <a:rPr lang="en-US" smtClean="0"/>
              <a:t>The compiler does not check to see if downcasting is a reasonable thing to do</a:t>
            </a:r>
          </a:p>
          <a:p>
            <a:pPr eaLnBrk="1" hangingPunct="1">
              <a:lnSpc>
                <a:spcPct val="90000"/>
              </a:lnSpc>
            </a:pPr>
            <a:r>
              <a:rPr lang="en-US" smtClean="0"/>
              <a:t>Using downcasting in a situation that does not make sense usually results in a run-time error</a:t>
            </a:r>
          </a:p>
        </p:txBody>
      </p:sp>
      <p:sp>
        <p:nvSpPr>
          <p:cNvPr id="6" name="Slide Number Placeholder 5"/>
          <p:cNvSpPr>
            <a:spLocks noGrp="1"/>
          </p:cNvSpPr>
          <p:nvPr>
            <p:ph type="sldNum" sz="quarter" idx="11"/>
          </p:nvPr>
        </p:nvSpPr>
        <p:spPr/>
        <p:txBody>
          <a:bodyPr/>
          <a:lstStyle/>
          <a:p>
            <a:pPr>
              <a:defRPr/>
            </a:pPr>
            <a:r>
              <a:rPr lang="en-US"/>
              <a:t>8-</a:t>
            </a:r>
            <a:fld id="{5CD28403-BCD4-4EB4-B56F-5B331FFA9071}" type="slidenum">
              <a:rPr lang="en-US"/>
              <a:pPr>
                <a:defRPr/>
              </a:pPr>
              <a:t>17</a:t>
            </a:fld>
            <a:endParaRPr lang="en-US"/>
          </a:p>
        </p:txBody>
      </p:sp>
      <p:sp>
        <p:nvSpPr>
          <p:cNvPr id="614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7764BE-1271-4F33-A5F1-140B67B768AD}" type="slidenum">
              <a:rPr lang="en-US"/>
              <a:pPr/>
              <a:t>18</a:t>
            </a:fld>
            <a:endParaRPr lang="en-US"/>
          </a:p>
        </p:txBody>
      </p:sp>
      <p:sp>
        <p:nvSpPr>
          <p:cNvPr id="111618" name="Rectangle 2"/>
          <p:cNvSpPr>
            <a:spLocks noGrp="1" noChangeArrowheads="1"/>
          </p:cNvSpPr>
          <p:nvPr>
            <p:ph type="title"/>
          </p:nvPr>
        </p:nvSpPr>
        <p:spPr/>
        <p:txBody>
          <a:bodyPr/>
          <a:lstStyle/>
          <a:p>
            <a:r>
              <a:rPr lang="en-US"/>
              <a:t>Abstract Classes and Methods</a:t>
            </a:r>
          </a:p>
        </p:txBody>
      </p:sp>
      <p:sp>
        <p:nvSpPr>
          <p:cNvPr id="111619" name="Rectangle 3"/>
          <p:cNvSpPr>
            <a:spLocks noGrp="1" noChangeArrowheads="1"/>
          </p:cNvSpPr>
          <p:nvPr>
            <p:ph type="body" idx="1"/>
          </p:nvPr>
        </p:nvSpPr>
        <p:spPr/>
        <p:txBody>
          <a:bodyPr/>
          <a:lstStyle/>
          <a:p>
            <a:r>
              <a:rPr lang="en-US" dirty="0"/>
              <a:t>Abstract classes  </a:t>
            </a:r>
          </a:p>
          <a:p>
            <a:pPr lvl="1"/>
            <a:r>
              <a:rPr lang="en-US" dirty="0"/>
              <a:t>Are </a:t>
            </a:r>
            <a:r>
              <a:rPr lang="en-US" dirty="0" err="1"/>
              <a:t>superclasses</a:t>
            </a:r>
            <a:r>
              <a:rPr lang="en-US" dirty="0"/>
              <a:t> (called </a:t>
            </a:r>
            <a:r>
              <a:rPr lang="en-US" u="sng" dirty="0"/>
              <a:t>abstract</a:t>
            </a:r>
            <a:r>
              <a:rPr lang="en-US" dirty="0"/>
              <a:t> </a:t>
            </a:r>
            <a:r>
              <a:rPr lang="en-US" dirty="0" err="1"/>
              <a:t>superclasses</a:t>
            </a:r>
            <a:r>
              <a:rPr lang="en-US" dirty="0"/>
              <a:t>)</a:t>
            </a:r>
          </a:p>
          <a:p>
            <a:pPr lvl="1"/>
            <a:r>
              <a:rPr lang="en-US" dirty="0"/>
              <a:t>Cannot be instantiated </a:t>
            </a:r>
          </a:p>
          <a:p>
            <a:pPr lvl="1"/>
            <a:r>
              <a:rPr lang="en-US" dirty="0"/>
              <a:t>Incomplete</a:t>
            </a:r>
          </a:p>
          <a:p>
            <a:pPr lvl="2"/>
            <a:r>
              <a:rPr lang="en-US" dirty="0"/>
              <a:t>subclasses fill in "missing pieces"</a:t>
            </a:r>
          </a:p>
          <a:p>
            <a:r>
              <a:rPr lang="en-US" dirty="0"/>
              <a:t>Concrete classes</a:t>
            </a:r>
          </a:p>
          <a:p>
            <a:pPr lvl="1"/>
            <a:r>
              <a:rPr lang="en-US" dirty="0"/>
              <a:t>Can be instantiated</a:t>
            </a:r>
          </a:p>
          <a:p>
            <a:pPr lvl="1"/>
            <a:r>
              <a:rPr lang="en-US" dirty="0"/>
              <a:t>Implement every method they declare</a:t>
            </a:r>
          </a:p>
          <a:p>
            <a:pPr lvl="1"/>
            <a:r>
              <a:rPr lang="en-US" dirty="0"/>
              <a:t>Provide specifics</a:t>
            </a:r>
          </a:p>
        </p:txBody>
      </p:sp>
    </p:spTree>
    <p:extLst>
      <p:ext uri="{BB962C8B-B14F-4D97-AF65-F5344CB8AC3E}">
        <p14:creationId xmlns:p14="http://schemas.microsoft.com/office/powerpoint/2010/main" val="1313554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701DDA-9F10-4504-A1CC-7F899AC60FF9}" type="slidenum">
              <a:rPr lang="en-US"/>
              <a:pPr/>
              <a:t>19</a:t>
            </a:fld>
            <a:endParaRPr lang="en-US"/>
          </a:p>
        </p:txBody>
      </p:sp>
      <p:sp>
        <p:nvSpPr>
          <p:cNvPr id="117762" name="Rectangle 2"/>
          <p:cNvSpPr>
            <a:spLocks noGrp="1" noChangeArrowheads="1"/>
          </p:cNvSpPr>
          <p:nvPr>
            <p:ph type="title"/>
          </p:nvPr>
        </p:nvSpPr>
        <p:spPr/>
        <p:txBody>
          <a:bodyPr/>
          <a:lstStyle/>
          <a:p>
            <a:r>
              <a:rPr lang="en-US"/>
              <a:t>Abstract Classes and Methods </a:t>
            </a:r>
          </a:p>
        </p:txBody>
      </p:sp>
      <p:sp>
        <p:nvSpPr>
          <p:cNvPr id="117763" name="Rectangle 3"/>
          <p:cNvSpPr>
            <a:spLocks noGrp="1" noChangeArrowheads="1"/>
          </p:cNvSpPr>
          <p:nvPr>
            <p:ph type="body" idx="1"/>
          </p:nvPr>
        </p:nvSpPr>
        <p:spPr/>
        <p:txBody>
          <a:bodyPr/>
          <a:lstStyle/>
          <a:p>
            <a:r>
              <a:rPr lang="en-US"/>
              <a:t>Purpose of an abstract class</a:t>
            </a:r>
          </a:p>
          <a:p>
            <a:pPr lvl="1"/>
            <a:r>
              <a:rPr lang="en-US"/>
              <a:t>Declare common attributes  …</a:t>
            </a:r>
          </a:p>
          <a:p>
            <a:pPr lvl="1"/>
            <a:r>
              <a:rPr lang="en-US"/>
              <a:t>Declare common behaviors of classes in a class hierarchy</a:t>
            </a:r>
          </a:p>
          <a:p>
            <a:r>
              <a:rPr lang="en-US"/>
              <a:t>Contains one or more abstract </a:t>
            </a:r>
            <a:r>
              <a:rPr lang="en-US" u="sng"/>
              <a:t>methods</a:t>
            </a:r>
            <a:endParaRPr lang="en-US"/>
          </a:p>
          <a:p>
            <a:pPr lvl="1"/>
            <a:r>
              <a:rPr lang="en-US"/>
              <a:t>Subclasses must override</a:t>
            </a:r>
          </a:p>
          <a:p>
            <a:r>
              <a:rPr lang="en-US"/>
              <a:t>Instance variables, concrete methods of abstract class</a:t>
            </a:r>
          </a:p>
          <a:p>
            <a:pPr lvl="1"/>
            <a:r>
              <a:rPr lang="en-US"/>
              <a:t>subject to normal rules of inheritance</a:t>
            </a:r>
          </a:p>
        </p:txBody>
      </p:sp>
    </p:spTree>
    <p:extLst>
      <p:ext uri="{BB962C8B-B14F-4D97-AF65-F5344CB8AC3E}">
        <p14:creationId xmlns:p14="http://schemas.microsoft.com/office/powerpoint/2010/main" val="2194616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85EE0A-537C-449B-AF82-4E6BF3DEDEF5}" type="slidenum">
              <a:rPr lang="en-US"/>
              <a:pPr/>
              <a:t>2</a:t>
            </a:fld>
            <a:endParaRPr lang="en-US"/>
          </a:p>
        </p:txBody>
      </p:sp>
      <p:sp>
        <p:nvSpPr>
          <p:cNvPr id="187394" name="Rectangle 2"/>
          <p:cNvSpPr>
            <a:spLocks noGrp="1" noChangeArrowheads="1"/>
          </p:cNvSpPr>
          <p:nvPr>
            <p:ph type="title"/>
          </p:nvPr>
        </p:nvSpPr>
        <p:spPr>
          <a:noFill/>
          <a:ln/>
        </p:spPr>
        <p:txBody>
          <a:bodyPr/>
          <a:lstStyle/>
          <a:p>
            <a:r>
              <a:rPr lang="en-US"/>
              <a:t>Introduction </a:t>
            </a:r>
          </a:p>
        </p:txBody>
      </p:sp>
      <p:sp>
        <p:nvSpPr>
          <p:cNvPr id="187395" name="Rectangle 3"/>
          <p:cNvSpPr>
            <a:spLocks noGrp="1" noChangeArrowheads="1"/>
          </p:cNvSpPr>
          <p:nvPr>
            <p:ph type="body" idx="1"/>
          </p:nvPr>
        </p:nvSpPr>
        <p:spPr/>
        <p:txBody>
          <a:bodyPr/>
          <a:lstStyle/>
          <a:p>
            <a:pPr marL="228600" indent="-228600"/>
            <a:r>
              <a:rPr lang="en-US"/>
              <a:t>Polymorphism</a:t>
            </a:r>
          </a:p>
          <a:p>
            <a:pPr marL="747713" lvl="1" indent="-290513"/>
            <a:r>
              <a:rPr lang="en-US"/>
              <a:t>Enables “programming in the general”</a:t>
            </a:r>
          </a:p>
          <a:p>
            <a:pPr marL="747713" lvl="1" indent="-290513"/>
            <a:r>
              <a:rPr lang="en-US"/>
              <a:t>The same invocation can produce “many forms” of results</a:t>
            </a:r>
          </a:p>
          <a:p>
            <a:pPr marL="228600" indent="-228600"/>
            <a:r>
              <a:rPr lang="en-US"/>
              <a:t>Interfaces</a:t>
            </a:r>
          </a:p>
          <a:p>
            <a:pPr marL="747713" lvl="1" indent="-290513"/>
            <a:r>
              <a:rPr lang="en-US"/>
              <a:t>Implemented by classes to assign common functionality to possibly unrelated classes </a:t>
            </a:r>
          </a:p>
        </p:txBody>
      </p:sp>
    </p:spTree>
    <p:extLst>
      <p:ext uri="{BB962C8B-B14F-4D97-AF65-F5344CB8AC3E}">
        <p14:creationId xmlns:p14="http://schemas.microsoft.com/office/powerpoint/2010/main" val="687066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80B4DB-037E-4C45-83D4-9366DD3E2C6F}" type="slidenum">
              <a:rPr lang="en-US"/>
              <a:pPr/>
              <a:t>20</a:t>
            </a:fld>
            <a:endParaRPr lang="en-US"/>
          </a:p>
        </p:txBody>
      </p:sp>
      <p:sp>
        <p:nvSpPr>
          <p:cNvPr id="282626" name="Rectangle 2"/>
          <p:cNvSpPr>
            <a:spLocks noGrp="1" noChangeArrowheads="1"/>
          </p:cNvSpPr>
          <p:nvPr>
            <p:ph type="title"/>
          </p:nvPr>
        </p:nvSpPr>
        <p:spPr/>
        <p:txBody>
          <a:bodyPr/>
          <a:lstStyle/>
          <a:p>
            <a:r>
              <a:rPr lang="en-US" b="1"/>
              <a:t> </a:t>
            </a:r>
            <a:r>
              <a:rPr lang="en-US"/>
              <a:t>Abstract Classes</a:t>
            </a:r>
          </a:p>
        </p:txBody>
      </p:sp>
      <p:sp>
        <p:nvSpPr>
          <p:cNvPr id="282627" name="Rectangle 3"/>
          <p:cNvSpPr>
            <a:spLocks noGrp="1" noChangeArrowheads="1"/>
          </p:cNvSpPr>
          <p:nvPr>
            <p:ph type="body" idx="1"/>
          </p:nvPr>
        </p:nvSpPr>
        <p:spPr>
          <a:xfrm>
            <a:off x="685800" y="1341438"/>
            <a:ext cx="8001000" cy="5059362"/>
          </a:xfrm>
        </p:spPr>
        <p:txBody>
          <a:bodyPr/>
          <a:lstStyle/>
          <a:p>
            <a:pPr marL="228600" indent="-228600"/>
            <a:r>
              <a:rPr lang="en-US"/>
              <a:t>Classes that are too general to create real objects</a:t>
            </a:r>
          </a:p>
          <a:p>
            <a:pPr marL="228600" indent="-228600"/>
            <a:r>
              <a:rPr lang="en-US"/>
              <a:t>Used only as abstract superclasses for concrete subclasses and to declare reference variables</a:t>
            </a:r>
          </a:p>
          <a:p>
            <a:pPr marL="228600" indent="-228600"/>
            <a:r>
              <a:rPr lang="en-US"/>
              <a:t>Many inheritance hierarchies have abstract superclasses occupying the top few levels</a:t>
            </a:r>
          </a:p>
        </p:txBody>
      </p:sp>
    </p:spTree>
    <p:extLst>
      <p:ext uri="{BB962C8B-B14F-4D97-AF65-F5344CB8AC3E}">
        <p14:creationId xmlns:p14="http://schemas.microsoft.com/office/powerpoint/2010/main" val="4196241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227C64-D22F-4DC4-A681-1FDF6BD5BB25}" type="slidenum">
              <a:rPr lang="en-US"/>
              <a:pPr/>
              <a:t>21</a:t>
            </a:fld>
            <a:endParaRPr lang="en-US"/>
          </a:p>
        </p:txBody>
      </p:sp>
      <p:sp>
        <p:nvSpPr>
          <p:cNvPr id="284674" name="Rectangle 2"/>
          <p:cNvSpPr>
            <a:spLocks noGrp="1" noChangeArrowheads="1"/>
          </p:cNvSpPr>
          <p:nvPr>
            <p:ph type="title"/>
          </p:nvPr>
        </p:nvSpPr>
        <p:spPr/>
        <p:txBody>
          <a:bodyPr/>
          <a:lstStyle/>
          <a:p>
            <a:r>
              <a:rPr lang="en-US"/>
              <a:t>Keyword </a:t>
            </a:r>
            <a:r>
              <a:rPr lang="en-US" b="1">
                <a:latin typeface="Courier New" pitchFamily="49" charset="0"/>
              </a:rPr>
              <a:t>abstract</a:t>
            </a:r>
            <a:endParaRPr lang="en-US" b="1"/>
          </a:p>
        </p:txBody>
      </p:sp>
      <p:sp>
        <p:nvSpPr>
          <p:cNvPr id="284675" name="Rectangle 3"/>
          <p:cNvSpPr>
            <a:spLocks noGrp="1" noChangeArrowheads="1"/>
          </p:cNvSpPr>
          <p:nvPr>
            <p:ph type="body" idx="1"/>
          </p:nvPr>
        </p:nvSpPr>
        <p:spPr>
          <a:xfrm>
            <a:off x="685800" y="1341438"/>
            <a:ext cx="8001000" cy="5059362"/>
          </a:xfrm>
        </p:spPr>
        <p:txBody>
          <a:bodyPr/>
          <a:lstStyle/>
          <a:p>
            <a:pPr marL="747713" lvl="1" indent="-290513"/>
            <a:endParaRPr lang="en-US">
              <a:latin typeface="Courier New" pitchFamily="49" charset="0"/>
            </a:endParaRPr>
          </a:p>
          <a:p>
            <a:pPr marL="228600" indent="-228600"/>
            <a:r>
              <a:rPr lang="en-US"/>
              <a:t>Use to declare a class </a:t>
            </a:r>
            <a:r>
              <a:rPr lang="en-US" b="1">
                <a:solidFill>
                  <a:schemeClr val="tx2"/>
                </a:solidFill>
                <a:latin typeface="Courier New" pitchFamily="49" charset="0"/>
              </a:rPr>
              <a:t>abstract</a:t>
            </a:r>
          </a:p>
          <a:p>
            <a:pPr marL="228600" indent="-228600"/>
            <a:r>
              <a:rPr lang="en-US"/>
              <a:t>Also use to declare a method </a:t>
            </a:r>
            <a:r>
              <a:rPr lang="en-US" b="1">
                <a:solidFill>
                  <a:schemeClr val="tx2"/>
                </a:solidFill>
                <a:latin typeface="Courier New" pitchFamily="49" charset="0"/>
              </a:rPr>
              <a:t>abstract</a:t>
            </a:r>
          </a:p>
          <a:p>
            <a:pPr marL="228600" indent="-228600"/>
            <a:r>
              <a:rPr lang="en-US"/>
              <a:t>Abstract classes normally contain one or more abstract methods</a:t>
            </a:r>
          </a:p>
          <a:p>
            <a:pPr marL="228600" indent="-228600"/>
            <a:r>
              <a:rPr lang="en-US"/>
              <a:t>All concrete subclasses must override all inherited abstract methods</a:t>
            </a:r>
          </a:p>
        </p:txBody>
      </p:sp>
    </p:spTree>
    <p:extLst>
      <p:ext uri="{BB962C8B-B14F-4D97-AF65-F5344CB8AC3E}">
        <p14:creationId xmlns:p14="http://schemas.microsoft.com/office/powerpoint/2010/main" val="729518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DB3B761-94BA-4A05-B10F-0218ABDCD2B4}" type="slidenum">
              <a:rPr lang="en-US"/>
              <a:pPr/>
              <a:t>22</a:t>
            </a:fld>
            <a:endParaRPr lang="en-US"/>
          </a:p>
        </p:txBody>
      </p:sp>
      <p:sp>
        <p:nvSpPr>
          <p:cNvPr id="241666" name="Rectangle 2"/>
          <p:cNvSpPr>
            <a:spLocks noGrp="1" noChangeArrowheads="1"/>
          </p:cNvSpPr>
          <p:nvPr>
            <p:ph type="title"/>
          </p:nvPr>
        </p:nvSpPr>
        <p:spPr/>
        <p:txBody>
          <a:bodyPr/>
          <a:lstStyle/>
          <a:p>
            <a:r>
              <a:rPr lang="en-US" sz="4000"/>
              <a:t>Creating Abstract Superclass </a:t>
            </a:r>
            <a:r>
              <a:rPr lang="en-US" sz="4000">
                <a:latin typeface="Courier New" pitchFamily="49" charset="0"/>
              </a:rPr>
              <a:t>Employee</a:t>
            </a:r>
            <a:r>
              <a:rPr lang="en-US" sz="4000"/>
              <a:t> </a:t>
            </a:r>
          </a:p>
        </p:txBody>
      </p:sp>
      <p:sp>
        <p:nvSpPr>
          <p:cNvPr id="241667" name="Rectangle 3"/>
          <p:cNvSpPr>
            <a:spLocks noGrp="1" noChangeArrowheads="1"/>
          </p:cNvSpPr>
          <p:nvPr>
            <p:ph type="body" idx="1"/>
          </p:nvPr>
        </p:nvSpPr>
        <p:spPr/>
        <p:txBody>
          <a:bodyPr/>
          <a:lstStyle/>
          <a:p>
            <a:pPr marL="228600" indent="-228600"/>
            <a:r>
              <a:rPr lang="en-US" dirty="0">
                <a:latin typeface="Courier New" pitchFamily="49" charset="0"/>
              </a:rPr>
              <a:t>abstract</a:t>
            </a:r>
            <a:r>
              <a:rPr lang="en-US" dirty="0"/>
              <a:t> superclass </a:t>
            </a:r>
            <a:r>
              <a:rPr lang="en-US" dirty="0">
                <a:latin typeface="Courier New" pitchFamily="49" charset="0"/>
              </a:rPr>
              <a:t>Employee,</a:t>
            </a:r>
            <a:br>
              <a:rPr lang="en-US" dirty="0">
                <a:latin typeface="Courier New" pitchFamily="49" charset="0"/>
              </a:rPr>
            </a:br>
            <a:endParaRPr lang="en-US" dirty="0" smtClean="0">
              <a:latin typeface="Courier New" pitchFamily="49" charset="0"/>
            </a:endParaRPr>
          </a:p>
          <a:p>
            <a:pPr marL="228600" indent="-228600"/>
            <a:r>
              <a:rPr lang="en-US" dirty="0" smtClean="0">
                <a:latin typeface="Courier New" pitchFamily="49" charset="0"/>
              </a:rPr>
              <a:t>earnings</a:t>
            </a:r>
            <a:r>
              <a:rPr lang="en-US" dirty="0" smtClean="0"/>
              <a:t> </a:t>
            </a:r>
            <a:r>
              <a:rPr lang="en-US" dirty="0"/>
              <a:t>is declared </a:t>
            </a:r>
            <a:r>
              <a:rPr lang="en-US" dirty="0">
                <a:latin typeface="Courier New" pitchFamily="49" charset="0"/>
              </a:rPr>
              <a:t>abstract</a:t>
            </a:r>
          </a:p>
          <a:p>
            <a:pPr lvl="2"/>
            <a:r>
              <a:rPr lang="en-US" dirty="0"/>
              <a:t>No implementation can be given for </a:t>
            </a:r>
            <a:r>
              <a:rPr lang="en-US" dirty="0">
                <a:latin typeface="Courier New" pitchFamily="49" charset="0"/>
              </a:rPr>
              <a:t>earnings</a:t>
            </a:r>
            <a:r>
              <a:rPr lang="en-US" dirty="0"/>
              <a:t> in the </a:t>
            </a:r>
            <a:r>
              <a:rPr lang="en-US" dirty="0">
                <a:latin typeface="Courier New" pitchFamily="49" charset="0"/>
              </a:rPr>
              <a:t>Employee</a:t>
            </a:r>
            <a:r>
              <a:rPr lang="en-US" dirty="0"/>
              <a:t> </a:t>
            </a:r>
            <a:r>
              <a:rPr lang="en-US" dirty="0">
                <a:latin typeface="Courier New" pitchFamily="49" charset="0"/>
              </a:rPr>
              <a:t>abstract</a:t>
            </a:r>
            <a:r>
              <a:rPr lang="en-US" dirty="0"/>
              <a:t> class</a:t>
            </a:r>
          </a:p>
          <a:p>
            <a:pPr marL="747713" lvl="1" indent="-290513"/>
            <a:r>
              <a:rPr lang="en-US" dirty="0">
                <a:solidFill>
                  <a:srgbClr val="FF0000"/>
                </a:solidFill>
              </a:rPr>
              <a:t>An array of </a:t>
            </a:r>
            <a:r>
              <a:rPr lang="en-US" dirty="0">
                <a:solidFill>
                  <a:srgbClr val="FF0000"/>
                </a:solidFill>
                <a:latin typeface="Courier New" pitchFamily="49" charset="0"/>
              </a:rPr>
              <a:t>Employee</a:t>
            </a:r>
            <a:r>
              <a:rPr lang="en-US" dirty="0">
                <a:solidFill>
                  <a:srgbClr val="FF0000"/>
                </a:solidFill>
              </a:rPr>
              <a:t> variables will store references to subclass objects</a:t>
            </a:r>
          </a:p>
          <a:p>
            <a:pPr lvl="2"/>
            <a:r>
              <a:rPr lang="en-US" dirty="0">
                <a:solidFill>
                  <a:srgbClr val="FF0000"/>
                </a:solidFill>
                <a:latin typeface="Courier New" pitchFamily="49" charset="0"/>
              </a:rPr>
              <a:t>earnings</a:t>
            </a:r>
            <a:r>
              <a:rPr lang="en-US" dirty="0">
                <a:solidFill>
                  <a:srgbClr val="FF0000"/>
                </a:solidFill>
              </a:rPr>
              <a:t> method calls from these variables will call the appropriate version of the </a:t>
            </a:r>
            <a:r>
              <a:rPr lang="en-US" dirty="0">
                <a:solidFill>
                  <a:srgbClr val="FF0000"/>
                </a:solidFill>
                <a:latin typeface="Courier New" pitchFamily="49" charset="0"/>
              </a:rPr>
              <a:t>earnings</a:t>
            </a:r>
            <a:r>
              <a:rPr lang="en-US" dirty="0">
                <a:solidFill>
                  <a:srgbClr val="FF0000"/>
                </a:solidFill>
              </a:rPr>
              <a:t> method</a:t>
            </a:r>
          </a:p>
        </p:txBody>
      </p:sp>
    </p:spTree>
    <p:extLst>
      <p:ext uri="{BB962C8B-B14F-4D97-AF65-F5344CB8AC3E}">
        <p14:creationId xmlns:p14="http://schemas.microsoft.com/office/powerpoint/2010/main" val="77718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smtClean="0"/>
              <a:t>Introduction to Abstract Classes</a:t>
            </a:r>
          </a:p>
        </p:txBody>
      </p:sp>
      <p:sp>
        <p:nvSpPr>
          <p:cNvPr id="88066" name="Rectangle 3"/>
          <p:cNvSpPr>
            <a:spLocks noGrp="1" noChangeArrowheads="1"/>
          </p:cNvSpPr>
          <p:nvPr>
            <p:ph type="body" idx="1"/>
          </p:nvPr>
        </p:nvSpPr>
        <p:spPr/>
        <p:txBody>
          <a:bodyPr/>
          <a:lstStyle/>
          <a:p>
            <a:pPr eaLnBrk="1" hangingPunct="1"/>
            <a:r>
              <a:rPr lang="en-US" sz="2800" smtClean="0"/>
              <a:t>In order to postpone the definition of a method, Java allows an </a:t>
            </a:r>
            <a:r>
              <a:rPr lang="en-US" sz="2800" i="1" smtClean="0"/>
              <a:t>abstract method</a:t>
            </a:r>
            <a:r>
              <a:rPr lang="en-US" sz="2800" smtClean="0"/>
              <a:t> to be declared</a:t>
            </a:r>
          </a:p>
          <a:p>
            <a:pPr lvl="1" eaLnBrk="1" hangingPunct="1"/>
            <a:r>
              <a:rPr lang="en-US" sz="2400" smtClean="0"/>
              <a:t>An abstract method has a heading, but no method body</a:t>
            </a:r>
          </a:p>
          <a:p>
            <a:pPr lvl="1" eaLnBrk="1" hangingPunct="1"/>
            <a:r>
              <a:rPr lang="en-US" sz="2400" smtClean="0"/>
              <a:t>The body of the method is defined in the derived classes</a:t>
            </a:r>
          </a:p>
          <a:p>
            <a:pPr eaLnBrk="1" hangingPunct="1"/>
            <a:r>
              <a:rPr lang="en-US" sz="2800" smtClean="0"/>
              <a:t>The class that contains an abstract method is called an </a:t>
            </a:r>
            <a:r>
              <a:rPr lang="en-US" sz="2800" i="1" smtClean="0"/>
              <a:t>abstract class</a:t>
            </a:r>
          </a:p>
        </p:txBody>
      </p:sp>
      <p:sp>
        <p:nvSpPr>
          <p:cNvPr id="6" name="Slide Number Placeholder 5"/>
          <p:cNvSpPr>
            <a:spLocks noGrp="1"/>
          </p:cNvSpPr>
          <p:nvPr>
            <p:ph type="sldNum" sz="quarter" idx="11"/>
          </p:nvPr>
        </p:nvSpPr>
        <p:spPr/>
        <p:txBody>
          <a:bodyPr/>
          <a:lstStyle/>
          <a:p>
            <a:pPr>
              <a:defRPr/>
            </a:pPr>
            <a:r>
              <a:rPr lang="en-US"/>
              <a:t>8-</a:t>
            </a:r>
            <a:fld id="{C6EC03BC-45C6-408E-8815-0E8F2658D23F}" type="slidenum">
              <a:rPr lang="en-US"/>
              <a:pPr>
                <a:defRPr/>
              </a:pPr>
              <a:t>23</a:t>
            </a:fld>
            <a:endParaRPr lang="en-US"/>
          </a:p>
        </p:txBody>
      </p:sp>
      <p:sp>
        <p:nvSpPr>
          <p:cNvPr id="880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extLst>
      <p:ext uri="{BB962C8B-B14F-4D97-AF65-F5344CB8AC3E}">
        <p14:creationId xmlns:p14="http://schemas.microsoft.com/office/powerpoint/2010/main" val="421192548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smtClean="0"/>
              <a:t>Abstract Method</a:t>
            </a:r>
          </a:p>
        </p:txBody>
      </p:sp>
      <p:sp>
        <p:nvSpPr>
          <p:cNvPr id="90114" name="Rectangle 3"/>
          <p:cNvSpPr>
            <a:spLocks noGrp="1" noChangeArrowheads="1"/>
          </p:cNvSpPr>
          <p:nvPr>
            <p:ph type="body" idx="1"/>
          </p:nvPr>
        </p:nvSpPr>
        <p:spPr/>
        <p:txBody>
          <a:bodyPr/>
          <a:lstStyle/>
          <a:p>
            <a:pPr eaLnBrk="1" hangingPunct="1">
              <a:lnSpc>
                <a:spcPct val="80000"/>
              </a:lnSpc>
            </a:pPr>
            <a:r>
              <a:rPr lang="en-US" sz="2800" dirty="0" smtClean="0"/>
              <a:t>An abstract method is like a placeholder for a method that will be fully defined in a descendent class</a:t>
            </a:r>
          </a:p>
          <a:p>
            <a:pPr eaLnBrk="1" hangingPunct="1">
              <a:lnSpc>
                <a:spcPct val="80000"/>
              </a:lnSpc>
            </a:pPr>
            <a:r>
              <a:rPr lang="en-US" sz="2800" dirty="0" smtClean="0"/>
              <a:t>It has a complete method heading, to which has been added the modifier </a:t>
            </a:r>
            <a:r>
              <a:rPr lang="en-US" sz="2800" b="1" dirty="0" smtClean="0">
                <a:solidFill>
                  <a:srgbClr val="034CA1"/>
                </a:solidFill>
                <a:latin typeface="Courier New" pitchFamily="49" charset="0"/>
              </a:rPr>
              <a:t>abstract</a:t>
            </a:r>
            <a:endParaRPr lang="en-US" sz="2800" dirty="0" smtClean="0">
              <a:solidFill>
                <a:srgbClr val="034CA1"/>
              </a:solidFill>
              <a:latin typeface="Courier New" pitchFamily="49" charset="0"/>
            </a:endParaRPr>
          </a:p>
          <a:p>
            <a:pPr eaLnBrk="1" hangingPunct="1">
              <a:lnSpc>
                <a:spcPct val="80000"/>
              </a:lnSpc>
            </a:pPr>
            <a:r>
              <a:rPr lang="en-US" sz="2800" dirty="0" smtClean="0"/>
              <a:t>It cannot be private</a:t>
            </a:r>
          </a:p>
          <a:p>
            <a:pPr eaLnBrk="1" hangingPunct="1">
              <a:lnSpc>
                <a:spcPct val="80000"/>
              </a:lnSpc>
            </a:pPr>
            <a:r>
              <a:rPr lang="en-US" sz="2800" dirty="0" smtClean="0"/>
              <a:t>It has no method body, and ends with a semicolon in place of its body</a:t>
            </a:r>
          </a:p>
          <a:p>
            <a:pPr eaLnBrk="1" hangingPunct="1">
              <a:lnSpc>
                <a:spcPct val="80000"/>
              </a:lnSpc>
              <a:buFontTx/>
              <a:buNone/>
            </a:pPr>
            <a:endParaRPr lang="en-US" sz="900" dirty="0" smtClean="0"/>
          </a:p>
          <a:p>
            <a:pPr lvl="1" eaLnBrk="1" hangingPunct="1">
              <a:lnSpc>
                <a:spcPct val="80000"/>
              </a:lnSpc>
              <a:buFontTx/>
              <a:buNone/>
            </a:pPr>
            <a:r>
              <a:rPr lang="en-US" sz="2400" b="1" dirty="0" smtClean="0">
                <a:solidFill>
                  <a:srgbClr val="034CA1"/>
                </a:solidFill>
                <a:latin typeface="Courier New" pitchFamily="49" charset="0"/>
              </a:rPr>
              <a:t>public abstract double earning();</a:t>
            </a:r>
          </a:p>
          <a:p>
            <a:pPr lvl="1" eaLnBrk="1" hangingPunct="1">
              <a:lnSpc>
                <a:spcPct val="80000"/>
              </a:lnSpc>
              <a:buFontTx/>
              <a:buNone/>
            </a:pPr>
            <a:r>
              <a:rPr lang="en-US" sz="2400" b="1" dirty="0" smtClean="0">
                <a:solidFill>
                  <a:srgbClr val="034CA1"/>
                </a:solidFill>
                <a:latin typeface="Courier New" pitchFamily="49" charset="0"/>
              </a:rPr>
              <a:t>public abstract void </a:t>
            </a:r>
            <a:r>
              <a:rPr lang="en-US" sz="2400" b="1" dirty="0" err="1" smtClean="0">
                <a:solidFill>
                  <a:srgbClr val="034CA1"/>
                </a:solidFill>
                <a:latin typeface="Courier New" pitchFamily="49" charset="0"/>
              </a:rPr>
              <a:t>doIt</a:t>
            </a:r>
            <a:r>
              <a:rPr lang="en-US" sz="2400" b="1" dirty="0" smtClean="0">
                <a:solidFill>
                  <a:srgbClr val="034CA1"/>
                </a:solidFill>
                <a:latin typeface="Courier New" pitchFamily="49" charset="0"/>
              </a:rPr>
              <a:t>(</a:t>
            </a:r>
            <a:r>
              <a:rPr lang="en-US" sz="2400" b="1" dirty="0" err="1" smtClean="0">
                <a:solidFill>
                  <a:srgbClr val="034CA1"/>
                </a:solidFill>
                <a:latin typeface="Courier New" pitchFamily="49" charset="0"/>
              </a:rPr>
              <a:t>int</a:t>
            </a:r>
            <a:r>
              <a:rPr lang="en-US" sz="2400" b="1" dirty="0" smtClean="0">
                <a:solidFill>
                  <a:srgbClr val="034CA1"/>
                </a:solidFill>
                <a:latin typeface="Courier New" pitchFamily="49" charset="0"/>
              </a:rPr>
              <a:t> count);</a:t>
            </a:r>
          </a:p>
        </p:txBody>
      </p:sp>
      <p:sp>
        <p:nvSpPr>
          <p:cNvPr id="6" name="Slide Number Placeholder 5"/>
          <p:cNvSpPr>
            <a:spLocks noGrp="1"/>
          </p:cNvSpPr>
          <p:nvPr>
            <p:ph type="sldNum" sz="quarter" idx="11"/>
          </p:nvPr>
        </p:nvSpPr>
        <p:spPr/>
        <p:txBody>
          <a:bodyPr/>
          <a:lstStyle/>
          <a:p>
            <a:pPr>
              <a:defRPr/>
            </a:pPr>
            <a:r>
              <a:rPr lang="en-US"/>
              <a:t>8-</a:t>
            </a:r>
            <a:fld id="{64741A1F-73EE-4961-9983-C127788CF364}" type="slidenum">
              <a:rPr lang="en-US"/>
              <a:pPr>
                <a:defRPr/>
              </a:pPr>
              <a:t>24</a:t>
            </a:fld>
            <a:endParaRPr lang="en-US"/>
          </a:p>
        </p:txBody>
      </p:sp>
      <p:sp>
        <p:nvSpPr>
          <p:cNvPr id="90116" name="Footer Placeholder 6"/>
          <p:cNvSpPr>
            <a:spLocks noGrp="1"/>
          </p:cNvSpPr>
          <p:nvPr>
            <p:ph type="ftr" sz="quarter" idx="12"/>
          </p:nvPr>
        </p:nvSpPr>
        <p:spPr bwMode="auto">
          <a:noFill/>
          <a:ln>
            <a:miter lim="800000"/>
            <a:headEnd/>
            <a:tailEnd/>
          </a:ln>
        </p:spPr>
        <p:txBody>
          <a:bodyPr/>
          <a:lstStyle/>
          <a:p>
            <a:r>
              <a:rPr lang="en-US" dirty="0" smtClean="0">
                <a:cs typeface="Arial" charset="0"/>
              </a:rPr>
              <a:t>Copyright © 2012 Pearson Addison-Wesley. All rights reserved.</a:t>
            </a:r>
            <a:endParaRPr lang="en-CA" dirty="0" smtClean="0">
              <a:cs typeface="Arial" charset="0"/>
            </a:endParaRPr>
          </a:p>
        </p:txBody>
      </p:sp>
    </p:spTree>
    <p:extLst>
      <p:ext uri="{BB962C8B-B14F-4D97-AF65-F5344CB8AC3E}">
        <p14:creationId xmlns:p14="http://schemas.microsoft.com/office/powerpoint/2010/main" val="1272285562"/>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smtClean="0"/>
              <a:t>Abstract Class</a:t>
            </a:r>
          </a:p>
        </p:txBody>
      </p:sp>
      <p:sp>
        <p:nvSpPr>
          <p:cNvPr id="92162" name="Rectangle 3"/>
          <p:cNvSpPr>
            <a:spLocks noGrp="1" noChangeArrowheads="1"/>
          </p:cNvSpPr>
          <p:nvPr>
            <p:ph type="body" idx="1"/>
          </p:nvPr>
        </p:nvSpPr>
        <p:spPr/>
        <p:txBody>
          <a:bodyPr/>
          <a:lstStyle/>
          <a:p>
            <a:pPr eaLnBrk="1" hangingPunct="1">
              <a:lnSpc>
                <a:spcPct val="80000"/>
              </a:lnSpc>
            </a:pPr>
            <a:r>
              <a:rPr lang="en-US" sz="2800" dirty="0" smtClean="0"/>
              <a:t>A class that has at least one abstract method is called an </a:t>
            </a:r>
            <a:r>
              <a:rPr lang="en-US" sz="2800" i="1" dirty="0" smtClean="0"/>
              <a:t>abstract class</a:t>
            </a:r>
          </a:p>
          <a:p>
            <a:pPr lvl="1" eaLnBrk="1" hangingPunct="1">
              <a:lnSpc>
                <a:spcPct val="80000"/>
              </a:lnSpc>
            </a:pPr>
            <a:r>
              <a:rPr lang="en-US" sz="2400" dirty="0" smtClean="0"/>
              <a:t>An abstract class must have the modifier </a:t>
            </a:r>
            <a:r>
              <a:rPr lang="en-US" sz="2400" b="1" dirty="0" smtClean="0">
                <a:solidFill>
                  <a:srgbClr val="034CA1"/>
                </a:solidFill>
                <a:latin typeface="Courier New" pitchFamily="49" charset="0"/>
              </a:rPr>
              <a:t>abstract</a:t>
            </a:r>
            <a:r>
              <a:rPr lang="en-US" sz="2400" dirty="0" smtClean="0"/>
              <a:t> included in its class heading:</a:t>
            </a:r>
          </a:p>
          <a:p>
            <a:pPr lvl="1" eaLnBrk="1" hangingPunct="1">
              <a:lnSpc>
                <a:spcPct val="80000"/>
              </a:lnSpc>
              <a:buFontTx/>
              <a:buNone/>
            </a:pPr>
            <a:endParaRPr lang="en-US" sz="700" dirty="0" smtClean="0"/>
          </a:p>
          <a:p>
            <a:pPr lvl="2" eaLnBrk="1" hangingPunct="1">
              <a:lnSpc>
                <a:spcPct val="80000"/>
              </a:lnSpc>
              <a:buFontTx/>
              <a:buNone/>
            </a:pPr>
            <a:r>
              <a:rPr lang="en-US" sz="2000" b="1" dirty="0" smtClean="0">
                <a:solidFill>
                  <a:srgbClr val="034CA1"/>
                </a:solidFill>
                <a:latin typeface="Courier New" pitchFamily="49" charset="0"/>
              </a:rPr>
              <a:t>public abstract class Employee</a:t>
            </a:r>
          </a:p>
          <a:p>
            <a:pPr lvl="2" eaLnBrk="1" hangingPunct="1">
              <a:lnSpc>
                <a:spcPct val="80000"/>
              </a:lnSpc>
              <a:buFontTx/>
              <a:buNone/>
            </a:pPr>
            <a:r>
              <a:rPr lang="en-US" sz="2000" b="1" dirty="0" smtClean="0">
                <a:solidFill>
                  <a:srgbClr val="034CA1"/>
                </a:solidFill>
                <a:latin typeface="Courier New" pitchFamily="49" charset="0"/>
              </a:rPr>
              <a:t>{</a:t>
            </a:r>
          </a:p>
          <a:p>
            <a:pPr lvl="2" eaLnBrk="1" hangingPunct="1">
              <a:lnSpc>
                <a:spcPct val="80000"/>
              </a:lnSpc>
              <a:buFontTx/>
              <a:buNone/>
            </a:pPr>
            <a:r>
              <a:rPr lang="en-US" sz="2000" b="1" dirty="0" smtClean="0">
                <a:solidFill>
                  <a:srgbClr val="034CA1"/>
                </a:solidFill>
                <a:latin typeface="Courier New" pitchFamily="49" charset="0"/>
              </a:rPr>
              <a:t>  private </a:t>
            </a:r>
            <a:r>
              <a:rPr lang="en-US" sz="2000" b="1" i="1" dirty="0" err="1" smtClean="0">
                <a:solidFill>
                  <a:srgbClr val="034CA1"/>
                </a:solidFill>
                <a:latin typeface="Courier New" pitchFamily="49" charset="0"/>
              </a:rPr>
              <a:t>instanceVariables</a:t>
            </a:r>
            <a:r>
              <a:rPr lang="en-US" sz="2000" b="1" i="1" dirty="0" smtClean="0">
                <a:solidFill>
                  <a:srgbClr val="034CA1"/>
                </a:solidFill>
                <a:latin typeface="Courier New" pitchFamily="49" charset="0"/>
              </a:rPr>
              <a:t>;</a:t>
            </a:r>
          </a:p>
          <a:p>
            <a:pPr lvl="2" eaLnBrk="1" hangingPunct="1">
              <a:lnSpc>
                <a:spcPct val="80000"/>
              </a:lnSpc>
              <a:buFontTx/>
              <a:buNone/>
            </a:pPr>
            <a:r>
              <a:rPr lang="en-US" sz="2000" b="1" i="1" dirty="0" smtClean="0">
                <a:solidFill>
                  <a:srgbClr val="034CA1"/>
                </a:solidFill>
                <a:latin typeface="Courier New" pitchFamily="49" charset="0"/>
              </a:rPr>
              <a:t>  </a:t>
            </a:r>
            <a:r>
              <a:rPr lang="en-US" sz="2000" b="1" dirty="0" smtClean="0">
                <a:solidFill>
                  <a:srgbClr val="034CA1"/>
                </a:solidFill>
                <a:latin typeface="Courier New" pitchFamily="49" charset="0"/>
              </a:rPr>
              <a:t>. . .</a:t>
            </a:r>
          </a:p>
          <a:p>
            <a:pPr lvl="2" eaLnBrk="1" hangingPunct="1">
              <a:lnSpc>
                <a:spcPct val="80000"/>
              </a:lnSpc>
              <a:buFontTx/>
              <a:buNone/>
            </a:pPr>
            <a:r>
              <a:rPr lang="en-US" sz="2000" b="1" i="1" dirty="0" smtClean="0">
                <a:solidFill>
                  <a:srgbClr val="034CA1"/>
                </a:solidFill>
                <a:latin typeface="Courier New" pitchFamily="49" charset="0"/>
              </a:rPr>
              <a:t>  </a:t>
            </a:r>
            <a:r>
              <a:rPr lang="en-US" sz="2000" b="1" dirty="0" smtClean="0">
                <a:solidFill>
                  <a:srgbClr val="034CA1"/>
                </a:solidFill>
                <a:latin typeface="Courier New" pitchFamily="49" charset="0"/>
              </a:rPr>
              <a:t>public abstract double earning();</a:t>
            </a:r>
          </a:p>
          <a:p>
            <a:pPr lvl="2" eaLnBrk="1" hangingPunct="1">
              <a:lnSpc>
                <a:spcPct val="80000"/>
              </a:lnSpc>
              <a:buFontTx/>
              <a:buNone/>
            </a:pPr>
            <a:r>
              <a:rPr lang="en-US" sz="2000" b="1" i="1" dirty="0" smtClean="0">
                <a:solidFill>
                  <a:srgbClr val="034CA1"/>
                </a:solidFill>
                <a:latin typeface="Courier New" pitchFamily="49" charset="0"/>
              </a:rPr>
              <a:t>  </a:t>
            </a:r>
            <a:r>
              <a:rPr lang="en-US" sz="2000" b="1" dirty="0" smtClean="0">
                <a:solidFill>
                  <a:srgbClr val="034CA1"/>
                </a:solidFill>
                <a:latin typeface="Courier New" pitchFamily="49" charset="0"/>
              </a:rPr>
              <a:t>. . .</a:t>
            </a:r>
          </a:p>
          <a:p>
            <a:pPr lvl="2" eaLnBrk="1" hangingPunct="1">
              <a:lnSpc>
                <a:spcPct val="80000"/>
              </a:lnSpc>
              <a:buFontTx/>
              <a:buNone/>
            </a:pPr>
            <a:r>
              <a:rPr lang="en-US" sz="2000" b="1" dirty="0" smtClean="0">
                <a:solidFill>
                  <a:srgbClr val="034CA1"/>
                </a:solidFill>
                <a:latin typeface="Courier New" pitchFamily="49" charset="0"/>
              </a:rPr>
              <a:t>}</a:t>
            </a:r>
          </a:p>
          <a:p>
            <a:pPr lvl="2" eaLnBrk="1" hangingPunct="1">
              <a:lnSpc>
                <a:spcPct val="80000"/>
              </a:lnSpc>
              <a:buFontTx/>
              <a:buNone/>
            </a:pPr>
            <a:r>
              <a:rPr lang="en-US" sz="2000" i="1" dirty="0" smtClean="0">
                <a:solidFill>
                  <a:srgbClr val="034CA1"/>
                </a:solidFill>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8-</a:t>
            </a:r>
            <a:fld id="{46F32EB1-CCE3-407E-A75D-27ADDFBCDECA}" type="slidenum">
              <a:rPr lang="en-US"/>
              <a:pPr>
                <a:defRPr/>
              </a:pPr>
              <a:t>25</a:t>
            </a:fld>
            <a:endParaRPr lang="en-US"/>
          </a:p>
        </p:txBody>
      </p:sp>
      <p:sp>
        <p:nvSpPr>
          <p:cNvPr id="921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extLst>
      <p:ext uri="{BB962C8B-B14F-4D97-AF65-F5344CB8AC3E}">
        <p14:creationId xmlns:p14="http://schemas.microsoft.com/office/powerpoint/2010/main" val="10252684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223B5570-72EB-40C5-ABA5-F7D5AC3A6D9A}" type="slidenum">
              <a:rPr lang="en-US"/>
              <a:pPr/>
              <a:t>26</a:t>
            </a:fld>
            <a:endParaRPr lang="en-US"/>
          </a:p>
        </p:txBody>
      </p:sp>
      <p:sp>
        <p:nvSpPr>
          <p:cNvPr id="248834" name="Rectangle 2"/>
          <p:cNvSpPr>
            <a:spLocks noGrp="1" noChangeArrowheads="1"/>
          </p:cNvSpPr>
          <p:nvPr>
            <p:ph type="title"/>
          </p:nvPr>
        </p:nvSpPr>
        <p:spPr/>
        <p:txBody>
          <a:bodyPr/>
          <a:lstStyle/>
          <a:p>
            <a:r>
              <a:rPr lang="en-US"/>
              <a:t>Example Based on Employee</a:t>
            </a:r>
          </a:p>
        </p:txBody>
      </p:sp>
      <p:pic>
        <p:nvPicPr>
          <p:cNvPr id="248835" name="Picture 3"/>
          <p:cNvPicPr>
            <a:picLocks noChangeAspect="1" noChangeArrowheads="1"/>
          </p:cNvPicPr>
          <p:nvPr/>
        </p:nvPicPr>
        <p:blipFill>
          <a:blip r:embed="rId3"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248836" name="Group 4"/>
          <p:cNvGrpSpPr>
            <a:grpSpLocks/>
          </p:cNvGrpSpPr>
          <p:nvPr/>
        </p:nvGrpSpPr>
        <p:grpSpPr bwMode="auto">
          <a:xfrm>
            <a:off x="2052638" y="1860550"/>
            <a:ext cx="2230437" cy="1155700"/>
            <a:chOff x="1293" y="1172"/>
            <a:chExt cx="1405" cy="728"/>
          </a:xfrm>
        </p:grpSpPr>
        <p:sp>
          <p:nvSpPr>
            <p:cNvPr id="248837"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Abstract Class</a:t>
              </a:r>
            </a:p>
          </p:txBody>
        </p:sp>
        <p:sp>
          <p:nvSpPr>
            <p:cNvPr id="248838"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ffectLst/>
          </p:spPr>
          <p:txBody>
            <a:bodyPr/>
            <a:lstStyle/>
            <a:p>
              <a:endParaRPr lang="en-US"/>
            </a:p>
          </p:txBody>
        </p:sp>
      </p:grpSp>
      <p:grpSp>
        <p:nvGrpSpPr>
          <p:cNvPr id="248839" name="Group 7"/>
          <p:cNvGrpSpPr>
            <a:grpSpLocks/>
          </p:cNvGrpSpPr>
          <p:nvPr/>
        </p:nvGrpSpPr>
        <p:grpSpPr bwMode="auto">
          <a:xfrm>
            <a:off x="433388" y="2552700"/>
            <a:ext cx="7443787" cy="3175000"/>
            <a:chOff x="273" y="1608"/>
            <a:chExt cx="4689" cy="2000"/>
          </a:xfrm>
        </p:grpSpPr>
        <p:sp>
          <p:nvSpPr>
            <p:cNvPr id="248840"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ffectLst/>
          </p:spPr>
          <p:txBody>
            <a:bodyPr wrap="none" anchor="ctr"/>
            <a:lstStyle/>
            <a:p>
              <a:endParaRPr lang="en-US"/>
            </a:p>
          </p:txBody>
        </p:sp>
        <p:sp>
          <p:nvSpPr>
            <p:cNvPr id="248841"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Concrete Classes</a:t>
              </a:r>
            </a:p>
          </p:txBody>
        </p:sp>
        <p:sp>
          <p:nvSpPr>
            <p:cNvPr id="248842"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ffectLst/>
          </p:spPr>
          <p:txBody>
            <a:bodyPr/>
            <a:lstStyle/>
            <a:p>
              <a:endParaRPr lang="en-US"/>
            </a:p>
          </p:txBody>
        </p:sp>
      </p:grpSp>
      <p:sp>
        <p:nvSpPr>
          <p:cNvPr id="248843" name="Rectangle 11">
            <a:hlinkClick r:id="rId4"/>
          </p:cNvPr>
          <p:cNvSpPr>
            <a:spLocks noChangeArrowheads="1"/>
          </p:cNvSpPr>
          <p:nvPr/>
        </p:nvSpPr>
        <p:spPr bwMode="auto">
          <a:xfrm>
            <a:off x="4170363" y="2984500"/>
            <a:ext cx="1027112" cy="465138"/>
          </a:xfrm>
          <a:prstGeom prst="rect">
            <a:avLst/>
          </a:prstGeom>
          <a:noFill/>
          <a:ln w="9525">
            <a:noFill/>
            <a:miter lim="800000"/>
            <a:headEnd/>
            <a:tailEnd/>
          </a:ln>
          <a:effectLst/>
        </p:spPr>
        <p:txBody>
          <a:bodyPr wrap="none" anchor="ctr"/>
          <a:lstStyle/>
          <a:p>
            <a:endParaRPr lang="en-US"/>
          </a:p>
        </p:txBody>
      </p:sp>
      <p:sp>
        <p:nvSpPr>
          <p:cNvPr id="248844"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ffectLst/>
        </p:spPr>
        <p:txBody>
          <a:bodyPr wrap="none" anchor="ctr"/>
          <a:lstStyle/>
          <a:p>
            <a:endParaRPr lang="en-US"/>
          </a:p>
        </p:txBody>
      </p:sp>
      <p:sp>
        <p:nvSpPr>
          <p:cNvPr id="248845" name="Rectangle 13">
            <a:hlinkClick r:id="rId4"/>
          </p:cNvPr>
          <p:cNvSpPr>
            <a:spLocks noChangeArrowheads="1"/>
          </p:cNvSpPr>
          <p:nvPr/>
        </p:nvSpPr>
        <p:spPr bwMode="auto">
          <a:xfrm>
            <a:off x="3721100" y="3962400"/>
            <a:ext cx="1862138" cy="496888"/>
          </a:xfrm>
          <a:prstGeom prst="rect">
            <a:avLst/>
          </a:prstGeom>
          <a:noFill/>
          <a:ln w="9525">
            <a:solidFill>
              <a:schemeClr val="tx1"/>
            </a:solidFill>
            <a:miter lim="800000"/>
            <a:headEnd/>
            <a:tailEnd/>
          </a:ln>
          <a:effectLst/>
        </p:spPr>
        <p:txBody>
          <a:bodyPr wrap="none" anchor="ctr"/>
          <a:lstStyle/>
          <a:p>
            <a:endParaRPr lang="en-US"/>
          </a:p>
        </p:txBody>
      </p:sp>
      <p:sp>
        <p:nvSpPr>
          <p:cNvPr id="248847" name="Rectangle 15">
            <a:hlinkClick r:id="rId4"/>
          </p:cNvPr>
          <p:cNvSpPr>
            <a:spLocks noChangeArrowheads="1"/>
          </p:cNvSpPr>
          <p:nvPr/>
        </p:nvSpPr>
        <p:spPr bwMode="auto">
          <a:xfrm>
            <a:off x="5662613" y="3946525"/>
            <a:ext cx="1876425" cy="465138"/>
          </a:xfrm>
          <a:prstGeom prst="rect">
            <a:avLst/>
          </a:prstGeom>
          <a:noFill/>
          <a:ln w="9525">
            <a:noFill/>
            <a:miter lim="800000"/>
            <a:headEnd/>
            <a:tailEnd/>
          </a:ln>
          <a:effectLst/>
        </p:spPr>
        <p:txBody>
          <a:bodyPr wrap="none" anchor="ctr"/>
          <a:lstStyle/>
          <a:p>
            <a:endParaRPr lang="en-US"/>
          </a:p>
        </p:txBody>
      </p:sp>
      <p:sp>
        <p:nvSpPr>
          <p:cNvPr id="248848" name="Rectangle 16">
            <a:hlinkClick r:id="rId4"/>
          </p:cNvPr>
          <p:cNvSpPr>
            <a:spLocks noChangeArrowheads="1"/>
          </p:cNvSpPr>
          <p:nvPr/>
        </p:nvSpPr>
        <p:spPr bwMode="auto">
          <a:xfrm>
            <a:off x="3400425" y="4957763"/>
            <a:ext cx="2503488" cy="447675"/>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4035166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976B7A-EF5F-42A6-BB8F-353249780559}" type="slidenum">
              <a:rPr lang="en-US"/>
              <a:pPr/>
              <a:t>27</a:t>
            </a:fld>
            <a:endParaRPr lang="en-US"/>
          </a:p>
        </p:txBody>
      </p:sp>
      <p:sp>
        <p:nvSpPr>
          <p:cNvPr id="243714" name="Rectangle 2"/>
          <p:cNvSpPr>
            <a:spLocks noGrp="1" noChangeArrowheads="1"/>
          </p:cNvSpPr>
          <p:nvPr>
            <p:ph type="title"/>
          </p:nvPr>
        </p:nvSpPr>
        <p:spPr>
          <a:xfrm>
            <a:off x="415925" y="430213"/>
            <a:ext cx="8189913" cy="534987"/>
          </a:xfrm>
          <a:noFill/>
        </p:spPr>
        <p:txBody>
          <a:bodyPr/>
          <a:lstStyle/>
          <a:p>
            <a:r>
              <a:rPr lang="en-US" sz="4000">
                <a:cs typeface="Times New Roman" charset="0"/>
              </a:rPr>
              <a:t>Polymorphic interface for the </a:t>
            </a:r>
            <a:r>
              <a:rPr lang="en-US" sz="4000">
                <a:ea typeface="LucidaSansTypewriter" pitchFamily="49" charset="0"/>
                <a:cs typeface="Lucida Console" pitchFamily="49" charset="0"/>
              </a:rPr>
              <a:t>Employee</a:t>
            </a:r>
            <a:r>
              <a:rPr lang="en-US" sz="4000">
                <a:cs typeface="Times New Roman" charset="0"/>
              </a:rPr>
              <a:t> hierarchy classes.</a:t>
            </a:r>
            <a:r>
              <a:rPr lang="en-US"/>
              <a:t> </a:t>
            </a:r>
          </a:p>
        </p:txBody>
      </p:sp>
      <p:pic>
        <p:nvPicPr>
          <p:cNvPr id="243715" name="Picture 3" descr="AAEMYRX0"/>
          <p:cNvPicPr>
            <a:picLocks noChangeAspect="1" noChangeArrowheads="1"/>
          </p:cNvPicPr>
          <p:nvPr/>
        </p:nvPicPr>
        <p:blipFill>
          <a:blip r:embed="rId3" cstate="print"/>
          <a:srcRect/>
          <a:stretch>
            <a:fillRect/>
          </a:stretch>
        </p:blipFill>
        <p:spPr bwMode="auto">
          <a:xfrm>
            <a:off x="827088" y="1631950"/>
            <a:ext cx="7620000" cy="4953000"/>
          </a:xfrm>
          <a:prstGeom prst="rect">
            <a:avLst/>
          </a:prstGeom>
          <a:noFill/>
          <a:effectLst>
            <a:outerShdw dist="107763" dir="2700000" algn="ctr" rotWithShape="0">
              <a:srgbClr val="808080">
                <a:alpha val="50000"/>
              </a:srgbClr>
            </a:outerShdw>
          </a:effectLst>
        </p:spPr>
      </p:pic>
    </p:spTree>
    <p:extLst>
      <p:ext uri="{BB962C8B-B14F-4D97-AF65-F5344CB8AC3E}">
        <p14:creationId xmlns:p14="http://schemas.microsoft.com/office/powerpoint/2010/main" val="1108787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smtClean="0"/>
              <a:t>Abstract Class</a:t>
            </a:r>
          </a:p>
        </p:txBody>
      </p:sp>
      <p:sp>
        <p:nvSpPr>
          <p:cNvPr id="94210" name="Rectangle 3"/>
          <p:cNvSpPr>
            <a:spLocks noGrp="1" noChangeArrowheads="1"/>
          </p:cNvSpPr>
          <p:nvPr>
            <p:ph type="body" idx="1"/>
          </p:nvPr>
        </p:nvSpPr>
        <p:spPr/>
        <p:txBody>
          <a:bodyPr/>
          <a:lstStyle/>
          <a:p>
            <a:pPr lvl="1" eaLnBrk="1" hangingPunct="1"/>
            <a:r>
              <a:rPr lang="en-US" smtClean="0"/>
              <a:t>An abstract class can have any number of abstract and/or fully defined methods</a:t>
            </a:r>
          </a:p>
          <a:p>
            <a:pPr lvl="1" eaLnBrk="1" hangingPunct="1"/>
            <a:r>
              <a:rPr lang="en-US" smtClean="0"/>
              <a:t>If a derived class of an abstract class adds to or does not define all of the abstract methods, then it is abstract also, and must add </a:t>
            </a:r>
            <a:r>
              <a:rPr lang="en-US" b="1" smtClean="0">
                <a:solidFill>
                  <a:srgbClr val="034CA1"/>
                </a:solidFill>
                <a:latin typeface="Courier New" pitchFamily="49" charset="0"/>
              </a:rPr>
              <a:t>abstract</a:t>
            </a:r>
            <a:r>
              <a:rPr lang="en-US" smtClean="0">
                <a:solidFill>
                  <a:srgbClr val="034CA1"/>
                </a:solidFill>
                <a:latin typeface="Courier New" pitchFamily="49" charset="0"/>
              </a:rPr>
              <a:t> </a:t>
            </a:r>
            <a:r>
              <a:rPr lang="en-US" smtClean="0"/>
              <a:t>to its modifier</a:t>
            </a:r>
          </a:p>
          <a:p>
            <a:pPr eaLnBrk="1" hangingPunct="1"/>
            <a:r>
              <a:rPr lang="en-US" smtClean="0"/>
              <a:t>A class that has no abstract methods is called a </a:t>
            </a:r>
            <a:r>
              <a:rPr lang="en-US" i="1" smtClean="0"/>
              <a:t>concrete class</a:t>
            </a:r>
          </a:p>
        </p:txBody>
      </p:sp>
      <p:sp>
        <p:nvSpPr>
          <p:cNvPr id="6" name="Slide Number Placeholder 5"/>
          <p:cNvSpPr>
            <a:spLocks noGrp="1"/>
          </p:cNvSpPr>
          <p:nvPr>
            <p:ph type="sldNum" sz="quarter" idx="11"/>
          </p:nvPr>
        </p:nvSpPr>
        <p:spPr/>
        <p:txBody>
          <a:bodyPr/>
          <a:lstStyle/>
          <a:p>
            <a:pPr>
              <a:defRPr/>
            </a:pPr>
            <a:r>
              <a:rPr lang="en-US"/>
              <a:t>8-</a:t>
            </a:r>
            <a:fld id="{A3BFC615-DC79-4EA0-8740-AC7DD8025AC4}" type="slidenum">
              <a:rPr lang="en-US"/>
              <a:pPr>
                <a:defRPr/>
              </a:pPr>
              <a:t>28</a:t>
            </a:fld>
            <a:endParaRPr lang="en-US"/>
          </a:p>
        </p:txBody>
      </p:sp>
      <p:sp>
        <p:nvSpPr>
          <p:cNvPr id="942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z="3200" smtClean="0"/>
              <a:t>Pitfall:  You Cannot Create Instances of an Abstract Class</a:t>
            </a:r>
          </a:p>
        </p:txBody>
      </p:sp>
      <p:sp>
        <p:nvSpPr>
          <p:cNvPr id="96258" name="Rectangle 3"/>
          <p:cNvSpPr>
            <a:spLocks noGrp="1" noChangeArrowheads="1"/>
          </p:cNvSpPr>
          <p:nvPr>
            <p:ph type="body" idx="1"/>
          </p:nvPr>
        </p:nvSpPr>
        <p:spPr/>
        <p:txBody>
          <a:bodyPr/>
          <a:lstStyle/>
          <a:p>
            <a:pPr eaLnBrk="1" hangingPunct="1">
              <a:lnSpc>
                <a:spcPct val="80000"/>
              </a:lnSpc>
            </a:pPr>
            <a:r>
              <a:rPr lang="en-US" sz="2800" smtClean="0"/>
              <a:t>An abstract class can only be used to derive more specialized classes</a:t>
            </a:r>
          </a:p>
          <a:p>
            <a:pPr lvl="1" eaLnBrk="1" hangingPunct="1">
              <a:lnSpc>
                <a:spcPct val="80000"/>
              </a:lnSpc>
            </a:pPr>
            <a:r>
              <a:rPr lang="en-US" sz="2400" smtClean="0"/>
              <a:t>While it may be useful to discuss employees in general, in reality an employee must be a salaried worker or an hourly worker</a:t>
            </a:r>
          </a:p>
          <a:p>
            <a:pPr eaLnBrk="1" hangingPunct="1">
              <a:lnSpc>
                <a:spcPct val="80000"/>
              </a:lnSpc>
            </a:pPr>
            <a:r>
              <a:rPr lang="en-US" sz="2800" smtClean="0"/>
              <a:t>An abstract class constructor cannot be used to create an object of the abstract class</a:t>
            </a:r>
          </a:p>
          <a:p>
            <a:pPr lvl="1" eaLnBrk="1" hangingPunct="1">
              <a:lnSpc>
                <a:spcPct val="80000"/>
              </a:lnSpc>
            </a:pPr>
            <a:r>
              <a:rPr lang="en-US" sz="2400" smtClean="0"/>
              <a:t>However, a derived class constructor will include an invocation of the abstract class constructor in the form of </a:t>
            </a:r>
            <a:r>
              <a:rPr lang="en-US" sz="2400" b="1" smtClean="0">
                <a:solidFill>
                  <a:srgbClr val="034CA1"/>
                </a:solidFill>
                <a:latin typeface="Courier New" pitchFamily="49" charset="0"/>
              </a:rPr>
              <a:t>super</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8-</a:t>
            </a:r>
            <a:fld id="{A648E4C1-F82F-4E96-97CC-BFCD76354B52}" type="slidenum">
              <a:rPr lang="en-US"/>
              <a:pPr>
                <a:defRPr/>
              </a:pPr>
              <a:t>29</a:t>
            </a:fld>
            <a:endParaRPr lang="en-US"/>
          </a:p>
        </p:txBody>
      </p:sp>
      <p:sp>
        <p:nvSpPr>
          <p:cNvPr id="962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C1B148-FB80-43C8-989C-84C624A656EB}" type="slidenum">
              <a:rPr lang="en-US"/>
              <a:pPr/>
              <a:t>3</a:t>
            </a:fld>
            <a:endParaRPr lang="en-US"/>
          </a:p>
        </p:txBody>
      </p:sp>
      <p:sp>
        <p:nvSpPr>
          <p:cNvPr id="189442" name="Rectangle 2"/>
          <p:cNvSpPr>
            <a:spLocks noGrp="1" noChangeArrowheads="1"/>
          </p:cNvSpPr>
          <p:nvPr>
            <p:ph type="title"/>
          </p:nvPr>
        </p:nvSpPr>
        <p:spPr/>
        <p:txBody>
          <a:bodyPr/>
          <a:lstStyle/>
          <a:p>
            <a:r>
              <a:rPr lang="en-US"/>
              <a:t>Polymorphism</a:t>
            </a:r>
          </a:p>
        </p:txBody>
      </p:sp>
      <p:sp>
        <p:nvSpPr>
          <p:cNvPr id="189443" name="Rectangle 3"/>
          <p:cNvSpPr>
            <a:spLocks noGrp="1" noChangeArrowheads="1"/>
          </p:cNvSpPr>
          <p:nvPr>
            <p:ph type="body" idx="1"/>
          </p:nvPr>
        </p:nvSpPr>
        <p:spPr/>
        <p:txBody>
          <a:bodyPr/>
          <a:lstStyle/>
          <a:p>
            <a:pPr marL="228600" indent="-228600"/>
            <a:r>
              <a:rPr lang="en-US"/>
              <a:t>When a program invokes a method through a superclass variable, </a:t>
            </a:r>
          </a:p>
          <a:p>
            <a:pPr marL="747713" lvl="1" indent="-290513"/>
            <a:r>
              <a:rPr lang="en-US"/>
              <a:t>the correct subclass version of the method is called, </a:t>
            </a:r>
          </a:p>
          <a:p>
            <a:pPr marL="747713" lvl="1" indent="-290513"/>
            <a:r>
              <a:rPr lang="en-US"/>
              <a:t>based on the type of the reference stored in the superclass variable</a:t>
            </a:r>
          </a:p>
          <a:p>
            <a:pPr marL="228600" indent="-228600"/>
            <a:r>
              <a:rPr lang="en-US"/>
              <a:t>The same method name and signature can cause different actions to occur, </a:t>
            </a:r>
          </a:p>
          <a:p>
            <a:pPr marL="747713" lvl="1" indent="-290513"/>
            <a:r>
              <a:rPr lang="en-US"/>
              <a:t>depending on the type of object on which the method is invoked</a:t>
            </a:r>
          </a:p>
        </p:txBody>
      </p:sp>
    </p:spTree>
    <p:extLst>
      <p:ext uri="{BB962C8B-B14F-4D97-AF65-F5344CB8AC3E}">
        <p14:creationId xmlns:p14="http://schemas.microsoft.com/office/powerpoint/2010/main" val="51788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mtClean="0"/>
              <a:t>Tip:  An Abstract Class Is a Type</a:t>
            </a:r>
          </a:p>
        </p:txBody>
      </p:sp>
      <p:sp>
        <p:nvSpPr>
          <p:cNvPr id="98306" name="Rectangle 3"/>
          <p:cNvSpPr>
            <a:spLocks noGrp="1" noChangeArrowheads="1"/>
          </p:cNvSpPr>
          <p:nvPr>
            <p:ph type="body" idx="1"/>
          </p:nvPr>
        </p:nvSpPr>
        <p:spPr/>
        <p:txBody>
          <a:bodyPr/>
          <a:lstStyle/>
          <a:p>
            <a:pPr eaLnBrk="1" hangingPunct="1"/>
            <a:r>
              <a:rPr lang="en-US" sz="2800" dirty="0" smtClean="0"/>
              <a:t>Although an object of an abstract class cannot be created, it is perfectly fine to have a parameter of an abstract class type</a:t>
            </a:r>
          </a:p>
          <a:p>
            <a:pPr lvl="1" eaLnBrk="1" hangingPunct="1"/>
            <a:r>
              <a:rPr lang="en-US" sz="2400" dirty="0" smtClean="0"/>
              <a:t>This makes it possible to plug in an object of any of its descendent classes</a:t>
            </a:r>
          </a:p>
          <a:p>
            <a:pPr lvl="2" eaLnBrk="1" hangingPunct="1"/>
            <a:r>
              <a:rPr lang="en-US" sz="2000" dirty="0" smtClean="0"/>
              <a:t>Employee e = new </a:t>
            </a:r>
            <a:r>
              <a:rPr lang="en-US" sz="2000" dirty="0" err="1" smtClean="0"/>
              <a:t>CommissionEmployee</a:t>
            </a:r>
            <a:r>
              <a:rPr lang="en-US" sz="2000" dirty="0" smtClean="0"/>
              <a:t>();</a:t>
            </a:r>
          </a:p>
          <a:p>
            <a:pPr eaLnBrk="1" hangingPunct="1"/>
            <a:r>
              <a:rPr lang="en-US" sz="2800" dirty="0" smtClean="0"/>
              <a:t>It is also fine to use a variable of an abstract class type, as long is it names objects of its concrete descendent classes only</a:t>
            </a:r>
          </a:p>
          <a:p>
            <a:pPr lvl="1" eaLnBrk="1" hangingPunct="1"/>
            <a:endParaRPr lang="en-US" sz="2400" dirty="0" smtClean="0"/>
          </a:p>
        </p:txBody>
      </p:sp>
      <p:sp>
        <p:nvSpPr>
          <p:cNvPr id="6" name="Slide Number Placeholder 5"/>
          <p:cNvSpPr>
            <a:spLocks noGrp="1"/>
          </p:cNvSpPr>
          <p:nvPr>
            <p:ph type="sldNum" sz="quarter" idx="11"/>
          </p:nvPr>
        </p:nvSpPr>
        <p:spPr/>
        <p:txBody>
          <a:bodyPr/>
          <a:lstStyle/>
          <a:p>
            <a:pPr>
              <a:defRPr/>
            </a:pPr>
            <a:r>
              <a:rPr lang="en-US"/>
              <a:t>8-</a:t>
            </a:r>
            <a:fld id="{106D4E29-AC6D-4EA3-8670-E1A32A89770D}" type="slidenum">
              <a:rPr lang="en-US"/>
              <a:pPr>
                <a:defRPr/>
              </a:pPr>
              <a:t>30</a:t>
            </a:fld>
            <a:endParaRPr lang="en-US"/>
          </a:p>
        </p:txBody>
      </p:sp>
      <p:sp>
        <p:nvSpPr>
          <p:cNvPr id="983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08FD83-0F41-442C-A401-0DE0F78C80C0}" type="slidenum">
              <a:rPr lang="en-US"/>
              <a:pPr/>
              <a:t>4</a:t>
            </a:fld>
            <a:endParaRPr lang="en-US"/>
          </a:p>
        </p:txBody>
      </p:sp>
      <p:sp>
        <p:nvSpPr>
          <p:cNvPr id="191490" name="Rectangle 2"/>
          <p:cNvSpPr>
            <a:spLocks noGrp="1" noChangeArrowheads="1"/>
          </p:cNvSpPr>
          <p:nvPr>
            <p:ph type="title"/>
          </p:nvPr>
        </p:nvSpPr>
        <p:spPr/>
        <p:txBody>
          <a:bodyPr/>
          <a:lstStyle/>
          <a:p>
            <a:r>
              <a:rPr lang="en-US"/>
              <a:t>Polymorphism</a:t>
            </a:r>
          </a:p>
        </p:txBody>
      </p:sp>
      <p:sp>
        <p:nvSpPr>
          <p:cNvPr id="191491" name="Rectangle 3"/>
          <p:cNvSpPr>
            <a:spLocks noGrp="1" noChangeArrowheads="1"/>
          </p:cNvSpPr>
          <p:nvPr>
            <p:ph type="body" idx="1"/>
          </p:nvPr>
        </p:nvSpPr>
        <p:spPr/>
        <p:txBody>
          <a:bodyPr/>
          <a:lstStyle/>
          <a:p>
            <a:r>
              <a:rPr lang="en-US">
                <a:cs typeface="Times New Roman" charset="0"/>
              </a:rPr>
              <a:t>Polymorphism enables programmers to deal in generalities and </a:t>
            </a:r>
          </a:p>
          <a:p>
            <a:pPr lvl="1"/>
            <a:r>
              <a:rPr lang="en-US">
                <a:cs typeface="Times New Roman" charset="0"/>
              </a:rPr>
              <a:t>let the execution-time environment handle the specifics. </a:t>
            </a:r>
          </a:p>
          <a:p>
            <a:r>
              <a:rPr lang="en-US">
                <a:cs typeface="Times New Roman" charset="0"/>
              </a:rPr>
              <a:t>Programmers can command objects to behave in manners appropriate to those objects, </a:t>
            </a:r>
          </a:p>
          <a:p>
            <a:pPr lvl="1"/>
            <a:r>
              <a:rPr lang="en-US">
                <a:cs typeface="Times New Roman" charset="0"/>
              </a:rPr>
              <a:t>without knowing the types of the objects </a:t>
            </a:r>
          </a:p>
          <a:p>
            <a:pPr lvl="1"/>
            <a:r>
              <a:rPr lang="en-US">
                <a:cs typeface="Times New Roman" charset="0"/>
              </a:rPr>
              <a:t>(as long as the objects belong to the same inheritance hierarchy).</a:t>
            </a:r>
            <a:r>
              <a:rPr lang="en-US"/>
              <a:t> </a:t>
            </a:r>
          </a:p>
        </p:txBody>
      </p:sp>
    </p:spTree>
    <p:extLst>
      <p:ext uri="{BB962C8B-B14F-4D97-AF65-F5344CB8AC3E}">
        <p14:creationId xmlns:p14="http://schemas.microsoft.com/office/powerpoint/2010/main" val="3752432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F4BEBA-0D97-4031-8135-958485258AC4}" type="slidenum">
              <a:rPr lang="en-US"/>
              <a:pPr/>
              <a:t>5</a:t>
            </a:fld>
            <a:endParaRPr lang="en-US"/>
          </a:p>
        </p:txBody>
      </p:sp>
      <p:sp>
        <p:nvSpPr>
          <p:cNvPr id="193538" name="Rectangle 2"/>
          <p:cNvSpPr>
            <a:spLocks noGrp="1" noChangeArrowheads="1"/>
          </p:cNvSpPr>
          <p:nvPr>
            <p:ph type="title"/>
          </p:nvPr>
        </p:nvSpPr>
        <p:spPr/>
        <p:txBody>
          <a:bodyPr/>
          <a:lstStyle/>
          <a:p>
            <a:r>
              <a:rPr lang="en-US" sz="4000">
                <a:ea typeface="Times New Roman" charset="0"/>
                <a:cs typeface="Helvetica" pitchFamily="34" charset="0"/>
              </a:rPr>
              <a:t>Polymorphism Promotes Extensibility</a:t>
            </a:r>
          </a:p>
        </p:txBody>
      </p:sp>
      <p:sp>
        <p:nvSpPr>
          <p:cNvPr id="193539" name="Rectangle 3"/>
          <p:cNvSpPr>
            <a:spLocks noGrp="1" noChangeArrowheads="1"/>
          </p:cNvSpPr>
          <p:nvPr>
            <p:ph type="body" idx="1"/>
          </p:nvPr>
        </p:nvSpPr>
        <p:spPr/>
        <p:txBody>
          <a:bodyPr/>
          <a:lstStyle/>
          <a:p>
            <a:pPr>
              <a:lnSpc>
                <a:spcPct val="90000"/>
              </a:lnSpc>
            </a:pPr>
            <a:r>
              <a:rPr lang="en-US">
                <a:ea typeface="Times New Roman" charset="0"/>
                <a:cs typeface="Helvetica" pitchFamily="34" charset="0"/>
              </a:rPr>
              <a:t>Software that invokes polymorphic behavior</a:t>
            </a:r>
          </a:p>
          <a:p>
            <a:pPr lvl="1">
              <a:lnSpc>
                <a:spcPct val="90000"/>
              </a:lnSpc>
            </a:pPr>
            <a:r>
              <a:rPr lang="en-US">
                <a:ea typeface="Times New Roman" charset="0"/>
                <a:cs typeface="Helvetica" pitchFamily="34" charset="0"/>
              </a:rPr>
              <a:t>independent of the object types to which messages are sent. </a:t>
            </a:r>
          </a:p>
          <a:p>
            <a:pPr>
              <a:lnSpc>
                <a:spcPct val="90000"/>
              </a:lnSpc>
            </a:pPr>
            <a:r>
              <a:rPr lang="en-US">
                <a:ea typeface="Times New Roman" charset="0"/>
                <a:cs typeface="Helvetica" pitchFamily="34" charset="0"/>
              </a:rPr>
              <a:t>New object types that can respond to existing method calls can be </a:t>
            </a:r>
          </a:p>
          <a:p>
            <a:pPr lvl="1">
              <a:lnSpc>
                <a:spcPct val="90000"/>
              </a:lnSpc>
            </a:pPr>
            <a:r>
              <a:rPr lang="en-US">
                <a:ea typeface="Times New Roman" charset="0"/>
                <a:cs typeface="Helvetica" pitchFamily="34" charset="0"/>
              </a:rPr>
              <a:t>incorporated into a system without requiring modification of the base system. </a:t>
            </a:r>
          </a:p>
          <a:p>
            <a:pPr lvl="1">
              <a:lnSpc>
                <a:spcPct val="90000"/>
              </a:lnSpc>
            </a:pPr>
            <a:r>
              <a:rPr lang="en-US">
                <a:ea typeface="Times New Roman" charset="0"/>
                <a:cs typeface="Helvetica" pitchFamily="34" charset="0"/>
              </a:rPr>
              <a:t>Only client code that instantiates new objects must be modified to accommodate new types.</a:t>
            </a:r>
            <a:endParaRPr lang="en-US"/>
          </a:p>
        </p:txBody>
      </p:sp>
    </p:spTree>
    <p:extLst>
      <p:ext uri="{BB962C8B-B14F-4D97-AF65-F5344CB8AC3E}">
        <p14:creationId xmlns:p14="http://schemas.microsoft.com/office/powerpoint/2010/main" val="76762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0B475F-D088-4C51-A1AD-07842DBF6785}" type="slidenum">
              <a:rPr lang="en-US"/>
              <a:pPr/>
              <a:t>6</a:t>
            </a:fld>
            <a:endParaRPr lang="en-US"/>
          </a:p>
        </p:txBody>
      </p:sp>
      <p:sp>
        <p:nvSpPr>
          <p:cNvPr id="195586" name="Rectangle 2"/>
          <p:cNvSpPr>
            <a:spLocks noGrp="1" noChangeArrowheads="1"/>
          </p:cNvSpPr>
          <p:nvPr>
            <p:ph type="title"/>
          </p:nvPr>
        </p:nvSpPr>
        <p:spPr/>
        <p:txBody>
          <a:bodyPr/>
          <a:lstStyle/>
          <a:p>
            <a:r>
              <a:rPr lang="en-US" sz="4000"/>
              <a:t>Demonstrating Polymorphic Behavior </a:t>
            </a:r>
          </a:p>
        </p:txBody>
      </p:sp>
      <p:sp>
        <p:nvSpPr>
          <p:cNvPr id="195587" name="Rectangle 3"/>
          <p:cNvSpPr>
            <a:spLocks noGrp="1" noChangeArrowheads="1"/>
          </p:cNvSpPr>
          <p:nvPr>
            <p:ph type="body" idx="1"/>
          </p:nvPr>
        </p:nvSpPr>
        <p:spPr/>
        <p:txBody>
          <a:bodyPr/>
          <a:lstStyle/>
          <a:p>
            <a:pPr marL="228600" indent="-228600"/>
            <a:r>
              <a:rPr lang="en-US" dirty="0"/>
              <a:t>A </a:t>
            </a:r>
            <a:r>
              <a:rPr lang="en-US" dirty="0" err="1"/>
              <a:t>superclass</a:t>
            </a:r>
            <a:r>
              <a:rPr lang="en-US" dirty="0"/>
              <a:t> reference can be aimed at a subclass object</a:t>
            </a:r>
          </a:p>
          <a:p>
            <a:pPr marL="747713" lvl="1" indent="-290513"/>
            <a:r>
              <a:rPr lang="en-US" dirty="0"/>
              <a:t>a subclass object “</a:t>
            </a:r>
            <a:r>
              <a:rPr lang="en-US" i="1" dirty="0"/>
              <a:t>is-a”</a:t>
            </a:r>
            <a:r>
              <a:rPr lang="en-US" dirty="0"/>
              <a:t> </a:t>
            </a:r>
            <a:r>
              <a:rPr lang="en-US" dirty="0" err="1"/>
              <a:t>superclass</a:t>
            </a:r>
            <a:r>
              <a:rPr lang="en-US" dirty="0"/>
              <a:t> object </a:t>
            </a:r>
          </a:p>
          <a:p>
            <a:pPr marL="747713" lvl="1" indent="-290513"/>
            <a:r>
              <a:rPr lang="en-US" dirty="0"/>
              <a:t>the type of the actual referenced </a:t>
            </a:r>
            <a:r>
              <a:rPr lang="en-US" u="sng" dirty="0"/>
              <a:t>object</a:t>
            </a:r>
            <a:r>
              <a:rPr lang="en-US" dirty="0"/>
              <a:t>, not the type of the </a:t>
            </a:r>
            <a:r>
              <a:rPr lang="en-US" u="sng" dirty="0"/>
              <a:t>reference</a:t>
            </a:r>
            <a:r>
              <a:rPr lang="en-US" dirty="0"/>
              <a:t>, determines which method is </a:t>
            </a:r>
            <a:r>
              <a:rPr lang="en-US" dirty="0" smtClean="0"/>
              <a:t>called</a:t>
            </a:r>
            <a:endParaRPr lang="en-US" dirty="0"/>
          </a:p>
        </p:txBody>
      </p:sp>
    </p:spTree>
    <p:extLst>
      <p:ext uri="{BB962C8B-B14F-4D97-AF65-F5344CB8AC3E}">
        <p14:creationId xmlns:p14="http://schemas.microsoft.com/office/powerpoint/2010/main" val="3533539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36B15D-370F-4720-879F-7AB678A47748}" type="slidenum">
              <a:rPr lang="en-US"/>
              <a:pPr/>
              <a:t>7</a:t>
            </a:fld>
            <a:endParaRPr lang="en-US"/>
          </a:p>
        </p:txBody>
      </p:sp>
      <p:sp>
        <p:nvSpPr>
          <p:cNvPr id="110594" name="Rectangle 2"/>
          <p:cNvSpPr>
            <a:spLocks noGrp="1" noChangeArrowheads="1"/>
          </p:cNvSpPr>
          <p:nvPr>
            <p:ph type="title"/>
          </p:nvPr>
        </p:nvSpPr>
        <p:spPr/>
        <p:txBody>
          <a:bodyPr/>
          <a:lstStyle/>
          <a:p>
            <a:r>
              <a:rPr lang="en-US"/>
              <a:t>Polymorphism</a:t>
            </a:r>
          </a:p>
        </p:txBody>
      </p:sp>
      <p:sp>
        <p:nvSpPr>
          <p:cNvPr id="110595" name="Rectangle 3"/>
          <p:cNvSpPr>
            <a:spLocks noGrp="1" noChangeArrowheads="1"/>
          </p:cNvSpPr>
          <p:nvPr>
            <p:ph type="body" idx="1"/>
          </p:nvPr>
        </p:nvSpPr>
        <p:spPr/>
        <p:txBody>
          <a:bodyPr/>
          <a:lstStyle/>
          <a:p>
            <a:r>
              <a:rPr lang="en-US"/>
              <a:t>Promotes extensibility</a:t>
            </a:r>
          </a:p>
          <a:p>
            <a:r>
              <a:rPr lang="en-US"/>
              <a:t>New objects types can respond to existing method calls</a:t>
            </a:r>
          </a:p>
          <a:p>
            <a:pPr lvl="1"/>
            <a:r>
              <a:rPr lang="en-US"/>
              <a:t>Can be incorporated into a system without modifying base system</a:t>
            </a:r>
          </a:p>
          <a:p>
            <a:r>
              <a:rPr lang="en-US"/>
              <a:t>Only client code that instantiates the new objects must be modified </a:t>
            </a:r>
          </a:p>
          <a:p>
            <a:pPr lvl="1"/>
            <a:r>
              <a:rPr lang="en-US"/>
              <a:t>To accommodate new types</a:t>
            </a:r>
          </a:p>
        </p:txBody>
      </p:sp>
    </p:spTree>
    <p:extLst>
      <p:ext uri="{BB962C8B-B14F-4D97-AF65-F5344CB8AC3E}">
        <p14:creationId xmlns:p14="http://schemas.microsoft.com/office/powerpoint/2010/main" val="3731146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223B5570-72EB-40C5-ABA5-F7D5AC3A6D9A}" type="slidenum">
              <a:rPr lang="en-US"/>
              <a:pPr/>
              <a:t>8</a:t>
            </a:fld>
            <a:endParaRPr lang="en-US"/>
          </a:p>
        </p:txBody>
      </p:sp>
      <p:sp>
        <p:nvSpPr>
          <p:cNvPr id="248834" name="Rectangle 2"/>
          <p:cNvSpPr>
            <a:spLocks noGrp="1" noChangeArrowheads="1"/>
          </p:cNvSpPr>
          <p:nvPr>
            <p:ph type="title"/>
          </p:nvPr>
        </p:nvSpPr>
        <p:spPr/>
        <p:txBody>
          <a:bodyPr/>
          <a:lstStyle/>
          <a:p>
            <a:r>
              <a:rPr lang="en-US"/>
              <a:t>Example Based on Employee</a:t>
            </a:r>
          </a:p>
        </p:txBody>
      </p:sp>
      <p:pic>
        <p:nvPicPr>
          <p:cNvPr id="248835" name="Picture 3"/>
          <p:cNvPicPr>
            <a:picLocks noChangeAspect="1" noChangeArrowheads="1"/>
          </p:cNvPicPr>
          <p:nvPr/>
        </p:nvPicPr>
        <p:blipFill>
          <a:blip r:embed="rId3"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248836" name="Group 4"/>
          <p:cNvGrpSpPr>
            <a:grpSpLocks/>
          </p:cNvGrpSpPr>
          <p:nvPr/>
        </p:nvGrpSpPr>
        <p:grpSpPr bwMode="auto">
          <a:xfrm>
            <a:off x="2052638" y="1860550"/>
            <a:ext cx="2230437" cy="1155700"/>
            <a:chOff x="1293" y="1172"/>
            <a:chExt cx="1405" cy="728"/>
          </a:xfrm>
        </p:grpSpPr>
        <p:sp>
          <p:nvSpPr>
            <p:cNvPr id="248837"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Abstract Class</a:t>
              </a:r>
            </a:p>
          </p:txBody>
        </p:sp>
        <p:sp>
          <p:nvSpPr>
            <p:cNvPr id="248838"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ffectLst/>
          </p:spPr>
          <p:txBody>
            <a:bodyPr/>
            <a:lstStyle/>
            <a:p>
              <a:endParaRPr lang="en-US"/>
            </a:p>
          </p:txBody>
        </p:sp>
      </p:grpSp>
      <p:grpSp>
        <p:nvGrpSpPr>
          <p:cNvPr id="248839" name="Group 7"/>
          <p:cNvGrpSpPr>
            <a:grpSpLocks/>
          </p:cNvGrpSpPr>
          <p:nvPr/>
        </p:nvGrpSpPr>
        <p:grpSpPr bwMode="auto">
          <a:xfrm>
            <a:off x="433388" y="2552700"/>
            <a:ext cx="7443787" cy="3175000"/>
            <a:chOff x="273" y="1608"/>
            <a:chExt cx="4689" cy="2000"/>
          </a:xfrm>
        </p:grpSpPr>
        <p:sp>
          <p:nvSpPr>
            <p:cNvPr id="248840"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ffectLst/>
          </p:spPr>
          <p:txBody>
            <a:bodyPr wrap="none" anchor="ctr"/>
            <a:lstStyle/>
            <a:p>
              <a:endParaRPr lang="en-US"/>
            </a:p>
          </p:txBody>
        </p:sp>
        <p:sp>
          <p:nvSpPr>
            <p:cNvPr id="248841"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Concrete Classes</a:t>
              </a:r>
            </a:p>
          </p:txBody>
        </p:sp>
        <p:sp>
          <p:nvSpPr>
            <p:cNvPr id="248842"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ffectLst/>
          </p:spPr>
          <p:txBody>
            <a:bodyPr/>
            <a:lstStyle/>
            <a:p>
              <a:endParaRPr lang="en-US"/>
            </a:p>
          </p:txBody>
        </p:sp>
      </p:grpSp>
      <p:sp>
        <p:nvSpPr>
          <p:cNvPr id="248843" name="Rectangle 11">
            <a:hlinkClick r:id="rId4"/>
          </p:cNvPr>
          <p:cNvSpPr>
            <a:spLocks noChangeArrowheads="1"/>
          </p:cNvSpPr>
          <p:nvPr/>
        </p:nvSpPr>
        <p:spPr bwMode="auto">
          <a:xfrm>
            <a:off x="4170363" y="2984500"/>
            <a:ext cx="1027112" cy="465138"/>
          </a:xfrm>
          <a:prstGeom prst="rect">
            <a:avLst/>
          </a:prstGeom>
          <a:noFill/>
          <a:ln w="9525">
            <a:noFill/>
            <a:miter lim="800000"/>
            <a:headEnd/>
            <a:tailEnd/>
          </a:ln>
          <a:effectLst/>
        </p:spPr>
        <p:txBody>
          <a:bodyPr wrap="none" anchor="ctr"/>
          <a:lstStyle/>
          <a:p>
            <a:endParaRPr lang="en-US"/>
          </a:p>
        </p:txBody>
      </p:sp>
      <p:sp>
        <p:nvSpPr>
          <p:cNvPr id="248844"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ffectLst/>
        </p:spPr>
        <p:txBody>
          <a:bodyPr wrap="none" anchor="ctr"/>
          <a:lstStyle/>
          <a:p>
            <a:endParaRPr lang="en-US"/>
          </a:p>
        </p:txBody>
      </p:sp>
      <p:sp>
        <p:nvSpPr>
          <p:cNvPr id="248845" name="Rectangle 13">
            <a:hlinkClick r:id="rId4"/>
          </p:cNvPr>
          <p:cNvSpPr>
            <a:spLocks noChangeArrowheads="1"/>
          </p:cNvSpPr>
          <p:nvPr/>
        </p:nvSpPr>
        <p:spPr bwMode="auto">
          <a:xfrm>
            <a:off x="3721100" y="3962400"/>
            <a:ext cx="1862138" cy="496888"/>
          </a:xfrm>
          <a:prstGeom prst="rect">
            <a:avLst/>
          </a:prstGeom>
          <a:noFill/>
          <a:ln w="9525">
            <a:solidFill>
              <a:schemeClr val="tx1"/>
            </a:solidFill>
            <a:miter lim="800000"/>
            <a:headEnd/>
            <a:tailEnd/>
          </a:ln>
          <a:effectLst/>
        </p:spPr>
        <p:txBody>
          <a:bodyPr wrap="none" anchor="ctr"/>
          <a:lstStyle/>
          <a:p>
            <a:endParaRPr lang="en-US"/>
          </a:p>
        </p:txBody>
      </p:sp>
      <p:sp>
        <p:nvSpPr>
          <p:cNvPr id="248847" name="Rectangle 15">
            <a:hlinkClick r:id="rId4"/>
          </p:cNvPr>
          <p:cNvSpPr>
            <a:spLocks noChangeArrowheads="1"/>
          </p:cNvSpPr>
          <p:nvPr/>
        </p:nvSpPr>
        <p:spPr bwMode="auto">
          <a:xfrm>
            <a:off x="5662613" y="3946525"/>
            <a:ext cx="1876425" cy="465138"/>
          </a:xfrm>
          <a:prstGeom prst="rect">
            <a:avLst/>
          </a:prstGeom>
          <a:noFill/>
          <a:ln w="9525">
            <a:noFill/>
            <a:miter lim="800000"/>
            <a:headEnd/>
            <a:tailEnd/>
          </a:ln>
          <a:effectLst/>
        </p:spPr>
        <p:txBody>
          <a:bodyPr wrap="none" anchor="ctr"/>
          <a:lstStyle/>
          <a:p>
            <a:endParaRPr lang="en-US"/>
          </a:p>
        </p:txBody>
      </p:sp>
      <p:sp>
        <p:nvSpPr>
          <p:cNvPr id="248848" name="Rectangle 16">
            <a:hlinkClick r:id="rId4"/>
          </p:cNvPr>
          <p:cNvSpPr>
            <a:spLocks noChangeArrowheads="1"/>
          </p:cNvSpPr>
          <p:nvPr/>
        </p:nvSpPr>
        <p:spPr bwMode="auto">
          <a:xfrm>
            <a:off x="3400425" y="4957763"/>
            <a:ext cx="2503488" cy="447675"/>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4191179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0" y="1600200"/>
            <a:ext cx="9144000" cy="5257800"/>
          </a:xfrm>
        </p:spPr>
        <p:txBody>
          <a:bodyPr/>
          <a:lstStyle/>
          <a:p>
            <a:r>
              <a:rPr lang="en-US" sz="2800" dirty="0"/>
              <a:t>Employee [] employees = new Employee </a:t>
            </a:r>
            <a:r>
              <a:rPr lang="en-US" sz="2800" dirty="0" smtClean="0"/>
              <a:t>[4];</a:t>
            </a:r>
            <a:endParaRPr lang="en-US" sz="2800" dirty="0"/>
          </a:p>
          <a:p>
            <a:r>
              <a:rPr lang="en-US" sz="2800" dirty="0"/>
              <a:t>e</a:t>
            </a:r>
            <a:r>
              <a:rPr lang="en-US" sz="2800" dirty="0" smtClean="0"/>
              <a:t>mployees[0</a:t>
            </a:r>
            <a:r>
              <a:rPr lang="en-US" sz="2800" dirty="0"/>
              <a:t>] = new </a:t>
            </a:r>
            <a:r>
              <a:rPr lang="en-US" sz="2800" dirty="0" err="1"/>
              <a:t>CommisionEmployee</a:t>
            </a:r>
            <a:r>
              <a:rPr lang="en-US" sz="2800" dirty="0"/>
              <a:t>();</a:t>
            </a:r>
          </a:p>
          <a:p>
            <a:r>
              <a:rPr lang="en-US" sz="2800" dirty="0"/>
              <a:t>e</a:t>
            </a:r>
            <a:r>
              <a:rPr lang="en-US" sz="2800" dirty="0" smtClean="0"/>
              <a:t>mployees[1</a:t>
            </a:r>
            <a:r>
              <a:rPr lang="en-US" sz="2800" dirty="0"/>
              <a:t>] = new </a:t>
            </a:r>
            <a:r>
              <a:rPr lang="en-US" sz="2800" dirty="0" err="1" smtClean="0"/>
              <a:t>SalariedEmployee</a:t>
            </a:r>
            <a:r>
              <a:rPr lang="en-US" sz="2800" dirty="0" smtClean="0"/>
              <a:t>();</a:t>
            </a:r>
            <a:endParaRPr lang="en-US" sz="2800" dirty="0"/>
          </a:p>
          <a:p>
            <a:r>
              <a:rPr lang="en-US" sz="2800" dirty="0"/>
              <a:t>e</a:t>
            </a:r>
            <a:r>
              <a:rPr lang="en-US" sz="2800" dirty="0" smtClean="0"/>
              <a:t>mployees[2</a:t>
            </a:r>
            <a:r>
              <a:rPr lang="en-US" sz="2800" dirty="0"/>
              <a:t>] = new </a:t>
            </a:r>
            <a:r>
              <a:rPr lang="en-US" sz="2800" dirty="0" err="1"/>
              <a:t>HourlyEmployee</a:t>
            </a:r>
            <a:r>
              <a:rPr lang="en-US" sz="2800" dirty="0" smtClean="0"/>
              <a:t>();</a:t>
            </a:r>
          </a:p>
          <a:p>
            <a:r>
              <a:rPr lang="en-US" sz="2800" dirty="0"/>
              <a:t>e</a:t>
            </a:r>
            <a:r>
              <a:rPr lang="en-US" sz="2800" dirty="0" smtClean="0"/>
              <a:t>mployees[3] </a:t>
            </a:r>
            <a:r>
              <a:rPr lang="en-US" sz="2800" dirty="0"/>
              <a:t>= new </a:t>
            </a:r>
            <a:r>
              <a:rPr lang="en-US" sz="2800" dirty="0" err="1" smtClean="0"/>
              <a:t>BaseCommEmployee</a:t>
            </a:r>
            <a:r>
              <a:rPr lang="en-US" sz="2800" dirty="0"/>
              <a:t>();</a:t>
            </a:r>
          </a:p>
          <a:p>
            <a:endParaRPr lang="en-US" sz="1800" dirty="0"/>
          </a:p>
          <a:p>
            <a:r>
              <a:rPr lang="en-US" sz="2800" dirty="0"/>
              <a:t>for ( </a:t>
            </a:r>
            <a:r>
              <a:rPr lang="en-US" sz="2800" dirty="0" err="1"/>
              <a:t>int</a:t>
            </a:r>
            <a:r>
              <a:rPr lang="en-US" sz="2800" dirty="0"/>
              <a:t> i=0; </a:t>
            </a:r>
            <a:r>
              <a:rPr lang="en-US" sz="2800" dirty="0" smtClean="0"/>
              <a:t>i&lt;=3;i</a:t>
            </a:r>
            <a:r>
              <a:rPr lang="en-US" sz="2800" dirty="0"/>
              <a:t>++) </a:t>
            </a:r>
            <a:endParaRPr lang="en-US" sz="2800" dirty="0" smtClean="0"/>
          </a:p>
          <a:p>
            <a:r>
              <a:rPr lang="en-US" sz="2800" dirty="0" smtClean="0"/>
              <a:t>{</a:t>
            </a:r>
            <a:endParaRPr lang="en-US" sz="2800" dirty="0"/>
          </a:p>
          <a:p>
            <a:r>
              <a:rPr lang="en-US" sz="2800" dirty="0" err="1" smtClean="0"/>
              <a:t>System.out.printf</a:t>
            </a:r>
            <a:r>
              <a:rPr lang="en-US" sz="2800" dirty="0" smtClean="0"/>
              <a:t>(employees[i</a:t>
            </a:r>
            <a:r>
              <a:rPr lang="en-US" sz="2800" dirty="0"/>
              <a:t>].</a:t>
            </a:r>
            <a:r>
              <a:rPr lang="en-US" sz="2800" dirty="0" err="1"/>
              <a:t>earnngs</a:t>
            </a:r>
            <a:r>
              <a:rPr lang="en-US" sz="2800" dirty="0"/>
              <a:t>()); </a:t>
            </a:r>
            <a:r>
              <a:rPr lang="en-US" sz="2800" dirty="0" smtClean="0"/>
              <a:t>employees[i].display()); }</a:t>
            </a:r>
            <a:endParaRPr lang="en-US" sz="2800" dirty="0"/>
          </a:p>
          <a:p>
            <a:endParaRPr lang="en-US" sz="2800" dirty="0" smtClean="0"/>
          </a:p>
          <a:p>
            <a:endParaRPr lang="en-US" sz="2800" dirty="0"/>
          </a:p>
          <a:p>
            <a:r>
              <a:rPr lang="en-US" sz="2800" dirty="0"/>
              <a:t>} </a:t>
            </a:r>
          </a:p>
        </p:txBody>
      </p:sp>
      <p:sp>
        <p:nvSpPr>
          <p:cNvPr id="4" name="Slide Number Placeholder 3"/>
          <p:cNvSpPr>
            <a:spLocks noGrp="1"/>
          </p:cNvSpPr>
          <p:nvPr>
            <p:ph type="sldNum" sz="quarter" idx="12"/>
          </p:nvPr>
        </p:nvSpPr>
        <p:spPr/>
        <p:txBody>
          <a:bodyPr/>
          <a:lstStyle/>
          <a:p>
            <a:fld id="{2E74412D-CCB2-44C9-A5C8-A560CE83700F}" type="slidenum">
              <a:rPr lang="en-US" smtClean="0"/>
              <a:pPr/>
              <a:t>9</a:t>
            </a:fld>
            <a:endParaRPr lang="en-US"/>
          </a:p>
        </p:txBody>
      </p:sp>
    </p:spTree>
    <p:extLst>
      <p:ext uri="{BB962C8B-B14F-4D97-AF65-F5344CB8AC3E}">
        <p14:creationId xmlns:p14="http://schemas.microsoft.com/office/powerpoint/2010/main" val="563389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1839</Words>
  <Application>Microsoft Office PowerPoint</Application>
  <PresentationFormat>On-screen Show (4:3)</PresentationFormat>
  <Paragraphs>250</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Introduction </vt:lpstr>
      <vt:lpstr>Polymorphism</vt:lpstr>
      <vt:lpstr>Polymorphism</vt:lpstr>
      <vt:lpstr>Polymorphism Promotes Extensibility</vt:lpstr>
      <vt:lpstr>Demonstrating Polymorphic Behavior </vt:lpstr>
      <vt:lpstr>Polymorphism</vt:lpstr>
      <vt:lpstr>Example Based on Employee</vt:lpstr>
      <vt:lpstr>Example</vt:lpstr>
      <vt:lpstr>Note in Example Hierarchy</vt:lpstr>
      <vt:lpstr>Downcasting</vt:lpstr>
      <vt:lpstr>Allowed Assignment between super and Sub class</vt:lpstr>
      <vt:lpstr>Allowed Assignment between super and Sub class</vt:lpstr>
      <vt:lpstr>Superclass And Subclass Assignment Rules</vt:lpstr>
      <vt:lpstr>Pitfall:  No Late Binding for Static Methods</vt:lpstr>
      <vt:lpstr>The final Modifier</vt:lpstr>
      <vt:lpstr>Pitfall:  Downcasting</vt:lpstr>
      <vt:lpstr>Abstract Classes and Methods</vt:lpstr>
      <vt:lpstr>Abstract Classes and Methods </vt:lpstr>
      <vt:lpstr> Abstract Classes</vt:lpstr>
      <vt:lpstr>Keyword abstract</vt:lpstr>
      <vt:lpstr>Creating Abstract Superclass Employee </vt:lpstr>
      <vt:lpstr>Introduction to Abstract Classes</vt:lpstr>
      <vt:lpstr>Abstract Method</vt:lpstr>
      <vt:lpstr>Abstract Class</vt:lpstr>
      <vt:lpstr>Example Based on Employee</vt:lpstr>
      <vt:lpstr>Polymorphic interface for the Employee hierarchy classes. </vt:lpstr>
      <vt:lpstr>Abstract Class</vt:lpstr>
      <vt:lpstr>Pitfall:  You Cannot Create Instances of an Abstract Class</vt:lpstr>
      <vt:lpstr>Tip:  An Abstract Class Is a 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DELL</cp:lastModifiedBy>
  <cp:revision>24</cp:revision>
  <dcterms:created xsi:type="dcterms:W3CDTF">2006-08-16T00:00:00Z</dcterms:created>
  <dcterms:modified xsi:type="dcterms:W3CDTF">2020-11-10T07:07:30Z</dcterms:modified>
</cp:coreProperties>
</file>