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tags/tag8.xml" ContentType="application/vnd.openxmlformats-officedocument.presentationml.tags+xml"/>
  <Override PartName="/ppt/notesSlides/notesSlide21.xml" ContentType="application/vnd.openxmlformats-officedocument.presentationml.notesSlide+xml"/>
  <Override PartName="/ppt/tags/tag9.xml" ContentType="application/vnd.openxmlformats-officedocument.presentationml.tags+xml"/>
  <Override PartName="/ppt/notesSlides/notesSlide22.xml" ContentType="application/vnd.openxmlformats-officedocument.presentationml.notesSlide+xml"/>
  <Override PartName="/ppt/tags/tag10.xml" ContentType="application/vnd.openxmlformats-officedocument.presentationml.tags+xml"/>
  <Override PartName="/ppt/notesSlides/notesSlide23.xml" ContentType="application/vnd.openxmlformats-officedocument.presentationml.notesSlide+xml"/>
  <Override PartName="/ppt/tags/tag11.xml" ContentType="application/vnd.openxmlformats-officedocument.presentationml.tags+xml"/>
  <Override PartName="/ppt/notesSlides/notesSlide24.xml" ContentType="application/vnd.openxmlformats-officedocument.presentationml.notesSlide+xml"/>
  <Override PartName="/ppt/tags/tag12.xml" ContentType="application/vnd.openxmlformats-officedocument.presentationml.tags+xml"/>
  <Override PartName="/ppt/notesSlides/notesSlide25.xml" ContentType="application/vnd.openxmlformats-officedocument.presentationml.notesSlide+xml"/>
  <Override PartName="/ppt/tags/tag13.xml" ContentType="application/vnd.openxmlformats-officedocument.presentationml.tags+xml"/>
  <Override PartName="/ppt/notesSlides/notesSlide26.xml" ContentType="application/vnd.openxmlformats-officedocument.presentationml.notesSlide+xml"/>
  <Override PartName="/ppt/tags/tag14.xml" ContentType="application/vnd.openxmlformats-officedocument.presentationml.tags+xml"/>
  <Override PartName="/ppt/notesSlides/notesSlide27.xml" ContentType="application/vnd.openxmlformats-officedocument.presentationml.notesSlide+xml"/>
  <Override PartName="/ppt/tags/tag15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2" r:id="rId30"/>
    <p:sldId id="293" r:id="rId31"/>
    <p:sldId id="299" r:id="rId32"/>
    <p:sldId id="294" r:id="rId33"/>
    <p:sldId id="295" r:id="rId34"/>
    <p:sldId id="296" r:id="rId35"/>
    <p:sldId id="297" r:id="rId36"/>
    <p:sldId id="298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49B06AD-F324-4549-A744-0991B2EA364D}" type="datetimeFigureOut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4AE82FA-77FF-44CE-B437-F5DE2E3F63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044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4A19B2-E79A-49CD-8CBA-4CD1D21D8BD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533B8A-F8D0-48EE-A3AE-AE86303BD20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8B1D0B-3973-496B-A44F-C174973E638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7D1D83-6B61-4EA0-BFE7-E33AC4A9B1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289AD8-D420-4A3C-A211-F7E1FD71D32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53E950-1FEB-4C11-980B-1D2DC429A66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9E3EE0-4926-404D-AB15-3A48F4DC9B3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7719EF-F470-4792-9FF7-11D1717EF59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F1EFBA-AA54-4C33-9C10-661EE0CA196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ECF91D-3305-4556-A9BE-C4798F725B6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8DA016-6A9E-4E2C-B4AF-57F2B87C53A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A0567F-CC33-4D42-BE22-A958FABF5BF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437540-16DD-4CE7-A9F0-85F93A2CF01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0849E0-DA26-4EB6-AA11-10623CFEEC4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031A34-2AC2-418E-8A96-3DA14D80608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A8FCFE-50BA-46A5-AD26-82EB452F76F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C6E68-2435-4AA0-8F17-4B78FAA657C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A8A9F7-4B72-4AFF-BADC-C957705CDAE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6E81E7-4547-457B-8B09-948086CA049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A856F4-0844-4D4A-A790-CE91BF648CE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FE7E62-E760-4AB2-B6C9-D3D57BDF305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AEBF64-0936-41C8-B5EF-5FE12D601DF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D0B8BF-5BCF-4DF9-8038-BDD2B9483E7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2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8298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fld id="{CA1AB3FA-75E4-41B4-8921-72A75D71917F}" type="slidenum">
              <a:rPr lang="en-US" sz="1200"/>
              <a:pPr algn="r"/>
              <a:t>30</a:t>
            </a:fld>
            <a:endParaRPr 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5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8502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fld id="{B592B243-A354-443A-B444-C4EF7BF0B9E4}" type="slidenum">
              <a:rPr lang="en-US" sz="1200"/>
              <a:pPr algn="r"/>
              <a:t>32</a:t>
            </a:fld>
            <a:endParaRPr 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7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8707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fld id="{F1E774B6-AC8A-40CE-A72C-1B49F017DA36}" type="slidenum">
              <a:rPr lang="en-US" sz="1200"/>
              <a:pPr algn="r"/>
              <a:t>33</a:t>
            </a:fld>
            <a:endParaRPr 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8912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fld id="{E8C723CC-1215-4F03-90C1-69174303090F}" type="slidenum">
              <a:rPr lang="en-US" sz="1200"/>
              <a:pPr algn="r"/>
              <a:t>34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533D58-7B39-4A20-BE5A-9E96B4B9FF8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2D3C6C-DCDE-4402-BE59-8866D71F26F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E146AF-E4F1-47ED-BAA5-451001FB661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9BFFB-629E-4919-9FA9-7E034483006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19B74F-C8FF-460A-9A8E-7C2354EE15C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E0276D-7110-4D95-A12B-970E805F83B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1AA5A-42AA-4A7C-81EC-ECC865261ACF}" type="datetime1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2012 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5CED65AF-95CD-41F6-8221-CB062E053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229DA-6794-498F-9935-EA3935AAF7AD}" type="datetime1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2012 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B955B108-147A-4951-956E-8486DFCF7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B3A9A-182A-4237-BB56-53DFEC4E7CAE}" type="datetime1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2012 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E58C8038-6DAF-4B22-9095-AB3480B75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DC3A7-D953-41BF-9E12-6667C1B8DF43}" type="datetime1">
              <a:rPr lang="en-US"/>
              <a:pPr>
                <a:defRPr/>
              </a:pPr>
              <a:t>5/16/2022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AF8A3859-8139-4328-B6C2-D65912DBA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2012 Pearson Addison-Wesley. All rights reserved.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0D51F-E8B3-430C-95D9-B3FA1ED81513}" type="datetime1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2012 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05743014-8E2F-4383-9E2E-750FE860D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1B705-6056-4984-8E97-CBC9B433E704}" type="datetime1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2012 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833C1E0C-8164-4E5A-9A11-160EDB648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34634-A87A-4157-A773-7BE416E2EC71}" type="datetime1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2012 Pearson Addison-Wesley. All rights reserved.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CEFC5B84-C814-424D-B8C2-094EA42E6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6CEF0-301F-4669-9D67-7039BB3CE6D1}" type="datetime1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2012 Pearson Addison-Wesley.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DA860FCA-DC07-4DD2-B2F2-FA2A04D86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B027A-9A92-43E2-9AA5-8F0988484AF5}" type="datetime1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2012 Pearson Addison-Wesley. All rights reserved.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F8A23465-4E75-45E5-AE8A-5589D15E46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1E875-D008-439D-B8A0-CC7F009220CF}" type="datetime1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2012 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CBD94BFA-3073-4E36-BACD-6323BFC05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555DD-8F60-4B8D-A065-3EEE5F0461F3}" type="datetime1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2012 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63070115-79B8-4567-ADB7-31C3E4413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5EEC7A3-F881-45D4-B033-101ACA9AB666}" type="datetime1">
              <a:rPr lang="en-US"/>
              <a:pPr>
                <a:defRPr/>
              </a:pPr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2012 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2EBD5522-D455-4F45-AB6D-7C64EBD7A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905000"/>
            <a:ext cx="5867400" cy="1752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6000" dirty="0">
                <a:solidFill>
                  <a:schemeClr val="tx1"/>
                </a:solidFill>
              </a:rPr>
              <a:t>The </a:t>
            </a:r>
            <a:r>
              <a:rPr lang="en-US" sz="6000" dirty="0" err="1">
                <a:solidFill>
                  <a:schemeClr val="tx1"/>
                </a:solidFill>
              </a:rPr>
              <a:t>ArrayList</a:t>
            </a:r>
            <a:r>
              <a:rPr lang="en-US" sz="6000" dirty="0">
                <a:solidFill>
                  <a:schemeClr val="tx1"/>
                </a:solidFill>
              </a:rPr>
              <a:t>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pic>
        <p:nvPicPr>
          <p:cNvPr id="14344" name="Picture 10" descr="DG_Bar_Blue_USLetter_RG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Tip:  Summary of Adding to an </a:t>
            </a:r>
            <a:r>
              <a:rPr lang="en-US" b="1">
                <a:latin typeface="Courier New" pitchFamily="49" charset="0"/>
              </a:rPr>
              <a:t>ArrayList</a:t>
            </a:r>
            <a:r>
              <a:rPr lang="en-US"/>
              <a:t> 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An element can be added at an already occupied list position by using the two-parameter version of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add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This causes the new element to be placed at the index specified, and every other member of 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/>
              <a:t> to be moved up by one 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1075EAA9-9009-4DE6-921D-F2564245CBC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482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Tip:  Summary of Adding to an </a:t>
            </a:r>
            <a:r>
              <a:rPr lang="en-US" b="1">
                <a:latin typeface="Courier New" pitchFamily="49" charset="0"/>
              </a:rPr>
              <a:t>ArrayList</a:t>
            </a:r>
            <a:r>
              <a:rPr lang="en-US"/>
              <a:t> 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The two-argument version of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add</a:t>
            </a:r>
            <a:r>
              <a:rPr lang="en-US" sz="2800" dirty="0"/>
              <a:t> can also be used to add an element at the first unused position (if that position is known)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Any individual element can be changed using the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set</a:t>
            </a:r>
            <a:r>
              <a:rPr lang="en-US" sz="2800" dirty="0"/>
              <a:t>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However,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set</a:t>
            </a:r>
            <a:r>
              <a:rPr lang="en-US" sz="2400" dirty="0"/>
              <a:t> can only reset an element at an index that already contains an element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In addition, the method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size</a:t>
            </a:r>
            <a:r>
              <a:rPr lang="en-US" sz="2800" dirty="0"/>
              <a:t> can be used to determine how many elements are stored in an </a:t>
            </a:r>
            <a:r>
              <a:rPr lang="en-US" sz="2800" b="1" dirty="0" err="1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8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9A204D24-098B-4BB8-9D2A-6CCEACA3EAF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68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Methods in the Class </a:t>
            </a:r>
            <a:r>
              <a:rPr lang="en-US" b="1">
                <a:latin typeface="Courier New" pitchFamily="49" charset="0"/>
              </a:rPr>
              <a:t>ArrayList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The tools for manipulating arrays consist only of the square brackets and the instance variable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length</a:t>
            </a:r>
          </a:p>
          <a:p>
            <a:pPr eaLnBrk="1" hangingPunct="1">
              <a:lnSpc>
                <a:spcPct val="90000"/>
              </a:lnSpc>
            </a:pP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ArrayLists</a:t>
            </a:r>
            <a:r>
              <a:rPr lang="en-US"/>
              <a:t>, however, come with a selection of powerful methods that can do many of the things for which code would have to be written in order to do them using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9F3586A6-B4EE-42F6-921C-7443A1357F5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89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Some Methods in the Class </a:t>
            </a:r>
            <a:r>
              <a:rPr lang="en-US" b="1">
                <a:latin typeface="Courier New" pitchFamily="49" charset="0"/>
              </a:rPr>
              <a:t>ArrayList</a:t>
            </a:r>
            <a:r>
              <a:rPr lang="en-US"/>
              <a:t> (Part 1 of 11)</a:t>
            </a:r>
          </a:p>
        </p:txBody>
      </p:sp>
      <p:pic>
        <p:nvPicPr>
          <p:cNvPr id="40962" name="Picture 3" descr="C:\WINDOWS\Desktop\Oh_type\savitch_gif\c14_rev\savitch_c14d01_01of1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CAD43FF4-8E80-4F44-89F5-98B2982F8B8C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0964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Some Methods in the Class </a:t>
            </a:r>
            <a:r>
              <a:rPr lang="en-US" b="1">
                <a:latin typeface="Courier New" pitchFamily="49" charset="0"/>
              </a:rPr>
              <a:t>ArrayList</a:t>
            </a:r>
            <a:r>
              <a:rPr lang="en-US"/>
              <a:t> (Part 2 of 11)</a:t>
            </a:r>
          </a:p>
        </p:txBody>
      </p:sp>
      <p:pic>
        <p:nvPicPr>
          <p:cNvPr id="43010" name="Picture 3" descr="C:\WINDOWS\Desktop\Oh_type\savitch_gif\c14_rev\savitch_c14d01_02of1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44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C82AA143-044B-4F84-86AA-BAF156CA2D5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3012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Some Methods in the Class </a:t>
            </a:r>
            <a:r>
              <a:rPr lang="en-US" b="1">
                <a:latin typeface="Courier New" pitchFamily="49" charset="0"/>
              </a:rPr>
              <a:t>ArrayList</a:t>
            </a:r>
            <a:r>
              <a:rPr lang="en-US"/>
              <a:t> (Part 3 of 11)</a:t>
            </a:r>
          </a:p>
        </p:txBody>
      </p:sp>
      <p:pic>
        <p:nvPicPr>
          <p:cNvPr id="45058" name="Picture 3" descr="C:\WINDOWS\Desktop\Oh_type\savitch_gif\c14_rev\savitch_c14d01_03of1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470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51AFC81E-59C7-40DB-AFD1-3E12FC2F318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5060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Some Methods in the Class </a:t>
            </a:r>
            <a:r>
              <a:rPr lang="en-US" b="1">
                <a:latin typeface="Courier New" pitchFamily="49" charset="0"/>
              </a:rPr>
              <a:t>ArrayList</a:t>
            </a:r>
            <a:r>
              <a:rPr lang="en-US"/>
              <a:t> (Part 4 of 11)</a:t>
            </a:r>
          </a:p>
        </p:txBody>
      </p:sp>
      <p:pic>
        <p:nvPicPr>
          <p:cNvPr id="47106" name="Picture 3" descr="C:\WINDOWS\Desktop\Oh_type\savitch_gif\c14_rev\savitch_c14d01_04of1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295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51E40CCD-0ABD-4998-95F6-D393FF341AEB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7108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Some Methods in the Class </a:t>
            </a:r>
            <a:r>
              <a:rPr lang="en-US" b="1">
                <a:latin typeface="Courier New" pitchFamily="49" charset="0"/>
              </a:rPr>
              <a:t>ArrayList</a:t>
            </a:r>
            <a:r>
              <a:rPr lang="en-US"/>
              <a:t> (Part 6 of 11)</a:t>
            </a:r>
          </a:p>
        </p:txBody>
      </p:sp>
      <p:pic>
        <p:nvPicPr>
          <p:cNvPr id="51202" name="Picture 3" descr="C:\WINDOWS\Desktop\Oh_type\savitch_gif\c14_rev\savitch_c14d01_06of1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9212B6FC-22B8-486B-B3BB-5A074B930F3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1204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Some Methods in the Class </a:t>
            </a:r>
            <a:r>
              <a:rPr lang="en-US" b="1">
                <a:latin typeface="Courier New" pitchFamily="49" charset="0"/>
              </a:rPr>
              <a:t>ArrayList</a:t>
            </a:r>
            <a:r>
              <a:rPr lang="en-US"/>
              <a:t> (Part 7 of 11)</a:t>
            </a:r>
          </a:p>
        </p:txBody>
      </p:sp>
      <p:pic>
        <p:nvPicPr>
          <p:cNvPr id="53250" name="Picture 3" descr="C:\WINDOWS\Desktop\Oh_type\savitch_gif\c14_rev\savitch_c14d01_07of1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204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E584CA6F-CC3C-43C2-B6F5-1968907BDDED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3252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"For Each" Loop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/>
              <a:t> class is an example of a </a:t>
            </a:r>
            <a:r>
              <a:rPr lang="en-US" i="1"/>
              <a:t>collection</a:t>
            </a:r>
            <a:r>
              <a:rPr lang="en-US"/>
              <a:t> class</a:t>
            </a:r>
          </a:p>
          <a:p>
            <a:pPr eaLnBrk="1" hangingPunct="1"/>
            <a:r>
              <a:rPr lang="en-US"/>
              <a:t>Starting with version 5.0, Java has added a new kind of for loop called a </a:t>
            </a:r>
            <a:r>
              <a:rPr lang="en-US" i="1"/>
              <a:t>for-each</a:t>
            </a:r>
            <a:r>
              <a:rPr lang="en-US"/>
              <a:t> or </a:t>
            </a:r>
            <a:r>
              <a:rPr lang="en-US" i="1"/>
              <a:t>enhanced for</a:t>
            </a:r>
            <a:r>
              <a:rPr lang="en-US"/>
              <a:t> loop </a:t>
            </a:r>
          </a:p>
          <a:p>
            <a:pPr lvl="1" eaLnBrk="1" hangingPunct="1"/>
            <a:r>
              <a:rPr lang="en-US"/>
              <a:t>This kind of loop has been designed to cycle through all the elements in a collection (like an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7DB0FFDC-2472-490C-AEDB-F2B66163F29D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6554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ArrayList</a:t>
            </a:r>
            <a:r>
              <a:rPr lang="en-US"/>
              <a:t> Class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800"/>
              <a:t> is a class in the standard Java libraries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Unlike arrays, which have a fixed length once they have been created, an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/>
              <a:t> is an object that can grow and shrink while your program is running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In general, an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800"/>
              <a:t> serves the same purpose as an array, except that an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800"/>
              <a:t> can change length while the program is running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2CD8FBA4-98D2-47FF-AF33-D69193BD65A4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84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for-each Loop Used with an </a:t>
            </a:r>
            <a:r>
              <a:rPr lang="en-US" b="1">
                <a:latin typeface="Courier New" pitchFamily="49" charset="0"/>
              </a:rPr>
              <a:t>ArrayList</a:t>
            </a:r>
            <a:r>
              <a:rPr lang="en-US"/>
              <a:t> (Part 1 of 3)</a:t>
            </a:r>
          </a:p>
        </p:txBody>
      </p:sp>
      <p:pic>
        <p:nvPicPr>
          <p:cNvPr id="67586" name="Picture 3" descr="C:\WINDOWS\Desktop\Oh_type\savitch_gif\c14_rev\savitch_c14d02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394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FD1DA2A3-85B4-424F-8BD7-34759B14176E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67588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for-each Loop Used with an </a:t>
            </a:r>
            <a:r>
              <a:rPr lang="en-US" b="1">
                <a:latin typeface="Courier New" pitchFamily="49" charset="0"/>
              </a:rPr>
              <a:t>ArrayList</a:t>
            </a:r>
            <a:r>
              <a:rPr lang="en-US"/>
              <a:t> (Part 2 of 3)</a:t>
            </a:r>
          </a:p>
        </p:txBody>
      </p:sp>
      <p:pic>
        <p:nvPicPr>
          <p:cNvPr id="69634" name="Picture 3" descr="C:\WINDOWS\Desktop\Oh_type\savitch_gif\c14_rev\savitch_c14d02_2of3.gif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6243638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07ADAB31-CFA8-4B7A-A30B-4E512275BA3C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69636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for-each Loop Used with an </a:t>
            </a:r>
            <a:r>
              <a:rPr lang="en-US" b="1">
                <a:latin typeface="Courier New" pitchFamily="49" charset="0"/>
              </a:rPr>
              <a:t>ArrayList</a:t>
            </a:r>
            <a:r>
              <a:rPr lang="en-US"/>
              <a:t> (Part 3 of 3)</a:t>
            </a:r>
          </a:p>
        </p:txBody>
      </p:sp>
      <p:pic>
        <p:nvPicPr>
          <p:cNvPr id="71682" name="Picture 3" descr="C:\WINDOWS\Desktop\Oh_type\savitch_gif\c14_rev\savitch_c14d02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7FB058CB-663C-4576-B01C-FD64038F96C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1684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Golf Score Program (Part 1 of 6)</a:t>
            </a:r>
          </a:p>
        </p:txBody>
      </p:sp>
      <p:pic>
        <p:nvPicPr>
          <p:cNvPr id="73730" name="Picture 3" descr="C:\WINDOWS\Desktop\Oh_type\savitch_gif\c14_rev\savitch_c14d03_1of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449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74C08D4E-7A2D-4E21-A75B-F1A26080362C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3732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Golf Score Program (Part 2 of 6)</a:t>
            </a:r>
          </a:p>
        </p:txBody>
      </p:sp>
      <p:pic>
        <p:nvPicPr>
          <p:cNvPr id="75778" name="Picture 3" descr="C:\WINDOWS\Desktop\Oh_type\savitch_gif\c14_rev\savitch_c14d03_2of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21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46C8C071-1B6D-473E-BB8C-AD7015161A0E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5780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Golf Score Program (Part 3 of 6)</a:t>
            </a:r>
          </a:p>
        </p:txBody>
      </p:sp>
      <p:pic>
        <p:nvPicPr>
          <p:cNvPr id="77826" name="Picture 3" descr="C:\WINDOWS\Desktop\Oh_type\savitch_gif\c14_rev\savitch_c14d03_3of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2BB42A89-B13F-4F28-A791-5A5DE16D2D78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7828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Golf Score Program (Part 4 of 6)</a:t>
            </a:r>
          </a:p>
        </p:txBody>
      </p:sp>
      <p:pic>
        <p:nvPicPr>
          <p:cNvPr id="79874" name="Picture 3" descr="C:\WINDOWS\Desktop\Oh_type\savitch_gif\c14_rev\savitch_c14d03_4of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302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C448858C-E0D8-4F16-A53B-A593F8788B71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9876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Golf Score Program (Part 5 of 6)</a:t>
            </a:r>
          </a:p>
        </p:txBody>
      </p:sp>
      <p:pic>
        <p:nvPicPr>
          <p:cNvPr id="81922" name="Picture 3" descr="C:\WINDOWS\Desktop\Oh_type\savitch_gif\c14_rev\savitch_c14d03_5of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37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796E2DDD-AAC3-49D9-AF6F-E6F67A45ECD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81924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Golf Score Program (Part 6 of 6)</a:t>
            </a:r>
          </a:p>
        </p:txBody>
      </p:sp>
      <p:pic>
        <p:nvPicPr>
          <p:cNvPr id="83970" name="Picture 3" descr="C:\WINDOWS\Desktop\Oh_type\savitch_gif\c14_rev\savitch_c14d03_6of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7724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33ABBCFE-CCC9-4D32-9617-5020D736CB38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83972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Pitfall:  The </a:t>
            </a:r>
            <a:r>
              <a:rPr lang="en-US" sz="3200" b="1">
                <a:latin typeface="Courier New" pitchFamily="49" charset="0"/>
              </a:rPr>
              <a:t>clone</a:t>
            </a:r>
            <a:r>
              <a:rPr lang="en-US" sz="3200"/>
              <a:t> method Makes a Shallow Copy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When a deep copy of an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800"/>
              <a:t> is needed, using the clone method is not sufficient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Invoking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400"/>
              <a:t> on an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/>
              <a:t> object produces a shallow copy, not a deep copy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In order to make a deep copy, it must be possible to make a deep copy of objects of the base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Then a deep copy of each element in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/>
              <a:t> can be created and placed into a new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/>
              <a:t>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71E4D8CE-AB7A-4718-8122-0D3EF39BD1CB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880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ArrayList</a:t>
            </a:r>
            <a:r>
              <a:rPr lang="en-US"/>
              <a:t> Class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class </a:t>
            </a:r>
            <a:r>
              <a:rPr lang="en-US" b="1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/>
              <a:t> is implemented using an array as a private instance variable</a:t>
            </a:r>
          </a:p>
          <a:p>
            <a:pPr lvl="1" eaLnBrk="1" hangingPunct="1"/>
            <a:r>
              <a:rPr lang="en-US"/>
              <a:t>When this hidden array is full, a new larger hidden array is created and the data is transferred to this new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7B10FAEF-1679-4CB8-BD35-19A25BAD0E8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04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Wrapper Classes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i="1"/>
              <a:t>Wrapper classes</a:t>
            </a:r>
            <a:r>
              <a:rPr lang="en-US" sz="2800"/>
              <a:t> provide a class type corresponding to each of the primitive types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 This  makes it possible to have class types that behave somewhat like primitive types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The wrapper classes for the primitive types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byte</a:t>
            </a:r>
            <a:r>
              <a:rPr lang="en-US" sz="2400"/>
              <a:t>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short</a:t>
            </a:r>
            <a:r>
              <a:rPr lang="en-US" sz="2400"/>
              <a:t>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long</a:t>
            </a:r>
            <a:r>
              <a:rPr lang="en-US" sz="2400"/>
              <a:t>,</a:t>
            </a:r>
            <a:r>
              <a:rPr lang="en-US" sz="2400" b="1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float</a:t>
            </a:r>
            <a:r>
              <a:rPr lang="en-US" sz="2400"/>
              <a:t>,</a:t>
            </a:r>
            <a:r>
              <a:rPr lang="en-US" sz="2400" b="1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/>
              <a:t>, 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char</a:t>
            </a:r>
            <a:r>
              <a:rPr lang="en-US" sz="2400"/>
              <a:t> are (in order)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Byte</a:t>
            </a:r>
            <a:r>
              <a:rPr lang="en-US" sz="2400"/>
              <a:t>,</a:t>
            </a:r>
            <a:r>
              <a:rPr lang="en-US" sz="2400" b="1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Short</a:t>
            </a:r>
            <a:r>
              <a:rPr lang="en-US" sz="2400"/>
              <a:t>,</a:t>
            </a:r>
            <a:r>
              <a:rPr lang="en-US" sz="2400" b="1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Long</a:t>
            </a:r>
            <a:r>
              <a:rPr lang="en-US" sz="2400"/>
              <a:t>,</a:t>
            </a:r>
            <a:r>
              <a:rPr lang="en-US" sz="2400" b="1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Float</a:t>
            </a:r>
            <a:r>
              <a:rPr lang="en-US" sz="2400"/>
              <a:t>,</a:t>
            </a:r>
            <a:r>
              <a:rPr lang="en-US" sz="2400" b="1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/>
              <a:t>, 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Character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800"/>
              <a:t>Wrapper classes also contain a number of useful predefined constants and static methods</a:t>
            </a: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t>5-</a:t>
            </a:r>
            <a:fld id="{9E6EF498-93E0-4EEA-BA69-F2B67CFB2550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" name="Footer Placeholder 6"/>
          <p:cNvSpPr txBox="1">
            <a:spLocks noGrp="1"/>
          </p:cNvSpPr>
          <p:nvPr/>
        </p:nvSpPr>
        <p:spPr>
          <a:xfrm>
            <a:off x="457200" y="6340475"/>
            <a:ext cx="43434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t>Copyright © 2008 Pearson Addison-Wesley. All rights reserved</a:t>
            </a:r>
            <a:endParaRPr lang="en-CA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5507706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AC98-F079-1D6C-A70D-6641B570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85E80-4BA3-1B98-BF71-5369FAE79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&lt;Integer&gt; list = new </a:t>
            </a:r>
            <a:r>
              <a:rPr lang="en-US" dirty="0" err="1"/>
              <a:t>ArrayList</a:t>
            </a:r>
            <a:r>
              <a:rPr lang="en-US" dirty="0"/>
              <a:t>&lt;Integer&gt; (19);</a:t>
            </a:r>
          </a:p>
          <a:p>
            <a:r>
              <a:rPr lang="en-US" dirty="0" err="1"/>
              <a:t>List.add</a:t>
            </a:r>
            <a:r>
              <a:rPr lang="en-US" dirty="0"/>
              <a:t>(new Integer(6));</a:t>
            </a:r>
          </a:p>
          <a:p>
            <a:r>
              <a:rPr lang="en-US" dirty="0" err="1"/>
              <a:t>List.add</a:t>
            </a:r>
            <a:r>
              <a:rPr lang="en-US" dirty="0"/>
              <a:t>(6);</a:t>
            </a:r>
          </a:p>
          <a:p>
            <a:r>
              <a:rPr lang="en-US" dirty="0"/>
              <a:t>Integer </a:t>
            </a:r>
            <a:r>
              <a:rPr lang="en-US" dirty="0" err="1"/>
              <a:t>x_obj</a:t>
            </a:r>
            <a:r>
              <a:rPr lang="en-US" dirty="0"/>
              <a:t>= </a:t>
            </a:r>
            <a:r>
              <a:rPr lang="en-US" dirty="0" err="1"/>
              <a:t>list.get</a:t>
            </a:r>
            <a:r>
              <a:rPr lang="en-US" dirty="0"/>
              <a:t>(0);</a:t>
            </a:r>
          </a:p>
          <a:p>
            <a:r>
              <a:rPr lang="en-US" dirty="0"/>
              <a:t>int x = </a:t>
            </a:r>
            <a:r>
              <a:rPr lang="en-US" dirty="0" err="1"/>
              <a:t>x_obj.intValue</a:t>
            </a:r>
            <a:r>
              <a:rPr lang="en-US" dirty="0"/>
              <a:t>();</a:t>
            </a:r>
          </a:p>
          <a:p>
            <a:r>
              <a:rPr lang="en-US" dirty="0"/>
              <a:t>int x = </a:t>
            </a:r>
            <a:r>
              <a:rPr lang="en-US" dirty="0" err="1"/>
              <a:t>list.get</a:t>
            </a:r>
            <a:r>
              <a:rPr lang="en-US" dirty="0"/>
              <a:t>(0);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42E97-340C-6E68-4670-B9F75A92D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AF8A3859-8139-4328-B6C2-D65912DBAF2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62BEF-F575-BCA7-F1BC-2F39CEF1BC2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Addison-Wesley. All rights reserved.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7358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Wrapper Classes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i="1"/>
              <a:t>Boxing</a:t>
            </a:r>
            <a:r>
              <a:rPr lang="en-US" sz="2800"/>
              <a:t>:  the process of going from a value of a primitive type to an object of its wrapper class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To convert a primitive value to an "equivalent" class type value, create an object of the corresponding wrapper class using the primitive value as an argument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The new object will contain an instance variable that stores a copy of the primitive value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Unlike most other classes, a wrapper class does not have a no-argument constructor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Integer integerObject = new Integer(42);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t>5-</a:t>
            </a:r>
            <a:fld id="{4D6A45B8-B232-4A62-A038-C40B9E6E8273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" name="Footer Placeholder 6"/>
          <p:cNvSpPr txBox="1">
            <a:spLocks noGrp="1"/>
          </p:cNvSpPr>
          <p:nvPr/>
        </p:nvSpPr>
        <p:spPr>
          <a:xfrm>
            <a:off x="457200" y="6340475"/>
            <a:ext cx="43434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t>Copyright © 2008 Pearson Addison-Wesley. All rights reserved</a:t>
            </a:r>
            <a:endParaRPr lang="en-CA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4584472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Wrapper Classes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76400"/>
            <a:ext cx="7543800" cy="4191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i="1"/>
              <a:t>Unboxing</a:t>
            </a:r>
            <a:r>
              <a:rPr lang="en-US" sz="2800"/>
              <a:t>:  the process of going from an object of a wrapper class to the corresponding value of a primitive type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The methods for converting an object from the wrapper classes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Byte</a:t>
            </a:r>
            <a:r>
              <a:rPr lang="en-US" sz="2400"/>
              <a:t>,</a:t>
            </a:r>
            <a:r>
              <a:rPr lang="en-US" sz="2400" b="1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Short</a:t>
            </a:r>
            <a:r>
              <a:rPr lang="en-US" sz="2400"/>
              <a:t>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Integer</a:t>
            </a:r>
            <a:r>
              <a:rPr lang="en-US" sz="2400"/>
              <a:t>,</a:t>
            </a:r>
            <a:r>
              <a:rPr lang="en-US" sz="2400" b="1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Long</a:t>
            </a:r>
            <a:r>
              <a:rPr lang="en-US" sz="2400"/>
              <a:t>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Float</a:t>
            </a:r>
            <a:r>
              <a:rPr lang="en-US" sz="2400"/>
              <a:t>,</a:t>
            </a:r>
            <a:r>
              <a:rPr lang="en-US" sz="2400" b="1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/>
              <a:t>, 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Character</a:t>
            </a:r>
            <a:r>
              <a:rPr lang="en-US" sz="2400"/>
              <a:t> to their corresponding primitive type are (in order)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byteValue</a:t>
            </a:r>
            <a:r>
              <a:rPr lang="en-US" sz="2400"/>
              <a:t>,</a:t>
            </a:r>
            <a:r>
              <a:rPr lang="en-US" sz="2400" b="1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shortValue</a:t>
            </a:r>
            <a:r>
              <a:rPr lang="en-US" sz="2400"/>
              <a:t>,</a:t>
            </a:r>
            <a:r>
              <a:rPr lang="en-US" sz="2400" b="1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intValue</a:t>
            </a:r>
            <a:r>
              <a:rPr lang="en-US" sz="2400"/>
              <a:t>,</a:t>
            </a:r>
            <a:r>
              <a:rPr lang="en-US" sz="2400" b="1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longValue</a:t>
            </a:r>
            <a:r>
              <a:rPr lang="en-US" sz="2400"/>
              <a:t>,</a:t>
            </a:r>
            <a:r>
              <a:rPr lang="en-US" sz="2400" b="1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floatValue</a:t>
            </a:r>
            <a:r>
              <a:rPr lang="en-US" sz="2400"/>
              <a:t>,</a:t>
            </a:r>
            <a:r>
              <a:rPr lang="en-US" sz="2400" b="1"/>
              <a:t>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doubleValue</a:t>
            </a:r>
            <a:r>
              <a:rPr lang="en-US" sz="2400"/>
              <a:t>, and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charValue</a:t>
            </a:r>
            <a:endParaRPr lang="en-US" sz="2400">
              <a:solidFill>
                <a:srgbClr val="034CA1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sz="2400"/>
              <a:t>None of these methods take an argument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 i = integerObject.intValue();</a:t>
            </a:r>
            <a:endParaRPr lang="en-US" sz="200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t>5-</a:t>
            </a:r>
            <a:fld id="{9E8B4B6F-4109-4C21-BCAD-46DDC88315E2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" name="Footer Placeholder 6"/>
          <p:cNvSpPr txBox="1">
            <a:spLocks noGrp="1"/>
          </p:cNvSpPr>
          <p:nvPr/>
        </p:nvSpPr>
        <p:spPr>
          <a:xfrm>
            <a:off x="457200" y="6340475"/>
            <a:ext cx="43434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t>Copyright © 2008 Pearson Addison-Wesley. All rights reserved</a:t>
            </a:r>
            <a:endParaRPr lang="en-CA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894830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Automatic Boxing and Unboxing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Starting with version 5.0, Java can automatically do boxing and unboxing</a:t>
            </a:r>
          </a:p>
          <a:p>
            <a:pPr>
              <a:lnSpc>
                <a:spcPct val="80000"/>
              </a:lnSpc>
            </a:pPr>
            <a:r>
              <a:rPr lang="en-US" sz="2400"/>
              <a:t>Instead of creating a wrapper class object using the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400"/>
              <a:t> operation (as shown before), it can be done as an automatic type cast: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Integer integerObject = 42;</a:t>
            </a:r>
          </a:p>
          <a:p>
            <a:pPr>
              <a:lnSpc>
                <a:spcPct val="80000"/>
              </a:lnSpc>
            </a:pPr>
            <a:r>
              <a:rPr lang="en-US" sz="2400"/>
              <a:t>Instead of having to invoke the appropriate method (such as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intValue</a:t>
            </a:r>
            <a:r>
              <a:rPr lang="en-US" sz="2400"/>
              <a:t>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doubleValue</a:t>
            </a:r>
            <a:r>
              <a:rPr lang="en-US" sz="2400"/>
              <a:t>,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charValue</a:t>
            </a:r>
            <a:r>
              <a:rPr lang="en-US" sz="2400"/>
              <a:t>, etc.) in order to convert from an object of a wrapper class to a value of its associated primitive type, the primitive value can be recovered automatically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int i = integerObject;</a:t>
            </a: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t>5-</a:t>
            </a:r>
            <a:fld id="{791D4D83-119F-40FE-BBA4-710493E43344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" name="Footer Placeholder 6"/>
          <p:cNvSpPr txBox="1">
            <a:spLocks noGrp="1"/>
          </p:cNvSpPr>
          <p:nvPr/>
        </p:nvSpPr>
        <p:spPr>
          <a:xfrm>
            <a:off x="457200" y="6340475"/>
            <a:ext cx="43434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t>Copyright © 2008 Pearson Addison-Wesley. All rights reserved</a:t>
            </a:r>
            <a:endParaRPr lang="en-CA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966140"/>
      </p:ext>
    </p:extLst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Boxing and Unboxing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ArrayList</a:t>
            </a:r>
            <a:r>
              <a:rPr lang="en-US" sz="2800" dirty="0"/>
              <a:t>&lt;Integer&gt; array = new </a:t>
            </a:r>
            <a:r>
              <a:rPr lang="en-US" sz="2800" dirty="0" err="1"/>
              <a:t>ArrayList</a:t>
            </a:r>
            <a:r>
              <a:rPr lang="en-US" sz="2800" dirty="0"/>
              <a:t>&lt;Integer&gt; (2);  </a:t>
            </a:r>
          </a:p>
          <a:p>
            <a:r>
              <a:rPr lang="en-US" sz="2800" dirty="0"/>
              <a:t>       </a:t>
            </a:r>
            <a:r>
              <a:rPr lang="en-US" sz="2800" dirty="0" err="1"/>
              <a:t>array.add</a:t>
            </a:r>
            <a:r>
              <a:rPr lang="en-US" sz="2800" dirty="0"/>
              <a:t>(5);</a:t>
            </a:r>
          </a:p>
          <a:p>
            <a:r>
              <a:rPr lang="en-US" sz="2800" dirty="0"/>
              <a:t>       </a:t>
            </a:r>
            <a:r>
              <a:rPr lang="en-US" sz="2800" dirty="0" err="1"/>
              <a:t>array.add</a:t>
            </a:r>
            <a:r>
              <a:rPr lang="en-US" sz="2800" dirty="0"/>
              <a:t>(6);</a:t>
            </a:r>
          </a:p>
          <a:p>
            <a:r>
              <a:rPr lang="en-US" sz="2800" dirty="0"/>
              <a:t>       </a:t>
            </a:r>
            <a:r>
              <a:rPr lang="en-US" sz="2800" dirty="0" err="1"/>
              <a:t>int</a:t>
            </a:r>
            <a:r>
              <a:rPr lang="en-US" sz="2800" dirty="0"/>
              <a:t> x = </a:t>
            </a:r>
            <a:r>
              <a:rPr lang="en-US" sz="2800" dirty="0" err="1"/>
              <a:t>array.get</a:t>
            </a:r>
            <a:r>
              <a:rPr lang="en-US" sz="2800" dirty="0"/>
              <a:t>(1);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AF8A3859-8139-4328-B6C2-D65912DBAF2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Addison-Wesley. All rights reserved.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023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AF8A3859-8139-4328-B6C2-D65912DBAF2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Addison-Wesley. All rights reserved.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45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latin typeface="Courier New" pitchFamily="49" charset="0"/>
              </a:rPr>
              <a:t>ArrayList</a:t>
            </a:r>
            <a:r>
              <a:rPr lang="en-US"/>
              <a:t> Class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/>
              <a:t>Why not always use an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800"/>
              <a:t> instead of an array?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/>
              <a:t>An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/>
              <a:t> is less efficient than an array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/>
              <a:t>It does not have the convenient square bracket notation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/>
              <a:t>The base type of an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/>
              <a:t> must be a class type (or other reference type):  it cannot be a primitive type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/>
              <a:t>This last point is less of a problem now that Java provides automatic boxing and unboxing of primitives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BB616448-1C7B-4839-98B4-FA277454753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25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the </a:t>
            </a:r>
            <a:r>
              <a:rPr lang="en-US" b="1">
                <a:latin typeface="Courier New" pitchFamily="49" charset="0"/>
              </a:rPr>
              <a:t>ArrayList</a:t>
            </a:r>
            <a:r>
              <a:rPr lang="en-US"/>
              <a:t> Class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In order to make use of the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800"/>
              <a:t> class, it must first be imported from the package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java.util</a:t>
            </a:r>
          </a:p>
          <a:p>
            <a:pPr eaLnBrk="1" hangingPunct="1"/>
            <a:r>
              <a:rPr lang="en-US" sz="2800"/>
              <a:t>An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800"/>
              <a:t> is created and named in the same way as object of any class, except that you specify the base type as follows:</a:t>
            </a:r>
          </a:p>
          <a:p>
            <a:pPr lvl="1" eaLnBrk="1" hangingPunct="1"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ArrayList&lt;BaseType&gt; aList = </a:t>
            </a:r>
          </a:p>
          <a:p>
            <a:pPr lvl="1" eaLnBrk="1" hangingPunct="1">
              <a:buFontTx/>
              <a:buNone/>
            </a:pP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   new ArrayList&lt;BaseType&gt;();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C899F804-654C-4C1A-BEE2-CB2EE48D4D7B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458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the </a:t>
            </a:r>
            <a:r>
              <a:rPr lang="en-US" b="1">
                <a:latin typeface="Courier New" pitchFamily="49" charset="0"/>
              </a:rPr>
              <a:t>ArrayList</a:t>
            </a:r>
            <a:r>
              <a:rPr lang="en-US"/>
              <a:t> Class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20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An initial capacity can be specified when creating an </a:t>
            </a:r>
            <a:r>
              <a:rPr lang="en-US" sz="2800" b="1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/>
              <a:t> as well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following code creates an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000"/>
              <a:t> that stores objects of the base type </a:t>
            </a: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000"/>
              <a:t> with an initial capacity of 20 items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ArrayList&lt;String&gt; list =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new ArrayList&lt;String&gt;(20);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Specifying an initial capacity does not limit the size to which an </a:t>
            </a:r>
            <a:r>
              <a:rPr lang="en-US" sz="2400" b="1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/>
              <a:t> can eventually grow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Note that the base type of an ArrayList is specified as a </a:t>
            </a:r>
            <a:r>
              <a:rPr lang="en-US" sz="2800" i="1"/>
              <a:t>type parameter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138CEB00-22C5-497D-B5DE-559AA695E2AC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662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the </a:t>
            </a:r>
            <a:r>
              <a:rPr lang="en-US" b="1">
                <a:latin typeface="Courier New" pitchFamily="49" charset="0"/>
              </a:rPr>
              <a:t>ArrayList</a:t>
            </a:r>
            <a:r>
              <a:rPr lang="en-US"/>
              <a:t> Class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20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add</a:t>
            </a:r>
            <a:r>
              <a:rPr lang="en-US" dirty="0"/>
              <a:t> method is used to set an element for the first time in an </a:t>
            </a:r>
            <a:r>
              <a:rPr lang="en-US" b="1" dirty="0" err="1">
                <a:solidFill>
                  <a:srgbClr val="034CA1"/>
                </a:solidFill>
                <a:latin typeface="Courier New" pitchFamily="49" charset="0"/>
              </a:rPr>
              <a:t>ArrayList</a:t>
            </a:r>
            <a:endParaRPr lang="en-US" dirty="0">
              <a:solidFill>
                <a:srgbClr val="034CA1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800" b="1" dirty="0" err="1">
                <a:solidFill>
                  <a:srgbClr val="034CA1"/>
                </a:solidFill>
                <a:latin typeface="Courier New" pitchFamily="49" charset="0"/>
              </a:rPr>
              <a:t>list.add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("something");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method name 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add</a:t>
            </a:r>
            <a:r>
              <a:rPr lang="en-US" dirty="0"/>
              <a:t> is overloaded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There is also a two argument version that allows an item to be added at any currently used index position or at the first unused 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33B97F9E-F0E2-4AFB-93F2-EEDB01040A4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86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the </a:t>
            </a:r>
            <a:r>
              <a:rPr lang="en-US" b="1">
                <a:latin typeface="Courier New" pitchFamily="49" charset="0"/>
              </a:rPr>
              <a:t>ArrayList</a:t>
            </a:r>
            <a:r>
              <a:rPr lang="en-US"/>
              <a:t> Class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20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size</a:t>
            </a:r>
            <a:r>
              <a:rPr lang="en-US" sz="2800" dirty="0"/>
              <a:t> method is used to find out how many indices already have elements in the </a:t>
            </a:r>
            <a:r>
              <a:rPr lang="en-US" sz="2800" b="1" dirty="0" err="1">
                <a:solidFill>
                  <a:srgbClr val="034CA1"/>
                </a:solidFill>
                <a:latin typeface="Courier New" pitchFamily="49" charset="0"/>
              </a:rPr>
              <a:t>ArrayList</a:t>
            </a:r>
            <a:endParaRPr lang="en-US" sz="2800" b="1" dirty="0">
              <a:solidFill>
                <a:srgbClr val="034CA1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int </a:t>
            </a:r>
            <a:r>
              <a:rPr lang="en-US" b="1" dirty="0" err="1">
                <a:solidFill>
                  <a:srgbClr val="034CA1"/>
                </a:solidFill>
                <a:latin typeface="Courier New" pitchFamily="49" charset="0"/>
              </a:rPr>
              <a:t>howMany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34CA1"/>
                </a:solidFill>
                <a:latin typeface="Courier New" pitchFamily="49" charset="0"/>
              </a:rPr>
              <a:t>list.size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();</a:t>
            </a:r>
            <a:endParaRPr lang="en-US" sz="2000" b="1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set</a:t>
            </a:r>
            <a:r>
              <a:rPr lang="en-US" sz="2800" dirty="0"/>
              <a:t> method is used to replace any existing element, and the </a:t>
            </a:r>
            <a:r>
              <a:rPr lang="en-US" sz="2800" b="1" dirty="0">
                <a:solidFill>
                  <a:srgbClr val="034CA1"/>
                </a:solidFill>
                <a:latin typeface="Courier New" pitchFamily="49" charset="0"/>
              </a:rPr>
              <a:t>get</a:t>
            </a:r>
            <a:r>
              <a:rPr lang="en-US" sz="2800" dirty="0"/>
              <a:t> method is used to access the value of any existing element</a:t>
            </a:r>
            <a:endParaRPr lang="en-US" sz="2800" dirty="0">
              <a:solidFill>
                <a:srgbClr val="034CA1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dirty="0" err="1">
                <a:solidFill>
                  <a:srgbClr val="034CA1"/>
                </a:solidFill>
                <a:latin typeface="Courier New" pitchFamily="49" charset="0"/>
              </a:rPr>
              <a:t>list.set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(index, "something else");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String thing = </a:t>
            </a:r>
            <a:r>
              <a:rPr lang="en-US" b="1" dirty="0" err="1">
                <a:solidFill>
                  <a:srgbClr val="034CA1"/>
                </a:solidFill>
                <a:latin typeface="Courier New" pitchFamily="49" charset="0"/>
              </a:rPr>
              <a:t>list.get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(index);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6B9A93BC-11E2-470D-9A9D-CB80FD8C28F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072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Tip:  Summary of Adding to an </a:t>
            </a:r>
            <a:r>
              <a:rPr lang="en-US" b="1">
                <a:latin typeface="Courier New" pitchFamily="49" charset="0"/>
              </a:rPr>
              <a:t>ArrayList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add</a:t>
            </a:r>
            <a:r>
              <a:rPr lang="en-US" dirty="0"/>
              <a:t> method is usually used to place an element in an </a:t>
            </a:r>
            <a:r>
              <a:rPr lang="en-US" b="1" dirty="0" err="1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dirty="0"/>
              <a:t> position for the first time (at an </a:t>
            </a:r>
            <a:r>
              <a:rPr lang="en-US" b="1" dirty="0" err="1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dirty="0"/>
              <a:t> index)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simplest 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add</a:t>
            </a:r>
            <a:r>
              <a:rPr lang="en-US" dirty="0"/>
              <a:t> method has a single parameter for the element to be added, and adds an element at the next unused index, in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270A2BDD-C6A6-4FD5-8B8A-B37477150930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277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1886</Words>
  <Application>Microsoft Office PowerPoint</Application>
  <PresentationFormat>On-screen Show (4:3)</PresentationFormat>
  <Paragraphs>215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Courier New</vt:lpstr>
      <vt:lpstr>Office Theme</vt:lpstr>
      <vt:lpstr>PowerPoint Presentation</vt:lpstr>
      <vt:lpstr>The ArrayList Class</vt:lpstr>
      <vt:lpstr>The ArrayList Class</vt:lpstr>
      <vt:lpstr>The ArrayList Class</vt:lpstr>
      <vt:lpstr>Using the ArrayList Class</vt:lpstr>
      <vt:lpstr>Using the ArrayList Class</vt:lpstr>
      <vt:lpstr>Using the ArrayList Class</vt:lpstr>
      <vt:lpstr>Using the ArrayList Class</vt:lpstr>
      <vt:lpstr>Tip:  Summary of Adding to an ArrayList</vt:lpstr>
      <vt:lpstr>Tip:  Summary of Adding to an ArrayList </vt:lpstr>
      <vt:lpstr>Tip:  Summary of Adding to an ArrayList </vt:lpstr>
      <vt:lpstr>Methods in the Class ArrayList</vt:lpstr>
      <vt:lpstr>Some Methods in the Class ArrayList (Part 1 of 11)</vt:lpstr>
      <vt:lpstr>Some Methods in the Class ArrayList (Part 2 of 11)</vt:lpstr>
      <vt:lpstr>Some Methods in the Class ArrayList (Part 3 of 11)</vt:lpstr>
      <vt:lpstr>Some Methods in the Class ArrayList (Part 4 of 11)</vt:lpstr>
      <vt:lpstr>Some Methods in the Class ArrayList (Part 6 of 11)</vt:lpstr>
      <vt:lpstr>Some Methods in the Class ArrayList (Part 7 of 11)</vt:lpstr>
      <vt:lpstr>The "For Each" Loop</vt:lpstr>
      <vt:lpstr>A for-each Loop Used with an ArrayList (Part 1 of 3)</vt:lpstr>
      <vt:lpstr>A for-each Loop Used with an ArrayList (Part 2 of 3)</vt:lpstr>
      <vt:lpstr>A for-each Loop Used with an ArrayList (Part 3 of 3)</vt:lpstr>
      <vt:lpstr>Golf Score Program (Part 1 of 6)</vt:lpstr>
      <vt:lpstr>Golf Score Program (Part 2 of 6)</vt:lpstr>
      <vt:lpstr>Golf Score Program (Part 3 of 6)</vt:lpstr>
      <vt:lpstr>Golf Score Program (Part 4 of 6)</vt:lpstr>
      <vt:lpstr>Golf Score Program (Part 5 of 6)</vt:lpstr>
      <vt:lpstr>Golf Score Program (Part 6 of 6)</vt:lpstr>
      <vt:lpstr>Pitfall:  The clone method Makes a Shallow Copy</vt:lpstr>
      <vt:lpstr>Wrapper Classes</vt:lpstr>
      <vt:lpstr>PowerPoint Presentation</vt:lpstr>
      <vt:lpstr>Wrapper Classes</vt:lpstr>
      <vt:lpstr>Wrapper Classes</vt:lpstr>
      <vt:lpstr>Automatic Boxing and Unboxing</vt:lpstr>
      <vt:lpstr>Automatic Boxing and Unboxing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Saneeha Amir</cp:lastModifiedBy>
  <cp:revision>26</cp:revision>
  <dcterms:created xsi:type="dcterms:W3CDTF">2006-08-16T00:00:00Z</dcterms:created>
  <dcterms:modified xsi:type="dcterms:W3CDTF">2022-05-16T08:06:51Z</dcterms:modified>
</cp:coreProperties>
</file>