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6" r:id="rId4"/>
    <p:sldId id="298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7" r:id="rId27"/>
    <p:sldId id="32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>
      <p:cViewPr>
        <p:scale>
          <a:sx n="70" d="100"/>
          <a:sy n="70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9B06AD-F324-4549-A744-0991B2EA364D}" type="datetimeFigureOut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AE82FA-77FF-44CE-B437-F5DE2E3F6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9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4A19B2-E79A-49CD-8CBA-4CD1D21D8B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3A9D0-0C64-41B9-A941-73D9B94AF7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2FF52-B42F-42DC-BAF6-19469FD581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1322EB-965F-416D-A997-7EDCF2F109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771163-BC77-43BD-9923-229EB19CAD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A34DB-74E0-4834-A5B9-587022BA7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A823E2-CE7A-4375-BED2-5D82F3A7F5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D7B6A2-7EE4-4B70-A9D8-D1B561BB22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CFAE3-51F7-4568-AC1C-8A975DE275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290754-DFC1-412A-B3ED-3AD8250836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EF971D-EB20-44FB-BE6D-07E78BAEC0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1D2DB4-7735-4CC2-A5CD-7480BAB008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AC010B-4716-405D-ADA6-AE2A89F73A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84AAB-DCA7-4599-9D95-65E6BB13A1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B78678-1319-4313-B413-E730841BB0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6B7243-01E8-482F-9396-200510D29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1FDD16-1A86-42F4-9504-E04D4BDED7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23763-CDCA-42F3-AD33-9B16EB6653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600D75-49C6-4679-A38A-0021691EC4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9C2D6-A478-48FC-8858-09CD1A96C8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412194-92D1-4D66-8E9D-99C4D6D929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0A7EDA-F47D-4A60-801C-EAE009958D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594B4-1A9B-49B4-AAC5-3269098C1A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A6CFB9-6B49-4AB6-81B3-BB18F24DE7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33BB56-CE10-4D23-A7A2-4C090219F6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5A5258-9EA3-44FE-AFB7-F64315B6E7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FE81AF-ACCC-4620-8039-C9B6B20D0B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1AA5A-42AA-4A7C-81EC-ECC865261ACF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5CED65AF-95CD-41F6-8221-CB062E053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29DA-6794-498F-9935-EA3935AAF7AD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B955B108-147A-4951-956E-8486DFCF7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B3A9A-182A-4237-BB56-53DFEC4E7CAE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E58C8038-6DAF-4B22-9095-AB3480B7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C3A7-D953-41BF-9E12-6667C1B8DF43}" type="datetime1">
              <a:rPr lang="en-US"/>
              <a:pPr>
                <a:defRPr/>
              </a:pPr>
              <a:t>5/17/2021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F8A3859-8139-4328-B6C2-D65912DB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0D51F-E8B3-430C-95D9-B3FA1ED81513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05743014-8E2F-4383-9E2E-750FE860D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B705-6056-4984-8E97-CBC9B433E704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33C1E0C-8164-4E5A-9A11-160EDB648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34634-A87A-4157-A773-7BE416E2EC71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EFC5B84-C814-424D-B8C2-094EA42E6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6CEF0-301F-4669-9D67-7039BB3CE6D1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A860FCA-DC07-4DD2-B2F2-FA2A04D86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B027A-9A92-43E2-9AA5-8F0988484AF5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8A23465-4E75-45E5-AE8A-5589D15E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E875-D008-439D-B8A0-CC7F009220CF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BD94BFA-3073-4E36-BACD-6323BFC05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555DD-8F60-4B8D-A065-3EEE5F0461F3}" type="datetime1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63070115-79B8-4567-ADB7-31C3E4413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EEC7A3-F881-45D4-B033-101ACA9AB666}" type="datetime1">
              <a:rPr lang="en-US"/>
              <a:pPr>
                <a:defRPr/>
              </a:pPr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2EBD5522-D455-4F45-AB6D-7C64EBD7A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Generics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1 of 3)</a:t>
            </a:r>
          </a:p>
        </p:txBody>
      </p:sp>
      <p:pic>
        <p:nvPicPr>
          <p:cNvPr id="114690" name="Picture 3" descr="C:\WINDOWS\Desktop\Oh_type\savitch_gif\c14_rev\savitch_c14d06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ED33526-6A7D-4F7E-923F-03D7FA88C9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2 of 3)</a:t>
            </a:r>
          </a:p>
        </p:txBody>
      </p:sp>
      <p:pic>
        <p:nvPicPr>
          <p:cNvPr id="116738" name="Picture 3" descr="savitch_c14d06_2of3.gif                                        0004F375backup                         BE9810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789863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78614C9-B1F6-4345-ABA1-E0393A549BF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674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3 of 3)</a:t>
            </a:r>
          </a:p>
        </p:txBody>
      </p:sp>
      <p:pic>
        <p:nvPicPr>
          <p:cNvPr id="118786" name="Picture 3" descr="C:\WINDOWS\Desktop\Oh_type\savitch_gif\c14_rev\savitch_c14d06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50E4E9F-E132-47FC-A953-305E603868A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878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Generic Constructor Name Has No Type Parameter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the class name in a parameterized class definition has a type parameter attached, the type parameter is not used in the heading of the constructor definition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constructor can use the type parameter as the type for a parameter of the constructor, but in this case, the angular brackets are not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when a generic class is instantiated, the angular brackets are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Pair&lt;String&gt; pair =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 Pair&lt;STring&gt;("Happy", "Day");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6D0DF30-3020-4785-8CAB-293BFC1F57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Primitive Type Cannot be Plugged in for a Type Parameter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type plugged in for a type parameter must always be a reference type</a:t>
            </a:r>
          </a:p>
          <a:p>
            <a:pPr lvl="1" eaLnBrk="1" hangingPunct="1"/>
            <a:r>
              <a:rPr lang="en-US" smtClean="0"/>
              <a:t>It cannot be a primitive type such as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mtClean="0"/>
              <a:t>, 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</a:p>
          <a:p>
            <a:pPr lvl="1" eaLnBrk="1" hangingPunct="1"/>
            <a:r>
              <a:rPr lang="en-US" smtClean="0"/>
              <a:t>However, now that Java has automatic boxing, this is not a big restriction</a:t>
            </a:r>
          </a:p>
          <a:p>
            <a:pPr lvl="1" eaLnBrk="1" hangingPunct="1"/>
            <a:r>
              <a:rPr lang="en-US" smtClean="0"/>
              <a:t>Note:  reference types can include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430CFE1-B349-4E3C-8401-291544019C6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1 of 3)</a:t>
            </a:r>
          </a:p>
        </p:txBody>
      </p:sp>
      <p:pic>
        <p:nvPicPr>
          <p:cNvPr id="129026" name="Picture 3" descr="C:\WINDOWS\Desktop\Oh_type\savitch_gif\c14_rev\savitch_c14d07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370AAF9-2DCF-4838-85BA-1008348DE17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2902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2 of 3)</a:t>
            </a:r>
          </a:p>
        </p:txBody>
      </p:sp>
      <p:pic>
        <p:nvPicPr>
          <p:cNvPr id="131074" name="Picture 3" descr="C:\WINDOWS\Desktop\Oh_type\savitch_gif\c14_rev\savitch_c14d07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C1A9CE7-CB27-4970-9C12-9BBB474FBC8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107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3 of 3)</a:t>
            </a:r>
          </a:p>
        </p:txBody>
      </p:sp>
      <p:pic>
        <p:nvPicPr>
          <p:cNvPr id="133122" name="Picture 3" descr="C:\WINDOWS\Desktop\Oh_type\savitch_gif\c14_rev\savitch_c14d07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E8444F-464F-4B39-A326-50717F7F0EE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3312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Class Definition Can Have More Than One Type Parameter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generic class definition can have any number of type parameters</a:t>
            </a:r>
          </a:p>
          <a:p>
            <a:pPr lvl="1" eaLnBrk="1" hangingPunct="1"/>
            <a:r>
              <a:rPr lang="en-US" smtClean="0"/>
              <a:t>Multiple type parameters are listed in angular brackets just as in the single type parameter case, but are separated by commas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C53A550-EF0D-4439-A397-126BC90D061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351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1 of 4)</a:t>
            </a:r>
          </a:p>
        </p:txBody>
      </p:sp>
      <p:pic>
        <p:nvPicPr>
          <p:cNvPr id="137218" name="Picture 3" descr="C:\WINDOWS\Desktop\Oh_type\savitch_gif\c14_rev\savitch_c14d08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8740618-970C-4F89-8305-079253DD259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3722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Generics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Beginning with version 5.0, Java allows class and method definitions that include parameters for types</a:t>
            </a:r>
          </a:p>
          <a:p>
            <a:pPr eaLnBrk="1" hangingPunct="1"/>
            <a:r>
              <a:rPr lang="en-US" smtClean="0"/>
              <a:t>Such definitions are called </a:t>
            </a:r>
            <a:r>
              <a:rPr lang="en-US" i="1" smtClean="0"/>
              <a:t>generics</a:t>
            </a:r>
          </a:p>
          <a:p>
            <a:pPr lvl="1" eaLnBrk="1" hangingPunct="1"/>
            <a:r>
              <a:rPr lang="en-US" smtClean="0"/>
              <a:t>Generic programming with a type parameter enables code to be written that applies to any class</a:t>
            </a:r>
            <a:r>
              <a:rPr lang="en-US" i="1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338837A-3CD0-4CE8-8E01-503B93D3F94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2 of 4)</a:t>
            </a:r>
          </a:p>
        </p:txBody>
      </p:sp>
      <p:pic>
        <p:nvPicPr>
          <p:cNvPr id="139266" name="Picture 3" descr="C:\WINDOWS\Desktop\Oh_type\savitch_gif\c14_rev\savitch_c14d08_2of4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5557838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AA8F838-D1FB-4924-9ED6-FC25BCBFFA1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3926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3 of 4)</a:t>
            </a:r>
          </a:p>
        </p:txBody>
      </p:sp>
      <p:pic>
        <p:nvPicPr>
          <p:cNvPr id="141314" name="Picture 3" descr="C:\WINDOWS\Desktop\Oh_type\savitch_gif\c14_rev\savitch_c14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33B057C-221E-4961-BDB6-25B8FA56F7C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131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4 of 4)</a:t>
            </a:r>
          </a:p>
        </p:txBody>
      </p:sp>
      <p:pic>
        <p:nvPicPr>
          <p:cNvPr id="143362" name="Picture 3" descr="C:\WINDOWS\Desktop\Oh_type\savitch_gif\c14_rev\savitch_c14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664C348-878D-464E-8FD2-DC1584E9E1A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336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Generic Class Cannot Be an Exception Class</a:t>
            </a:r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It is not permitted to create a generic class 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  <a:r>
              <a:rPr lang="en-US" smtClean="0"/>
              <a:t>, or any descendent class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generic class cannot be created whose objects are throwable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public class Gex&lt;T&gt; extends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above example will generate a compiler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B083E4C-5FFA-42F0-A614-0D434467D93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54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Generic Class with Two Type Parameters (Part 1 of 2)</a:t>
            </a:r>
          </a:p>
        </p:txBody>
      </p:sp>
      <p:pic>
        <p:nvPicPr>
          <p:cNvPr id="147458" name="Picture 3" descr="C:\WINDOWS\Desktop\Oh_type\savitch_gif\c14_rev\savitch_c14d09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B4A8551-7E57-4309-9A36-F8D0296EF51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746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Generic Class with Two Type Parameters (Part 2 of 2)</a:t>
            </a:r>
          </a:p>
        </p:txBody>
      </p:sp>
      <p:pic>
        <p:nvPicPr>
          <p:cNvPr id="149506" name="Picture 3" descr="C:\WINDOWS\Desktop\Oh_type\savitch_gif\c14_rev\savitch_c14d09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2C21AD7-903F-4E35-A609-8E75AF80C8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4950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Methods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generic class is defined, the type parameter can be used in the definitions of the methods for that generic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addition, a generic method can be defined that has its own type parameter that is not the type parameter of any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generic method can be a member of an ordinary class or a member of a generic class that has some other type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of a generic method is local to that method, not to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F666E25-6D5B-4B2B-83B2-20F1599B4D8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97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Methods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type parameter must be placed (in angular brackets) after all the modifiers, and before the returned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static &lt;T&gt; T genMethod(T[] a)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one of these generic methods is invoked, the method name is prefaced with the type to be plugged in, enclosed in angular brackets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 = NonG.&lt;String&gt;genMethod(c);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67B6530-A210-40B6-AB2F-DFA5FD3F1FA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61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and methods can have a type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type parameter can have any reference type (i.e., any class type) plugged in for the type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a specific type is plugged in, this produces a specific class type or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Traditionally, a single uppercase letter is used for a type parameter, but any non-keyword identifier may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C475FCE-4DF2-42B7-84C5-B421184E205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Definition with a Type Parameter</a:t>
            </a:r>
          </a:p>
        </p:txBody>
      </p:sp>
      <p:pic>
        <p:nvPicPr>
          <p:cNvPr id="100354" name="Picture 3" descr="C:\WINDOWS\Desktop\Oh_type\savitch_gif\c14_rev\savitch_c14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0C700B9-08D1-4211-877B-0A715B38324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Class Definition with a Type Parameter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that is defined with a parameter for a type is called a generic class or a parameterized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is included in angular brackets after the class name in the class definition heading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Any non-keyword identifier can be used for the type parameter, but by convention, the parameter starts with an uppercase letter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can be used like other types used in the definition of a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6CD7063-005F-47B0-A45E-2926B8653DC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1 of 4)</a:t>
            </a:r>
          </a:p>
        </p:txBody>
      </p:sp>
      <p:pic>
        <p:nvPicPr>
          <p:cNvPr id="106498" name="Picture 3" descr="C:\WINDOWS\Desktop\Oh_type\savitch_gif\c14_rev\savitch_c14d05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1C3B517-6018-49D0-8CD7-838C6D81DA6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2 of 4)</a:t>
            </a:r>
          </a:p>
        </p:txBody>
      </p:sp>
      <p:pic>
        <p:nvPicPr>
          <p:cNvPr id="108546" name="Picture 3" descr="C:\WINDOWS\Desktop\Oh_type\savitch_gif\c14_rev\savitch_c14d05_2of4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50006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7F7BDE9-9CE7-4F79-847D-6165147D272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3 of 4)</a:t>
            </a:r>
          </a:p>
        </p:txBody>
      </p:sp>
      <p:pic>
        <p:nvPicPr>
          <p:cNvPr id="110594" name="Picture 3" descr="C:\WINDOWS\Desktop\Oh_type\savitch_gif\c14_rev\savitch_c14d05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F0D5322-97DE-42A5-ADFC-54336026EBD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4 of 4)</a:t>
            </a:r>
          </a:p>
        </p:txBody>
      </p:sp>
      <p:pic>
        <p:nvPicPr>
          <p:cNvPr id="112642" name="Picture 3" descr="C:\WINDOWS\Desktop\Oh_type\savitch_gif\c14_rev\savitch_c14d05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50DDFD4-00B4-4715-AE32-A82C52BAB5E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1132</Words>
  <Application>Microsoft Office PowerPoint</Application>
  <PresentationFormat>On-screen Show (4:3)</PresentationFormat>
  <Paragraphs>146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Chapter 14</vt:lpstr>
      <vt:lpstr>Introduction to Generics</vt:lpstr>
      <vt:lpstr>Generics</vt:lpstr>
      <vt:lpstr>A Class Definition with a Type Parameter</vt:lpstr>
      <vt:lpstr>Class Definition with a Type Parameter</vt:lpstr>
      <vt:lpstr>A Generic Ordered Pair Class (Part 1 of 4)</vt:lpstr>
      <vt:lpstr>A Generic Ordered Pair Class (Part 2 of 4)</vt:lpstr>
      <vt:lpstr>A Generic Ordered Pair Class (Part 3 of 4)</vt:lpstr>
      <vt:lpstr>A Generic Ordered Pair Class (Part 4 of 4)</vt:lpstr>
      <vt:lpstr>Using Our Ordered Pair Class (Part 1 of 3)</vt:lpstr>
      <vt:lpstr>Using Our Ordered Pair Class (Part 2 of 3)</vt:lpstr>
      <vt:lpstr>Using Our Ordered Pair Class (Part 3 of 3)</vt:lpstr>
      <vt:lpstr>Pitfall:  A Generic Constructor Name Has No Type Parameter</vt:lpstr>
      <vt:lpstr>Pitfall:  A Primitive Type Cannot be Plugged in for a Type Parameter</vt:lpstr>
      <vt:lpstr>Using Our Ordered Pair Class and Automatic Boxing (Part 1 of 3)</vt:lpstr>
      <vt:lpstr>Using Our Ordered Pair Class and Automatic Boxing (Part 2 of 3)</vt:lpstr>
      <vt:lpstr>Using Our Ordered Pair Class and Automatic Boxing (Part 3 of 3)</vt:lpstr>
      <vt:lpstr>Pitfall:  A Class Definition Can Have More Than One Type Parameter</vt:lpstr>
      <vt:lpstr>Multiple Type Parameters (Part 1 of 4)</vt:lpstr>
      <vt:lpstr>Multiple Type Parameters (Part 2 of 4)</vt:lpstr>
      <vt:lpstr>Multiple Type Parameters (Part 3 of 4)</vt:lpstr>
      <vt:lpstr>Multiple Type Parameters (Part 4 of 4)</vt:lpstr>
      <vt:lpstr>Pitfall:  A Generic Class Cannot Be an Exception Class</vt:lpstr>
      <vt:lpstr>Using a Generic Class with Two Type Parameters (Part 1 of 2)</vt:lpstr>
      <vt:lpstr>Using a Generic Class with Two Type Parameters (Part 2 of 2)</vt:lpstr>
      <vt:lpstr>Generic Methods</vt:lpstr>
      <vt:lpstr>Generic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DELL</cp:lastModifiedBy>
  <cp:revision>21</cp:revision>
  <dcterms:created xsi:type="dcterms:W3CDTF">2006-08-16T00:00:00Z</dcterms:created>
  <dcterms:modified xsi:type="dcterms:W3CDTF">2021-05-17T08:41:08Z</dcterms:modified>
</cp:coreProperties>
</file>