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9" r:id="rId3"/>
    <p:sldId id="280" r:id="rId4"/>
    <p:sldId id="291" r:id="rId5"/>
    <p:sldId id="287" r:id="rId6"/>
    <p:sldId id="281" r:id="rId7"/>
    <p:sldId id="289" r:id="rId8"/>
    <p:sldId id="258" r:id="rId9"/>
    <p:sldId id="273" r:id="rId10"/>
    <p:sldId id="274" r:id="rId11"/>
    <p:sldId id="275" r:id="rId12"/>
    <p:sldId id="278" r:id="rId13"/>
    <p:sldId id="276" r:id="rId14"/>
    <p:sldId id="290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05" autoAdjust="0"/>
  </p:normalViewPr>
  <p:slideViewPr>
    <p:cSldViewPr>
      <p:cViewPr varScale="1">
        <p:scale>
          <a:sx n="47" d="100"/>
          <a:sy n="47" d="100"/>
        </p:scale>
        <p:origin x="-1306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0BAE3-EC35-421B-B45B-18A35C7C9E4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627A1-61AD-479B-AE2A-75C43A313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1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I/object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ebopedia.com/TERM/I/function.htm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BD38DC-C2AA-4A5D-AE54-157A2D964A02}" type="slidenum">
              <a:rPr lang="en-IE" smtClean="0"/>
              <a:pPr/>
              <a:t>2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CFC63-F8A7-43EF-BC96-EDE8664CE187}" type="slidenum">
              <a:rPr lang="en-US"/>
              <a:pPr/>
              <a:t>12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3.1 Encapsulation and Abstraction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  <a:fld id="{BF6A8F78-849B-410E-B088-26953C753606}" type="slidenum">
              <a:rPr lang="en-US"/>
              <a:pPr/>
              <a:t>13</a:t>
            </a:fld>
            <a:endParaRPr 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Accenture 2005  All Rights Reserved</a:t>
            </a:r>
          </a:p>
          <a:p>
            <a:r>
              <a:rPr lang="en-US"/>
              <a:t>Course Code # Z16325</a:t>
            </a: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/>
              <a:t>Talking Points:</a:t>
            </a:r>
            <a:endParaRPr lang="en-US" sz="1200"/>
          </a:p>
          <a:p>
            <a:endParaRPr lang="en-US"/>
          </a:p>
          <a:p>
            <a:r>
              <a:rPr lang="en-US" sz="1200"/>
              <a:t>The purpose and focus of this slide is to show the use of setters and getters as part of protecting data in encapsulation.</a:t>
            </a:r>
          </a:p>
          <a:p>
            <a:endParaRPr lang="en-US" sz="1200"/>
          </a:p>
          <a:p>
            <a:r>
              <a:rPr lang="en-US" sz="1200"/>
              <a:t>Setters and getters should be named by:</a:t>
            </a:r>
          </a:p>
          <a:p>
            <a:pPr lvl="1">
              <a:buFontTx/>
              <a:buChar char="•"/>
            </a:pPr>
            <a:r>
              <a:rPr lang="en-US" sz="1200"/>
              <a:t>Capitalizing the first letter of the variable (</a:t>
            </a:r>
            <a:r>
              <a:rPr lang="en-US" sz="12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first</a:t>
            </a:r>
            <a:r>
              <a:rPr lang="en-US" sz="1200"/>
              <a:t> becomes </a:t>
            </a:r>
            <a:r>
              <a:rPr lang="en-US" sz="12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First</a:t>
            </a:r>
            <a:r>
              <a:rPr lang="en-US" sz="1200"/>
              <a:t>), and</a:t>
            </a:r>
          </a:p>
          <a:p>
            <a:pPr lvl="1">
              <a:buFontTx/>
              <a:buChar char="•"/>
            </a:pPr>
            <a:r>
              <a:rPr lang="en-US" sz="1200"/>
              <a:t>Prefixing the name with </a:t>
            </a:r>
            <a:r>
              <a:rPr lang="en-US" sz="12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get</a:t>
            </a:r>
            <a:r>
              <a:rPr lang="en-US" sz="1200"/>
              <a:t> or </a:t>
            </a:r>
            <a:r>
              <a:rPr lang="en-US" sz="12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set</a:t>
            </a:r>
            <a:r>
              <a:rPr lang="en-US" sz="1200"/>
              <a:t> (</a:t>
            </a:r>
            <a:r>
              <a:rPr lang="en-US" sz="12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setFirst</a:t>
            </a:r>
            <a:r>
              <a:rPr lang="en-US" sz="1200"/>
              <a:t>)</a:t>
            </a:r>
          </a:p>
          <a:p>
            <a:pPr lvl="1">
              <a:buFontTx/>
              <a:buChar char="•"/>
            </a:pPr>
            <a:r>
              <a:rPr lang="en-US" sz="1200"/>
              <a:t>For boolean variables, you can replace </a:t>
            </a:r>
            <a:r>
              <a:rPr lang="en-US" sz="12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get</a:t>
            </a:r>
            <a:r>
              <a:rPr lang="en-US" sz="1200"/>
              <a:t> with </a:t>
            </a:r>
            <a:r>
              <a:rPr lang="en-US" sz="12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is</a:t>
            </a:r>
            <a:r>
              <a:rPr lang="en-US" sz="1200"/>
              <a:t> (for example, </a:t>
            </a:r>
            <a:r>
              <a:rPr lang="en-US" sz="12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isRunning</a:t>
            </a:r>
            <a:r>
              <a:rPr lang="en-US" sz="1200"/>
              <a:t>) </a:t>
            </a:r>
          </a:p>
          <a:p>
            <a:endParaRPr lang="en-US" sz="1200"/>
          </a:p>
          <a:p>
            <a:r>
              <a:rPr lang="en-US" sz="1200"/>
              <a:t>This is more than just a convention—if and when you start using JavaBeans, it becomes a </a:t>
            </a:r>
            <a:r>
              <a:rPr lang="en-US" sz="1200" i="1"/>
              <a:t>requirement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798AD2-39EF-4EBF-BCCB-7F2DE71D54E4}" type="slidenum">
              <a:rPr lang="en-IE" smtClean="0"/>
              <a:pPr/>
              <a:t>3</a:t>
            </a:fld>
            <a:endParaRPr lang="en-I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3.1 Encapsulation and Abstraction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  <a:fld id="{711C00AA-DE23-4F4F-98C2-279FA6E28E8B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Accenture 2005  All Rights Reserved</a:t>
            </a:r>
          </a:p>
          <a:p>
            <a:r>
              <a:rPr lang="en-US"/>
              <a:t>Course Code # Z16325</a:t>
            </a:r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0A5EEF-5E76-4B8F-A92D-F86F98F749C6}" type="slidenum">
              <a:rPr lang="en-IE" smtClean="0"/>
              <a:pPr/>
              <a:t>5</a:t>
            </a:fld>
            <a:endParaRPr lang="en-I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E62BB2-6768-4415-B0FD-CEAF5694AD62}" type="slidenum">
              <a:rPr lang="en-IE" smtClean="0"/>
              <a:pPr/>
              <a:t>6</a:t>
            </a:fld>
            <a:endParaRPr lang="en-I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74087A-6748-43E1-85C3-227AF5E1E84F}" type="slidenum">
              <a:rPr lang="en-IE" smtClean="0"/>
              <a:pPr/>
              <a:t>7</a:t>
            </a:fld>
            <a:endParaRPr lang="en-I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3.1 Encapsulation and Abstraction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  <a:fld id="{486AA254-4F0C-4A68-9A3B-4ADBD3C0E45B}" type="slidenum">
              <a:rPr lang="en-US"/>
              <a:pPr/>
              <a:t>9</a:t>
            </a:fld>
            <a:endParaRPr 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Accenture 2005  All Rights Reserved</a:t>
            </a:r>
          </a:p>
          <a:p>
            <a:r>
              <a:rPr lang="en-US"/>
              <a:t>Course Code # Z16325</a:t>
            </a:r>
          </a:p>
        </p:txBody>
      </p:sp>
      <p:sp>
        <p:nvSpPr>
          <p:cNvPr id="3123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Notes:</a:t>
            </a:r>
          </a:p>
          <a:p>
            <a:endParaRPr lang="en-US" sz="1200"/>
          </a:p>
          <a:p>
            <a:r>
              <a:rPr lang="en-US" sz="1200"/>
              <a:t>Encapsulation is the process of hiding details of an </a:t>
            </a:r>
            <a:r>
              <a:rPr lang="en-US" sz="1200">
                <a:hlinkClick r:id="rId3"/>
              </a:rPr>
              <a:t>object</a:t>
            </a:r>
            <a:r>
              <a:rPr lang="en-US" sz="1200"/>
              <a:t> or </a:t>
            </a:r>
            <a:r>
              <a:rPr lang="en-US" sz="1200">
                <a:hlinkClick r:id="rId4"/>
              </a:rPr>
              <a:t>function</a:t>
            </a:r>
            <a:r>
              <a:rPr lang="en-US" sz="1200"/>
              <a:t>. Implementation hiding is a powerful programming technique because it reduces complexity. </a:t>
            </a:r>
          </a:p>
          <a:p>
            <a:endParaRPr lang="en-US" sz="1200"/>
          </a:p>
          <a:p>
            <a:r>
              <a:rPr lang="en-US" altLang="ko-KR" sz="1200">
                <a:ea typeface="굴림" pitchFamily="34" charset="-127"/>
              </a:rPr>
              <a:t>Encapsulation means to design, produce, and describe software so that it can be easily used without knowing the details of how it works.</a:t>
            </a:r>
          </a:p>
          <a:p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3.1 Encapsulation and Abstraction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  <a:fld id="{948C27CF-05C4-4743-80F9-DD11BB7B3503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Accenture 2005  All Rights Reserved</a:t>
            </a:r>
          </a:p>
          <a:p>
            <a:r>
              <a:rPr lang="en-US"/>
              <a:t>Course Code # Z16325</a:t>
            </a: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/>
              <a:t>Faculty Notes</a:t>
            </a:r>
          </a:p>
          <a:p>
            <a:endParaRPr lang="en-US" sz="1200"/>
          </a:p>
          <a:p>
            <a:r>
              <a:rPr lang="en-US" altLang="ko-KR" sz="1200" i="1">
                <a:ea typeface="굴림" pitchFamily="34" charset="-127"/>
              </a:rPr>
              <a:t>Encapsulation</a:t>
            </a:r>
            <a:r>
              <a:rPr lang="en-US" altLang="ko-KR" sz="1200">
                <a:ea typeface="굴림" pitchFamily="34" charset="-127"/>
              </a:rPr>
              <a:t> means to design, produce, and describe software so that it can be easily used without knowing the details of how it works.</a:t>
            </a:r>
          </a:p>
          <a:p>
            <a:endParaRPr lang="en-US" sz="1200"/>
          </a:p>
          <a:p>
            <a:r>
              <a:rPr lang="en-US" sz="1200"/>
              <a:t>Programmers should only concern themselves with learning </a:t>
            </a:r>
            <a:r>
              <a:rPr lang="en-US" sz="1200" i="1"/>
              <a:t>how to use</a:t>
            </a:r>
            <a:r>
              <a:rPr lang="en-US" sz="1200"/>
              <a:t> an object, not </a:t>
            </a:r>
            <a:r>
              <a:rPr lang="en-US" sz="1200" i="1"/>
              <a:t>how it works</a:t>
            </a:r>
            <a:r>
              <a:rPr lang="en-US" sz="1200"/>
              <a:t>. 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3.1 Encapsulation and Abstraction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  <a:fld id="{B5E01C05-4E34-40CD-A1DF-223FF4182A01}" type="slidenum">
              <a:rPr lang="en-US"/>
              <a:pPr/>
              <a:t>11</a:t>
            </a:fld>
            <a:endParaRPr 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Accenture 2005  All Rights Reserved</a:t>
            </a:r>
          </a:p>
          <a:p>
            <a:r>
              <a:rPr lang="en-US"/>
              <a:t>Course Code # Z16325</a:t>
            </a: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/>
              <a:t>Faculty Notes</a:t>
            </a:r>
          </a:p>
          <a:p>
            <a:endParaRPr lang="en-US" sz="1200"/>
          </a:p>
          <a:p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24E7A8-17CB-4E4A-9D27-968C40F658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5E1897-02F4-4629-A00E-7D9415DD3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Controlling access to class members - Encapsulation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5AD2D-7A93-41D0-95CB-26CB70B5ED67}" type="slidenum">
              <a:rPr lang="en-US"/>
              <a:pPr/>
              <a:t>10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Encapsulation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i="1"/>
              <a:t>“Don’t ask how I do it, but this is what I can do”	</a:t>
            </a:r>
          </a:p>
          <a:p>
            <a:pPr>
              <a:buFontTx/>
              <a:buNone/>
            </a:pPr>
            <a:r>
              <a:rPr lang="en-US" sz="3200" b="1" i="1"/>
              <a:t>					</a:t>
            </a:r>
            <a:r>
              <a:rPr lang="en-US" sz="2000" b="1" i="1"/>
              <a:t>- The encapsulated object</a:t>
            </a:r>
          </a:p>
          <a:p>
            <a:pPr>
              <a:buFontTx/>
              <a:buNone/>
            </a:pPr>
            <a:endParaRPr lang="en-US" sz="2000" b="1" i="1"/>
          </a:p>
          <a:p>
            <a:pPr>
              <a:buFontTx/>
              <a:buNone/>
            </a:pPr>
            <a:endParaRPr lang="en-US" sz="2000" b="1" i="1"/>
          </a:p>
          <a:p>
            <a:pPr>
              <a:buFontTx/>
              <a:buNone/>
            </a:pPr>
            <a:r>
              <a:rPr lang="en-US" sz="3200" b="1" i="1"/>
              <a:t>“I don’t care how, just do your job, and I’ll do mine”</a:t>
            </a:r>
          </a:p>
          <a:p>
            <a:pPr>
              <a:buFontTx/>
              <a:buNone/>
            </a:pPr>
            <a:r>
              <a:rPr lang="en-US" sz="3200" b="1" i="1"/>
              <a:t>					</a:t>
            </a:r>
            <a:r>
              <a:rPr lang="en-US" sz="2000" b="1" i="1"/>
              <a:t>- One encapsulated object to another</a:t>
            </a:r>
            <a:endParaRPr lang="en-US" sz="3200" b="1" i="1"/>
          </a:p>
          <a:p>
            <a:pPr>
              <a:buFontTx/>
              <a:buNone/>
            </a:pPr>
            <a:r>
              <a:rPr lang="en-US" sz="3200" b="1" i="1"/>
              <a:t>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9A457-82C1-4DC4-9FB4-1DCBB483D7F6}" type="slidenum">
              <a:rPr lang="en-US"/>
              <a:pPr/>
              <a:t>11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Encapsulating a Class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of a class must always be declared with the minimum level of visibility.</a:t>
            </a:r>
          </a:p>
          <a:p>
            <a:r>
              <a:rPr lang="en-US" dirty="0"/>
              <a:t>Provide </a:t>
            </a:r>
            <a:r>
              <a:rPr lang="en-US" i="1" dirty="0"/>
              <a:t>setters and getters </a:t>
            </a:r>
            <a:r>
              <a:rPr lang="en-US" dirty="0"/>
              <a:t>(also known as </a:t>
            </a:r>
            <a:r>
              <a:rPr lang="en-US" dirty="0" err="1"/>
              <a:t>accessors</a:t>
            </a:r>
            <a:r>
              <a:rPr lang="en-US" dirty="0"/>
              <a:t>/</a:t>
            </a:r>
            <a:r>
              <a:rPr lang="en-US" dirty="0" err="1"/>
              <a:t>mutators</a:t>
            </a:r>
            <a:r>
              <a:rPr lang="en-US" dirty="0"/>
              <a:t>) to allow </a:t>
            </a:r>
            <a:r>
              <a:rPr lang="en-US" i="1" dirty="0"/>
              <a:t>controlled </a:t>
            </a:r>
            <a:r>
              <a:rPr lang="en-US" dirty="0"/>
              <a:t>access to private data.</a:t>
            </a:r>
          </a:p>
          <a:p>
            <a:r>
              <a:rPr lang="en-US" dirty="0"/>
              <a:t>Provide other public methods (known as </a:t>
            </a:r>
            <a:r>
              <a:rPr lang="en-US" i="1" dirty="0"/>
              <a:t>interfaces </a:t>
            </a:r>
            <a:r>
              <a:rPr lang="en-US" dirty="0"/>
              <a:t>) that other objects must adhere to in order to interact with the object.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Accessors and Mutators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ccessor</a:t>
            </a:r>
            <a:r>
              <a:rPr lang="en-US" sz="2400" dirty="0" smtClean="0"/>
              <a:t> </a:t>
            </a:r>
            <a:r>
              <a:rPr lang="en-US" sz="2400" dirty="0"/>
              <a:t>methods—public methods that allow attributes (instance variables) to be </a:t>
            </a:r>
            <a:r>
              <a:rPr lang="en-US" sz="2400" dirty="0" smtClean="0"/>
              <a:t>read</a:t>
            </a:r>
          </a:p>
          <a:p>
            <a:pPr lvl="1"/>
            <a:r>
              <a:rPr lang="en-US" sz="2400" dirty="0"/>
              <a:t>Get methods are also commonly called </a:t>
            </a:r>
            <a:r>
              <a:rPr lang="en-US" sz="2400" dirty="0" err="1"/>
              <a:t>accessor</a:t>
            </a:r>
            <a:r>
              <a:rPr lang="en-US" sz="2400" dirty="0"/>
              <a:t> methods or query methods.</a:t>
            </a:r>
          </a:p>
          <a:p>
            <a:pPr lvl="1"/>
            <a:r>
              <a:rPr lang="en-US" sz="2400" dirty="0"/>
              <a:t>Check to make sure that changes are appropriate.</a:t>
            </a:r>
          </a:p>
          <a:p>
            <a:pPr lvl="1"/>
            <a:r>
              <a:rPr lang="en-US" sz="2400" dirty="0"/>
              <a:t>Much better than making instance variables public</a:t>
            </a:r>
          </a:p>
          <a:p>
            <a:pPr lvl="1"/>
            <a:endParaRPr lang="en-US" sz="1800" dirty="0" smtClean="0"/>
          </a:p>
          <a:p>
            <a:r>
              <a:rPr lang="en-US" sz="2400" dirty="0" err="1"/>
              <a:t>M</a:t>
            </a:r>
            <a:r>
              <a:rPr lang="en-US" sz="2400" dirty="0" err="1" smtClean="0"/>
              <a:t>utator</a:t>
            </a:r>
            <a:r>
              <a:rPr lang="en-US" sz="2400" dirty="0" smtClean="0"/>
              <a:t> </a:t>
            </a:r>
            <a:r>
              <a:rPr lang="en-US" sz="2400" dirty="0"/>
              <a:t>methods—public methods that allow attributes (instance variables) to be </a:t>
            </a:r>
            <a:r>
              <a:rPr lang="en-US" sz="2400" dirty="0" smtClean="0"/>
              <a:t>modified</a:t>
            </a:r>
          </a:p>
          <a:p>
            <a:pPr lvl="1"/>
            <a:r>
              <a:rPr lang="en-US" sz="2400" dirty="0" smtClean="0"/>
              <a:t>Set methods are also commonly called </a:t>
            </a:r>
            <a:r>
              <a:rPr lang="en-US" sz="2400" dirty="0" err="1" smtClean="0"/>
              <a:t>mutator</a:t>
            </a:r>
            <a:r>
              <a:rPr lang="en-US" sz="2400" dirty="0" smtClean="0"/>
              <a:t> methods, because they typically change an object’s state—i.e., modify the values of instance variables.</a:t>
            </a:r>
          </a:p>
          <a:p>
            <a:pPr lvl="1"/>
            <a:r>
              <a:rPr lang="en-US" sz="2400" dirty="0" smtClean="0"/>
              <a:t>private attributes (instance variables) with public </a:t>
            </a:r>
            <a:r>
              <a:rPr lang="en-US" sz="2400" dirty="0" err="1" smtClean="0"/>
              <a:t>accessor</a:t>
            </a:r>
            <a:r>
              <a:rPr lang="en-US" sz="2400" dirty="0" smtClean="0"/>
              <a:t> and </a:t>
            </a:r>
            <a:r>
              <a:rPr lang="en-US" sz="2400" dirty="0" err="1" smtClean="0"/>
              <a:t>mutator</a:t>
            </a:r>
            <a:r>
              <a:rPr lang="en-US" sz="2400" dirty="0" smtClean="0"/>
              <a:t> methods.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22770-A11D-4BB9-8143-F3A3F6AA4050}" type="slidenum">
              <a:rPr lang="en-US"/>
              <a:pPr/>
              <a:t>13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Setters and Getters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14300" y="1524000"/>
            <a:ext cx="87630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Setters and Getters allow controlled access to class data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FF"/>
                </a:solidFill>
              </a:rPr>
              <a:t>Setters</a:t>
            </a:r>
            <a:r>
              <a:rPr lang="en-US" dirty="0"/>
              <a:t> are methods that (only) alter the state of an object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Use setters to validate data before changing the object state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FF"/>
                </a:solidFill>
              </a:rPr>
              <a:t>Getters</a:t>
            </a:r>
            <a:r>
              <a:rPr lang="en-US" dirty="0"/>
              <a:t> are methods that (only) return information about the state of an object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Use getters to format data before returning the object’s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3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Encapsulation ensures that structural changes remain local</a:t>
            </a:r>
          </a:p>
        </p:txBody>
      </p:sp>
      <p:sp>
        <p:nvSpPr>
          <p:cNvPr id="829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2184400"/>
            <a:ext cx="7772400" cy="4114800"/>
          </a:xfrm>
        </p:spPr>
        <p:txBody>
          <a:bodyPr/>
          <a:lstStyle/>
          <a:p>
            <a:r>
              <a:rPr lang="en-US"/>
              <a:t>Changes in the code create software maintenance problems</a:t>
            </a:r>
          </a:p>
          <a:p>
            <a:r>
              <a:rPr lang="en-US"/>
              <a:t>Usually, the structure of a class (as defined by its fields) changes more often than the class’s constructors and methods</a:t>
            </a:r>
          </a:p>
          <a:p>
            <a:r>
              <a:rPr lang="en-US"/>
              <a:t>Encapsulation ensures that when fields change, no changes are needed in other classes (a principle known as “locality”)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Access Modifier</a:t>
            </a:r>
          </a:p>
          <a:p>
            <a:pPr lvl="1" eaLnBrk="1" hangingPunct="1"/>
            <a:r>
              <a:rPr lang="en-US" dirty="0" smtClean="0"/>
              <a:t>determines access rights for the class and its members</a:t>
            </a:r>
          </a:p>
          <a:p>
            <a:pPr lvl="1" eaLnBrk="1" hangingPunct="1"/>
            <a:r>
              <a:rPr lang="en-US" dirty="0" smtClean="0"/>
              <a:t>defines where the class and its members can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use these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2809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IE" sz="2400" dirty="0" smtClean="0"/>
              <a:t>It is important in many applications to hide data from the  programmer</a:t>
            </a:r>
          </a:p>
          <a:p>
            <a:pPr>
              <a:buFontTx/>
              <a:buNone/>
            </a:pPr>
            <a:r>
              <a:rPr lang="en-IE" sz="2400" dirty="0" smtClean="0"/>
              <a:t>   E.g., a password program must be able to read in a password and compare it to the current one or allow it to be changed</a:t>
            </a:r>
          </a:p>
          <a:p>
            <a:pPr>
              <a:buFontTx/>
              <a:buNone/>
            </a:pPr>
            <a:r>
              <a:rPr lang="en-IE" sz="2400" dirty="0" smtClean="0"/>
              <a:t>But the password should </a:t>
            </a:r>
            <a:r>
              <a:rPr lang="en-IE" sz="2400" b="1" dirty="0" smtClean="0"/>
              <a:t>never be accessed directly!</a:t>
            </a:r>
          </a:p>
          <a:p>
            <a:pPr lvl="1"/>
            <a:r>
              <a:rPr lang="en-IE" sz="2000" b="1" dirty="0" smtClean="0"/>
              <a:t>public class Password {</a:t>
            </a:r>
          </a:p>
          <a:p>
            <a:pPr lvl="1"/>
            <a:r>
              <a:rPr lang="en-IE" sz="2000" b="1" dirty="0" smtClean="0"/>
              <a:t>public String </a:t>
            </a:r>
            <a:r>
              <a:rPr lang="en-IE" sz="2000" b="1" dirty="0" err="1" smtClean="0"/>
              <a:t>my_password</a:t>
            </a:r>
            <a:r>
              <a:rPr lang="en-IE" sz="2000" b="1" dirty="0" smtClean="0"/>
              <a:t>;</a:t>
            </a:r>
          </a:p>
          <a:p>
            <a:pPr lvl="1"/>
            <a:r>
              <a:rPr lang="en-IE" sz="2000" b="1" dirty="0" smtClean="0"/>
              <a:t>:</a:t>
            </a:r>
          </a:p>
          <a:p>
            <a:pPr lvl="1"/>
            <a:r>
              <a:rPr lang="en-IE" sz="2000" b="1" dirty="0" smtClean="0"/>
              <a:t>}</a:t>
            </a:r>
          </a:p>
          <a:p>
            <a:pPr lvl="1"/>
            <a:r>
              <a:rPr lang="en-IE" sz="2000" b="1" dirty="0" smtClean="0"/>
              <a:t>Password </a:t>
            </a:r>
            <a:r>
              <a:rPr lang="en-IE" sz="2000" b="1" dirty="0" err="1" smtClean="0"/>
              <a:t>ProtectMe</a:t>
            </a:r>
            <a:r>
              <a:rPr lang="en-IE" sz="2000" b="1" dirty="0" smtClean="0"/>
              <a:t>;</a:t>
            </a:r>
          </a:p>
          <a:p>
            <a:pPr lvl="1"/>
            <a:r>
              <a:rPr lang="en-IE" sz="2000" b="1" dirty="0" smtClean="0"/>
              <a:t>:</a:t>
            </a:r>
          </a:p>
          <a:p>
            <a:pPr lvl="1"/>
            <a:r>
              <a:rPr lang="en-IE" sz="2000" b="1" dirty="0" err="1" smtClean="0"/>
              <a:t>ProtectMe.my_password</a:t>
            </a:r>
            <a:r>
              <a:rPr lang="en-IE" sz="2000" b="1" dirty="0" smtClean="0"/>
              <a:t> = “backdoor”; // this is bad</a:t>
            </a:r>
          </a:p>
          <a:p>
            <a:pPr lvl="1"/>
            <a:endParaRPr lang="en-I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9877-0C0F-4BCE-9ED9-0BBF0D2D3C8B}" type="slidenum">
              <a:rPr lang="en-US"/>
              <a:pPr/>
              <a:t>4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Access Modifiers</a:t>
            </a:r>
          </a:p>
        </p:txBody>
      </p:sp>
      <p:graphicFrame>
        <p:nvGraphicFramePr>
          <p:cNvPr id="328707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2819208"/>
              </p:ext>
            </p:extLst>
          </p:nvPr>
        </p:nvGraphicFramePr>
        <p:xfrm>
          <a:off x="609600" y="2743200"/>
          <a:ext cx="7648575" cy="3657601"/>
        </p:xfrm>
        <a:graphic>
          <a:graphicData uri="http://schemas.openxmlformats.org/drawingml/2006/table">
            <a:tbl>
              <a:tblPr/>
              <a:tblGrid>
                <a:gridCol w="1608138"/>
                <a:gridCol w="60404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 modifier)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is accessible within its package only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is accessible from any class of any package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member is accessible in its class package and by its subclasses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is accessible only from its class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727" name="Rectangle 23"/>
          <p:cNvSpPr>
            <a:spLocks noChangeArrowheads="1"/>
          </p:cNvSpPr>
          <p:nvPr/>
        </p:nvSpPr>
        <p:spPr bwMode="auto">
          <a:xfrm>
            <a:off x="228600" y="1295400"/>
            <a:ext cx="8458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Member </a:t>
            </a:r>
            <a:r>
              <a:rPr lang="en-US" sz="2000" b="0" dirty="0">
                <a:solidFill>
                  <a:schemeClr val="tx1"/>
                </a:solidFill>
              </a:rPr>
              <a:t>modifiers change the way class members can be used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000" b="0" i="1" dirty="0">
                <a:solidFill>
                  <a:schemeClr val="tx1"/>
                </a:solidFill>
              </a:rPr>
              <a:t>Access modifiers</a:t>
            </a:r>
            <a:r>
              <a:rPr lang="en-US" sz="2000" b="0" dirty="0">
                <a:solidFill>
                  <a:schemeClr val="tx1"/>
                </a:solidFill>
              </a:rPr>
              <a:t> describe how a member can be accessed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8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8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public</a:t>
            </a:r>
            <a:r>
              <a:rPr lang="en-US" smtClean="0"/>
              <a:t> vs. </a:t>
            </a:r>
            <a:r>
              <a:rPr lang="en-US" i="1" smtClean="0"/>
              <a:t>private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are usually declared to be </a:t>
            </a:r>
            <a:r>
              <a:rPr lang="en-US" i="1" smtClean="0"/>
              <a:t>public</a:t>
            </a:r>
          </a:p>
          <a:p>
            <a:pPr eaLnBrk="1" hangingPunct="1"/>
            <a:r>
              <a:rPr lang="en-US" smtClean="0"/>
              <a:t>Instance variables are usually declared to be </a:t>
            </a:r>
            <a:r>
              <a:rPr lang="en-US" i="1" smtClean="0"/>
              <a:t>private</a:t>
            </a:r>
          </a:p>
          <a:p>
            <a:pPr eaLnBrk="1" hangingPunct="1"/>
            <a:r>
              <a:rPr lang="en-US" smtClean="0"/>
              <a:t>Methods that will be called by the client of the class are usually declared to be </a:t>
            </a:r>
            <a:r>
              <a:rPr lang="en-US" i="1" smtClean="0"/>
              <a:t>public</a:t>
            </a:r>
          </a:p>
          <a:p>
            <a:pPr eaLnBrk="1" hangingPunct="1"/>
            <a:r>
              <a:rPr lang="en-US" smtClean="0"/>
              <a:t>Methods that will be called only by other methods of the class are usually declared to be </a:t>
            </a:r>
            <a:r>
              <a:rPr lang="en-US" i="1" smtClean="0"/>
              <a:t>private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Public etc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public means that </a:t>
            </a:r>
            <a:r>
              <a:rPr lang="en-IE" b="1" smtClean="0"/>
              <a:t>any class can access the data/methods</a:t>
            </a:r>
          </a:p>
          <a:p>
            <a:r>
              <a:rPr lang="en-IE" smtClean="0"/>
              <a:t>private means that </a:t>
            </a:r>
            <a:r>
              <a:rPr lang="en-IE" b="1" smtClean="0"/>
              <a:t>only the class can access the data/methods</a:t>
            </a:r>
          </a:p>
          <a:p>
            <a:r>
              <a:rPr lang="en-IE" smtClean="0"/>
              <a:t>protected means that only </a:t>
            </a:r>
            <a:r>
              <a:rPr lang="en-IE" b="1" smtClean="0"/>
              <a:t>the class and its subclasses can </a:t>
            </a:r>
            <a:r>
              <a:rPr lang="en-IE" smtClean="0"/>
              <a:t>access the data/methods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3" y="1905000"/>
            <a:ext cx="810490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Information Hiding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3890963"/>
          </a:xfrm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To drive a car, do you need to know how the engine works?  Why?</a:t>
            </a:r>
          </a:p>
          <a:p>
            <a:r>
              <a:rPr lang="en-US">
                <a:latin typeface="Courier New" pitchFamily="49" charset="0"/>
              </a:rPr>
              <a:t>println</a:t>
            </a:r>
            <a:r>
              <a:rPr lang="en-US">
                <a:latin typeface="Arial" pitchFamily="34" charset="0"/>
              </a:rPr>
              <a:t> method</a:t>
            </a:r>
          </a:p>
          <a:p>
            <a:pPr lvl="1"/>
            <a:r>
              <a:rPr lang="en-US" sz="3200">
                <a:latin typeface="Arial" pitchFamily="34" charset="0"/>
              </a:rPr>
              <a:t>need to know </a:t>
            </a:r>
            <a:r>
              <a:rPr lang="en-US" sz="3200" b="1" i="1">
                <a:latin typeface="Arial" pitchFamily="34" charset="0"/>
              </a:rPr>
              <a:t>what</a:t>
            </a:r>
            <a:r>
              <a:rPr lang="en-US" sz="3200">
                <a:latin typeface="Arial" pitchFamily="34" charset="0"/>
              </a:rPr>
              <a:t> the method does</a:t>
            </a:r>
          </a:p>
          <a:p>
            <a:pPr lvl="1"/>
            <a:r>
              <a:rPr lang="en-US" sz="3200">
                <a:latin typeface="Arial" pitchFamily="34" charset="0"/>
              </a:rPr>
              <a:t>but not </a:t>
            </a:r>
            <a:r>
              <a:rPr lang="en-US" sz="3200" b="1" i="1">
                <a:latin typeface="Arial" pitchFamily="34" charset="0"/>
              </a:rPr>
              <a:t>how</a:t>
            </a:r>
            <a:r>
              <a:rPr lang="en-US" sz="3200">
                <a:latin typeface="Arial" pitchFamily="34" charset="0"/>
              </a:rPr>
              <a:t> </a:t>
            </a:r>
            <a:r>
              <a:rPr lang="en-US" sz="3200">
                <a:latin typeface="Courier New" pitchFamily="49" charset="0"/>
              </a:rPr>
              <a:t>println</a:t>
            </a:r>
            <a:r>
              <a:rPr lang="en-US" sz="3200">
                <a:latin typeface="Arial" pitchFamily="34" charset="0"/>
              </a:rPr>
              <a:t> does it</a:t>
            </a:r>
          </a:p>
          <a:p>
            <a:r>
              <a:rPr lang="en-US">
                <a:latin typeface="Arial" pitchFamily="34" charset="0"/>
              </a:rPr>
              <a:t>Provide a more abstract view and hide the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D562-7FBD-444B-93E4-947F342657F4}" type="slidenum">
              <a:rPr lang="en-US"/>
              <a:pPr/>
              <a:t>9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1750"/>
            <a:ext cx="8143875" cy="1095375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Defining Encapsulation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311150" y="1447800"/>
            <a:ext cx="8502650" cy="4868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FontTx/>
              <a:buChar char="•"/>
            </a:pPr>
            <a:r>
              <a:rPr lang="en-US" sz="3200" i="1" dirty="0">
                <a:solidFill>
                  <a:srgbClr val="0000FF"/>
                </a:solidFill>
              </a:rPr>
              <a:t>Encapsulation</a:t>
            </a:r>
            <a:r>
              <a:rPr lang="en-US" sz="3200" b="0" dirty="0">
                <a:solidFill>
                  <a:schemeClr val="tx1"/>
                </a:solidFill>
              </a:rPr>
              <a:t> is the process of hiding an object’s implementation from another object, while presenting only the interfaces that should be visible</a:t>
            </a:r>
            <a:r>
              <a:rPr lang="en-US" sz="3200" b="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ct val="25000"/>
              </a:spcBef>
              <a:buClr>
                <a:schemeClr val="hlink"/>
              </a:buClr>
              <a:buFontTx/>
              <a:buChar char="•"/>
            </a:pPr>
            <a:r>
              <a:rPr lang="en-US" sz="3200" dirty="0" smtClean="0"/>
              <a:t>Encapsulation is the technique for packaging the information in such a way as to hide what should be hidden, and make visible what is intended to be visible.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FontTx/>
              <a:buChar char="•"/>
            </a:pPr>
            <a:endParaRPr lang="en-US" sz="3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240</TotalTime>
  <Words>956</Words>
  <Application>Microsoft Office PowerPoint</Application>
  <PresentationFormat>On-screen Show (4:3)</PresentationFormat>
  <Paragraphs>138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Controlling access to class members - Encapsulation</vt:lpstr>
      <vt:lpstr>Terminology</vt:lpstr>
      <vt:lpstr>Why use these</vt:lpstr>
      <vt:lpstr> Access Modifiers</vt:lpstr>
      <vt:lpstr>public vs. private</vt:lpstr>
      <vt:lpstr>Public etc</vt:lpstr>
      <vt:lpstr>PowerPoint Presentation</vt:lpstr>
      <vt:lpstr>Information Hiding</vt:lpstr>
      <vt:lpstr> Defining Encapsulation</vt:lpstr>
      <vt:lpstr>Principles of Encapsulation </vt:lpstr>
      <vt:lpstr>Encapsulating a Class</vt:lpstr>
      <vt:lpstr>Accessors and Mutators</vt:lpstr>
      <vt:lpstr>Setters and Getters</vt:lpstr>
      <vt:lpstr>Encapsulation ensures that structural changes remain local</vt:lpstr>
      <vt:lpstr>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Hiding and Encapsulation</dc:title>
  <dc:creator>Admin</dc:creator>
  <cp:lastModifiedBy>admin</cp:lastModifiedBy>
  <cp:revision>19</cp:revision>
  <dcterms:created xsi:type="dcterms:W3CDTF">2014-01-30T06:16:39Z</dcterms:created>
  <dcterms:modified xsi:type="dcterms:W3CDTF">2019-09-27T03:37:43Z</dcterms:modified>
</cp:coreProperties>
</file>