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4" r:id="rId3"/>
    <p:sldId id="271" r:id="rId4"/>
    <p:sldId id="272" r:id="rId5"/>
    <p:sldId id="261" r:id="rId6"/>
    <p:sldId id="262" r:id="rId7"/>
    <p:sldId id="258" r:id="rId8"/>
    <p:sldId id="263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241E"/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E686-39B8-407A-AEF2-D25D064B704E}" type="datetimeFigureOut">
              <a:rPr lang="LID4096" smtClean="0"/>
              <a:t>02/21/2023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42E3-A98C-46CD-A4BA-B01A06D424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7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8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6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9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35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00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8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08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739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60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763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0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3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67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9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44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98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58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38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76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E240-3C45-46DC-AB26-1483C6204ECE}" type="datetimeFigureOut">
              <a:rPr lang="en-PK" smtClean="0"/>
              <a:t>21/02/2023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1374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969" y="522514"/>
            <a:ext cx="7676613" cy="538037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Course Name:</a:t>
            </a:r>
            <a:br>
              <a:rPr lang="en-GB" sz="5400" dirty="0"/>
            </a:br>
            <a:r>
              <a:rPr lang="en-GB" sz="5400" dirty="0"/>
              <a:t>Mobile Application Development</a:t>
            </a:r>
            <a:br>
              <a:rPr lang="en-GB" sz="5400" dirty="0"/>
            </a:br>
            <a:r>
              <a:rPr lang="en-GB" sz="5400" dirty="0">
                <a:solidFill>
                  <a:srgbClr val="FF0000"/>
                </a:solidFill>
              </a:rPr>
              <a:t>Credit Hours: </a:t>
            </a:r>
            <a:r>
              <a:rPr lang="en-GB" sz="5400" dirty="0"/>
              <a:t>3(2,1)</a:t>
            </a:r>
            <a:br>
              <a:rPr lang="en-GB" sz="5400" dirty="0"/>
            </a:br>
            <a:r>
              <a:rPr lang="en-GB" sz="5400" dirty="0">
                <a:solidFill>
                  <a:srgbClr val="FF0000"/>
                </a:solidFill>
              </a:rPr>
              <a:t>Instructor:</a:t>
            </a:r>
            <a:br>
              <a:rPr lang="en-GB" sz="5400" dirty="0"/>
            </a:br>
            <a:r>
              <a:rPr lang="en-GB" sz="5400" dirty="0"/>
              <a:t>Junaid Ali Khan</a:t>
            </a:r>
            <a:endParaRPr lang="en-PK" sz="54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9A04739B-FC78-4B4D-81B6-CC7264F3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858" y="13258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JavaScript png icon">
            <a:extLst>
              <a:ext uri="{FF2B5EF4-FFF2-40B4-BE49-F238E27FC236}">
                <a16:creationId xmlns:a16="http://schemas.microsoft.com/office/drawing/2014/main" id="{76DC95BE-9313-48ED-B322-A71C7A618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6955" r="19919" b="14904"/>
          <a:stretch/>
        </p:blipFill>
        <p:spPr bwMode="auto">
          <a:xfrm>
            <a:off x="353018" y="2378575"/>
            <a:ext cx="1946223" cy="210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Image result for React JS png icon">
            <a:extLst>
              <a:ext uri="{FF2B5EF4-FFF2-40B4-BE49-F238E27FC236}">
                <a16:creationId xmlns:a16="http://schemas.microsoft.com/office/drawing/2014/main" id="{44AAEDC5-66D8-45F7-ADE1-6BABBCE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5917" y="2378575"/>
            <a:ext cx="2232035" cy="2232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8" descr="http://awerum.com/img/blog/app-icon.png">
            <a:extLst>
              <a:ext uri="{FF2B5EF4-FFF2-40B4-BE49-F238E27FC236}">
                <a16:creationId xmlns:a16="http://schemas.microsoft.com/office/drawing/2014/main" id="{BF7F4E4F-4E4F-4E03-B85C-BDB811D0B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8260700" y="2270760"/>
            <a:ext cx="3800240" cy="236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7C28D33-767C-4A59-9572-D3F8012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760" y="5395071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About Course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684C84-7E52-4602-97F2-9904DE92856F}"/>
              </a:ext>
            </a:extLst>
          </p:cNvPr>
          <p:cNvSpPr/>
          <p:nvPr/>
        </p:nvSpPr>
        <p:spPr>
          <a:xfrm>
            <a:off x="2487749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58904E-EAF4-4B4F-A5A4-EDAA344C0F18}"/>
              </a:ext>
            </a:extLst>
          </p:cNvPr>
          <p:cNvSpPr/>
          <p:nvPr/>
        </p:nvSpPr>
        <p:spPr>
          <a:xfrm>
            <a:off x="6668004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9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6ED-B71D-41DB-9BF6-3146A655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B73D-D07A-4408-A577-6427569D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6"/>
            <a:ext cx="10820400" cy="440439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4 Quizzes (15T)</a:t>
            </a:r>
          </a:p>
          <a:p>
            <a:r>
              <a:rPr lang="en-GB" sz="3200" dirty="0"/>
              <a:t>4 Assignments (10T)</a:t>
            </a:r>
          </a:p>
          <a:p>
            <a:r>
              <a:rPr lang="en-GB" sz="3200" dirty="0"/>
              <a:t>Mid term (25T)</a:t>
            </a:r>
          </a:p>
          <a:p>
            <a:r>
              <a:rPr lang="en-GB" sz="3200" dirty="0"/>
              <a:t>Lab Tasks/Lab Assignments (25L)</a:t>
            </a:r>
          </a:p>
          <a:p>
            <a:r>
              <a:rPr lang="en-GB" sz="3200" dirty="0"/>
              <a:t>Lab Mid term (25L)</a:t>
            </a:r>
          </a:p>
          <a:p>
            <a:r>
              <a:rPr lang="en-GB" sz="3200" dirty="0"/>
              <a:t>1 Lab Project (50L)</a:t>
            </a:r>
          </a:p>
          <a:p>
            <a:r>
              <a:rPr lang="en-GB" sz="3200" dirty="0"/>
              <a:t>Terminal Exam (50T)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Attendance (80%)</a:t>
            </a:r>
            <a:endParaRPr lang="LID4096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7F1E-FF90-0990-F065-EEB95EC3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E812-D261-F528-4916-56BEF6D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Syllabus, CDF and CLO’s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83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2BB1-7AF2-724B-4FA8-54D95F1B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Lecture 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04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users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2016 to 2022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8C9E9-1D24-406B-87F8-CDF7358F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06" y="1139252"/>
            <a:ext cx="7151784" cy="446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679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</p:spTree>
    <p:extLst>
      <p:ext uri="{BB962C8B-B14F-4D97-AF65-F5344CB8AC3E}">
        <p14:creationId xmlns:p14="http://schemas.microsoft.com/office/powerpoint/2010/main" val="266319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shipments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2012 to 2021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290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61BE-652F-45DF-A910-4E17DCB1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4" y="94140"/>
            <a:ext cx="7286504" cy="440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28A18-C925-457A-8821-B12F090E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6" y="4746991"/>
            <a:ext cx="1280065" cy="194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27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66" y="764373"/>
            <a:ext cx="7538633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Mobile platforms</a:t>
            </a:r>
          </a:p>
        </p:txBody>
      </p:sp>
      <p:sp>
        <p:nvSpPr>
          <p:cNvPr id="73" name="Rounded Rectangle 17">
            <a:extLst>
              <a:ext uri="{FF2B5EF4-FFF2-40B4-BE49-F238E27FC236}">
                <a16:creationId xmlns:a16="http://schemas.microsoft.com/office/drawing/2014/main" id="{10C490BD-75C3-4792-B5B9-624562F66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908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960" y="1037862"/>
            <a:ext cx="1983829" cy="19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6E69AFEB-74EF-4F5D-9403-831ED83E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595874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r="28557"/>
          <a:stretch/>
        </p:blipFill>
        <p:spPr bwMode="auto">
          <a:xfrm>
            <a:off x="1352078" y="3828776"/>
            <a:ext cx="1357593" cy="198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B990E-C945-46F8-BCC9-E7C0719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736" y="2606040"/>
            <a:ext cx="7625264" cy="36126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Google Android and Apple iOS have </a:t>
            </a:r>
            <a:r>
              <a:rPr lang="en-US" sz="2400" b="1" dirty="0"/>
              <a:t>98% of the global market share</a:t>
            </a:r>
            <a:r>
              <a:rPr lang="en-US" sz="2400" dirty="0"/>
              <a:t> for operating systems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Android’s market share</a:t>
            </a:r>
            <a:r>
              <a:rPr lang="en-US" sz="2400" b="1" dirty="0"/>
              <a:t> will reach 87% in 2022</a:t>
            </a:r>
            <a:r>
              <a:rPr lang="en-US" sz="2400" dirty="0"/>
              <a:t>, forecasts suggest</a:t>
            </a:r>
          </a:p>
        </p:txBody>
      </p:sp>
    </p:spTree>
    <p:extLst>
      <p:ext uri="{BB962C8B-B14F-4D97-AF65-F5344CB8AC3E}">
        <p14:creationId xmlns:p14="http://schemas.microsoft.com/office/powerpoint/2010/main" val="18228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DE8CA385-F89A-4515-A769-3CEF1900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6E34A230-D728-4275-A07E-38A8344A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22973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Native mobile app development</a:t>
            </a:r>
          </a:p>
        </p:txBody>
      </p:sp>
      <p:sp>
        <p:nvSpPr>
          <p:cNvPr id="207" name="Rounded Rectangle 14">
            <a:extLst>
              <a:ext uri="{FF2B5EF4-FFF2-40B4-BE49-F238E27FC236}">
                <a16:creationId xmlns:a16="http://schemas.microsoft.com/office/drawing/2014/main" id="{504E9E2C-AFCE-4467-913A-7A2D7A7A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r="4400" b="-3"/>
          <a:stretch/>
        </p:blipFill>
        <p:spPr bwMode="auto">
          <a:xfrm>
            <a:off x="6411503" y="1375866"/>
            <a:ext cx="2466491" cy="2683228"/>
          </a:xfrm>
          <a:custGeom>
            <a:avLst/>
            <a:gdLst/>
            <a:ahLst/>
            <a:cxnLst/>
            <a:rect l="l" t="t" r="r" b="b"/>
            <a:pathLst>
              <a:path w="2989398" h="2740475">
                <a:moveTo>
                  <a:pt x="618429" y="0"/>
                </a:moveTo>
                <a:lnTo>
                  <a:pt x="2989398" y="0"/>
                </a:lnTo>
                <a:lnTo>
                  <a:pt x="2989398" y="151959"/>
                </a:lnTo>
                <a:lnTo>
                  <a:pt x="2989398" y="1370238"/>
                </a:lnTo>
                <a:lnTo>
                  <a:pt x="2989398" y="2740475"/>
                </a:lnTo>
                <a:lnTo>
                  <a:pt x="0" y="2740475"/>
                </a:lnTo>
                <a:lnTo>
                  <a:pt x="0" y="151949"/>
                </a:lnTo>
                <a:lnTo>
                  <a:pt x="11940" y="92810"/>
                </a:lnTo>
                <a:cubicBezTo>
                  <a:pt x="27319" y="56449"/>
                  <a:pt x="56447" y="27321"/>
                  <a:pt x="92808" y="11942"/>
                </a:cubicBezTo>
                <a:lnTo>
                  <a:pt x="151947" y="2"/>
                </a:lnTo>
                <a:lnTo>
                  <a:pt x="618429" y="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droid Studio on Behance">
            <a:extLst>
              <a:ext uri="{FF2B5EF4-FFF2-40B4-BE49-F238E27FC236}">
                <a16:creationId xmlns:a16="http://schemas.microsoft.com/office/drawing/2014/main" id="{7B8BD287-F41E-4C7D-A1B8-3EEE4A7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r="8897" b="-3"/>
          <a:stretch/>
        </p:blipFill>
        <p:spPr bwMode="auto">
          <a:xfrm>
            <a:off x="9026854" y="1367981"/>
            <a:ext cx="2047851" cy="1551917"/>
          </a:xfrm>
          <a:custGeom>
            <a:avLst/>
            <a:gdLst/>
            <a:ahLst/>
            <a:cxnLst/>
            <a:rect l="l" t="t" r="r" b="b"/>
            <a:pathLst>
              <a:path w="2047851" h="1551917">
                <a:moveTo>
                  <a:pt x="0" y="0"/>
                </a:moveTo>
                <a:lnTo>
                  <a:pt x="96279" y="0"/>
                </a:lnTo>
                <a:lnTo>
                  <a:pt x="1306797" y="0"/>
                </a:lnTo>
                <a:lnTo>
                  <a:pt x="1951573" y="0"/>
                </a:lnTo>
                <a:cubicBezTo>
                  <a:pt x="2004746" y="0"/>
                  <a:pt x="2047851" y="51153"/>
                  <a:pt x="2047851" y="114253"/>
                </a:cubicBezTo>
                <a:lnTo>
                  <a:pt x="2047851" y="1551917"/>
                </a:lnTo>
                <a:lnTo>
                  <a:pt x="1306797" y="1551917"/>
                </a:lnTo>
                <a:lnTo>
                  <a:pt x="0" y="1551917"/>
                </a:lnTo>
                <a:lnTo>
                  <a:pt x="0" y="11425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eps to use Legacy Swift in Xcode 8 | Ashish Kakkad">
            <a:extLst>
              <a:ext uri="{FF2B5EF4-FFF2-40B4-BE49-F238E27FC236}">
                <a16:creationId xmlns:a16="http://schemas.microsoft.com/office/drawing/2014/main" id="{3B6C51F1-7862-4EAC-891B-A97A117F1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-5" b="762"/>
          <a:stretch/>
        </p:blipFill>
        <p:spPr bwMode="auto">
          <a:xfrm>
            <a:off x="6411503" y="4206623"/>
            <a:ext cx="2466491" cy="1687869"/>
          </a:xfrm>
          <a:custGeom>
            <a:avLst/>
            <a:gdLst/>
            <a:ahLst/>
            <a:cxnLst/>
            <a:rect l="l" t="t" r="r" b="b"/>
            <a:pathLst>
              <a:path w="2466491" h="1687869">
                <a:moveTo>
                  <a:pt x="0" y="0"/>
                </a:moveTo>
                <a:lnTo>
                  <a:pt x="2466491" y="0"/>
                </a:lnTo>
                <a:lnTo>
                  <a:pt x="2466491" y="1687869"/>
                </a:lnTo>
                <a:lnTo>
                  <a:pt x="108845" y="1687869"/>
                </a:lnTo>
                <a:cubicBezTo>
                  <a:pt x="63759" y="1687869"/>
                  <a:pt x="25075" y="1661798"/>
                  <a:pt x="8550" y="1624643"/>
                </a:cubicBezTo>
                <a:lnTo>
                  <a:pt x="0" y="15843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r="25861" b="3"/>
          <a:stretch/>
        </p:blipFill>
        <p:spPr bwMode="auto">
          <a:xfrm>
            <a:off x="9028587" y="3061713"/>
            <a:ext cx="2053329" cy="2832779"/>
          </a:xfrm>
          <a:custGeom>
            <a:avLst/>
            <a:gdLst/>
            <a:ahLst/>
            <a:cxnLst/>
            <a:rect l="l" t="t" r="r" b="b"/>
            <a:pathLst>
              <a:path w="2488644" h="2893217">
                <a:moveTo>
                  <a:pt x="6640" y="0"/>
                </a:moveTo>
                <a:lnTo>
                  <a:pt x="2488644" y="0"/>
                </a:lnTo>
                <a:lnTo>
                  <a:pt x="2488644" y="1478584"/>
                </a:lnTo>
                <a:lnTo>
                  <a:pt x="2488644" y="1829101"/>
                </a:lnTo>
                <a:lnTo>
                  <a:pt x="2488644" y="2727776"/>
                </a:lnTo>
                <a:cubicBezTo>
                  <a:pt x="2488644" y="2819147"/>
                  <a:pt x="2414574" y="2893217"/>
                  <a:pt x="2323203" y="2893217"/>
                </a:cubicBezTo>
                <a:lnTo>
                  <a:pt x="896176" y="2893217"/>
                </a:lnTo>
                <a:lnTo>
                  <a:pt x="172081" y="2893217"/>
                </a:lnTo>
                <a:lnTo>
                  <a:pt x="0" y="2893217"/>
                </a:lnTo>
                <a:lnTo>
                  <a:pt x="0" y="140978"/>
                </a:lnTo>
                <a:lnTo>
                  <a:pt x="6640" y="140978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27D324-9E26-41A5-9775-754BBCEDB1CB}"/>
              </a:ext>
            </a:extLst>
          </p:cNvPr>
          <p:cNvCxnSpPr/>
          <p:nvPr/>
        </p:nvCxnSpPr>
        <p:spPr>
          <a:xfrm>
            <a:off x="8877994" y="1367981"/>
            <a:ext cx="0" cy="452651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EFC5A5E6-4B1A-4F80-9222-900F910A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72" y="673240"/>
            <a:ext cx="4001328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Hybrid Mobile APP Development</a:t>
            </a:r>
          </a:p>
        </p:txBody>
      </p:sp>
      <p:sp>
        <p:nvSpPr>
          <p:cNvPr id="205" name="Rounded Rectangle 25">
            <a:extLst>
              <a:ext uri="{FF2B5EF4-FFF2-40B4-BE49-F238E27FC236}">
                <a16:creationId xmlns:a16="http://schemas.microsoft.com/office/drawing/2014/main" id="{B00EC844-8D8D-42B0-B620-F59047E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xamarin logo png">
            <a:extLst>
              <a:ext uri="{FF2B5EF4-FFF2-40B4-BE49-F238E27FC236}">
                <a16:creationId xmlns:a16="http://schemas.microsoft.com/office/drawing/2014/main" id="{E5A700E1-825C-4661-896B-562C4AE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895966"/>
            <a:ext cx="2916936" cy="19357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ounded Rectangle 48">
            <a:extLst>
              <a:ext uri="{FF2B5EF4-FFF2-40B4-BE49-F238E27FC236}">
                <a16:creationId xmlns:a16="http://schemas.microsoft.com/office/drawing/2014/main" id="{3DD53F0B-376A-4D3E-A710-544790AB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awerum.com/img/blog/app-icon.png">
            <a:extLst>
              <a:ext uri="{FF2B5EF4-FFF2-40B4-BE49-F238E27FC236}">
                <a16:creationId xmlns:a16="http://schemas.microsoft.com/office/drawing/2014/main" id="{4D6D7250-97D8-4C56-BA5B-867C36A5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4220323" y="956673"/>
            <a:ext cx="2916936" cy="1814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ounded Rectangle 33">
            <a:extLst>
              <a:ext uri="{FF2B5EF4-FFF2-40B4-BE49-F238E27FC236}">
                <a16:creationId xmlns:a16="http://schemas.microsoft.com/office/drawing/2014/main" id="{34E5EA4D-088E-4D93-9CCC-475381E8F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D3E2F-3BC2-4DDF-B018-41423028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4287863"/>
            <a:ext cx="2916936" cy="9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Rounded Rectangle 50">
            <a:extLst>
              <a:ext uri="{FF2B5EF4-FFF2-40B4-BE49-F238E27FC236}">
                <a16:creationId xmlns:a16="http://schemas.microsoft.com/office/drawing/2014/main" id="{BF33DDB4-1F48-488B-93B0-7147D977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 Flutter Png, Transparent Png , Transparent Png Image - PNGitem">
            <a:extLst>
              <a:ext uri="{FF2B5EF4-FFF2-40B4-BE49-F238E27FC236}">
                <a16:creationId xmlns:a16="http://schemas.microsoft.com/office/drawing/2014/main" id="{E5A3F145-AE4F-480F-825C-2D01DA86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0323" y="4302448"/>
            <a:ext cx="2916936" cy="9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A611B495-6557-4A3E-B901-017B1134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 r="-1"/>
          <a:stretch/>
        </p:blipFill>
        <p:spPr>
          <a:xfrm>
            <a:off x="7885872" y="4375150"/>
            <a:ext cx="4306127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2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19CEEBA85614AB1ABD507E3FD5391" ma:contentTypeVersion="2" ma:contentTypeDescription="Create a new document." ma:contentTypeScope="" ma:versionID="c286f7ea878c9cddc6afefcb09bff2b0">
  <xsd:schema xmlns:xsd="http://www.w3.org/2001/XMLSchema" xmlns:xs="http://www.w3.org/2001/XMLSchema" xmlns:p="http://schemas.microsoft.com/office/2006/metadata/properties" xmlns:ns2="55d1dee9-4670-46c5-b2e4-8513a65f43e9" targetNamespace="http://schemas.microsoft.com/office/2006/metadata/properties" ma:root="true" ma:fieldsID="a2fa1f62c57d662ec9137694f94c2daa" ns2:_="">
    <xsd:import namespace="55d1dee9-4670-46c5-b2e4-8513a65f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1dee9-4670-46c5-b2e4-8513a65f4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C5E7A6-0F5A-496C-977D-738F79E0AD68}"/>
</file>

<file path=customXml/itemProps2.xml><?xml version="1.0" encoding="utf-8"?>
<ds:datastoreItem xmlns:ds="http://schemas.openxmlformats.org/officeDocument/2006/customXml" ds:itemID="{B3BD83D8-F8A1-48C4-A381-E9714A50C887}"/>
</file>

<file path=customXml/itemProps3.xml><?xml version="1.0" encoding="utf-8"?>
<ds:datastoreItem xmlns:ds="http://schemas.openxmlformats.org/officeDocument/2006/customXml" ds:itemID="{3713FEE0-A6F2-4C1D-9E6A-FB16E70750C7}"/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154</Words>
  <Application>Microsoft Office PowerPoint</Application>
  <PresentationFormat>Widescreen</PresentationFormat>
  <Paragraphs>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Course Name: Mobile Application Development Credit Hours: 3(2,1) Instructor: Junaid Ali Khan</vt:lpstr>
      <vt:lpstr>Course evaluation</vt:lpstr>
      <vt:lpstr>Course Description</vt:lpstr>
      <vt:lpstr>Lecture 1</vt:lpstr>
      <vt:lpstr>smartphone users worldwide from  2016 to 2022</vt:lpstr>
      <vt:lpstr>smartphone shipments worldwide from  2012 to 2021</vt:lpstr>
      <vt:lpstr>Mobile platforms</vt:lpstr>
      <vt:lpstr>Native mobile app development</vt:lpstr>
      <vt:lpstr>Hybrid Mobile APP Development</vt:lpstr>
      <vt:lpstr>About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ZHS ZHS</dc:creator>
  <cp:lastModifiedBy>Junaid Khan</cp:lastModifiedBy>
  <cp:revision>27</cp:revision>
  <dcterms:created xsi:type="dcterms:W3CDTF">2020-09-15T19:32:52Z</dcterms:created>
  <dcterms:modified xsi:type="dcterms:W3CDTF">2023-02-21T06:24:21Z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0x01010030819CEEBA85614AB1ABD507E3FD5391</vt:lpwstr>
  </property>
</Properties>
</file>