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Introduction to JavaScript</a:t>
            </a:r>
          </a:p>
          <a:p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90D-D505-4A3F-A94F-D4D99DF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779D-6EE8-474B-A6DE-75F3E7F1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45963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two complex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"object" for objects, arrays, and null.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does not return "object" for functions.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A7CE1FF-B5EB-4871-9482-3E7E7E3D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328911-767E-4158-A589-3E6ECCB7B64B}"/>
              </a:ext>
            </a:extLst>
          </p:cNvPr>
          <p:cNvSpPr/>
          <p:nvPr/>
        </p:nvSpPr>
        <p:spPr>
          <a:xfrm>
            <a:off x="2491149" y="5355236"/>
            <a:ext cx="9011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 (arrays are objects)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"function"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0635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88B0-CC2F-4896-94A0-7C7F855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ES6 Variables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DE6777-5180-4691-802C-2C66B6F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609610"/>
              </p:ext>
            </p:extLst>
          </p:nvPr>
        </p:nvGraphicFramePr>
        <p:xfrm>
          <a:off x="2518348" y="2921832"/>
          <a:ext cx="7685241" cy="259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39">
                  <a:extLst>
                    <a:ext uri="{9D8B030D-6E8A-4147-A177-3AD203B41FA5}">
                      <a16:colId xmlns:a16="http://schemas.microsoft.com/office/drawing/2014/main" val="642197603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3093823075"/>
                    </a:ext>
                  </a:extLst>
                </a:gridCol>
                <a:gridCol w="1385800">
                  <a:extLst>
                    <a:ext uri="{9D8B030D-6E8A-4147-A177-3AD203B41FA5}">
                      <a16:colId xmlns:a16="http://schemas.microsoft.com/office/drawing/2014/main" val="4278664829"/>
                    </a:ext>
                  </a:extLst>
                </a:gridCol>
                <a:gridCol w="1921310">
                  <a:extLst>
                    <a:ext uri="{9D8B030D-6E8A-4147-A177-3AD203B41FA5}">
                      <a16:colId xmlns:a16="http://schemas.microsoft.com/office/drawing/2014/main" val="2953791944"/>
                    </a:ext>
                  </a:extLst>
                </a:gridCol>
              </a:tblGrid>
              <a:tr h="682776">
                <a:tc>
                  <a:txBody>
                    <a:bodyPr/>
                    <a:lstStyle/>
                    <a:p>
                      <a:endParaRPr lang="en-P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var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let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anose="020B0609020204030204" pitchFamily="49" charset="0"/>
                        </a:rPr>
                        <a:t>const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46629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r>
                        <a:rPr lang="en-GB" sz="2400" dirty="0"/>
                        <a:t>Scope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Function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20543"/>
                  </a:ext>
                </a:extLst>
              </a:tr>
              <a:tr h="1228996">
                <a:tc>
                  <a:txBody>
                    <a:bodyPr/>
                    <a:lstStyle/>
                    <a:p>
                      <a:r>
                        <a:rPr lang="en-GB" sz="2400" dirty="0"/>
                        <a:t>Can change value after creation?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84087"/>
                  </a:ext>
                </a:extLst>
              </a:tr>
            </a:tbl>
          </a:graphicData>
        </a:graphic>
      </p:graphicFrame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0F7B6379-9225-4536-AAD3-869EC7C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Side Language (Vanilla JS, jQuery, </a:t>
            </a:r>
            <a:r>
              <a:rPr lang="en-GB"/>
              <a:t>React, </a:t>
            </a:r>
            <a:r>
              <a:rPr lang="en-GB" dirty="0"/>
              <a:t>Vue.js etc)</a:t>
            </a:r>
          </a:p>
          <a:p>
            <a:r>
              <a:rPr lang="en-GB" dirty="0"/>
              <a:t>Server Side Language (Node.js, Express, MongoDB etc)</a:t>
            </a:r>
          </a:p>
          <a:p>
            <a:r>
              <a:rPr lang="en-GB" dirty="0"/>
              <a:t>Easy to Learn</a:t>
            </a:r>
          </a:p>
          <a:p>
            <a:r>
              <a:rPr lang="en-GB" dirty="0"/>
              <a:t>ES6 introduced and standardized in 2015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83B-4A1C-4030-9D89-DF0BE5C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Syntax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E1B1-86EE-43F0-9E49-0D069AD5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03624"/>
          </a:xfrm>
        </p:spPr>
        <p:txBody>
          <a:bodyPr/>
          <a:lstStyle/>
          <a:p>
            <a:r>
              <a:rPr lang="en-GB" dirty="0"/>
              <a:t>Very similar to other programming languages</a:t>
            </a:r>
          </a:p>
          <a:p>
            <a:r>
              <a:rPr lang="en-US" dirty="0"/>
              <a:t>JavaScript uses the </a:t>
            </a:r>
            <a:r>
              <a:rPr lang="en-US" b="1" dirty="0">
                <a:latin typeface="Consolas" panose="020B0609020204030204" pitchFamily="49" charset="0"/>
              </a:rPr>
              <a:t>var</a:t>
            </a:r>
            <a:r>
              <a:rPr lang="en-US" dirty="0"/>
              <a:t> keyword to declare variables.</a:t>
            </a:r>
          </a:p>
          <a:p>
            <a:r>
              <a:rPr lang="en-US" dirty="0"/>
              <a:t>Universal principle for identifiers </a:t>
            </a:r>
          </a:p>
          <a:p>
            <a:r>
              <a:rPr lang="en-US" b="1" dirty="0"/>
              <a:t>Strings</a:t>
            </a:r>
            <a:r>
              <a:rPr lang="en-US" dirty="0"/>
              <a:t> are text, written within double or single quotes</a:t>
            </a:r>
          </a:p>
          <a:p>
            <a:r>
              <a:rPr lang="en-US" dirty="0"/>
              <a:t>Output on console using </a:t>
            </a:r>
            <a:r>
              <a:rPr lang="en-US" b="1" dirty="0">
                <a:latin typeface="Consolas" panose="020B0609020204030204" pitchFamily="49" charset="0"/>
              </a:rPr>
              <a:t>console.log</a:t>
            </a:r>
          </a:p>
          <a:p>
            <a:endParaRPr lang="en-US" dirty="0"/>
          </a:p>
          <a:p>
            <a:endParaRPr lang="en-GB" dirty="0"/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4107226-84B7-4D80-8885-A54DF6AC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E4189-D350-4EC5-808A-80A91E68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78" y="5338472"/>
            <a:ext cx="5704471" cy="1017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B1F29-9DDD-4B05-83C0-EC5EA3A0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85" y="5338472"/>
            <a:ext cx="1437866" cy="10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5CDB-1180-4345-80FC-EC28274B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B5D8-89F0-4E5E-9789-F68683D5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create uninitialized variables or variable declaration (undefined)</a:t>
            </a:r>
          </a:p>
          <a:p>
            <a:r>
              <a:rPr lang="en-GB" dirty="0"/>
              <a:t>Change type of same variable anytime</a:t>
            </a:r>
          </a:p>
          <a:p>
            <a:r>
              <a:rPr lang="en-GB" dirty="0"/>
              <a:t>Recreate same variable again</a:t>
            </a:r>
          </a:p>
          <a:p>
            <a:endParaRPr lang="en-PK" dirty="0"/>
          </a:p>
        </p:txBody>
      </p:sp>
      <p:pic>
        <p:nvPicPr>
          <p:cNvPr id="5" name="Picture 8" descr="Image result for JavaScript png icon">
            <a:extLst>
              <a:ext uri="{FF2B5EF4-FFF2-40B4-BE49-F238E27FC236}">
                <a16:creationId xmlns:a16="http://schemas.microsoft.com/office/drawing/2014/main" id="{2CCA4E37-2B72-4B26-94BD-D417EAB7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E55B6-363C-460F-84A2-1637855E6987}"/>
              </a:ext>
            </a:extLst>
          </p:cNvPr>
          <p:cNvSpPr/>
          <p:nvPr/>
        </p:nvSpPr>
        <p:spPr>
          <a:xfrm>
            <a:off x="7514391" y="4571922"/>
            <a:ext cx="447206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//undefined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"I am one hundred"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I am one hundred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8A58-4F12-43D1-A940-767434C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7EAA-3C88-4967-A90A-558DE52F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5995782" cy="859437"/>
          </a:xfrm>
        </p:spPr>
        <p:txBody>
          <a:bodyPr/>
          <a:lstStyle/>
          <a:p>
            <a:r>
              <a:rPr lang="en-GB" dirty="0"/>
              <a:t>Similar to other programming languages except === and !==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0063383-4FB8-4604-8B4A-596C64CC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3608CF-93FD-4CD9-9FFE-6555A076F442}"/>
              </a:ext>
            </a:extLst>
          </p:cNvPr>
          <p:cNvGrpSpPr/>
          <p:nvPr/>
        </p:nvGrpSpPr>
        <p:grpSpPr>
          <a:xfrm>
            <a:off x="7703354" y="2438398"/>
            <a:ext cx="4094140" cy="4179657"/>
            <a:chOff x="7703354" y="2438398"/>
            <a:chExt cx="4094140" cy="4179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196B26-9F32-4065-96EF-51203266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3354" y="2438398"/>
              <a:ext cx="4094140" cy="41796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2CA46-C816-43F3-986D-BC89E53BCD19}"/>
                </a:ext>
              </a:extLst>
            </p:cNvPr>
            <p:cNvSpPr/>
            <p:nvPr/>
          </p:nvSpPr>
          <p:spPr>
            <a:xfrm>
              <a:off x="7704944" y="3297836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9AE531-8983-443B-B0AF-368EAB237B45}"/>
                </a:ext>
              </a:extLst>
            </p:cNvPr>
            <p:cNvSpPr/>
            <p:nvPr/>
          </p:nvSpPr>
          <p:spPr>
            <a:xfrm>
              <a:off x="7704944" y="4157273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1751-74BD-4D13-B8D6-D82EB3DECBBB}"/>
              </a:ext>
            </a:extLst>
          </p:cNvPr>
          <p:cNvSpPr/>
          <p:nvPr/>
        </p:nvSpPr>
        <p:spPr>
          <a:xfrm>
            <a:off x="1873770" y="3499602"/>
            <a:ext cx="4222230" cy="1477328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'10'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85ED8-974A-49A0-8EB2-0B8FCF71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70" y="5178697"/>
            <a:ext cx="1974393" cy="6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4306-103B-4E9A-A993-559B893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/>
              <a:t>DataTypes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0B82-AF31-4D3D-8620-F85CBD0D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42929" cy="317916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Number, String, Object etc</a:t>
            </a:r>
          </a:p>
          <a:p>
            <a:r>
              <a:rPr lang="en-GB" dirty="0"/>
              <a:t>Decimal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15.56</a:t>
            </a:r>
          </a:p>
          <a:p>
            <a:r>
              <a:rPr lang="en-GB" dirty="0"/>
              <a:t>Exponential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10e5</a:t>
            </a:r>
          </a:p>
          <a:p>
            <a:r>
              <a:rPr lang="en-GB" dirty="0"/>
              <a:t>Object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 person = {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:"John",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:"Doe", age:50 };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F87062DA-F663-4467-993C-1F761FD7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18B-A033-4270-A83D-5872EB60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>
                <a:latin typeface="Consolas" panose="020B0609020204030204" pitchFamily="49" charset="0"/>
              </a:rPr>
              <a:t>typeof</a:t>
            </a:r>
            <a:r>
              <a:rPr lang="en-GB" dirty="0"/>
              <a:t> Operator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538-7FA2-4A01-B4D3-74193A86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3268"/>
            <a:ext cx="10018713" cy="1863780"/>
          </a:xfrm>
        </p:spPr>
        <p:txBody>
          <a:bodyPr/>
          <a:lstStyle/>
          <a:p>
            <a:r>
              <a:rPr lang="en-US" dirty="0"/>
              <a:t>You can use the JavaScript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to find the type of a JavaScript variable.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the type of a variable or an expression:</a:t>
            </a:r>
          </a:p>
          <a:p>
            <a:endParaRPr lang="en-PK" dirty="0"/>
          </a:p>
        </p:txBody>
      </p: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1CB36C98-CABB-4342-83AA-A9E94D51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7F5C4D-6CFA-499E-B9C8-CC3EBF973B5C}"/>
              </a:ext>
            </a:extLst>
          </p:cNvPr>
          <p:cNvSpPr/>
          <p:nvPr/>
        </p:nvSpPr>
        <p:spPr>
          <a:xfrm>
            <a:off x="1803817" y="4694950"/>
            <a:ext cx="4806845" cy="8309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endParaRPr lang="en-PK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3EE4E-DCAA-4243-8CEC-D41B1FB1941E}"/>
              </a:ext>
            </a:extLst>
          </p:cNvPr>
          <p:cNvSpPr/>
          <p:nvPr/>
        </p:nvSpPr>
        <p:spPr>
          <a:xfrm>
            <a:off x="6930169" y="4675814"/>
            <a:ext cx="4800599" cy="1323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876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43E-7B79-4617-AAC0-D7F18D2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>
                <a:latin typeface="Consolas" panose="020B0609020204030204" pitchFamily="49" charset="0"/>
              </a:rPr>
              <a:t>undefined</a:t>
            </a:r>
            <a:r>
              <a:rPr lang="en-GB" dirty="0"/>
              <a:t> vs </a:t>
            </a:r>
            <a:r>
              <a:rPr lang="en-GB" dirty="0">
                <a:latin typeface="Consolas" panose="020B0609020204030204" pitchFamily="49" charset="0"/>
              </a:rPr>
              <a:t>null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AAAF-CCFC-4693-921C-A891D3F7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384686"/>
          </a:xfrm>
        </p:spPr>
        <p:txBody>
          <a:bodyPr>
            <a:normAutofit/>
          </a:bodyPr>
          <a:lstStyle/>
          <a:p>
            <a:r>
              <a:rPr lang="en-US" dirty="0"/>
              <a:t>In JavaScript null is "nothing". It is supposed to be something that doesn't exist.</a:t>
            </a:r>
          </a:p>
          <a:p>
            <a:pPr lvl="1"/>
            <a:r>
              <a:rPr lang="en-US" dirty="0"/>
              <a:t>Unfortunately, in JavaScript, the data type of null is an object.</a:t>
            </a:r>
          </a:p>
          <a:p>
            <a:pPr lvl="1"/>
            <a:r>
              <a:rPr lang="en-US" dirty="0"/>
              <a:t>You can empty an object by setting it to null</a:t>
            </a:r>
          </a:p>
          <a:p>
            <a:r>
              <a:rPr lang="en-US" dirty="0"/>
              <a:t>undefined and null are equal in value but different in type:</a:t>
            </a: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FD2FCFE-CCB4-43C6-B1AB-C80AC20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EDE40-B16D-47BF-8976-0DAFB0702F48}"/>
              </a:ext>
            </a:extLst>
          </p:cNvPr>
          <p:cNvSpPr/>
          <p:nvPr/>
        </p:nvSpPr>
        <p:spPr>
          <a:xfrm>
            <a:off x="3550170" y="5175354"/>
            <a:ext cx="5091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undefined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 undefined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 undefined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43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072C-DCDC-463F-8D7D-F994A58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BF71-0143-4008-B826-B00FB534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primitive data value is a single simple data value with no additional properties and methods.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these primitive types: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boolean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Undefined</a:t>
            </a:r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C5734C97-2F4E-424D-B23C-1149A706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04118-92C8-4D92-BCAF-F226BDDB77F6}"/>
              </a:ext>
            </a:extLst>
          </p:cNvPr>
          <p:cNvSpPr/>
          <p:nvPr/>
        </p:nvSpPr>
        <p:spPr>
          <a:xfrm>
            <a:off x="4846822" y="5002649"/>
            <a:ext cx="6978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  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"undefined" (if x has no value)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92194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19CEEBA85614AB1ABD507E3FD5391" ma:contentTypeVersion="2" ma:contentTypeDescription="Create a new document." ma:contentTypeScope="" ma:versionID="c286f7ea878c9cddc6afefcb09bff2b0">
  <xsd:schema xmlns:xsd="http://www.w3.org/2001/XMLSchema" xmlns:xs="http://www.w3.org/2001/XMLSchema" xmlns:p="http://schemas.microsoft.com/office/2006/metadata/properties" xmlns:ns2="55d1dee9-4670-46c5-b2e4-8513a65f43e9" targetNamespace="http://schemas.microsoft.com/office/2006/metadata/properties" ma:root="true" ma:fieldsID="a2fa1f62c57d662ec9137694f94c2daa" ns2:_="">
    <xsd:import namespace="55d1dee9-4670-46c5-b2e4-8513a65f43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1dee9-4670-46c5-b2e4-8513a65f4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AD6FA7-73BF-4CEF-8D1B-908F4D77BD20}"/>
</file>

<file path=customXml/itemProps2.xml><?xml version="1.0" encoding="utf-8"?>
<ds:datastoreItem xmlns:ds="http://schemas.openxmlformats.org/officeDocument/2006/customXml" ds:itemID="{C0054D54-C0CB-4314-8EE1-1BDF23131693}"/>
</file>

<file path=customXml/itemProps3.xml><?xml version="1.0" encoding="utf-8"?>
<ds:datastoreItem xmlns:ds="http://schemas.openxmlformats.org/officeDocument/2006/customXml" ds:itemID="{8BE3D6FE-EC38-4F93-BBB0-6516995A93D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609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Parallax</vt:lpstr>
      <vt:lpstr>MOBILE APPLICATION DEVELOPMENT</vt:lpstr>
      <vt:lpstr>JavaScript</vt:lpstr>
      <vt:lpstr>JS Syntax</vt:lpstr>
      <vt:lpstr>JS Variables</vt:lpstr>
      <vt:lpstr>JS Operators</vt:lpstr>
      <vt:lpstr>JS DataTypes</vt:lpstr>
      <vt:lpstr>JS typeof Operator</vt:lpstr>
      <vt:lpstr>JS undefined vs null</vt:lpstr>
      <vt:lpstr>Primitive Data</vt:lpstr>
      <vt:lpstr>Complex Data</vt:lpstr>
      <vt:lpstr>ES6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39</cp:revision>
  <dcterms:created xsi:type="dcterms:W3CDTF">2019-09-18T08:02:07Z</dcterms:created>
  <dcterms:modified xsi:type="dcterms:W3CDTF">2023-02-27T06:03:52Z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0x01010030819CEEBA85614AB1ABD507E3FD5391</vt:lpwstr>
  </property>
</Properties>
</file>