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1213" r:id="rId2"/>
    <p:sldId id="1496" r:id="rId3"/>
    <p:sldId id="1302" r:id="rId4"/>
    <p:sldId id="1572" r:id="rId5"/>
    <p:sldId id="1461" r:id="rId6"/>
    <p:sldId id="1463" r:id="rId7"/>
    <p:sldId id="1571" r:id="rId8"/>
    <p:sldId id="1555" r:id="rId9"/>
    <p:sldId id="1554" r:id="rId10"/>
    <p:sldId id="1584" r:id="rId11"/>
    <p:sldId id="1586" r:id="rId12"/>
    <p:sldId id="1585" r:id="rId13"/>
    <p:sldId id="1556" r:id="rId14"/>
    <p:sldId id="1557" r:id="rId15"/>
    <p:sldId id="1558" r:id="rId16"/>
    <p:sldId id="1559" r:id="rId17"/>
    <p:sldId id="1560" r:id="rId18"/>
    <p:sldId id="1588" r:id="rId19"/>
    <p:sldId id="1583" r:id="rId20"/>
    <p:sldId id="1580" r:id="rId21"/>
    <p:sldId id="1573" r:id="rId22"/>
    <p:sldId id="1581" r:id="rId23"/>
    <p:sldId id="1574" r:id="rId24"/>
    <p:sldId id="1575" r:id="rId25"/>
    <p:sldId id="1577" r:id="rId26"/>
    <p:sldId id="1576" r:id="rId27"/>
    <p:sldId id="1582" r:id="rId28"/>
    <p:sldId id="1578" r:id="rId29"/>
    <p:sldId id="1569" r:id="rId30"/>
    <p:sldId id="1587" r:id="rId3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C0E4"/>
    <a:srgbClr val="364D65"/>
    <a:srgbClr val="FADF35"/>
    <a:srgbClr val="F29B26"/>
    <a:srgbClr val="FBB62B"/>
    <a:srgbClr val="445469"/>
    <a:srgbClr val="19232E"/>
    <a:srgbClr val="2F2F2F"/>
    <a:srgbClr val="FBC81F"/>
    <a:srgbClr val="2C40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80" autoAdjust="0"/>
    <p:restoredTop sz="90058" autoAdjust="0"/>
  </p:normalViewPr>
  <p:slideViewPr>
    <p:cSldViewPr snapToGrid="0" snapToObjects="1">
      <p:cViewPr varScale="1">
        <p:scale>
          <a:sx n="52" d="100"/>
          <a:sy n="52" d="100"/>
        </p:scale>
        <p:origin x="264" y="108"/>
      </p:cViewPr>
      <p:guideLst/>
    </p:cSldViewPr>
  </p:slideViewPr>
  <p:notesTextViewPr>
    <p:cViewPr>
      <p:scale>
        <a:sx n="100" d="100"/>
        <a:sy n="100" d="100"/>
      </p:scale>
      <p:origin x="0" y="0"/>
    </p:cViewPr>
  </p:notesTextViewPr>
  <p:sorterViewPr>
    <p:cViewPr>
      <p:scale>
        <a:sx n="65" d="100"/>
        <a:sy n="65" d="100"/>
      </p:scale>
      <p:origin x="0" y="28992"/>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3/2/2022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‹N°›</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1972456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Envoi auto du lien grâce aux modèles de courriels</a:t>
            </a:r>
          </a:p>
        </p:txBody>
      </p:sp>
      <p:sp>
        <p:nvSpPr>
          <p:cNvPr id="4" name="Espace réservé du numéro de diapositive 3"/>
          <p:cNvSpPr>
            <a:spLocks noGrp="1"/>
          </p:cNvSpPr>
          <p:nvPr>
            <p:ph type="sldNum" sz="quarter" idx="5"/>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402677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Attention, à activer sur serveur</a:t>
            </a:r>
          </a:p>
        </p:txBody>
      </p:sp>
      <p:sp>
        <p:nvSpPr>
          <p:cNvPr id="4" name="Espace réservé du numéro de diapositive 3"/>
          <p:cNvSpPr>
            <a:spLocks noGrp="1"/>
          </p:cNvSpPr>
          <p:nvPr>
            <p:ph type="sldNum" sz="quarter" idx="5"/>
          </p:nvPr>
        </p:nvSpPr>
        <p:spPr/>
        <p:txBody>
          <a:bodyPr/>
          <a:lstStyle/>
          <a:p>
            <a:fld id="{006BE02D-20C0-F840-AFAC-BEA99C74FDC2}" type="slidenum">
              <a:rPr lang="en-US" smtClean="0"/>
              <a:pPr/>
              <a:t>13</a:t>
            </a:fld>
            <a:endParaRPr lang="en-US"/>
          </a:p>
        </p:txBody>
      </p:sp>
    </p:spTree>
    <p:extLst>
      <p:ext uri="{BB962C8B-B14F-4D97-AF65-F5344CB8AC3E}">
        <p14:creationId xmlns:p14="http://schemas.microsoft.com/office/powerpoint/2010/main" val="2875063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977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ur vision 2">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8675648" cy="13716000"/>
          </a:xfrm>
        </p:spPr>
        <p:txBody>
          <a:bodyPr/>
          <a:lstStyle/>
          <a:p>
            <a:endParaRPr lang="en-US"/>
          </a:p>
        </p:txBody>
      </p:sp>
    </p:spTree>
    <p:extLst>
      <p:ext uri="{BB962C8B-B14F-4D97-AF65-F5344CB8AC3E}">
        <p14:creationId xmlns:p14="http://schemas.microsoft.com/office/powerpoint/2010/main" val="7089154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adership skils">
    <p:spTree>
      <p:nvGrpSpPr>
        <p:cNvPr id="1" name=""/>
        <p:cNvGrpSpPr/>
        <p:nvPr/>
      </p:nvGrpSpPr>
      <p:grpSpPr>
        <a:xfrm>
          <a:off x="0" y="0"/>
          <a:ext cx="0" cy="0"/>
          <a:chOff x="0" y="0"/>
          <a:chExt cx="0" cy="0"/>
        </a:xfrm>
      </p:grpSpPr>
      <p:sp>
        <p:nvSpPr>
          <p:cNvPr id="34" name="Picture Placeholder 3"/>
          <p:cNvSpPr>
            <a:spLocks noGrp="1"/>
          </p:cNvSpPr>
          <p:nvPr>
            <p:ph type="pic" sz="quarter" idx="14"/>
          </p:nvPr>
        </p:nvSpPr>
        <p:spPr>
          <a:xfrm>
            <a:off x="2682362" y="3945706"/>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a:p>
        </p:txBody>
      </p:sp>
    </p:spTree>
    <p:extLst>
      <p:ext uri="{BB962C8B-B14F-4D97-AF65-F5344CB8AC3E}">
        <p14:creationId xmlns:p14="http://schemas.microsoft.com/office/powerpoint/2010/main" val="11338978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act Us-Boost">
    <p:spTree>
      <p:nvGrpSpPr>
        <p:cNvPr id="1" name=""/>
        <p:cNvGrpSpPr/>
        <p:nvPr/>
      </p:nvGrpSpPr>
      <p:grpSpPr>
        <a:xfrm>
          <a:off x="0" y="0"/>
          <a:ext cx="0" cy="0"/>
          <a:chOff x="0" y="0"/>
          <a:chExt cx="0" cy="0"/>
        </a:xfrm>
      </p:grpSpPr>
      <p:sp>
        <p:nvSpPr>
          <p:cNvPr id="19" name="Picture Placeholder 18"/>
          <p:cNvSpPr>
            <a:spLocks noGrp="1"/>
          </p:cNvSpPr>
          <p:nvPr>
            <p:ph type="pic" sz="quarter" idx="11"/>
          </p:nvPr>
        </p:nvSpPr>
        <p:spPr>
          <a:xfrm>
            <a:off x="1431917" y="153884"/>
            <a:ext cx="11724934" cy="13428667"/>
          </a:xfrm>
          <a:custGeom>
            <a:avLst/>
            <a:gdLst>
              <a:gd name="connsiteX0" fmla="*/ 8955694 w 11724934"/>
              <a:gd name="connsiteY0" fmla="*/ 2976334 h 13428667"/>
              <a:gd name="connsiteX1" fmla="*/ 3330999 w 11724934"/>
              <a:gd name="connsiteY1" fmla="*/ 12125956 h 13428667"/>
              <a:gd name="connsiteX2" fmla="*/ 3074428 w 11724934"/>
              <a:gd name="connsiteY2" fmla="*/ 11690634 h 13428667"/>
              <a:gd name="connsiteX3" fmla="*/ 8133670 w 11724934"/>
              <a:gd name="connsiteY3" fmla="*/ 3460824 h 13428667"/>
              <a:gd name="connsiteX4" fmla="*/ 6613112 w 11724934"/>
              <a:gd name="connsiteY4" fmla="*/ 2045671 h 13428667"/>
              <a:gd name="connsiteX5" fmla="*/ 988418 w 11724934"/>
              <a:gd name="connsiteY5" fmla="*/ 11195294 h 13428667"/>
              <a:gd name="connsiteX6" fmla="*/ 731845 w 11724934"/>
              <a:gd name="connsiteY6" fmla="*/ 10759973 h 13428667"/>
              <a:gd name="connsiteX7" fmla="*/ 5791089 w 11724934"/>
              <a:gd name="connsiteY7" fmla="*/ 2530161 h 13428667"/>
              <a:gd name="connsiteX8" fmla="*/ 10347090 w 11724934"/>
              <a:gd name="connsiteY8" fmla="*/ 1955479 h 13428667"/>
              <a:gd name="connsiteX9" fmla="*/ 3290281 w 11724934"/>
              <a:gd name="connsiteY9" fmla="*/ 13428667 h 13428667"/>
              <a:gd name="connsiteX10" fmla="*/ 2991235 w 11724934"/>
              <a:gd name="connsiteY10" fmla="*/ 12921283 h 13428667"/>
              <a:gd name="connsiteX11" fmla="*/ 9388443 w 11724934"/>
              <a:gd name="connsiteY11" fmla="*/ 2520493 h 13428667"/>
              <a:gd name="connsiteX12" fmla="*/ 9016568 w 11724934"/>
              <a:gd name="connsiteY12" fmla="*/ 1717422 h 13428667"/>
              <a:gd name="connsiteX13" fmla="*/ 3391873 w 11724934"/>
              <a:gd name="connsiteY13" fmla="*/ 10867044 h 13428667"/>
              <a:gd name="connsiteX14" fmla="*/ 3135302 w 11724934"/>
              <a:gd name="connsiteY14" fmla="*/ 10431723 h 13428667"/>
              <a:gd name="connsiteX15" fmla="*/ 8194543 w 11724934"/>
              <a:gd name="connsiteY15" fmla="*/ 2201912 h 13428667"/>
              <a:gd name="connsiteX16" fmla="*/ 8004509 w 11724934"/>
              <a:gd name="connsiteY16" fmla="*/ 1024816 h 13428667"/>
              <a:gd name="connsiteX17" fmla="*/ 947699 w 11724934"/>
              <a:gd name="connsiteY17" fmla="*/ 12498007 h 13428667"/>
              <a:gd name="connsiteX18" fmla="*/ 648653 w 11724934"/>
              <a:gd name="connsiteY18" fmla="*/ 11990622 h 13428667"/>
              <a:gd name="connsiteX19" fmla="*/ 7045862 w 11724934"/>
              <a:gd name="connsiteY19" fmla="*/ 1589830 h 13428667"/>
              <a:gd name="connsiteX20" fmla="*/ 11724934 w 11724934"/>
              <a:gd name="connsiteY20" fmla="*/ 930662 h 13428667"/>
              <a:gd name="connsiteX21" fmla="*/ 4668125 w 11724934"/>
              <a:gd name="connsiteY21" fmla="*/ 12403851 h 13428667"/>
              <a:gd name="connsiteX22" fmla="*/ 4369080 w 11724934"/>
              <a:gd name="connsiteY22" fmla="*/ 11896466 h 13428667"/>
              <a:gd name="connsiteX23" fmla="*/ 10766288 w 11724934"/>
              <a:gd name="connsiteY23" fmla="*/ 1495676 h 13428667"/>
              <a:gd name="connsiteX24" fmla="*/ 6673985 w 11724934"/>
              <a:gd name="connsiteY24" fmla="*/ 786761 h 13428667"/>
              <a:gd name="connsiteX25" fmla="*/ 1049293 w 11724934"/>
              <a:gd name="connsiteY25" fmla="*/ 9936384 h 13428667"/>
              <a:gd name="connsiteX26" fmla="*/ 792719 w 11724934"/>
              <a:gd name="connsiteY26" fmla="*/ 9501062 h 13428667"/>
              <a:gd name="connsiteX27" fmla="*/ 5851961 w 11724934"/>
              <a:gd name="connsiteY27" fmla="*/ 1271251 h 13428667"/>
              <a:gd name="connsiteX28" fmla="*/ 6440843 w 11724934"/>
              <a:gd name="connsiteY28" fmla="*/ 94156 h 13428667"/>
              <a:gd name="connsiteX29" fmla="*/ 278218 w 11724934"/>
              <a:gd name="connsiteY29" fmla="*/ 10053030 h 13428667"/>
              <a:gd name="connsiteX30" fmla="*/ 0 w 11724934"/>
              <a:gd name="connsiteY30" fmla="*/ 9580984 h 13428667"/>
              <a:gd name="connsiteX31" fmla="*/ 5543097 w 11724934"/>
              <a:gd name="connsiteY31" fmla="*/ 623276 h 13428667"/>
              <a:gd name="connsiteX32" fmla="*/ 9382354 w 11724934"/>
              <a:gd name="connsiteY32" fmla="*/ 0 h 13428667"/>
              <a:gd name="connsiteX33" fmla="*/ 2325545 w 11724934"/>
              <a:gd name="connsiteY33" fmla="*/ 11473190 h 13428667"/>
              <a:gd name="connsiteX34" fmla="*/ 2026498 w 11724934"/>
              <a:gd name="connsiteY34" fmla="*/ 10965805 h 13428667"/>
              <a:gd name="connsiteX35" fmla="*/ 8423706 w 11724934"/>
              <a:gd name="connsiteY35" fmla="*/ 565013 h 1342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724934" h="13428667">
                <a:moveTo>
                  <a:pt x="8955694" y="2976334"/>
                </a:moveTo>
                <a:lnTo>
                  <a:pt x="3330999" y="12125956"/>
                </a:lnTo>
                <a:lnTo>
                  <a:pt x="3074428" y="11690634"/>
                </a:lnTo>
                <a:lnTo>
                  <a:pt x="8133670" y="3460824"/>
                </a:lnTo>
                <a:close/>
                <a:moveTo>
                  <a:pt x="6613112" y="2045671"/>
                </a:moveTo>
                <a:lnTo>
                  <a:pt x="988418" y="11195294"/>
                </a:lnTo>
                <a:lnTo>
                  <a:pt x="731845" y="10759973"/>
                </a:lnTo>
                <a:lnTo>
                  <a:pt x="5791089" y="2530161"/>
                </a:lnTo>
                <a:close/>
                <a:moveTo>
                  <a:pt x="10347090" y="1955479"/>
                </a:moveTo>
                <a:lnTo>
                  <a:pt x="3290281" y="13428667"/>
                </a:lnTo>
                <a:lnTo>
                  <a:pt x="2991235" y="12921283"/>
                </a:lnTo>
                <a:lnTo>
                  <a:pt x="9388443" y="2520493"/>
                </a:lnTo>
                <a:close/>
                <a:moveTo>
                  <a:pt x="9016568" y="1717422"/>
                </a:moveTo>
                <a:lnTo>
                  <a:pt x="3391873" y="10867044"/>
                </a:lnTo>
                <a:lnTo>
                  <a:pt x="3135302" y="10431723"/>
                </a:lnTo>
                <a:lnTo>
                  <a:pt x="8194543" y="2201912"/>
                </a:lnTo>
                <a:close/>
                <a:moveTo>
                  <a:pt x="8004509" y="1024816"/>
                </a:moveTo>
                <a:lnTo>
                  <a:pt x="947699" y="12498007"/>
                </a:lnTo>
                <a:lnTo>
                  <a:pt x="648653" y="11990622"/>
                </a:lnTo>
                <a:lnTo>
                  <a:pt x="7045862" y="1589830"/>
                </a:lnTo>
                <a:close/>
                <a:moveTo>
                  <a:pt x="11724934" y="930662"/>
                </a:moveTo>
                <a:lnTo>
                  <a:pt x="4668125" y="12403851"/>
                </a:lnTo>
                <a:lnTo>
                  <a:pt x="4369080" y="11896466"/>
                </a:lnTo>
                <a:lnTo>
                  <a:pt x="10766288" y="1495676"/>
                </a:lnTo>
                <a:close/>
                <a:moveTo>
                  <a:pt x="6673985" y="786761"/>
                </a:moveTo>
                <a:lnTo>
                  <a:pt x="1049293" y="9936384"/>
                </a:lnTo>
                <a:lnTo>
                  <a:pt x="792719" y="9501062"/>
                </a:lnTo>
                <a:lnTo>
                  <a:pt x="5851961" y="1271251"/>
                </a:lnTo>
                <a:close/>
                <a:moveTo>
                  <a:pt x="6440843" y="94156"/>
                </a:moveTo>
                <a:lnTo>
                  <a:pt x="278218" y="10053030"/>
                </a:lnTo>
                <a:lnTo>
                  <a:pt x="0" y="9580984"/>
                </a:lnTo>
                <a:lnTo>
                  <a:pt x="5543097" y="623276"/>
                </a:lnTo>
                <a:close/>
                <a:moveTo>
                  <a:pt x="9382354" y="0"/>
                </a:moveTo>
                <a:lnTo>
                  <a:pt x="2325545" y="11473190"/>
                </a:lnTo>
                <a:lnTo>
                  <a:pt x="2026498" y="10965805"/>
                </a:lnTo>
                <a:lnTo>
                  <a:pt x="8423706" y="565013"/>
                </a:lnTo>
                <a:close/>
              </a:path>
            </a:pathLst>
          </a:custGeom>
        </p:spPr>
        <p:txBody>
          <a:bodyPr wrap="square">
            <a:noAutofit/>
          </a:bodyPr>
          <a:lstStyle>
            <a:lvl1pPr>
              <a:defRPr sz="2800"/>
            </a:lvl1pPr>
          </a:lstStyle>
          <a:p>
            <a:endParaRPr lang="en-US"/>
          </a:p>
        </p:txBody>
      </p:sp>
    </p:spTree>
    <p:extLst>
      <p:ext uri="{BB962C8B-B14F-4D97-AF65-F5344CB8AC3E}">
        <p14:creationId xmlns:p14="http://schemas.microsoft.com/office/powerpoint/2010/main" val="200788607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Master-Placehol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3764079" y="0"/>
            <a:ext cx="10613571" cy="13715999"/>
          </a:xfrm>
          <a:solidFill>
            <a:schemeClr val="bg1">
              <a:lumMod val="95000"/>
            </a:schemeClr>
          </a:solidFill>
        </p:spPr>
        <p:txBody>
          <a:bodyPr>
            <a:normAutofit/>
          </a:bodyPr>
          <a:lstStyle>
            <a:lvl1pPr>
              <a:defRPr sz="2400"/>
            </a:lvl1pPr>
          </a:lstStyle>
          <a:p>
            <a:endParaRPr lang="en-US"/>
          </a:p>
        </p:txBody>
      </p:sp>
    </p:spTree>
    <p:extLst>
      <p:ext uri="{BB962C8B-B14F-4D97-AF65-F5344CB8AC3E}">
        <p14:creationId xmlns:p14="http://schemas.microsoft.com/office/powerpoint/2010/main" val="1672060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ptop3">
    <p:spTree>
      <p:nvGrpSpPr>
        <p:cNvPr id="1" name=""/>
        <p:cNvGrpSpPr/>
        <p:nvPr/>
      </p:nvGrpSpPr>
      <p:grpSpPr>
        <a:xfrm>
          <a:off x="0" y="0"/>
          <a:ext cx="0" cy="0"/>
          <a:chOff x="0" y="0"/>
          <a:chExt cx="0" cy="0"/>
        </a:xfrm>
      </p:grpSpPr>
      <p:sp>
        <p:nvSpPr>
          <p:cNvPr id="17" name="Picture Placeholder 13"/>
          <p:cNvSpPr>
            <a:spLocks noGrp="1"/>
          </p:cNvSpPr>
          <p:nvPr>
            <p:ph type="pic" sz="quarter" idx="20"/>
          </p:nvPr>
        </p:nvSpPr>
        <p:spPr>
          <a:xfrm>
            <a:off x="12997993" y="4747807"/>
            <a:ext cx="8273194" cy="5221224"/>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a:p>
        </p:txBody>
      </p:sp>
    </p:spTree>
    <p:extLst>
      <p:ext uri="{BB962C8B-B14F-4D97-AF65-F5344CB8AC3E}">
        <p14:creationId xmlns:p14="http://schemas.microsoft.com/office/powerpoint/2010/main" val="45640638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phone_devices of 3">
    <p:spTree>
      <p:nvGrpSpPr>
        <p:cNvPr id="1" name=""/>
        <p:cNvGrpSpPr/>
        <p:nvPr/>
      </p:nvGrpSpPr>
      <p:grpSpPr>
        <a:xfrm>
          <a:off x="0" y="0"/>
          <a:ext cx="0" cy="0"/>
          <a:chOff x="0" y="0"/>
          <a:chExt cx="0" cy="0"/>
        </a:xfrm>
      </p:grpSpPr>
      <p:sp>
        <p:nvSpPr>
          <p:cNvPr id="6" name="Rectangle 5"/>
          <p:cNvSpPr/>
          <p:nvPr userDrawn="1"/>
        </p:nvSpPr>
        <p:spPr>
          <a:xfrm>
            <a:off x="5820937" y="12623180"/>
            <a:ext cx="12690088" cy="6913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13"/>
          <p:cNvSpPr>
            <a:spLocks noGrp="1"/>
          </p:cNvSpPr>
          <p:nvPr>
            <p:ph type="pic" sz="quarter" idx="21"/>
          </p:nvPr>
        </p:nvSpPr>
        <p:spPr>
          <a:xfrm>
            <a:off x="13936717" y="3247697"/>
            <a:ext cx="7241628" cy="1287517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a:p>
        </p:txBody>
      </p:sp>
    </p:spTree>
    <p:extLst>
      <p:ext uri="{BB962C8B-B14F-4D97-AF65-F5344CB8AC3E}">
        <p14:creationId xmlns:p14="http://schemas.microsoft.com/office/powerpoint/2010/main" val="11687352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phone_devices of 3">
    <p:spTree>
      <p:nvGrpSpPr>
        <p:cNvPr id="1" name=""/>
        <p:cNvGrpSpPr/>
        <p:nvPr/>
      </p:nvGrpSpPr>
      <p:grpSpPr>
        <a:xfrm>
          <a:off x="0" y="0"/>
          <a:ext cx="0" cy="0"/>
          <a:chOff x="0" y="0"/>
          <a:chExt cx="0" cy="0"/>
        </a:xfrm>
      </p:grpSpPr>
      <p:sp>
        <p:nvSpPr>
          <p:cNvPr id="6" name="Rectangle 5"/>
          <p:cNvSpPr/>
          <p:nvPr userDrawn="1"/>
        </p:nvSpPr>
        <p:spPr>
          <a:xfrm>
            <a:off x="5820937" y="12623180"/>
            <a:ext cx="12690088" cy="6913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3"/>
          <p:cNvSpPr>
            <a:spLocks noGrp="1"/>
          </p:cNvSpPr>
          <p:nvPr>
            <p:ph type="pic" sz="quarter" idx="21"/>
          </p:nvPr>
        </p:nvSpPr>
        <p:spPr>
          <a:xfrm>
            <a:off x="9253205" y="6230198"/>
            <a:ext cx="5756336" cy="102067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a:p>
        </p:txBody>
      </p:sp>
    </p:spTree>
    <p:extLst>
      <p:ext uri="{BB962C8B-B14F-4D97-AF65-F5344CB8AC3E}">
        <p14:creationId xmlns:p14="http://schemas.microsoft.com/office/powerpoint/2010/main" val="50243604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am 2">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8730082" y="4665515"/>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a:p>
        </p:txBody>
      </p:sp>
      <p:sp>
        <p:nvSpPr>
          <p:cNvPr id="15" name="Picture Placeholder 3"/>
          <p:cNvSpPr>
            <a:spLocks noGrp="1"/>
          </p:cNvSpPr>
          <p:nvPr>
            <p:ph type="pic" sz="quarter" idx="12"/>
          </p:nvPr>
        </p:nvSpPr>
        <p:spPr>
          <a:xfrm>
            <a:off x="13403702" y="4665515"/>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a:p>
        </p:txBody>
      </p:sp>
      <p:sp>
        <p:nvSpPr>
          <p:cNvPr id="25" name="Picture Placeholder 3"/>
          <p:cNvSpPr>
            <a:spLocks noGrp="1"/>
          </p:cNvSpPr>
          <p:nvPr>
            <p:ph type="pic" sz="quarter" idx="13"/>
          </p:nvPr>
        </p:nvSpPr>
        <p:spPr>
          <a:xfrm>
            <a:off x="8008742" y="4665515"/>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a:p>
        </p:txBody>
      </p:sp>
      <p:sp>
        <p:nvSpPr>
          <p:cNvPr id="34" name="Picture Placeholder 3"/>
          <p:cNvSpPr>
            <a:spLocks noGrp="1"/>
          </p:cNvSpPr>
          <p:nvPr>
            <p:ph type="pic" sz="quarter" idx="14"/>
          </p:nvPr>
        </p:nvSpPr>
        <p:spPr>
          <a:xfrm>
            <a:off x="2682362" y="4665515"/>
            <a:ext cx="2935224" cy="2935154"/>
          </a:xfrm>
          <a:prstGeom prst="ellipse">
            <a:avLst/>
          </a:prstGeom>
        </p:spPr>
        <p:txBody>
          <a:bodyPr>
            <a:normAutofit/>
          </a:bodyPr>
          <a:lstStyle>
            <a:lvl1pPr>
              <a:defRPr sz="2300" b="0" i="0">
                <a:latin typeface="Lato Light" charset="0"/>
                <a:ea typeface="Lato Light" charset="0"/>
                <a:cs typeface="Lato Light" charset="0"/>
              </a:defRPr>
            </a:lvl1pPr>
          </a:lstStyle>
          <a:p>
            <a:endParaRPr lang="en-US"/>
          </a:p>
        </p:txBody>
      </p:sp>
    </p:spTree>
    <p:extLst>
      <p:ext uri="{BB962C8B-B14F-4D97-AF65-F5344CB8AC3E}">
        <p14:creationId xmlns:p14="http://schemas.microsoft.com/office/powerpoint/2010/main" val="204598134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ortfolio 1">
    <p:spTree>
      <p:nvGrpSpPr>
        <p:cNvPr id="1" name=""/>
        <p:cNvGrpSpPr/>
        <p:nvPr/>
      </p:nvGrpSpPr>
      <p:grpSpPr>
        <a:xfrm>
          <a:off x="0" y="0"/>
          <a:ext cx="0" cy="0"/>
          <a:chOff x="0" y="0"/>
          <a:chExt cx="0" cy="0"/>
        </a:xfrm>
      </p:grpSpPr>
      <p:sp>
        <p:nvSpPr>
          <p:cNvPr id="6" name="Picture Placeholder 13"/>
          <p:cNvSpPr>
            <a:spLocks noGrp="1"/>
          </p:cNvSpPr>
          <p:nvPr>
            <p:ph type="pic" sz="quarter" idx="22"/>
          </p:nvPr>
        </p:nvSpPr>
        <p:spPr>
          <a:xfrm>
            <a:off x="15558891" y="4393580"/>
            <a:ext cx="8818759" cy="932242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a:p>
        </p:txBody>
      </p:sp>
      <p:sp>
        <p:nvSpPr>
          <p:cNvPr id="7" name="Picture Placeholder 13"/>
          <p:cNvSpPr>
            <a:spLocks noGrp="1"/>
          </p:cNvSpPr>
          <p:nvPr>
            <p:ph type="pic" sz="quarter" idx="23"/>
          </p:nvPr>
        </p:nvSpPr>
        <p:spPr>
          <a:xfrm>
            <a:off x="0" y="4393580"/>
            <a:ext cx="8876371" cy="932242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a:p>
        </p:txBody>
      </p:sp>
      <p:sp>
        <p:nvSpPr>
          <p:cNvPr id="2" name="Rectangle 1"/>
          <p:cNvSpPr/>
          <p:nvPr userDrawn="1"/>
        </p:nvSpPr>
        <p:spPr>
          <a:xfrm>
            <a:off x="8452624" y="12288644"/>
            <a:ext cx="7359805" cy="11374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906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Right Picture">
    <p:spTree>
      <p:nvGrpSpPr>
        <p:cNvPr id="1" name=""/>
        <p:cNvGrpSpPr/>
        <p:nvPr/>
      </p:nvGrpSpPr>
      <p:grpSpPr>
        <a:xfrm>
          <a:off x="0" y="0"/>
          <a:ext cx="0" cy="0"/>
          <a:chOff x="0" y="0"/>
          <a:chExt cx="0" cy="0"/>
        </a:xfrm>
      </p:grpSpPr>
      <p:sp>
        <p:nvSpPr>
          <p:cNvPr id="3" name="Rectangle 2"/>
          <p:cNvSpPr/>
          <p:nvPr userDrawn="1"/>
        </p:nvSpPr>
        <p:spPr>
          <a:xfrm>
            <a:off x="11285034" y="579864"/>
            <a:ext cx="1895707" cy="691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3"/>
          <p:cNvSpPr>
            <a:spLocks noGrp="1"/>
          </p:cNvSpPr>
          <p:nvPr>
            <p:ph type="pic" sz="quarter" idx="13"/>
          </p:nvPr>
        </p:nvSpPr>
        <p:spPr>
          <a:xfrm>
            <a:off x="12178216" y="0"/>
            <a:ext cx="12199434"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a:p>
        </p:txBody>
      </p:sp>
      <p:sp>
        <p:nvSpPr>
          <p:cNvPr id="4" name="Rectangle 3"/>
          <p:cNvSpPr/>
          <p:nvPr userDrawn="1"/>
        </p:nvSpPr>
        <p:spPr>
          <a:xfrm>
            <a:off x="5820937" y="12623180"/>
            <a:ext cx="12690088" cy="6913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82819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2" name="Rectangle 1"/>
          <p:cNvSpPr/>
          <p:nvPr userDrawn="1"/>
        </p:nvSpPr>
        <p:spPr>
          <a:xfrm>
            <a:off x="8675649" y="12533971"/>
            <a:ext cx="7069873" cy="10036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903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etitors">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6148104" y="3612994"/>
            <a:ext cx="5819852" cy="2795183"/>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a:p>
        </p:txBody>
      </p:sp>
      <p:sp>
        <p:nvSpPr>
          <p:cNvPr id="6" name="Picture Placeholder 13"/>
          <p:cNvSpPr>
            <a:spLocks noGrp="1"/>
          </p:cNvSpPr>
          <p:nvPr>
            <p:ph type="pic" sz="quarter" idx="14"/>
          </p:nvPr>
        </p:nvSpPr>
        <p:spPr>
          <a:xfrm>
            <a:off x="2409748" y="3612994"/>
            <a:ext cx="5819852" cy="2795183"/>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a:p>
        </p:txBody>
      </p:sp>
      <p:sp>
        <p:nvSpPr>
          <p:cNvPr id="7" name="Picture Placeholder 13"/>
          <p:cNvSpPr>
            <a:spLocks noGrp="1"/>
          </p:cNvSpPr>
          <p:nvPr>
            <p:ph type="pic" sz="quarter" idx="15"/>
          </p:nvPr>
        </p:nvSpPr>
        <p:spPr>
          <a:xfrm>
            <a:off x="9278926" y="3612994"/>
            <a:ext cx="5819852" cy="2795183"/>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a:p>
        </p:txBody>
      </p:sp>
    </p:spTree>
    <p:extLst>
      <p:ext uri="{BB962C8B-B14F-4D97-AF65-F5344CB8AC3E}">
        <p14:creationId xmlns:p14="http://schemas.microsoft.com/office/powerpoint/2010/main" val="12673232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etitors">
    <p:spTree>
      <p:nvGrpSpPr>
        <p:cNvPr id="1" name=""/>
        <p:cNvGrpSpPr/>
        <p:nvPr/>
      </p:nvGrpSpPr>
      <p:grpSpPr>
        <a:xfrm>
          <a:off x="0" y="0"/>
          <a:ext cx="0" cy="0"/>
          <a:chOff x="0" y="0"/>
          <a:chExt cx="0" cy="0"/>
        </a:xfrm>
      </p:grpSpPr>
      <p:sp>
        <p:nvSpPr>
          <p:cNvPr id="34" name="Picture Placeholder 13"/>
          <p:cNvSpPr>
            <a:spLocks noGrp="1"/>
          </p:cNvSpPr>
          <p:nvPr>
            <p:ph type="pic" sz="quarter" idx="14"/>
          </p:nvPr>
        </p:nvSpPr>
        <p:spPr>
          <a:xfrm>
            <a:off x="15291434" y="3411210"/>
            <a:ext cx="7434751" cy="8016884"/>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a:p>
        </p:txBody>
      </p:sp>
    </p:spTree>
    <p:extLst>
      <p:ext uri="{BB962C8B-B14F-4D97-AF65-F5344CB8AC3E}">
        <p14:creationId xmlns:p14="http://schemas.microsoft.com/office/powerpoint/2010/main" val="9881951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Mission 2">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1" y="4091685"/>
            <a:ext cx="12105684" cy="6769604"/>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a:p>
        </p:txBody>
      </p:sp>
    </p:spTree>
    <p:extLst>
      <p:ext uri="{BB962C8B-B14F-4D97-AF65-F5344CB8AC3E}">
        <p14:creationId xmlns:p14="http://schemas.microsoft.com/office/powerpoint/2010/main" val="1896780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v4">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0"/>
            <a:ext cx="24377649" cy="13715999"/>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a:p>
        </p:txBody>
      </p:sp>
    </p:spTree>
    <p:extLst>
      <p:ext uri="{BB962C8B-B14F-4D97-AF65-F5344CB8AC3E}">
        <p14:creationId xmlns:p14="http://schemas.microsoft.com/office/powerpoint/2010/main" val="17839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alf Picture Right">
    <p:spTree>
      <p:nvGrpSpPr>
        <p:cNvPr id="1" name=""/>
        <p:cNvGrpSpPr/>
        <p:nvPr/>
      </p:nvGrpSpPr>
      <p:grpSpPr>
        <a:xfrm>
          <a:off x="0" y="0"/>
          <a:ext cx="0" cy="0"/>
          <a:chOff x="0" y="0"/>
          <a:chExt cx="0" cy="0"/>
        </a:xfrm>
      </p:grpSpPr>
      <p:sp>
        <p:nvSpPr>
          <p:cNvPr id="39" name="Rectangle 38"/>
          <p:cNvSpPr/>
          <p:nvPr userDrawn="1"/>
        </p:nvSpPr>
        <p:spPr>
          <a:xfrm>
            <a:off x="8675649" y="12511668"/>
            <a:ext cx="7225990" cy="9367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13"/>
          <p:cNvSpPr>
            <a:spLocks noGrp="1"/>
          </p:cNvSpPr>
          <p:nvPr>
            <p:ph type="pic" sz="quarter" idx="13"/>
          </p:nvPr>
        </p:nvSpPr>
        <p:spPr>
          <a:xfrm>
            <a:off x="12209415" y="0"/>
            <a:ext cx="12168235" cy="13716000"/>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a:p>
        </p:txBody>
      </p:sp>
    </p:spTree>
    <p:extLst>
      <p:ext uri="{BB962C8B-B14F-4D97-AF65-F5344CB8AC3E}">
        <p14:creationId xmlns:p14="http://schemas.microsoft.com/office/powerpoint/2010/main" val="20462958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icture Left">
    <p:spTree>
      <p:nvGrpSpPr>
        <p:cNvPr id="1" name=""/>
        <p:cNvGrpSpPr/>
        <p:nvPr/>
      </p:nvGrpSpPr>
      <p:grpSpPr>
        <a:xfrm>
          <a:off x="0" y="0"/>
          <a:ext cx="0" cy="0"/>
          <a:chOff x="0" y="0"/>
          <a:chExt cx="0" cy="0"/>
        </a:xfrm>
      </p:grpSpPr>
      <p:sp>
        <p:nvSpPr>
          <p:cNvPr id="2" name="Rectangle 1"/>
          <p:cNvSpPr/>
          <p:nvPr userDrawn="1"/>
        </p:nvSpPr>
        <p:spPr>
          <a:xfrm>
            <a:off x="8675649" y="12511668"/>
            <a:ext cx="7225990" cy="9367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13"/>
          <p:cNvSpPr>
            <a:spLocks noGrp="1"/>
          </p:cNvSpPr>
          <p:nvPr>
            <p:ph type="pic" sz="quarter" idx="13"/>
          </p:nvPr>
        </p:nvSpPr>
        <p:spPr>
          <a:xfrm>
            <a:off x="0" y="0"/>
            <a:ext cx="12168235" cy="13716000"/>
          </a:xfr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a:p>
        </p:txBody>
      </p:sp>
    </p:spTree>
    <p:extLst>
      <p:ext uri="{BB962C8B-B14F-4D97-AF65-F5344CB8AC3E}">
        <p14:creationId xmlns:p14="http://schemas.microsoft.com/office/powerpoint/2010/main" val="17685620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act us no footer">
    <p:spTree>
      <p:nvGrpSpPr>
        <p:cNvPr id="1" name=""/>
        <p:cNvGrpSpPr/>
        <p:nvPr/>
      </p:nvGrpSpPr>
      <p:grpSpPr>
        <a:xfrm>
          <a:off x="0" y="0"/>
          <a:ext cx="0" cy="0"/>
          <a:chOff x="0" y="0"/>
          <a:chExt cx="0" cy="0"/>
        </a:xfrm>
      </p:grpSpPr>
      <p:sp>
        <p:nvSpPr>
          <p:cNvPr id="2" name="Rectangle 1"/>
          <p:cNvSpPr/>
          <p:nvPr userDrawn="1"/>
        </p:nvSpPr>
        <p:spPr>
          <a:xfrm>
            <a:off x="8675649" y="12511668"/>
            <a:ext cx="7225990" cy="9367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6959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b="1" i="0">
                <a:solidFill>
                  <a:schemeClr val="tx1">
                    <a:tint val="75000"/>
                  </a:schemeClr>
                </a:solidFill>
                <a:latin typeface="Lato Bold" charset="0"/>
              </a:defRPr>
            </a:lvl1pPr>
          </a:lstStyle>
          <a:p>
            <a:endParaRPr lang="en-US"/>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b="1" i="0">
                <a:solidFill>
                  <a:schemeClr val="tx1">
                    <a:tint val="75000"/>
                  </a:schemeClr>
                </a:solidFill>
                <a:latin typeface="Lato Bold" charset="0"/>
              </a:defRPr>
            </a:lvl1pPr>
          </a:lstStyle>
          <a:p>
            <a:endParaRPr lang="en-US"/>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b="1" i="0">
                <a:solidFill>
                  <a:schemeClr val="tx1">
                    <a:tint val="75000"/>
                  </a:schemeClr>
                </a:solidFill>
                <a:latin typeface="Lato Bold" charset="0"/>
              </a:defRPr>
            </a:lvl1pPr>
          </a:lstStyle>
          <a:p>
            <a:fld id="{FCEE2C88-6C8F-484D-AF69-578F576B1F44}" type="slidenum">
              <a:rPr lang="en-US" smtClean="0"/>
              <a:pPr/>
              <a:t>‹N°›</a:t>
            </a:fld>
            <a:endParaRPr lang="en-US"/>
          </a:p>
        </p:txBody>
      </p:sp>
      <p:sp>
        <p:nvSpPr>
          <p:cNvPr id="7" name="Rectangle 6"/>
          <p:cNvSpPr/>
          <p:nvPr userDrawn="1"/>
        </p:nvSpPr>
        <p:spPr>
          <a:xfrm>
            <a:off x="7791465" y="12512739"/>
            <a:ext cx="8807512" cy="861738"/>
          </a:xfrm>
          <a:prstGeom prst="rect">
            <a:avLst/>
          </a:prstGeom>
        </p:spPr>
        <p:txBody>
          <a:bodyPr wrap="square" lIns="182807" tIns="91404" rIns="182807" bIns="91404">
            <a:spAutoFit/>
          </a:bodyPr>
          <a:lstStyle/>
          <a:p>
            <a:pPr algn="ctr"/>
            <a:r>
              <a:rPr lang="fr-FR" sz="2400" err="1">
                <a:solidFill>
                  <a:schemeClr val="accent1"/>
                </a:solidFill>
                <a:latin typeface="Lato Light"/>
                <a:cs typeface="Lato Light"/>
              </a:rPr>
              <a:t>Dolibarr</a:t>
            </a:r>
            <a:r>
              <a:rPr lang="fr-FR" sz="2400">
                <a:solidFill>
                  <a:schemeClr val="accent1"/>
                </a:solidFill>
                <a:latin typeface="Lato Light"/>
                <a:cs typeface="Lato Light"/>
              </a:rPr>
              <a:t> ERP/CRM</a:t>
            </a:r>
            <a:endParaRPr lang="id-ID" sz="2400">
              <a:solidFill>
                <a:schemeClr val="accent1"/>
              </a:solidFill>
              <a:latin typeface="Lato Light"/>
              <a:cs typeface="Lato Light"/>
            </a:endParaRPr>
          </a:p>
          <a:p>
            <a:pPr algn="ctr"/>
            <a:r>
              <a:rPr lang="fr-FR" sz="2000">
                <a:solidFill>
                  <a:schemeClr val="tx2"/>
                </a:solidFill>
                <a:latin typeface="Lato Light"/>
                <a:cs typeface="Lato Light"/>
              </a:rPr>
              <a:t>By </a:t>
            </a:r>
            <a:r>
              <a:rPr lang="fr-FR" sz="2000" err="1">
                <a:solidFill>
                  <a:schemeClr val="tx2"/>
                </a:solidFill>
                <a:latin typeface="Lato Light"/>
                <a:cs typeface="Lato Light"/>
              </a:rPr>
              <a:t>Inovea</a:t>
            </a:r>
            <a:r>
              <a:rPr lang="fr-FR" sz="2000">
                <a:solidFill>
                  <a:schemeClr val="tx2"/>
                </a:solidFill>
                <a:latin typeface="Lato Light"/>
                <a:cs typeface="Lato Light"/>
              </a:rPr>
              <a:t> Conseil – votre expert </a:t>
            </a:r>
            <a:r>
              <a:rPr lang="fr-FR" sz="2000" err="1">
                <a:solidFill>
                  <a:schemeClr val="tx2"/>
                </a:solidFill>
                <a:latin typeface="Lato Light"/>
                <a:cs typeface="Lato Light"/>
              </a:rPr>
              <a:t>Dolibarr</a:t>
            </a:r>
            <a:endParaRPr lang="id-ID" sz="2000">
              <a:solidFill>
                <a:schemeClr val="tx2"/>
              </a:solidFill>
              <a:latin typeface="Lato Light"/>
              <a:cs typeface="Lato Light"/>
            </a:endParaRPr>
          </a:p>
        </p:txBody>
      </p:sp>
      <p:sp>
        <p:nvSpPr>
          <p:cNvPr id="8" name="Oval 7"/>
          <p:cNvSpPr/>
          <p:nvPr userDrawn="1"/>
        </p:nvSpPr>
        <p:spPr>
          <a:xfrm>
            <a:off x="23069390" y="523001"/>
            <a:ext cx="859750" cy="85975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9" name="TextBox 8"/>
          <p:cNvSpPr txBox="1"/>
          <p:nvPr userDrawn="1"/>
        </p:nvSpPr>
        <p:spPr>
          <a:xfrm>
            <a:off x="23109785" y="607069"/>
            <a:ext cx="807966" cy="615480"/>
          </a:xfrm>
          <a:prstGeom prst="rect">
            <a:avLst/>
          </a:prstGeom>
          <a:noFill/>
        </p:spPr>
        <p:txBody>
          <a:bodyPr wrap="none" lIns="182807" tIns="91404" rIns="182807" bIns="91404" rtlCol="0">
            <a:spAutoFit/>
          </a:bodyPr>
          <a:lstStyle/>
          <a:p>
            <a:pPr algn="ctr"/>
            <a:fld id="{260E2A6B-A809-4840-BF14-8648BC0BDF87}" type="slidenum">
              <a:rPr lang="id-ID" sz="2800" b="1" i="0" smtClean="0">
                <a:solidFill>
                  <a:schemeClr val="bg1"/>
                </a:solidFill>
                <a:latin typeface="Lato Bold" charset="0"/>
                <a:cs typeface="Lato Bold" charset="0"/>
              </a:rPr>
              <a:pPr algn="ctr"/>
              <a:t>‹N°›</a:t>
            </a:fld>
            <a:endParaRPr lang="id-ID" sz="2800" b="1" i="0">
              <a:solidFill>
                <a:schemeClr val="bg1"/>
              </a:solidFill>
              <a:latin typeface="Lato Bold" charset="0"/>
              <a:cs typeface="Lato Bold" charset="0"/>
            </a:endParaRP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47" r:id="rId1"/>
    <p:sldLayoutId id="2147483845" r:id="rId2"/>
    <p:sldLayoutId id="2147483822" r:id="rId3"/>
    <p:sldLayoutId id="2147483823" r:id="rId4"/>
    <p:sldLayoutId id="2147483811" r:id="rId5"/>
    <p:sldLayoutId id="2147483812" r:id="rId6"/>
    <p:sldLayoutId id="2147483806" r:id="rId7"/>
    <p:sldLayoutId id="2147483808" r:id="rId8"/>
    <p:sldLayoutId id="2147483882" r:id="rId9"/>
    <p:sldLayoutId id="2147483844" r:id="rId10"/>
    <p:sldLayoutId id="2147483834" r:id="rId11"/>
    <p:sldLayoutId id="2147483830" r:id="rId12"/>
    <p:sldLayoutId id="2147483840" r:id="rId13"/>
    <p:sldLayoutId id="2147483881" r:id="rId14"/>
    <p:sldLayoutId id="2147483893" r:id="rId15"/>
    <p:sldLayoutId id="2147483894" r:id="rId16"/>
    <p:sldLayoutId id="2147483902" r:id="rId17"/>
    <p:sldLayoutId id="2147483910" r:id="rId18"/>
    <p:sldLayoutId id="2147483911" r:id="rId19"/>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ftr="0" dt="0"/>
  <p:txStyles>
    <p:title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9.jpg"/><Relationship Id="rId1" Type="http://schemas.openxmlformats.org/officeDocument/2006/relationships/slideLayout" Target="../slideLayouts/slideLayout6.xml"/><Relationship Id="rId4" Type="http://schemas.openxmlformats.org/officeDocument/2006/relationships/hyperlink" Target="mailto:info@inovea-conseil.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pour une image  3">
            <a:extLst>
              <a:ext uri="{FF2B5EF4-FFF2-40B4-BE49-F238E27FC236}">
                <a16:creationId xmlns:a16="http://schemas.microsoft.com/office/drawing/2014/main" id="{B2013E32-A297-4DD0-AB86-2799B556BAC2}"/>
              </a:ext>
            </a:extLst>
          </p:cNvP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726" b="6726"/>
          <a:stretch>
            <a:fillRect/>
          </a:stretch>
        </p:blipFill>
        <p:spPr/>
      </p:pic>
      <p:sp>
        <p:nvSpPr>
          <p:cNvPr id="12" name="Rectangle 11"/>
          <p:cNvSpPr/>
          <p:nvPr/>
        </p:nvSpPr>
        <p:spPr>
          <a:xfrm>
            <a:off x="-3" y="0"/>
            <a:ext cx="24377651" cy="13716000"/>
          </a:xfrm>
          <a:prstGeom prst="rect">
            <a:avLst/>
          </a:prstGeom>
          <a:solidFill>
            <a:schemeClr val="accent6">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 y="4768491"/>
            <a:ext cx="24377649" cy="1759456"/>
          </a:xfrm>
          <a:prstGeom prst="rect">
            <a:avLst/>
          </a:prstGeom>
          <a:noFill/>
        </p:spPr>
        <p:txBody>
          <a:bodyPr wrap="square" rtlCol="0">
            <a:spAutoFit/>
          </a:bodyPr>
          <a:lstStyle/>
          <a:p>
            <a:pPr algn="ctr">
              <a:lnSpc>
                <a:spcPts val="13000"/>
              </a:lnSpc>
            </a:pPr>
            <a:r>
              <a:rPr lang="en-US" sz="13500" b="1" dirty="0">
                <a:solidFill>
                  <a:schemeClr val="accent3"/>
                </a:solidFill>
                <a:latin typeface="Lato" charset="0"/>
                <a:ea typeface="Lato" charset="0"/>
                <a:cs typeface="Lato" charset="0"/>
              </a:rPr>
              <a:t>DOLIBARR </a:t>
            </a:r>
            <a:r>
              <a:rPr lang="en-US" sz="13500" b="1" dirty="0">
                <a:solidFill>
                  <a:schemeClr val="bg1"/>
                </a:solidFill>
                <a:latin typeface="Lato" charset="0"/>
                <a:ea typeface="Lato" charset="0"/>
                <a:cs typeface="Lato" charset="0"/>
              </a:rPr>
              <a:t>ERP/CRM </a:t>
            </a:r>
          </a:p>
        </p:txBody>
      </p:sp>
      <p:sp>
        <p:nvSpPr>
          <p:cNvPr id="14" name="TextBox 13"/>
          <p:cNvSpPr txBox="1"/>
          <p:nvPr/>
        </p:nvSpPr>
        <p:spPr>
          <a:xfrm>
            <a:off x="4873410" y="7563612"/>
            <a:ext cx="14306683" cy="964587"/>
          </a:xfrm>
          <a:prstGeom prst="rect">
            <a:avLst/>
          </a:prstGeom>
          <a:noFill/>
        </p:spPr>
        <p:txBody>
          <a:bodyPr wrap="square" lIns="219419" tIns="109710" rIns="219419" bIns="109710" rtlCol="0">
            <a:spAutoFit/>
          </a:bodyPr>
          <a:lstStyle/>
          <a:p>
            <a:pPr algn="ctr">
              <a:lnSpc>
                <a:spcPts val="4040"/>
              </a:lnSpc>
            </a:pPr>
            <a:r>
              <a:rPr lang="en-US" sz="11500" dirty="0" err="1">
                <a:solidFill>
                  <a:schemeClr val="bg1">
                    <a:lumMod val="95000"/>
                  </a:schemeClr>
                </a:solidFill>
                <a:latin typeface="Vanadin" pitchFamily="2" charset="0"/>
                <a:ea typeface="Lato Light" charset="0"/>
                <a:cs typeface="Lato Light" charset="0"/>
              </a:rPr>
              <a:t>Dolibarr</a:t>
            </a:r>
            <a:r>
              <a:rPr lang="en-US" sz="11500" dirty="0">
                <a:solidFill>
                  <a:schemeClr val="bg1">
                    <a:lumMod val="95000"/>
                  </a:schemeClr>
                </a:solidFill>
                <a:latin typeface="Vanadin" pitchFamily="2" charset="0"/>
                <a:ea typeface="Lato Light" charset="0"/>
                <a:cs typeface="Lato Light" charset="0"/>
              </a:rPr>
              <a:t> </a:t>
            </a:r>
            <a:r>
              <a:rPr lang="en-US" sz="11500" dirty="0">
                <a:solidFill>
                  <a:srgbClr val="F29B26"/>
                </a:solidFill>
                <a:latin typeface="Vanadin" pitchFamily="2" charset="0"/>
                <a:ea typeface="Lato Light" charset="0"/>
                <a:cs typeface="Lato Light" charset="0"/>
              </a:rPr>
              <a:t>DAY</a:t>
            </a:r>
            <a:r>
              <a:rPr lang="en-US" sz="11500" dirty="0">
                <a:solidFill>
                  <a:schemeClr val="bg1">
                    <a:lumMod val="95000"/>
                  </a:schemeClr>
                </a:solidFill>
                <a:latin typeface="Vanadin" pitchFamily="2" charset="0"/>
                <a:ea typeface="Lato Light" charset="0"/>
                <a:cs typeface="Lato Light" charset="0"/>
              </a:rPr>
              <a:t> 2022</a:t>
            </a:r>
          </a:p>
        </p:txBody>
      </p:sp>
    </p:spTree>
    <p:extLst>
      <p:ext uri="{BB962C8B-B14F-4D97-AF65-F5344CB8AC3E}">
        <p14:creationId xmlns:p14="http://schemas.microsoft.com/office/powerpoint/2010/main" val="404562833"/>
      </p:ext>
    </p:extLst>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384463" y="3002505"/>
            <a:ext cx="17366142" cy="9382448"/>
            <a:chOff x="5898415" y="1976415"/>
            <a:chExt cx="5654530" cy="3255020"/>
          </a:xfrm>
        </p:grpSpPr>
        <p:sp>
          <p:nvSpPr>
            <p:cNvPr id="57"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8"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9"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0"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1" name="Rectangle 50"/>
            <p:cNvSpPr>
              <a:spLocks noChangeArrowheads="1"/>
            </p:cNvSpPr>
            <p:nvPr/>
          </p:nvSpPr>
          <p:spPr bwMode="auto">
            <a:xfrm>
              <a:off x="5898415" y="5054180"/>
              <a:ext cx="5654530" cy="103129"/>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2"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3" name="Rectangle 52"/>
            <p:cNvSpPr>
              <a:spLocks noChangeArrowheads="1"/>
            </p:cNvSpPr>
            <p:nvPr/>
          </p:nvSpPr>
          <p:spPr bwMode="auto">
            <a:xfrm>
              <a:off x="6623354" y="2189119"/>
              <a:ext cx="4249758" cy="2684587"/>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4"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5"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6"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7"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8"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grpSp>
      <p:sp>
        <p:nvSpPr>
          <p:cNvPr id="28" name="TextBox 27"/>
          <p:cNvSpPr txBox="1"/>
          <p:nvPr/>
        </p:nvSpPr>
        <p:spPr>
          <a:xfrm>
            <a:off x="8966687" y="483017"/>
            <a:ext cx="6444357"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Notifications</a:t>
            </a:r>
            <a:endParaRPr lang="id-ID" sz="8800" b="1" dirty="0">
              <a:solidFill>
                <a:schemeClr val="tx2"/>
              </a:solidFill>
              <a:latin typeface="Lato" charset="0"/>
              <a:ea typeface="Lato" charset="0"/>
              <a:cs typeface="Lato" charset="0"/>
            </a:endParaRPr>
          </a:p>
        </p:txBody>
      </p:sp>
      <p:sp>
        <p:nvSpPr>
          <p:cNvPr id="33" name="Rectangle 32"/>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pic>
        <p:nvPicPr>
          <p:cNvPr id="5" name="Espace réservé pour une image  4" descr="Une image contenant texte&#10;&#10;Description générée automatiquement">
            <a:extLst>
              <a:ext uri="{FF2B5EF4-FFF2-40B4-BE49-F238E27FC236}">
                <a16:creationId xmlns:a16="http://schemas.microsoft.com/office/drawing/2014/main" id="{74C41D8B-7C58-453F-B6B3-C30136E9C3E0}"/>
              </a:ext>
              <a:ext uri="{C183D7F6-B498-43B3-948B-1728B52AA6E4}">
                <adec:decorative xmlns:adec="http://schemas.microsoft.com/office/drawing/2017/decorative" val="0"/>
              </a:ext>
            </a:extLst>
          </p:cNvPr>
          <p:cNvPicPr>
            <a:picLocks noGrp="1" noChangeAspect="1"/>
          </p:cNvPicPr>
          <p:nvPr>
            <p:ph type="pic" sz="quarter" idx="20"/>
          </p:nvPr>
        </p:nvPicPr>
        <p:blipFill rotWithShape="1">
          <a:blip r:embed="rId2" cstate="email">
            <a:extLst>
              <a:ext uri="{28A0092B-C50C-407E-A947-70E740481C1C}">
                <a14:useLocalDpi xmlns:a14="http://schemas.microsoft.com/office/drawing/2010/main" val="0"/>
              </a:ext>
            </a:extLst>
          </a:blip>
          <a:srcRect l="-71" t="-9745" r="306" b="-11208"/>
          <a:stretch/>
        </p:blipFill>
        <p:spPr>
          <a:xfrm>
            <a:off x="2571750" y="3616325"/>
            <a:ext cx="13050838" cy="7737475"/>
          </a:xfrm>
        </p:spPr>
      </p:pic>
      <p:sp>
        <p:nvSpPr>
          <p:cNvPr id="3" name="ZoneTexte 2">
            <a:extLst>
              <a:ext uri="{FF2B5EF4-FFF2-40B4-BE49-F238E27FC236}">
                <a16:creationId xmlns:a16="http://schemas.microsoft.com/office/drawing/2014/main" id="{26D821F9-C8EB-40C4-8B8A-C9C796A2CB8E}"/>
              </a:ext>
            </a:extLst>
          </p:cNvPr>
          <p:cNvSpPr txBox="1"/>
          <p:nvPr/>
        </p:nvSpPr>
        <p:spPr>
          <a:xfrm>
            <a:off x="16840200" y="6664442"/>
            <a:ext cx="6115050" cy="1754326"/>
          </a:xfrm>
          <a:prstGeom prst="rect">
            <a:avLst/>
          </a:prstGeom>
          <a:noFill/>
        </p:spPr>
        <p:txBody>
          <a:bodyPr wrap="square" rtlCol="0">
            <a:spAutoFit/>
          </a:bodyPr>
          <a:lstStyle/>
          <a:p>
            <a:r>
              <a:rPr lang="fr-FR" dirty="0"/>
              <a:t>Envoi automatique d’emails </a:t>
            </a:r>
          </a:p>
          <a:p>
            <a:r>
              <a:rPr lang="fr-FR" dirty="0"/>
              <a:t>Lors de certaines actions réalisées sur </a:t>
            </a:r>
            <a:r>
              <a:rPr lang="fr-FR" dirty="0" err="1"/>
              <a:t>Dolibarr</a:t>
            </a:r>
            <a:endParaRPr lang="fr-FR" dirty="0"/>
          </a:p>
        </p:txBody>
      </p:sp>
      <p:pic>
        <p:nvPicPr>
          <p:cNvPr id="1026" name="Picture 2">
            <a:extLst>
              <a:ext uri="{FF2B5EF4-FFF2-40B4-BE49-F238E27FC236}">
                <a16:creationId xmlns:a16="http://schemas.microsoft.com/office/drawing/2014/main" id="{CC65B021-E0DF-402C-A44A-0F836E487CF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94971" y="3755365"/>
            <a:ext cx="13027617" cy="745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2670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384463" y="3002505"/>
            <a:ext cx="17366142" cy="9382448"/>
            <a:chOff x="5898415" y="1976415"/>
            <a:chExt cx="5654530" cy="3255020"/>
          </a:xfrm>
        </p:grpSpPr>
        <p:sp>
          <p:nvSpPr>
            <p:cNvPr id="57"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8"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9"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0"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1" name="Rectangle 50"/>
            <p:cNvSpPr>
              <a:spLocks noChangeArrowheads="1"/>
            </p:cNvSpPr>
            <p:nvPr/>
          </p:nvSpPr>
          <p:spPr bwMode="auto">
            <a:xfrm>
              <a:off x="5898415" y="5054180"/>
              <a:ext cx="5654530" cy="103129"/>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2"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3" name="Rectangle 52"/>
            <p:cNvSpPr>
              <a:spLocks noChangeArrowheads="1"/>
            </p:cNvSpPr>
            <p:nvPr/>
          </p:nvSpPr>
          <p:spPr bwMode="auto">
            <a:xfrm>
              <a:off x="6623354" y="2189119"/>
              <a:ext cx="4249758" cy="2684587"/>
            </a:xfrm>
            <a:prstGeom prst="rect">
              <a:avLst/>
            </a:prstGeom>
            <a:blipFill dpi="0" rotWithShape="1">
              <a:blip r:embed="rId2" cstate="email">
                <a:extLst>
                  <a:ext uri="{28A0092B-C50C-407E-A947-70E740481C1C}">
                    <a14:useLocalDpi xmlns:a14="http://schemas.microsoft.com/office/drawing/2010/main" val="0"/>
                  </a:ext>
                </a:extLst>
              </a:blip>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4"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5"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6"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7"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8"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grpSp>
      <p:sp>
        <p:nvSpPr>
          <p:cNvPr id="28" name="TextBox 27"/>
          <p:cNvSpPr txBox="1"/>
          <p:nvPr/>
        </p:nvSpPr>
        <p:spPr>
          <a:xfrm>
            <a:off x="7029463" y="483017"/>
            <a:ext cx="10318814" cy="1446532"/>
          </a:xfrm>
          <a:prstGeom prst="rect">
            <a:avLst/>
          </a:prstGeom>
          <a:noFill/>
        </p:spPr>
        <p:txBody>
          <a:bodyPr wrap="none" lIns="91422" tIns="45711" rIns="91422" bIns="45711" rtlCol="0">
            <a:spAutoFit/>
          </a:bodyPr>
          <a:lstStyle/>
          <a:p>
            <a:pPr algn="ctr"/>
            <a:r>
              <a:rPr lang="en-US" sz="8800" b="1" dirty="0" err="1">
                <a:solidFill>
                  <a:schemeClr val="tx2"/>
                </a:solidFill>
                <a:latin typeface="Lato" charset="0"/>
                <a:ea typeface="Lato" charset="0"/>
                <a:cs typeface="Lato" charset="0"/>
              </a:rPr>
              <a:t>Modèles</a:t>
            </a:r>
            <a:r>
              <a:rPr lang="en-US" sz="8800" b="1" dirty="0">
                <a:solidFill>
                  <a:schemeClr val="tx2"/>
                </a:solidFill>
                <a:latin typeface="Lato" charset="0"/>
                <a:ea typeface="Lato" charset="0"/>
                <a:cs typeface="Lato" charset="0"/>
              </a:rPr>
              <a:t> de </a:t>
            </a:r>
            <a:r>
              <a:rPr lang="en-US" sz="8800" b="1" dirty="0" err="1">
                <a:solidFill>
                  <a:schemeClr val="tx2"/>
                </a:solidFill>
                <a:latin typeface="Lato" charset="0"/>
                <a:ea typeface="Lato" charset="0"/>
                <a:cs typeface="Lato" charset="0"/>
              </a:rPr>
              <a:t>courriels</a:t>
            </a:r>
            <a:endParaRPr lang="id-ID" sz="8800" b="1" dirty="0">
              <a:solidFill>
                <a:schemeClr val="tx2"/>
              </a:solidFill>
              <a:latin typeface="Lato" charset="0"/>
              <a:ea typeface="Lato" charset="0"/>
              <a:cs typeface="Lato" charset="0"/>
            </a:endParaRPr>
          </a:p>
        </p:txBody>
      </p:sp>
      <p:sp>
        <p:nvSpPr>
          <p:cNvPr id="33" name="Rectangle 32"/>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3" name="ZoneTexte 2">
            <a:extLst>
              <a:ext uri="{FF2B5EF4-FFF2-40B4-BE49-F238E27FC236}">
                <a16:creationId xmlns:a16="http://schemas.microsoft.com/office/drawing/2014/main" id="{26D821F9-C8EB-40C4-8B8A-C9C796A2CB8E}"/>
              </a:ext>
            </a:extLst>
          </p:cNvPr>
          <p:cNvSpPr txBox="1"/>
          <p:nvPr/>
        </p:nvSpPr>
        <p:spPr>
          <a:xfrm>
            <a:off x="16840200" y="6683492"/>
            <a:ext cx="6115050" cy="1200329"/>
          </a:xfrm>
          <a:prstGeom prst="rect">
            <a:avLst/>
          </a:prstGeom>
          <a:noFill/>
        </p:spPr>
        <p:txBody>
          <a:bodyPr wrap="square" rtlCol="0">
            <a:spAutoFit/>
          </a:bodyPr>
          <a:lstStyle/>
          <a:p>
            <a:r>
              <a:rPr lang="fr-FR" dirty="0"/>
              <a:t>Permet de créer vos propre modèles d’email via </a:t>
            </a:r>
            <a:r>
              <a:rPr lang="fr-FR" dirty="0" err="1"/>
              <a:t>Dolibarr</a:t>
            </a:r>
            <a:r>
              <a:rPr lang="fr-FR" dirty="0"/>
              <a:t> !</a:t>
            </a:r>
          </a:p>
        </p:txBody>
      </p:sp>
      <p:sp>
        <p:nvSpPr>
          <p:cNvPr id="2" name="Rectangle 1">
            <a:extLst>
              <a:ext uri="{FF2B5EF4-FFF2-40B4-BE49-F238E27FC236}">
                <a16:creationId xmlns:a16="http://schemas.microsoft.com/office/drawing/2014/main" id="{34F6331E-0303-43D2-949B-DB41895E7B18}"/>
              </a:ext>
            </a:extLst>
          </p:cNvPr>
          <p:cNvSpPr/>
          <p:nvPr/>
        </p:nvSpPr>
        <p:spPr>
          <a:xfrm>
            <a:off x="9963150" y="3577515"/>
            <a:ext cx="384329" cy="49918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D3E89E83-0EBF-42C7-8940-2540EF2F5EF1}"/>
              </a:ext>
            </a:extLst>
          </p:cNvPr>
          <p:cNvSpPr/>
          <p:nvPr/>
        </p:nvSpPr>
        <p:spPr>
          <a:xfrm>
            <a:off x="2610889" y="4718731"/>
            <a:ext cx="1408661" cy="3074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85717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384463" y="3002505"/>
            <a:ext cx="17366142" cy="9382448"/>
            <a:chOff x="5898415" y="1976415"/>
            <a:chExt cx="5654530" cy="3255020"/>
          </a:xfrm>
        </p:grpSpPr>
        <p:sp>
          <p:nvSpPr>
            <p:cNvPr id="57"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8"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9"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0"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1" name="Rectangle 50"/>
            <p:cNvSpPr>
              <a:spLocks noChangeArrowheads="1"/>
            </p:cNvSpPr>
            <p:nvPr/>
          </p:nvSpPr>
          <p:spPr bwMode="auto">
            <a:xfrm>
              <a:off x="5898415" y="5054180"/>
              <a:ext cx="5654530" cy="103129"/>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2"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3" name="Rectangle 52"/>
            <p:cNvSpPr>
              <a:spLocks noChangeArrowheads="1"/>
            </p:cNvSpPr>
            <p:nvPr/>
          </p:nvSpPr>
          <p:spPr bwMode="auto">
            <a:xfrm>
              <a:off x="6623354" y="2189119"/>
              <a:ext cx="4249758" cy="2684587"/>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4"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5"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6"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7"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8"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grpSp>
      <p:sp>
        <p:nvSpPr>
          <p:cNvPr id="28" name="TextBox 27"/>
          <p:cNvSpPr txBox="1"/>
          <p:nvPr/>
        </p:nvSpPr>
        <p:spPr>
          <a:xfrm>
            <a:off x="7685090" y="483017"/>
            <a:ext cx="9007558"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Liens de </a:t>
            </a:r>
            <a:r>
              <a:rPr lang="en-US" sz="8800" b="1" dirty="0" err="1">
                <a:solidFill>
                  <a:schemeClr val="tx2"/>
                </a:solidFill>
                <a:latin typeface="Lato" charset="0"/>
                <a:ea typeface="Lato" charset="0"/>
                <a:cs typeface="Lato" charset="0"/>
              </a:rPr>
              <a:t>paiement</a:t>
            </a:r>
            <a:endParaRPr lang="id-ID" sz="8800" b="1" dirty="0">
              <a:solidFill>
                <a:schemeClr val="tx2"/>
              </a:solidFill>
              <a:latin typeface="Lato" charset="0"/>
              <a:ea typeface="Lato" charset="0"/>
              <a:cs typeface="Lato" charset="0"/>
            </a:endParaRPr>
          </a:p>
        </p:txBody>
      </p:sp>
      <p:sp>
        <p:nvSpPr>
          <p:cNvPr id="33" name="Rectangle 32"/>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3" name="ZoneTexte 2">
            <a:extLst>
              <a:ext uri="{FF2B5EF4-FFF2-40B4-BE49-F238E27FC236}">
                <a16:creationId xmlns:a16="http://schemas.microsoft.com/office/drawing/2014/main" id="{26D821F9-C8EB-40C4-8B8A-C9C796A2CB8E}"/>
              </a:ext>
            </a:extLst>
          </p:cNvPr>
          <p:cNvSpPr txBox="1"/>
          <p:nvPr/>
        </p:nvSpPr>
        <p:spPr>
          <a:xfrm>
            <a:off x="16840200" y="6531092"/>
            <a:ext cx="6115050" cy="2308324"/>
          </a:xfrm>
          <a:prstGeom prst="rect">
            <a:avLst/>
          </a:prstGeom>
          <a:noFill/>
        </p:spPr>
        <p:txBody>
          <a:bodyPr wrap="square" rtlCol="0">
            <a:spAutoFit/>
          </a:bodyPr>
          <a:lstStyle/>
          <a:p>
            <a:r>
              <a:rPr lang="fr-FR" dirty="0"/>
              <a:t>Liaison avec le système de paiement en ligne (et CB) et génération automatique du lien de paiement</a:t>
            </a:r>
          </a:p>
        </p:txBody>
      </p:sp>
      <p:pic>
        <p:nvPicPr>
          <p:cNvPr id="2050" name="Picture 2" descr="Oxatis Apps - Paybox - Solution de Paiement">
            <a:extLst>
              <a:ext uri="{FF2B5EF4-FFF2-40B4-BE49-F238E27FC236}">
                <a16:creationId xmlns:a16="http://schemas.microsoft.com/office/drawing/2014/main" id="{BC496121-26F4-4159-8C68-44C30BB8E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889" y="3615615"/>
            <a:ext cx="4080668" cy="40806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o PayPal: histoire et signification | PNG">
            <a:extLst>
              <a:ext uri="{FF2B5EF4-FFF2-40B4-BE49-F238E27FC236}">
                <a16:creationId xmlns:a16="http://schemas.microsoft.com/office/drawing/2014/main" id="{AB713510-7169-41BA-A413-BD439B96A5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557" y="8065089"/>
            <a:ext cx="5214145" cy="29199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ripe Logo - Marques et logos: histoire et signification | PNG">
            <a:extLst>
              <a:ext uri="{FF2B5EF4-FFF2-40B4-BE49-F238E27FC236}">
                <a16:creationId xmlns:a16="http://schemas.microsoft.com/office/drawing/2014/main" id="{8809C477-E8B1-462C-8976-78407018C0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57426" y="4077401"/>
            <a:ext cx="5214145" cy="291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3511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384463" y="3002505"/>
            <a:ext cx="17366142" cy="9382448"/>
            <a:chOff x="5898415" y="1976415"/>
            <a:chExt cx="5654530" cy="3255020"/>
          </a:xfrm>
        </p:grpSpPr>
        <p:sp>
          <p:nvSpPr>
            <p:cNvPr id="57"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8"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9"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0"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1" name="Rectangle 50"/>
            <p:cNvSpPr>
              <a:spLocks noChangeArrowheads="1"/>
            </p:cNvSpPr>
            <p:nvPr/>
          </p:nvSpPr>
          <p:spPr bwMode="auto">
            <a:xfrm>
              <a:off x="5898415" y="5054180"/>
              <a:ext cx="5654530" cy="103129"/>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2"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3" name="Rectangle 52"/>
            <p:cNvSpPr>
              <a:spLocks noChangeArrowheads="1"/>
            </p:cNvSpPr>
            <p:nvPr/>
          </p:nvSpPr>
          <p:spPr bwMode="auto">
            <a:xfrm>
              <a:off x="6623354" y="2189119"/>
              <a:ext cx="4249758" cy="2684587"/>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4"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5"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6"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7"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8"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grpSp>
      <p:sp>
        <p:nvSpPr>
          <p:cNvPr id="28" name="TextBox 27"/>
          <p:cNvSpPr txBox="1"/>
          <p:nvPr/>
        </p:nvSpPr>
        <p:spPr>
          <a:xfrm>
            <a:off x="7824547" y="483017"/>
            <a:ext cx="8728636"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Travaux </a:t>
            </a:r>
            <a:r>
              <a:rPr lang="en-US" sz="8800" b="1" dirty="0" err="1">
                <a:solidFill>
                  <a:schemeClr val="tx2"/>
                </a:solidFill>
                <a:latin typeface="Lato" charset="0"/>
                <a:ea typeface="Lato" charset="0"/>
                <a:cs typeface="Lato" charset="0"/>
              </a:rPr>
              <a:t>planifiés</a:t>
            </a:r>
            <a:endParaRPr lang="id-ID" sz="8800" b="1" dirty="0">
              <a:solidFill>
                <a:schemeClr val="tx2"/>
              </a:solidFill>
              <a:latin typeface="Lato" charset="0"/>
              <a:ea typeface="Lato" charset="0"/>
              <a:cs typeface="Lato" charset="0"/>
            </a:endParaRPr>
          </a:p>
        </p:txBody>
      </p:sp>
      <p:sp>
        <p:nvSpPr>
          <p:cNvPr id="33" name="Rectangle 32"/>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pic>
        <p:nvPicPr>
          <p:cNvPr id="4" name="Espace réservé pour une image  3" descr="Une image contenant table&#10;&#10;Description générée automatiquement">
            <a:extLst>
              <a:ext uri="{FF2B5EF4-FFF2-40B4-BE49-F238E27FC236}">
                <a16:creationId xmlns:a16="http://schemas.microsoft.com/office/drawing/2014/main" id="{CB976228-123F-491A-951A-05EE43839015}"/>
              </a:ext>
            </a:extLst>
          </p:cNvPr>
          <p:cNvPicPr>
            <a:picLocks noGrp="1" noChangeAspect="1"/>
          </p:cNvPicPr>
          <p:nvPr>
            <p:ph type="pic" sz="quarter" idx="20"/>
          </p:nvPr>
        </p:nvPicPr>
        <p:blipFill rotWithShape="1">
          <a:blip r:embed="rId3" cstate="email">
            <a:extLst>
              <a:ext uri="{28A0092B-C50C-407E-A947-70E740481C1C}">
                <a14:useLocalDpi xmlns:a14="http://schemas.microsoft.com/office/drawing/2010/main" val="0"/>
              </a:ext>
            </a:extLst>
          </a:blip>
          <a:srcRect l="-300" t="-25070" b="-901"/>
          <a:stretch/>
        </p:blipFill>
        <p:spPr>
          <a:xfrm>
            <a:off x="2571750" y="3592539"/>
            <a:ext cx="13090958" cy="7761261"/>
          </a:xfrm>
        </p:spPr>
      </p:pic>
      <p:sp>
        <p:nvSpPr>
          <p:cNvPr id="19" name="ZoneTexte 18">
            <a:extLst>
              <a:ext uri="{FF2B5EF4-FFF2-40B4-BE49-F238E27FC236}">
                <a16:creationId xmlns:a16="http://schemas.microsoft.com/office/drawing/2014/main" id="{9B52C137-06F4-4749-B0E5-CCD5412DFC2D}"/>
              </a:ext>
            </a:extLst>
          </p:cNvPr>
          <p:cNvSpPr txBox="1"/>
          <p:nvPr/>
        </p:nvSpPr>
        <p:spPr>
          <a:xfrm>
            <a:off x="16878300" y="6237935"/>
            <a:ext cx="6115050" cy="1200329"/>
          </a:xfrm>
          <a:prstGeom prst="rect">
            <a:avLst/>
          </a:prstGeom>
          <a:noFill/>
        </p:spPr>
        <p:txBody>
          <a:bodyPr wrap="square" rtlCol="0">
            <a:spAutoFit/>
          </a:bodyPr>
          <a:lstStyle/>
          <a:p>
            <a:r>
              <a:rPr lang="fr-FR" dirty="0"/>
              <a:t>Gestion des tâches automatiques de </a:t>
            </a:r>
            <a:r>
              <a:rPr lang="fr-FR" dirty="0" err="1"/>
              <a:t>Dolibarr</a:t>
            </a:r>
            <a:endParaRPr lang="fr-FR" dirty="0"/>
          </a:p>
        </p:txBody>
      </p:sp>
      <p:pic>
        <p:nvPicPr>
          <p:cNvPr id="6" name="Image 5" descr="Une image contenant texte&#10;&#10;Description générée automatiquement">
            <a:extLst>
              <a:ext uri="{FF2B5EF4-FFF2-40B4-BE49-F238E27FC236}">
                <a16:creationId xmlns:a16="http://schemas.microsoft.com/office/drawing/2014/main" id="{D5A70340-FAE0-4FAE-A498-DF4347CC438B}"/>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610889" y="3643487"/>
            <a:ext cx="13051819" cy="1490052"/>
          </a:xfrm>
          <a:prstGeom prst="rect">
            <a:avLst/>
          </a:prstGeom>
        </p:spPr>
      </p:pic>
      <p:cxnSp>
        <p:nvCxnSpPr>
          <p:cNvPr id="24" name="Connecteur droit 23">
            <a:extLst>
              <a:ext uri="{FF2B5EF4-FFF2-40B4-BE49-F238E27FC236}">
                <a16:creationId xmlns:a16="http://schemas.microsoft.com/office/drawing/2014/main" id="{45EFDF48-282A-46BE-90E1-9EEDFA661FDA}"/>
              </a:ext>
            </a:extLst>
          </p:cNvPr>
          <p:cNvCxnSpPr/>
          <p:nvPr/>
        </p:nvCxnSpPr>
        <p:spPr>
          <a:xfrm>
            <a:off x="2623589" y="5004444"/>
            <a:ext cx="13011699" cy="0"/>
          </a:xfrm>
          <a:prstGeom prst="line">
            <a:avLst/>
          </a:prstGeom>
          <a:ln w="76200">
            <a:solidFill>
              <a:srgbClr val="364D65"/>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772262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384463" y="3002505"/>
            <a:ext cx="17366142" cy="9382448"/>
            <a:chOff x="5898415" y="1976415"/>
            <a:chExt cx="5654530" cy="3255020"/>
          </a:xfrm>
        </p:grpSpPr>
        <p:sp>
          <p:nvSpPr>
            <p:cNvPr id="57"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8"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9"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0"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1" name="Rectangle 50"/>
            <p:cNvSpPr>
              <a:spLocks noChangeArrowheads="1"/>
            </p:cNvSpPr>
            <p:nvPr/>
          </p:nvSpPr>
          <p:spPr bwMode="auto">
            <a:xfrm>
              <a:off x="5898415" y="5054180"/>
              <a:ext cx="5654530" cy="103129"/>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2"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3" name="Rectangle 52"/>
            <p:cNvSpPr>
              <a:spLocks noChangeArrowheads="1"/>
            </p:cNvSpPr>
            <p:nvPr/>
          </p:nvSpPr>
          <p:spPr bwMode="auto">
            <a:xfrm>
              <a:off x="6623354" y="2189119"/>
              <a:ext cx="4249758" cy="2684587"/>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4"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5"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6"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7"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8"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grpSp>
      <p:sp>
        <p:nvSpPr>
          <p:cNvPr id="28" name="TextBox 27"/>
          <p:cNvSpPr txBox="1"/>
          <p:nvPr/>
        </p:nvSpPr>
        <p:spPr>
          <a:xfrm>
            <a:off x="8296633" y="483017"/>
            <a:ext cx="7784467"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Email Collector</a:t>
            </a:r>
            <a:endParaRPr lang="id-ID" sz="8800" b="1" dirty="0">
              <a:solidFill>
                <a:schemeClr val="tx2"/>
              </a:solidFill>
              <a:latin typeface="Lato" charset="0"/>
              <a:ea typeface="Lato" charset="0"/>
              <a:cs typeface="Lato" charset="0"/>
            </a:endParaRPr>
          </a:p>
        </p:txBody>
      </p:sp>
      <p:sp>
        <p:nvSpPr>
          <p:cNvPr id="33" name="Rectangle 32"/>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pic>
        <p:nvPicPr>
          <p:cNvPr id="4" name="Espace réservé pour une image  3">
            <a:extLst>
              <a:ext uri="{FF2B5EF4-FFF2-40B4-BE49-F238E27FC236}">
                <a16:creationId xmlns:a16="http://schemas.microsoft.com/office/drawing/2014/main" id="{D4EF0D4E-D30A-421D-8EC7-284F95ADC526}"/>
              </a:ext>
            </a:extLst>
          </p:cNvPr>
          <p:cNvPicPr>
            <a:picLocks noGrp="1" noChangeAspect="1"/>
          </p:cNvPicPr>
          <p:nvPr>
            <p:ph type="pic" sz="quarter" idx="20"/>
          </p:nvPr>
        </p:nvPicPr>
        <p:blipFill rotWithShape="1">
          <a:blip r:embed="rId2" cstate="email">
            <a:extLst>
              <a:ext uri="{28A0092B-C50C-407E-A947-70E740481C1C}">
                <a14:useLocalDpi xmlns:a14="http://schemas.microsoft.com/office/drawing/2010/main" val="0"/>
              </a:ext>
            </a:extLst>
          </a:blip>
          <a:srcRect l="-299" t="-21" r="336" b="-158685"/>
          <a:stretch/>
        </p:blipFill>
        <p:spPr>
          <a:xfrm>
            <a:off x="2571750" y="3616325"/>
            <a:ext cx="13050838" cy="7737475"/>
          </a:xfrm>
        </p:spPr>
      </p:pic>
      <p:sp>
        <p:nvSpPr>
          <p:cNvPr id="19" name="ZoneTexte 18">
            <a:extLst>
              <a:ext uri="{FF2B5EF4-FFF2-40B4-BE49-F238E27FC236}">
                <a16:creationId xmlns:a16="http://schemas.microsoft.com/office/drawing/2014/main" id="{DEDFC4FA-0059-40DC-A24A-F154AAF19810}"/>
              </a:ext>
            </a:extLst>
          </p:cNvPr>
          <p:cNvSpPr txBox="1"/>
          <p:nvPr/>
        </p:nvSpPr>
        <p:spPr>
          <a:xfrm>
            <a:off x="17538441" y="5663981"/>
            <a:ext cx="6115050" cy="1754326"/>
          </a:xfrm>
          <a:prstGeom prst="rect">
            <a:avLst/>
          </a:prstGeom>
          <a:noFill/>
        </p:spPr>
        <p:txBody>
          <a:bodyPr wrap="square" rtlCol="0">
            <a:spAutoFit/>
          </a:bodyPr>
          <a:lstStyle/>
          <a:p>
            <a:r>
              <a:rPr lang="fr-FR" dirty="0"/>
              <a:t>Permet des actions automatiques suite à la réception d’emails</a:t>
            </a:r>
          </a:p>
        </p:txBody>
      </p:sp>
      <p:pic>
        <p:nvPicPr>
          <p:cNvPr id="6" name="Image 5">
            <a:extLst>
              <a:ext uri="{FF2B5EF4-FFF2-40B4-BE49-F238E27FC236}">
                <a16:creationId xmlns:a16="http://schemas.microsoft.com/office/drawing/2014/main" id="{CEDD4A99-BED4-4C2F-A89F-DF764131EDE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31797" y="6541144"/>
            <a:ext cx="13029930" cy="5119213"/>
          </a:xfrm>
          <a:prstGeom prst="rect">
            <a:avLst/>
          </a:prstGeom>
        </p:spPr>
      </p:pic>
      <p:cxnSp>
        <p:nvCxnSpPr>
          <p:cNvPr id="8" name="Connecteur droit 7">
            <a:extLst>
              <a:ext uri="{FF2B5EF4-FFF2-40B4-BE49-F238E27FC236}">
                <a16:creationId xmlns:a16="http://schemas.microsoft.com/office/drawing/2014/main" id="{83D4F1DD-0384-486C-A639-7228E2687BB9}"/>
              </a:ext>
            </a:extLst>
          </p:cNvPr>
          <p:cNvCxnSpPr/>
          <p:nvPr/>
        </p:nvCxnSpPr>
        <p:spPr>
          <a:xfrm>
            <a:off x="2610889" y="6541144"/>
            <a:ext cx="13011699" cy="0"/>
          </a:xfrm>
          <a:prstGeom prst="line">
            <a:avLst/>
          </a:prstGeom>
          <a:ln w="76200">
            <a:solidFill>
              <a:srgbClr val="364D65"/>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876039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384463" y="3002505"/>
            <a:ext cx="17366142" cy="9382448"/>
            <a:chOff x="5898415" y="1976415"/>
            <a:chExt cx="5654530" cy="3255020"/>
          </a:xfrm>
        </p:grpSpPr>
        <p:sp>
          <p:nvSpPr>
            <p:cNvPr id="57"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8"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9"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0"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1" name="Rectangle 50"/>
            <p:cNvSpPr>
              <a:spLocks noChangeArrowheads="1"/>
            </p:cNvSpPr>
            <p:nvPr/>
          </p:nvSpPr>
          <p:spPr bwMode="auto">
            <a:xfrm>
              <a:off x="5898415" y="5054180"/>
              <a:ext cx="5654530" cy="103129"/>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2"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3" name="Rectangle 52"/>
            <p:cNvSpPr>
              <a:spLocks noChangeArrowheads="1"/>
            </p:cNvSpPr>
            <p:nvPr/>
          </p:nvSpPr>
          <p:spPr bwMode="auto">
            <a:xfrm>
              <a:off x="6623354" y="2189119"/>
              <a:ext cx="4249758" cy="2684587"/>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4"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5"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6"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7"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8"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grpSp>
      <p:sp>
        <p:nvSpPr>
          <p:cNvPr id="28" name="TextBox 27"/>
          <p:cNvSpPr txBox="1"/>
          <p:nvPr/>
        </p:nvSpPr>
        <p:spPr>
          <a:xfrm>
            <a:off x="10282750" y="483017"/>
            <a:ext cx="3812226"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Tickets</a:t>
            </a:r>
            <a:endParaRPr lang="id-ID" sz="8800" b="1" dirty="0">
              <a:solidFill>
                <a:schemeClr val="tx2"/>
              </a:solidFill>
              <a:latin typeface="Lato" charset="0"/>
              <a:ea typeface="Lato" charset="0"/>
              <a:cs typeface="Lato" charset="0"/>
            </a:endParaRPr>
          </a:p>
        </p:txBody>
      </p:sp>
      <p:sp>
        <p:nvSpPr>
          <p:cNvPr id="33" name="Rectangle 32"/>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pic>
        <p:nvPicPr>
          <p:cNvPr id="4" name="Espace réservé pour une image  3">
            <a:extLst>
              <a:ext uri="{FF2B5EF4-FFF2-40B4-BE49-F238E27FC236}">
                <a16:creationId xmlns:a16="http://schemas.microsoft.com/office/drawing/2014/main" id="{430308D2-CFE8-41C8-860C-96419F038ECB}"/>
              </a:ext>
            </a:extLst>
          </p:cNvPr>
          <p:cNvPicPr>
            <a:picLocks noGrp="1" noChangeAspect="1"/>
          </p:cNvPicPr>
          <p:nvPr>
            <p:ph type="pic" sz="quarter" idx="20"/>
          </p:nvPr>
        </p:nvPicPr>
        <p:blipFill rotWithShape="1">
          <a:blip r:embed="rId2" cstate="email">
            <a:extLst>
              <a:ext uri="{28A0092B-C50C-407E-A947-70E740481C1C}">
                <a14:useLocalDpi xmlns:a14="http://schemas.microsoft.com/office/drawing/2010/main" val="0"/>
              </a:ext>
            </a:extLst>
          </a:blip>
          <a:srcRect l="-417" t="-30601" r="417" b="-941"/>
          <a:stretch/>
        </p:blipFill>
        <p:spPr>
          <a:xfrm>
            <a:off x="2606432" y="2947119"/>
            <a:ext cx="13050838" cy="7737475"/>
          </a:xfrm>
        </p:spPr>
      </p:pic>
      <p:sp>
        <p:nvSpPr>
          <p:cNvPr id="19" name="ZoneTexte 18">
            <a:extLst>
              <a:ext uri="{FF2B5EF4-FFF2-40B4-BE49-F238E27FC236}">
                <a16:creationId xmlns:a16="http://schemas.microsoft.com/office/drawing/2014/main" id="{D09D8444-CB07-4E89-9457-E2614E69016C}"/>
              </a:ext>
            </a:extLst>
          </p:cNvPr>
          <p:cNvSpPr txBox="1"/>
          <p:nvPr/>
        </p:nvSpPr>
        <p:spPr>
          <a:xfrm>
            <a:off x="17020032" y="5661694"/>
            <a:ext cx="6115050" cy="2308324"/>
          </a:xfrm>
          <a:prstGeom prst="rect">
            <a:avLst/>
          </a:prstGeom>
          <a:noFill/>
        </p:spPr>
        <p:txBody>
          <a:bodyPr wrap="square" rtlCol="0">
            <a:spAutoFit/>
          </a:bodyPr>
          <a:lstStyle/>
          <a:p>
            <a:r>
              <a:rPr lang="fr-FR" dirty="0"/>
              <a:t>Gestionnaire de tickets d'assistance ou de gestion de demandes internes/clients/fournisseurs</a:t>
            </a:r>
          </a:p>
        </p:txBody>
      </p:sp>
      <p:pic>
        <p:nvPicPr>
          <p:cNvPr id="6" name="Image 5">
            <a:extLst>
              <a:ext uri="{FF2B5EF4-FFF2-40B4-BE49-F238E27FC236}">
                <a16:creationId xmlns:a16="http://schemas.microsoft.com/office/drawing/2014/main" id="{18289674-5BC9-42D2-9A96-2BE66F2845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28451" y="3597033"/>
            <a:ext cx="13028819" cy="1183251"/>
          </a:xfrm>
          <a:prstGeom prst="rect">
            <a:avLst/>
          </a:prstGeom>
        </p:spPr>
      </p:pic>
      <p:cxnSp>
        <p:nvCxnSpPr>
          <p:cNvPr id="24" name="Connecteur droit 23">
            <a:extLst>
              <a:ext uri="{FF2B5EF4-FFF2-40B4-BE49-F238E27FC236}">
                <a16:creationId xmlns:a16="http://schemas.microsoft.com/office/drawing/2014/main" id="{641180C3-03BF-4C74-9383-1AEA9A3A071E}"/>
              </a:ext>
            </a:extLst>
          </p:cNvPr>
          <p:cNvCxnSpPr/>
          <p:nvPr/>
        </p:nvCxnSpPr>
        <p:spPr>
          <a:xfrm>
            <a:off x="2665582" y="4780284"/>
            <a:ext cx="13011699" cy="0"/>
          </a:xfrm>
          <a:prstGeom prst="line">
            <a:avLst/>
          </a:prstGeom>
          <a:ln w="76200">
            <a:solidFill>
              <a:srgbClr val="364D65"/>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665721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384463" y="3002505"/>
            <a:ext cx="17366142" cy="9382448"/>
            <a:chOff x="5898415" y="1976415"/>
            <a:chExt cx="5654530" cy="3255020"/>
          </a:xfrm>
        </p:grpSpPr>
        <p:sp>
          <p:nvSpPr>
            <p:cNvPr id="57"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8"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9"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0"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1" name="Rectangle 50"/>
            <p:cNvSpPr>
              <a:spLocks noChangeArrowheads="1"/>
            </p:cNvSpPr>
            <p:nvPr/>
          </p:nvSpPr>
          <p:spPr bwMode="auto">
            <a:xfrm>
              <a:off x="5898415" y="5054180"/>
              <a:ext cx="5654530" cy="103129"/>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2"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3" name="Rectangle 52"/>
            <p:cNvSpPr>
              <a:spLocks noChangeArrowheads="1"/>
            </p:cNvSpPr>
            <p:nvPr/>
          </p:nvSpPr>
          <p:spPr bwMode="auto">
            <a:xfrm>
              <a:off x="6623354" y="2189119"/>
              <a:ext cx="4249758" cy="2684587"/>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4"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5"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6"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7"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8"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grpSp>
      <p:sp>
        <p:nvSpPr>
          <p:cNvPr id="28" name="TextBox 27"/>
          <p:cNvSpPr txBox="1"/>
          <p:nvPr/>
        </p:nvSpPr>
        <p:spPr>
          <a:xfrm>
            <a:off x="8683758" y="483017"/>
            <a:ext cx="7010217"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API et liaisons</a:t>
            </a:r>
            <a:endParaRPr lang="id-ID" sz="8800" b="1" dirty="0">
              <a:solidFill>
                <a:schemeClr val="tx2"/>
              </a:solidFill>
              <a:latin typeface="Lato" charset="0"/>
              <a:ea typeface="Lato" charset="0"/>
              <a:cs typeface="Lato" charset="0"/>
            </a:endParaRPr>
          </a:p>
        </p:txBody>
      </p:sp>
      <p:sp>
        <p:nvSpPr>
          <p:cNvPr id="33" name="Rectangle 32"/>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pic>
        <p:nvPicPr>
          <p:cNvPr id="4" name="Espace réservé pour une image  3">
            <a:extLst>
              <a:ext uri="{FF2B5EF4-FFF2-40B4-BE49-F238E27FC236}">
                <a16:creationId xmlns:a16="http://schemas.microsoft.com/office/drawing/2014/main" id="{9D5717B5-987F-49CF-9176-BDAAF3F5EAF9}"/>
              </a:ext>
            </a:extLst>
          </p:cNvPr>
          <p:cNvPicPr>
            <a:picLocks noGrp="1" noChangeAspect="1"/>
          </p:cNvPicPr>
          <p:nvPr>
            <p:ph type="pic" sz="quarter" idx="20"/>
          </p:nvPr>
        </p:nvPicPr>
        <p:blipFill rotWithShape="1">
          <a:blip r:embed="rId2" cstate="email">
            <a:extLst>
              <a:ext uri="{28A0092B-C50C-407E-A947-70E740481C1C}">
                <a14:useLocalDpi xmlns:a14="http://schemas.microsoft.com/office/drawing/2010/main" val="0"/>
              </a:ext>
            </a:extLst>
          </a:blip>
          <a:srcRect l="-301" t="-12011" r="162" b="-10696"/>
          <a:stretch/>
        </p:blipFill>
        <p:spPr>
          <a:xfrm>
            <a:off x="2590800" y="3616325"/>
            <a:ext cx="13050838" cy="7737475"/>
          </a:xfrm>
        </p:spPr>
      </p:pic>
      <p:sp>
        <p:nvSpPr>
          <p:cNvPr id="19" name="ZoneTexte 18">
            <a:extLst>
              <a:ext uri="{FF2B5EF4-FFF2-40B4-BE49-F238E27FC236}">
                <a16:creationId xmlns:a16="http://schemas.microsoft.com/office/drawing/2014/main" id="{D5F74D6B-C917-4267-BBAA-620690E572C1}"/>
              </a:ext>
            </a:extLst>
          </p:cNvPr>
          <p:cNvSpPr txBox="1"/>
          <p:nvPr/>
        </p:nvSpPr>
        <p:spPr>
          <a:xfrm>
            <a:off x="17373600" y="5658435"/>
            <a:ext cx="6115050" cy="3970318"/>
          </a:xfrm>
          <a:prstGeom prst="rect">
            <a:avLst/>
          </a:prstGeom>
          <a:noFill/>
        </p:spPr>
        <p:txBody>
          <a:bodyPr wrap="square" rtlCol="0">
            <a:spAutoFit/>
          </a:bodyPr>
          <a:lstStyle/>
          <a:p>
            <a:r>
              <a:rPr lang="fr-FR" dirty="0"/>
              <a:t>Application </a:t>
            </a:r>
            <a:r>
              <a:rPr lang="fr-FR" dirty="0" err="1"/>
              <a:t>Programming</a:t>
            </a:r>
            <a:r>
              <a:rPr lang="fr-FR" dirty="0"/>
              <a:t> Interface ou « interface de programmation d'application »</a:t>
            </a:r>
          </a:p>
          <a:p>
            <a:endParaRPr lang="fr-FR" dirty="0"/>
          </a:p>
          <a:p>
            <a:r>
              <a:rPr lang="fr-FR" dirty="0"/>
              <a:t>Pour lier votre </a:t>
            </a:r>
            <a:r>
              <a:rPr lang="fr-FR" dirty="0" err="1"/>
              <a:t>Dolibarr</a:t>
            </a:r>
            <a:r>
              <a:rPr lang="fr-FR" dirty="0"/>
              <a:t> à un autre élément (logiciel, site web, …)</a:t>
            </a:r>
          </a:p>
        </p:txBody>
      </p:sp>
    </p:spTree>
    <p:extLst>
      <p:ext uri="{BB962C8B-B14F-4D97-AF65-F5344CB8AC3E}">
        <p14:creationId xmlns:p14="http://schemas.microsoft.com/office/powerpoint/2010/main" val="26959033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a:extLst>
              <a:ext uri="{FF2B5EF4-FFF2-40B4-BE49-F238E27FC236}">
                <a16:creationId xmlns:a16="http://schemas.microsoft.com/office/drawing/2014/main" id="{F73EFEAB-1AB7-4FC7-99F9-7395A309A45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5884" t="7823" r="5884" b="18518"/>
          <a:stretch/>
        </p:blipFill>
        <p:spPr>
          <a:xfrm>
            <a:off x="0" y="141765"/>
            <a:ext cx="24377651" cy="13574236"/>
          </a:xfrm>
        </p:spPr>
      </p:pic>
      <p:sp>
        <p:nvSpPr>
          <p:cNvPr id="15" name="Rectangle 14">
            <a:extLst>
              <a:ext uri="{FF2B5EF4-FFF2-40B4-BE49-F238E27FC236}">
                <a16:creationId xmlns:a16="http://schemas.microsoft.com/office/drawing/2014/main" id="{0C89A010-8D23-443F-B790-E04758D3D19A}"/>
              </a:ext>
            </a:extLst>
          </p:cNvPr>
          <p:cNvSpPr/>
          <p:nvPr/>
        </p:nvSpPr>
        <p:spPr>
          <a:xfrm>
            <a:off x="0" y="0"/>
            <a:ext cx="24377651" cy="13716000"/>
          </a:xfrm>
          <a:prstGeom prst="rect">
            <a:avLst/>
          </a:prstGeom>
          <a:solidFill>
            <a:schemeClr val="accent6">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8023" y="4970541"/>
            <a:ext cx="24377649" cy="3426579"/>
          </a:xfrm>
          <a:prstGeom prst="rect">
            <a:avLst/>
          </a:prstGeom>
          <a:noFill/>
        </p:spPr>
        <p:txBody>
          <a:bodyPr wrap="square" rtlCol="0">
            <a:spAutoFit/>
          </a:bodyPr>
          <a:lstStyle/>
          <a:p>
            <a:pPr algn="ctr">
              <a:lnSpc>
                <a:spcPts val="13000"/>
              </a:lnSpc>
            </a:pPr>
            <a:r>
              <a:rPr lang="en-US" sz="11500" b="1" dirty="0">
                <a:solidFill>
                  <a:schemeClr val="bg1"/>
                </a:solidFill>
                <a:latin typeface="Lato" charset="0"/>
                <a:ea typeface="Lato" charset="0"/>
                <a:cs typeface="Lato" charset="0"/>
              </a:rPr>
              <a:t>Les modules </a:t>
            </a:r>
            <a:r>
              <a:rPr lang="en-US" sz="11500" b="1" dirty="0" err="1">
                <a:solidFill>
                  <a:schemeClr val="bg1"/>
                </a:solidFill>
                <a:latin typeface="Lato" charset="0"/>
                <a:ea typeface="Lato" charset="0"/>
                <a:cs typeface="Lato" charset="0"/>
              </a:rPr>
              <a:t>externes</a:t>
            </a:r>
            <a:r>
              <a:rPr lang="en-US" sz="11500" b="1" dirty="0">
                <a:solidFill>
                  <a:schemeClr val="bg1"/>
                </a:solidFill>
                <a:latin typeface="Lato" charset="0"/>
                <a:ea typeface="Lato" charset="0"/>
                <a:cs typeface="Lato" charset="0"/>
              </a:rPr>
              <a:t> </a:t>
            </a:r>
            <a:r>
              <a:rPr lang="en-US" sz="11500" b="1" dirty="0" err="1">
                <a:solidFill>
                  <a:schemeClr val="bg1"/>
                </a:solidFill>
                <a:latin typeface="Lato" charset="0"/>
                <a:ea typeface="Lato" charset="0"/>
                <a:cs typeface="Lato" charset="0"/>
              </a:rPr>
              <a:t>d’automatisation</a:t>
            </a:r>
            <a:r>
              <a:rPr lang="en-US" sz="11500" b="1" dirty="0">
                <a:solidFill>
                  <a:schemeClr val="bg1"/>
                </a:solidFill>
                <a:latin typeface="Lato" charset="0"/>
                <a:ea typeface="Lato" charset="0"/>
                <a:cs typeface="Lato" charset="0"/>
              </a:rPr>
              <a:t> pour </a:t>
            </a:r>
            <a:r>
              <a:rPr lang="en-US" sz="11500" b="1" dirty="0" err="1">
                <a:solidFill>
                  <a:schemeClr val="bg1"/>
                </a:solidFill>
                <a:latin typeface="Lato" charset="0"/>
                <a:ea typeface="Lato" charset="0"/>
                <a:cs typeface="Lato" charset="0"/>
              </a:rPr>
              <a:t>Dolibarr</a:t>
            </a:r>
            <a:endParaRPr lang="en-US" sz="11500" b="1" dirty="0">
              <a:solidFill>
                <a:schemeClr val="bg1"/>
              </a:solidFill>
              <a:latin typeface="Lato" charset="0"/>
              <a:ea typeface="Lato" charset="0"/>
              <a:cs typeface="Lato" charset="0"/>
            </a:endParaRPr>
          </a:p>
        </p:txBody>
      </p:sp>
    </p:spTree>
    <p:extLst>
      <p:ext uri="{BB962C8B-B14F-4D97-AF65-F5344CB8AC3E}">
        <p14:creationId xmlns:p14="http://schemas.microsoft.com/office/powerpoint/2010/main" val="3468414558"/>
      </p:ext>
    </p:extLst>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9016340" y="391181"/>
            <a:ext cx="6344970" cy="1446532"/>
          </a:xfrm>
          <a:prstGeom prst="rect">
            <a:avLst/>
          </a:prstGeom>
          <a:noFill/>
        </p:spPr>
        <p:txBody>
          <a:bodyPr wrap="none" lIns="91422" tIns="45711" rIns="91422" bIns="45711" rtlCol="0">
            <a:spAutoFit/>
          </a:bodyPr>
          <a:lstStyle/>
          <a:p>
            <a:pPr algn="ctr"/>
            <a:r>
              <a:rPr lang="en-US" sz="8800" b="1" dirty="0" err="1">
                <a:solidFill>
                  <a:schemeClr val="tx2"/>
                </a:solidFill>
                <a:latin typeface="Lato" charset="0"/>
                <a:ea typeface="Lato" charset="0"/>
                <a:cs typeface="Lato" charset="0"/>
              </a:rPr>
              <a:t>CyberOffice</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27" name="Subtitle 2"/>
          <p:cNvSpPr txBox="1">
            <a:spLocks/>
          </p:cNvSpPr>
          <p:nvPr/>
        </p:nvSpPr>
        <p:spPr>
          <a:xfrm>
            <a:off x="8722098" y="1634834"/>
            <a:ext cx="6974671" cy="73366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Synchro sites e-commerce </a:t>
            </a:r>
            <a:r>
              <a:rPr lang="en-US" sz="3100" dirty="0" err="1">
                <a:latin typeface="Lato Light"/>
                <a:cs typeface="Lato Light"/>
              </a:rPr>
              <a:t>Prestashop</a:t>
            </a:r>
            <a:endParaRPr lang="en-US" sz="3100" dirty="0">
              <a:solidFill>
                <a:schemeClr val="accent1"/>
              </a:solidFill>
              <a:latin typeface="Lato Light"/>
              <a:cs typeface="Lato Light"/>
            </a:endParaRPr>
          </a:p>
        </p:txBody>
      </p:sp>
      <p:sp>
        <p:nvSpPr>
          <p:cNvPr id="74" name="Subtitle 2"/>
          <p:cNvSpPr txBox="1">
            <a:spLocks/>
          </p:cNvSpPr>
          <p:nvPr/>
        </p:nvSpPr>
        <p:spPr>
          <a:xfrm>
            <a:off x="11738789" y="3695092"/>
            <a:ext cx="10649987" cy="201914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640"/>
              </a:lnSpc>
            </a:pPr>
            <a:r>
              <a:rPr lang="fr-FR" sz="2500" dirty="0" err="1">
                <a:solidFill>
                  <a:schemeClr val="tx1"/>
                </a:solidFill>
                <a:latin typeface="Lato Light" charset="0"/>
                <a:ea typeface="Lato Light" charset="0"/>
                <a:cs typeface="Lato Light" charset="0"/>
              </a:rPr>
              <a:t>CyberOffice</a:t>
            </a:r>
            <a:r>
              <a:rPr lang="fr-FR" sz="2500" dirty="0">
                <a:solidFill>
                  <a:schemeClr val="tx1"/>
                </a:solidFill>
                <a:latin typeface="Lato Light" charset="0"/>
                <a:ea typeface="Lato Light" charset="0"/>
                <a:cs typeface="Lato Light" charset="0"/>
              </a:rPr>
              <a:t> et </a:t>
            </a:r>
            <a:r>
              <a:rPr lang="fr-FR" sz="2500" dirty="0" err="1">
                <a:solidFill>
                  <a:schemeClr val="tx1"/>
                </a:solidFill>
                <a:latin typeface="Lato Light" charset="0"/>
                <a:ea typeface="Lato Light" charset="0"/>
                <a:cs typeface="Lato Light" charset="0"/>
              </a:rPr>
              <a:t>MyCyberOffice</a:t>
            </a:r>
            <a:r>
              <a:rPr lang="fr-FR" sz="2500" dirty="0">
                <a:solidFill>
                  <a:schemeClr val="tx1"/>
                </a:solidFill>
                <a:latin typeface="Lato Light" charset="0"/>
                <a:ea typeface="Lato Light" charset="0"/>
                <a:cs typeface="Lato Light" charset="0"/>
              </a:rPr>
              <a:t> sont des modules de synchronisation entre </a:t>
            </a:r>
            <a:r>
              <a:rPr lang="fr-FR" sz="2500" dirty="0" err="1">
                <a:solidFill>
                  <a:schemeClr val="tx1"/>
                </a:solidFill>
                <a:latin typeface="Lato Light" charset="0"/>
                <a:ea typeface="Lato Light" charset="0"/>
                <a:cs typeface="Lato Light" charset="0"/>
              </a:rPr>
              <a:t>Dolibarr</a:t>
            </a:r>
            <a:r>
              <a:rPr lang="fr-FR" sz="2500" dirty="0">
                <a:solidFill>
                  <a:schemeClr val="tx1"/>
                </a:solidFill>
                <a:latin typeface="Lato Light" charset="0"/>
                <a:ea typeface="Lato Light" charset="0"/>
                <a:cs typeface="Lato Light" charset="0"/>
              </a:rPr>
              <a:t> et Prestashop. Vos stocks, prix, références, code barre, images, caractéristiques, etc. sont gérés dans </a:t>
            </a:r>
            <a:r>
              <a:rPr lang="fr-FR" sz="2500" dirty="0" err="1">
                <a:solidFill>
                  <a:schemeClr val="tx1"/>
                </a:solidFill>
                <a:latin typeface="Lato Light" charset="0"/>
                <a:ea typeface="Lato Light" charset="0"/>
                <a:cs typeface="Lato Light" charset="0"/>
              </a:rPr>
              <a:t>Dolibarr</a:t>
            </a:r>
            <a:r>
              <a:rPr lang="fr-FR" sz="2500" dirty="0">
                <a:solidFill>
                  <a:schemeClr val="tx1"/>
                </a:solidFill>
                <a:latin typeface="Lato Light" charset="0"/>
                <a:ea typeface="Lato Light" charset="0"/>
                <a:cs typeface="Lato Light" charset="0"/>
              </a:rPr>
              <a:t> et sont synchronisés dans Prestashop en temps réel.</a:t>
            </a:r>
            <a:endParaRPr lang="en-US" sz="2500" dirty="0">
              <a:solidFill>
                <a:schemeClr val="tx1"/>
              </a:solidFill>
              <a:latin typeface="Lato Light" charset="0"/>
              <a:ea typeface="Lato Light" charset="0"/>
              <a:cs typeface="Lato Light" charset="0"/>
            </a:endParaRPr>
          </a:p>
        </p:txBody>
      </p:sp>
      <p:sp>
        <p:nvSpPr>
          <p:cNvPr id="75" name="Rectangle 74"/>
          <p:cNvSpPr>
            <a:spLocks/>
          </p:cNvSpPr>
          <p:nvPr/>
        </p:nvSpPr>
        <p:spPr bwMode="auto">
          <a:xfrm>
            <a:off x="11949400" y="2712267"/>
            <a:ext cx="2404504" cy="838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740"/>
              </a:lnSpc>
            </a:pPr>
            <a:r>
              <a:rPr lang="en-US" b="1" dirty="0">
                <a:solidFill>
                  <a:schemeClr val="tx2"/>
                </a:solidFill>
                <a:latin typeface="Lato Black" charset="0"/>
                <a:ea typeface="Lato Black" charset="0"/>
                <a:cs typeface="Lato Black" charset="0"/>
                <a:sym typeface="Bebas Neue" charset="0"/>
              </a:rPr>
              <a:t>Description</a:t>
            </a:r>
          </a:p>
        </p:txBody>
      </p:sp>
      <p:pic>
        <p:nvPicPr>
          <p:cNvPr id="3" name="Image 2">
            <a:extLst>
              <a:ext uri="{FF2B5EF4-FFF2-40B4-BE49-F238E27FC236}">
                <a16:creationId xmlns:a16="http://schemas.microsoft.com/office/drawing/2014/main" id="{E104F6C8-C585-45C2-AE0C-B1EA73EE6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911" y="3584550"/>
            <a:ext cx="7620000" cy="7620000"/>
          </a:xfrm>
          <a:prstGeom prst="rect">
            <a:avLst/>
          </a:prstGeom>
        </p:spPr>
      </p:pic>
      <p:sp>
        <p:nvSpPr>
          <p:cNvPr id="14" name="Rectangle 13">
            <a:extLst>
              <a:ext uri="{FF2B5EF4-FFF2-40B4-BE49-F238E27FC236}">
                <a16:creationId xmlns:a16="http://schemas.microsoft.com/office/drawing/2014/main" id="{A0E68283-65AC-4858-A1CD-81DFC6F648CF}"/>
              </a:ext>
            </a:extLst>
          </p:cNvPr>
          <p:cNvSpPr/>
          <p:nvPr/>
        </p:nvSpPr>
        <p:spPr>
          <a:xfrm>
            <a:off x="11738789" y="7514739"/>
            <a:ext cx="3151825" cy="1015663"/>
          </a:xfrm>
          <a:prstGeom prst="rect">
            <a:avLst/>
          </a:prstGeom>
        </p:spPr>
        <p:txBody>
          <a:bodyPr wrap="none">
            <a:spAutoFit/>
          </a:bodyPr>
          <a:lstStyle/>
          <a:p>
            <a:r>
              <a:rPr lang="en-US" sz="6000" b="1" dirty="0">
                <a:solidFill>
                  <a:schemeClr val="tx2"/>
                </a:solidFill>
                <a:latin typeface="Lato" charset="0"/>
                <a:ea typeface="Lato" charset="0"/>
                <a:cs typeface="Lato" charset="0"/>
              </a:rPr>
              <a:t>112€ HT</a:t>
            </a:r>
          </a:p>
        </p:txBody>
      </p:sp>
      <p:sp>
        <p:nvSpPr>
          <p:cNvPr id="15" name="Rectangle 14">
            <a:extLst>
              <a:ext uri="{FF2B5EF4-FFF2-40B4-BE49-F238E27FC236}">
                <a16:creationId xmlns:a16="http://schemas.microsoft.com/office/drawing/2014/main" id="{5017F6D3-B9F5-4346-BBE8-8E085289FB79}"/>
              </a:ext>
            </a:extLst>
          </p:cNvPr>
          <p:cNvSpPr/>
          <p:nvPr/>
        </p:nvSpPr>
        <p:spPr>
          <a:xfrm>
            <a:off x="19232585" y="7863375"/>
            <a:ext cx="1258678" cy="507831"/>
          </a:xfrm>
          <a:prstGeom prst="rect">
            <a:avLst/>
          </a:prstGeom>
        </p:spPr>
        <p:txBody>
          <a:bodyPr wrap="none">
            <a:spAutoFit/>
          </a:bodyPr>
          <a:lstStyle/>
          <a:p>
            <a:r>
              <a:rPr lang="en-US" sz="2700" b="1" dirty="0">
                <a:solidFill>
                  <a:schemeClr val="tx2"/>
                </a:solidFill>
                <a:latin typeface="Lato" charset="0"/>
                <a:ea typeface="Lato" charset="0"/>
                <a:cs typeface="Lato" charset="0"/>
              </a:rPr>
              <a:t>Auteur</a:t>
            </a:r>
          </a:p>
        </p:txBody>
      </p:sp>
      <p:sp>
        <p:nvSpPr>
          <p:cNvPr id="16" name="Shape 2616">
            <a:extLst>
              <a:ext uri="{FF2B5EF4-FFF2-40B4-BE49-F238E27FC236}">
                <a16:creationId xmlns:a16="http://schemas.microsoft.com/office/drawing/2014/main" id="{A7FFE320-B3D8-4FAE-9021-D8268BEB7E8D}"/>
              </a:ext>
            </a:extLst>
          </p:cNvPr>
          <p:cNvSpPr/>
          <p:nvPr/>
        </p:nvSpPr>
        <p:spPr>
          <a:xfrm>
            <a:off x="18172709" y="7597591"/>
            <a:ext cx="932919" cy="84831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Light" charset="0"/>
              <a:ea typeface="Lato Light" charset="0"/>
              <a:cs typeface="Lato Light" charset="0"/>
            </a:endParaRPr>
          </a:p>
        </p:txBody>
      </p:sp>
      <p:sp>
        <p:nvSpPr>
          <p:cNvPr id="18" name="Rectangle 17">
            <a:extLst>
              <a:ext uri="{FF2B5EF4-FFF2-40B4-BE49-F238E27FC236}">
                <a16:creationId xmlns:a16="http://schemas.microsoft.com/office/drawing/2014/main" id="{912F8AF7-556F-49B6-B9E4-C68014BEB748}"/>
              </a:ext>
            </a:extLst>
          </p:cNvPr>
          <p:cNvSpPr/>
          <p:nvPr/>
        </p:nvSpPr>
        <p:spPr>
          <a:xfrm>
            <a:off x="15696769" y="8530402"/>
            <a:ext cx="7499169" cy="1938992"/>
          </a:xfrm>
          <a:prstGeom prst="rect">
            <a:avLst/>
          </a:prstGeom>
        </p:spPr>
        <p:txBody>
          <a:bodyPr wrap="none">
            <a:spAutoFit/>
          </a:bodyPr>
          <a:lstStyle/>
          <a:p>
            <a:pPr algn="ctr"/>
            <a:r>
              <a:rPr lang="en-US" sz="6000" b="1" dirty="0">
                <a:solidFill>
                  <a:schemeClr val="tx2"/>
                </a:solidFill>
                <a:latin typeface="Lato" charset="0"/>
                <a:ea typeface="Lato" charset="0"/>
                <a:cs typeface="Lato" charset="0"/>
              </a:rPr>
              <a:t>LVSINFORMATIQUE</a:t>
            </a:r>
          </a:p>
          <a:p>
            <a:pPr algn="ctr"/>
            <a:r>
              <a:rPr lang="en-US" sz="6000" b="1" dirty="0">
                <a:solidFill>
                  <a:schemeClr val="tx2"/>
                </a:solidFill>
                <a:latin typeface="Lato" charset="0"/>
                <a:ea typeface="Lato" charset="0"/>
                <a:cs typeface="Lato" charset="0"/>
              </a:rPr>
              <a:t>PHILIPPE LEVRAY</a:t>
            </a:r>
          </a:p>
        </p:txBody>
      </p:sp>
    </p:spTree>
    <p:extLst>
      <p:ext uri="{BB962C8B-B14F-4D97-AF65-F5344CB8AC3E}">
        <p14:creationId xmlns:p14="http://schemas.microsoft.com/office/powerpoint/2010/main" val="32086334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9659196" y="483017"/>
            <a:ext cx="5059362" cy="1446532"/>
          </a:xfrm>
          <a:prstGeom prst="rect">
            <a:avLst/>
          </a:prstGeom>
          <a:noFill/>
        </p:spPr>
        <p:txBody>
          <a:bodyPr wrap="none" lIns="91422" tIns="45711" rIns="91422" bIns="45711" rtlCol="0">
            <a:spAutoFit/>
          </a:bodyPr>
          <a:lstStyle/>
          <a:p>
            <a:pPr algn="ctr"/>
            <a:r>
              <a:rPr lang="en-US" sz="8800" b="1" dirty="0" err="1">
                <a:solidFill>
                  <a:schemeClr val="tx2"/>
                </a:solidFill>
                <a:latin typeface="Lato" charset="0"/>
                <a:ea typeface="Lato" charset="0"/>
                <a:cs typeface="Lato" charset="0"/>
              </a:rPr>
              <a:t>WooSync</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74" name="Subtitle 2"/>
          <p:cNvSpPr txBox="1">
            <a:spLocks/>
          </p:cNvSpPr>
          <p:nvPr/>
        </p:nvSpPr>
        <p:spPr>
          <a:xfrm>
            <a:off x="11738789" y="3695092"/>
            <a:ext cx="10649987" cy="201914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640"/>
              </a:lnSpc>
            </a:pPr>
            <a:r>
              <a:rPr lang="fr-FR" sz="2500" dirty="0">
                <a:solidFill>
                  <a:schemeClr val="tx1"/>
                </a:solidFill>
                <a:latin typeface="Lato Light" charset="0"/>
                <a:ea typeface="Lato Light" charset="0"/>
                <a:cs typeface="Lato Light" charset="0"/>
              </a:rPr>
              <a:t>Le module additionnel </a:t>
            </a:r>
            <a:r>
              <a:rPr lang="fr-FR" sz="2500" dirty="0" err="1">
                <a:solidFill>
                  <a:schemeClr val="tx1"/>
                </a:solidFill>
                <a:latin typeface="Lato Light" charset="0"/>
                <a:ea typeface="Lato Light" charset="0"/>
                <a:cs typeface="Lato Light" charset="0"/>
              </a:rPr>
              <a:t>Easya</a:t>
            </a:r>
            <a:r>
              <a:rPr lang="fr-FR" sz="2500" dirty="0">
                <a:solidFill>
                  <a:schemeClr val="tx1"/>
                </a:solidFill>
                <a:latin typeface="Lato Light" charset="0"/>
                <a:ea typeface="Lato Light" charset="0"/>
                <a:cs typeface="Lato Light" charset="0"/>
              </a:rPr>
              <a:t> Solutions / </a:t>
            </a:r>
            <a:r>
              <a:rPr lang="fr-FR" sz="2500" dirty="0" err="1">
                <a:solidFill>
                  <a:schemeClr val="tx1"/>
                </a:solidFill>
                <a:latin typeface="Lato Light" charset="0"/>
                <a:ea typeface="Lato Light" charset="0"/>
                <a:cs typeface="Lato Light" charset="0"/>
              </a:rPr>
              <a:t>Dolibarr</a:t>
            </a:r>
            <a:r>
              <a:rPr lang="fr-FR" sz="2500" dirty="0">
                <a:solidFill>
                  <a:schemeClr val="tx1"/>
                </a:solidFill>
                <a:latin typeface="Lato Light" charset="0"/>
                <a:ea typeface="Lato Light" charset="0"/>
                <a:cs typeface="Lato Light" charset="0"/>
              </a:rPr>
              <a:t> "</a:t>
            </a:r>
            <a:r>
              <a:rPr lang="fr-FR" sz="2500" dirty="0" err="1">
                <a:solidFill>
                  <a:schemeClr val="tx1"/>
                </a:solidFill>
                <a:latin typeface="Lato Light" charset="0"/>
                <a:ea typeface="Lato Light" charset="0"/>
                <a:cs typeface="Lato Light" charset="0"/>
              </a:rPr>
              <a:t>Woosync</a:t>
            </a:r>
            <a:r>
              <a:rPr lang="fr-FR" sz="2500" dirty="0">
                <a:solidFill>
                  <a:schemeClr val="tx1"/>
                </a:solidFill>
                <a:latin typeface="Lato Light" charset="0"/>
                <a:ea typeface="Lato Light" charset="0"/>
                <a:cs typeface="Lato Light" charset="0"/>
              </a:rPr>
              <a:t>" est un module de synchronisation </a:t>
            </a:r>
            <a:r>
              <a:rPr lang="fr-FR" sz="2500" dirty="0" err="1">
                <a:solidFill>
                  <a:schemeClr val="tx1"/>
                </a:solidFill>
                <a:latin typeface="Lato Light" charset="0"/>
                <a:ea typeface="Lato Light" charset="0"/>
                <a:cs typeface="Lato Light" charset="0"/>
              </a:rPr>
              <a:t>multi-sites</a:t>
            </a:r>
            <a:r>
              <a:rPr lang="fr-FR" sz="2500" dirty="0">
                <a:solidFill>
                  <a:schemeClr val="tx1"/>
                </a:solidFill>
                <a:latin typeface="Lato Light" charset="0"/>
                <a:ea typeface="Lato Light" charset="0"/>
                <a:cs typeface="Lato Light" charset="0"/>
              </a:rPr>
              <a:t> entre </a:t>
            </a:r>
            <a:r>
              <a:rPr lang="fr-FR" sz="2500" dirty="0" err="1">
                <a:solidFill>
                  <a:schemeClr val="tx1"/>
                </a:solidFill>
                <a:latin typeface="Lato Light" charset="0"/>
                <a:ea typeface="Lato Light" charset="0"/>
                <a:cs typeface="Lato Light" charset="0"/>
              </a:rPr>
              <a:t>WooCommerce</a:t>
            </a:r>
            <a:r>
              <a:rPr lang="fr-FR" sz="2500" dirty="0">
                <a:solidFill>
                  <a:schemeClr val="tx1"/>
                </a:solidFill>
                <a:latin typeface="Lato Light" charset="0"/>
                <a:ea typeface="Lato Light" charset="0"/>
                <a:cs typeface="Lato Light" charset="0"/>
              </a:rPr>
              <a:t> et </a:t>
            </a:r>
            <a:r>
              <a:rPr lang="fr-FR" sz="2500" dirty="0" err="1">
                <a:solidFill>
                  <a:schemeClr val="tx1"/>
                </a:solidFill>
                <a:latin typeface="Lato Light" charset="0"/>
                <a:ea typeface="Lato Light" charset="0"/>
                <a:cs typeface="Lato Light" charset="0"/>
              </a:rPr>
              <a:t>Dolibarr</a:t>
            </a:r>
            <a:r>
              <a:rPr lang="fr-FR" sz="2500" dirty="0">
                <a:solidFill>
                  <a:schemeClr val="tx1"/>
                </a:solidFill>
                <a:latin typeface="Lato Light" charset="0"/>
                <a:ea typeface="Lato Light" charset="0"/>
                <a:cs typeface="Lato Light" charset="0"/>
              </a:rPr>
              <a:t>. Il permet la synchronisation des catégories (tiers/produits), tiers, contacts, produits, commandes et factures.</a:t>
            </a:r>
            <a:endParaRPr lang="en-US" sz="2500" dirty="0">
              <a:solidFill>
                <a:schemeClr val="tx1"/>
              </a:solidFill>
              <a:latin typeface="Lato Light" charset="0"/>
              <a:ea typeface="Lato Light" charset="0"/>
              <a:cs typeface="Lato Light" charset="0"/>
            </a:endParaRPr>
          </a:p>
        </p:txBody>
      </p:sp>
      <p:sp>
        <p:nvSpPr>
          <p:cNvPr id="75" name="Rectangle 74"/>
          <p:cNvSpPr>
            <a:spLocks/>
          </p:cNvSpPr>
          <p:nvPr/>
        </p:nvSpPr>
        <p:spPr bwMode="auto">
          <a:xfrm>
            <a:off x="11949400" y="2712267"/>
            <a:ext cx="2404504" cy="838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740"/>
              </a:lnSpc>
            </a:pPr>
            <a:r>
              <a:rPr lang="en-US" b="1" dirty="0">
                <a:solidFill>
                  <a:schemeClr val="tx2"/>
                </a:solidFill>
                <a:latin typeface="Lato Black" charset="0"/>
                <a:ea typeface="Lato Black" charset="0"/>
                <a:cs typeface="Lato Black" charset="0"/>
                <a:sym typeface="Bebas Neue" charset="0"/>
              </a:rPr>
              <a:t>Description</a:t>
            </a:r>
          </a:p>
        </p:txBody>
      </p:sp>
      <p:pic>
        <p:nvPicPr>
          <p:cNvPr id="4" name="Image 3" descr="Une image contenant texte, clipart&#10;&#10;Description générée automatiquement">
            <a:extLst>
              <a:ext uri="{FF2B5EF4-FFF2-40B4-BE49-F238E27FC236}">
                <a16:creationId xmlns:a16="http://schemas.microsoft.com/office/drawing/2014/main" id="{19AAC270-4AE1-441B-95D4-1DB58618F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073" y="4491487"/>
            <a:ext cx="7620000" cy="4286250"/>
          </a:xfrm>
          <a:prstGeom prst="rect">
            <a:avLst/>
          </a:prstGeom>
        </p:spPr>
      </p:pic>
      <p:sp>
        <p:nvSpPr>
          <p:cNvPr id="13" name="Rectangle 12">
            <a:extLst>
              <a:ext uri="{FF2B5EF4-FFF2-40B4-BE49-F238E27FC236}">
                <a16:creationId xmlns:a16="http://schemas.microsoft.com/office/drawing/2014/main" id="{9E2527B9-5425-4E72-98B9-AF899DFCE6A8}"/>
              </a:ext>
            </a:extLst>
          </p:cNvPr>
          <p:cNvSpPr/>
          <p:nvPr/>
        </p:nvSpPr>
        <p:spPr>
          <a:xfrm>
            <a:off x="11738789" y="7514739"/>
            <a:ext cx="3151825" cy="1015663"/>
          </a:xfrm>
          <a:prstGeom prst="rect">
            <a:avLst/>
          </a:prstGeom>
        </p:spPr>
        <p:txBody>
          <a:bodyPr wrap="none">
            <a:spAutoFit/>
          </a:bodyPr>
          <a:lstStyle/>
          <a:p>
            <a:r>
              <a:rPr lang="en-US" sz="6000" b="1" dirty="0">
                <a:solidFill>
                  <a:schemeClr val="tx2"/>
                </a:solidFill>
                <a:latin typeface="Lato" charset="0"/>
                <a:ea typeface="Lato" charset="0"/>
                <a:cs typeface="Lato" charset="0"/>
              </a:rPr>
              <a:t>360€ HT</a:t>
            </a:r>
          </a:p>
        </p:txBody>
      </p:sp>
      <p:sp>
        <p:nvSpPr>
          <p:cNvPr id="14" name="Rectangle 13">
            <a:extLst>
              <a:ext uri="{FF2B5EF4-FFF2-40B4-BE49-F238E27FC236}">
                <a16:creationId xmlns:a16="http://schemas.microsoft.com/office/drawing/2014/main" id="{553E432C-B6F1-4AC4-929C-0D766328ACF4}"/>
              </a:ext>
            </a:extLst>
          </p:cNvPr>
          <p:cNvSpPr/>
          <p:nvPr/>
        </p:nvSpPr>
        <p:spPr>
          <a:xfrm>
            <a:off x="19232585" y="7863375"/>
            <a:ext cx="1258678" cy="507831"/>
          </a:xfrm>
          <a:prstGeom prst="rect">
            <a:avLst/>
          </a:prstGeom>
        </p:spPr>
        <p:txBody>
          <a:bodyPr wrap="none">
            <a:spAutoFit/>
          </a:bodyPr>
          <a:lstStyle/>
          <a:p>
            <a:r>
              <a:rPr lang="en-US" sz="2700" b="1" dirty="0">
                <a:solidFill>
                  <a:schemeClr val="tx2"/>
                </a:solidFill>
                <a:latin typeface="Lato" charset="0"/>
                <a:ea typeface="Lato" charset="0"/>
                <a:cs typeface="Lato" charset="0"/>
              </a:rPr>
              <a:t>Auteur</a:t>
            </a:r>
          </a:p>
        </p:txBody>
      </p:sp>
      <p:sp>
        <p:nvSpPr>
          <p:cNvPr id="15" name="Shape 2616">
            <a:extLst>
              <a:ext uri="{FF2B5EF4-FFF2-40B4-BE49-F238E27FC236}">
                <a16:creationId xmlns:a16="http://schemas.microsoft.com/office/drawing/2014/main" id="{8AC00FB1-F676-4B39-8F77-6EB741D21E44}"/>
              </a:ext>
            </a:extLst>
          </p:cNvPr>
          <p:cNvSpPr/>
          <p:nvPr/>
        </p:nvSpPr>
        <p:spPr>
          <a:xfrm>
            <a:off x="18172709" y="7597591"/>
            <a:ext cx="932919" cy="84831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Light" charset="0"/>
              <a:ea typeface="Lato Light" charset="0"/>
              <a:cs typeface="Lato Light" charset="0"/>
            </a:endParaRPr>
          </a:p>
        </p:txBody>
      </p:sp>
      <p:pic>
        <p:nvPicPr>
          <p:cNvPr id="16" name="Image 15">
            <a:extLst>
              <a:ext uri="{FF2B5EF4-FFF2-40B4-BE49-F238E27FC236}">
                <a16:creationId xmlns:a16="http://schemas.microsoft.com/office/drawing/2014/main" id="{757DD1D6-BD23-46AC-911C-F4AC6301D58F}"/>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16040892" y="8617615"/>
            <a:ext cx="6541613" cy="1993806"/>
          </a:xfrm>
          <a:prstGeom prst="rect">
            <a:avLst/>
          </a:prstGeom>
        </p:spPr>
      </p:pic>
    </p:spTree>
    <p:extLst>
      <p:ext uri="{BB962C8B-B14F-4D97-AF65-F5344CB8AC3E}">
        <p14:creationId xmlns:p14="http://schemas.microsoft.com/office/powerpoint/2010/main" val="28419101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a:extLst>
              <a:ext uri="{FF2B5EF4-FFF2-40B4-BE49-F238E27FC236}">
                <a16:creationId xmlns:a16="http://schemas.microsoft.com/office/drawing/2014/main" id="{F73EFEAB-1AB7-4FC7-99F9-7395A309A45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5884" t="7823" r="5884" b="18518"/>
          <a:stretch/>
        </p:blipFill>
        <p:spPr>
          <a:xfrm>
            <a:off x="0" y="141765"/>
            <a:ext cx="24377651" cy="13574236"/>
          </a:xfrm>
        </p:spPr>
      </p:pic>
      <p:sp>
        <p:nvSpPr>
          <p:cNvPr id="15" name="Rectangle 14">
            <a:extLst>
              <a:ext uri="{FF2B5EF4-FFF2-40B4-BE49-F238E27FC236}">
                <a16:creationId xmlns:a16="http://schemas.microsoft.com/office/drawing/2014/main" id="{0C89A010-8D23-443F-B790-E04758D3D19A}"/>
              </a:ext>
            </a:extLst>
          </p:cNvPr>
          <p:cNvSpPr/>
          <p:nvPr/>
        </p:nvSpPr>
        <p:spPr>
          <a:xfrm>
            <a:off x="0" y="0"/>
            <a:ext cx="24377651" cy="13716000"/>
          </a:xfrm>
          <a:prstGeom prst="rect">
            <a:avLst/>
          </a:prstGeom>
          <a:solidFill>
            <a:schemeClr val="accent6">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8023" y="4970541"/>
            <a:ext cx="24377649" cy="1759456"/>
          </a:xfrm>
          <a:prstGeom prst="rect">
            <a:avLst/>
          </a:prstGeom>
          <a:noFill/>
        </p:spPr>
        <p:txBody>
          <a:bodyPr wrap="square" rtlCol="0">
            <a:spAutoFit/>
          </a:bodyPr>
          <a:lstStyle/>
          <a:p>
            <a:pPr algn="ctr">
              <a:lnSpc>
                <a:spcPts val="13000"/>
              </a:lnSpc>
            </a:pPr>
            <a:r>
              <a:rPr lang="en-US" sz="11500" b="1" dirty="0" err="1">
                <a:solidFill>
                  <a:schemeClr val="bg1"/>
                </a:solidFill>
                <a:latin typeface="Lato" charset="0"/>
                <a:ea typeface="Lato" charset="0"/>
                <a:cs typeface="Lato" charset="0"/>
              </a:rPr>
              <a:t>L’Automatisation</a:t>
            </a:r>
            <a:endParaRPr lang="en-US" sz="11500" b="1" dirty="0">
              <a:solidFill>
                <a:schemeClr val="bg1"/>
              </a:solidFill>
              <a:latin typeface="Lato" charset="0"/>
              <a:ea typeface="Lato" charset="0"/>
              <a:cs typeface="Lato" charset="0"/>
            </a:endParaRPr>
          </a:p>
        </p:txBody>
      </p:sp>
      <p:sp>
        <p:nvSpPr>
          <p:cNvPr id="6" name="TextBox 12">
            <a:extLst>
              <a:ext uri="{FF2B5EF4-FFF2-40B4-BE49-F238E27FC236}">
                <a16:creationId xmlns:a16="http://schemas.microsoft.com/office/drawing/2014/main" id="{4FD9C6B2-CE17-452A-AC9F-AF5D6E2515CE}"/>
              </a:ext>
            </a:extLst>
          </p:cNvPr>
          <p:cNvSpPr txBox="1"/>
          <p:nvPr/>
        </p:nvSpPr>
        <p:spPr>
          <a:xfrm>
            <a:off x="138024" y="7175951"/>
            <a:ext cx="24377650" cy="1759456"/>
          </a:xfrm>
          <a:prstGeom prst="rect">
            <a:avLst/>
          </a:prstGeom>
          <a:noFill/>
        </p:spPr>
        <p:txBody>
          <a:bodyPr wrap="square" rtlCol="0">
            <a:spAutoFit/>
          </a:bodyPr>
          <a:lstStyle/>
          <a:p>
            <a:pPr algn="ctr">
              <a:lnSpc>
                <a:spcPts val="13000"/>
              </a:lnSpc>
            </a:pPr>
            <a:r>
              <a:rPr lang="en-US" sz="13500" b="1" dirty="0" err="1">
                <a:solidFill>
                  <a:schemeClr val="accent3"/>
                </a:solidFill>
                <a:latin typeface="Lato" charset="0"/>
                <a:ea typeface="Lato" charset="0"/>
                <a:cs typeface="Lato" charset="0"/>
              </a:rPr>
              <a:t>C’est</a:t>
            </a:r>
            <a:r>
              <a:rPr lang="en-US" sz="13500" b="1" dirty="0">
                <a:solidFill>
                  <a:schemeClr val="accent3"/>
                </a:solidFill>
                <a:latin typeface="Lato" charset="0"/>
                <a:ea typeface="Lato" charset="0"/>
                <a:cs typeface="Lato" charset="0"/>
              </a:rPr>
              <a:t> quoi ?</a:t>
            </a:r>
          </a:p>
        </p:txBody>
      </p:sp>
    </p:spTree>
    <p:extLst>
      <p:ext uri="{BB962C8B-B14F-4D97-AF65-F5344CB8AC3E}">
        <p14:creationId xmlns:p14="http://schemas.microsoft.com/office/powerpoint/2010/main" val="933633220"/>
      </p:ext>
    </p:extLst>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7818146" y="483017"/>
            <a:ext cx="8741460" cy="1446532"/>
          </a:xfrm>
          <a:prstGeom prst="rect">
            <a:avLst/>
          </a:prstGeom>
          <a:noFill/>
        </p:spPr>
        <p:txBody>
          <a:bodyPr wrap="none" lIns="91422" tIns="45711" rIns="91422" bIns="45711" rtlCol="0">
            <a:spAutoFit/>
          </a:bodyPr>
          <a:lstStyle/>
          <a:p>
            <a:pPr algn="ctr"/>
            <a:r>
              <a:rPr lang="en-US" sz="8800" b="1" dirty="0" err="1">
                <a:solidFill>
                  <a:schemeClr val="tx2"/>
                </a:solidFill>
                <a:latin typeface="Lato" charset="0"/>
                <a:ea typeface="Lato" charset="0"/>
                <a:cs typeface="Lato" charset="0"/>
              </a:rPr>
              <a:t>Facturation</a:t>
            </a:r>
            <a:r>
              <a:rPr lang="en-US" sz="8800" b="1" dirty="0">
                <a:solidFill>
                  <a:schemeClr val="tx2"/>
                </a:solidFill>
                <a:latin typeface="Lato" charset="0"/>
                <a:ea typeface="Lato" charset="0"/>
                <a:cs typeface="Lato" charset="0"/>
              </a:rPr>
              <a:t> Auto</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74" name="Subtitle 2"/>
          <p:cNvSpPr txBox="1">
            <a:spLocks/>
          </p:cNvSpPr>
          <p:nvPr/>
        </p:nvSpPr>
        <p:spPr>
          <a:xfrm>
            <a:off x="11738789" y="3695092"/>
            <a:ext cx="10649987" cy="155748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640"/>
              </a:lnSpc>
            </a:pPr>
            <a:r>
              <a:rPr lang="fr-FR" sz="2500" dirty="0">
                <a:solidFill>
                  <a:schemeClr val="tx1"/>
                </a:solidFill>
                <a:latin typeface="Lato Light" charset="0"/>
                <a:ea typeface="Lato Light" charset="0"/>
                <a:cs typeface="Lato Light" charset="0"/>
              </a:rPr>
              <a:t>Générez et envoyez automatiquement vos factures récurrentes avec ce module ! Choisissez une fois le modèle de mail et le destinataire et le module fait le reste.</a:t>
            </a:r>
            <a:endParaRPr lang="en-US" sz="2500" dirty="0">
              <a:solidFill>
                <a:schemeClr val="tx1"/>
              </a:solidFill>
              <a:latin typeface="Lato Light" charset="0"/>
              <a:ea typeface="Lato Light" charset="0"/>
              <a:cs typeface="Lato Light" charset="0"/>
            </a:endParaRPr>
          </a:p>
        </p:txBody>
      </p:sp>
      <p:sp>
        <p:nvSpPr>
          <p:cNvPr id="75" name="Rectangle 74"/>
          <p:cNvSpPr>
            <a:spLocks/>
          </p:cNvSpPr>
          <p:nvPr/>
        </p:nvSpPr>
        <p:spPr bwMode="auto">
          <a:xfrm>
            <a:off x="11949400" y="2712267"/>
            <a:ext cx="2404504" cy="838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740"/>
              </a:lnSpc>
            </a:pPr>
            <a:r>
              <a:rPr lang="en-US" b="1" dirty="0">
                <a:solidFill>
                  <a:schemeClr val="tx2"/>
                </a:solidFill>
                <a:latin typeface="Lato Black" charset="0"/>
                <a:ea typeface="Lato Black" charset="0"/>
                <a:cs typeface="Lato Black" charset="0"/>
                <a:sym typeface="Bebas Neue" charset="0"/>
              </a:rPr>
              <a:t>Description</a:t>
            </a:r>
          </a:p>
        </p:txBody>
      </p:sp>
      <p:pic>
        <p:nvPicPr>
          <p:cNvPr id="4" name="Image 3" descr="Une image contenant texte&#10;&#10;Description générée automatiquement">
            <a:extLst>
              <a:ext uri="{FF2B5EF4-FFF2-40B4-BE49-F238E27FC236}">
                <a16:creationId xmlns:a16="http://schemas.microsoft.com/office/drawing/2014/main" id="{E47EE99A-F365-4065-9767-A67B7D5C5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417" y="3131741"/>
            <a:ext cx="7620000" cy="7620000"/>
          </a:xfrm>
          <a:prstGeom prst="rect">
            <a:avLst/>
          </a:prstGeom>
        </p:spPr>
      </p:pic>
      <p:sp>
        <p:nvSpPr>
          <p:cNvPr id="13" name="Rectangle 12">
            <a:extLst>
              <a:ext uri="{FF2B5EF4-FFF2-40B4-BE49-F238E27FC236}">
                <a16:creationId xmlns:a16="http://schemas.microsoft.com/office/drawing/2014/main" id="{55058F1E-7B0E-47AF-A86D-1BE93910F697}"/>
              </a:ext>
            </a:extLst>
          </p:cNvPr>
          <p:cNvSpPr/>
          <p:nvPr/>
        </p:nvSpPr>
        <p:spPr>
          <a:xfrm>
            <a:off x="11738789" y="7514739"/>
            <a:ext cx="3151825" cy="1015663"/>
          </a:xfrm>
          <a:prstGeom prst="rect">
            <a:avLst/>
          </a:prstGeom>
        </p:spPr>
        <p:txBody>
          <a:bodyPr wrap="none">
            <a:spAutoFit/>
          </a:bodyPr>
          <a:lstStyle/>
          <a:p>
            <a:r>
              <a:rPr lang="en-US" sz="6000" b="1" dirty="0">
                <a:solidFill>
                  <a:schemeClr val="tx2"/>
                </a:solidFill>
                <a:latin typeface="Lato" charset="0"/>
                <a:ea typeface="Lato" charset="0"/>
                <a:cs typeface="Lato" charset="0"/>
              </a:rPr>
              <a:t>100€ HT</a:t>
            </a:r>
          </a:p>
        </p:txBody>
      </p:sp>
      <p:sp>
        <p:nvSpPr>
          <p:cNvPr id="14" name="Rectangle 13">
            <a:extLst>
              <a:ext uri="{FF2B5EF4-FFF2-40B4-BE49-F238E27FC236}">
                <a16:creationId xmlns:a16="http://schemas.microsoft.com/office/drawing/2014/main" id="{04E4E524-1C51-4278-8FF5-03EB163DFF44}"/>
              </a:ext>
            </a:extLst>
          </p:cNvPr>
          <p:cNvSpPr/>
          <p:nvPr/>
        </p:nvSpPr>
        <p:spPr>
          <a:xfrm>
            <a:off x="19232585" y="7863375"/>
            <a:ext cx="1258678" cy="507831"/>
          </a:xfrm>
          <a:prstGeom prst="rect">
            <a:avLst/>
          </a:prstGeom>
        </p:spPr>
        <p:txBody>
          <a:bodyPr wrap="none">
            <a:spAutoFit/>
          </a:bodyPr>
          <a:lstStyle/>
          <a:p>
            <a:r>
              <a:rPr lang="en-US" sz="2700" b="1" dirty="0">
                <a:solidFill>
                  <a:schemeClr val="tx2"/>
                </a:solidFill>
                <a:latin typeface="Lato" charset="0"/>
                <a:ea typeface="Lato" charset="0"/>
                <a:cs typeface="Lato" charset="0"/>
              </a:rPr>
              <a:t>Auteur</a:t>
            </a:r>
          </a:p>
        </p:txBody>
      </p:sp>
      <p:sp>
        <p:nvSpPr>
          <p:cNvPr id="15" name="Shape 2616">
            <a:extLst>
              <a:ext uri="{FF2B5EF4-FFF2-40B4-BE49-F238E27FC236}">
                <a16:creationId xmlns:a16="http://schemas.microsoft.com/office/drawing/2014/main" id="{642F7292-76EF-415C-8FE3-E1CD83D30F2D}"/>
              </a:ext>
            </a:extLst>
          </p:cNvPr>
          <p:cNvSpPr/>
          <p:nvPr/>
        </p:nvSpPr>
        <p:spPr>
          <a:xfrm>
            <a:off x="18172709" y="7597591"/>
            <a:ext cx="932919" cy="84831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Light" charset="0"/>
              <a:ea typeface="Lato Light" charset="0"/>
              <a:cs typeface="Lato Light" charset="0"/>
            </a:endParaRPr>
          </a:p>
        </p:txBody>
      </p:sp>
      <p:pic>
        <p:nvPicPr>
          <p:cNvPr id="16" name="Image 15">
            <a:extLst>
              <a:ext uri="{FF2B5EF4-FFF2-40B4-BE49-F238E27FC236}">
                <a16:creationId xmlns:a16="http://schemas.microsoft.com/office/drawing/2014/main" id="{6E319442-5369-40A4-AED2-453220331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0892" y="8510621"/>
            <a:ext cx="6541613" cy="2207794"/>
          </a:xfrm>
          <a:prstGeom prst="rect">
            <a:avLst/>
          </a:prstGeom>
        </p:spPr>
      </p:pic>
    </p:spTree>
    <p:extLst>
      <p:ext uri="{BB962C8B-B14F-4D97-AF65-F5344CB8AC3E}">
        <p14:creationId xmlns:p14="http://schemas.microsoft.com/office/powerpoint/2010/main" val="30116770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899597" y="483017"/>
            <a:ext cx="16578541"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Relance Auto Factures </a:t>
            </a:r>
            <a:r>
              <a:rPr lang="en-US" sz="8800" b="1" dirty="0" err="1">
                <a:solidFill>
                  <a:schemeClr val="tx2"/>
                </a:solidFill>
                <a:latin typeface="Lato" charset="0"/>
                <a:ea typeface="Lato" charset="0"/>
                <a:cs typeface="Lato" charset="0"/>
              </a:rPr>
              <a:t>Impayées</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74" name="Subtitle 2"/>
          <p:cNvSpPr txBox="1">
            <a:spLocks/>
          </p:cNvSpPr>
          <p:nvPr/>
        </p:nvSpPr>
        <p:spPr>
          <a:xfrm>
            <a:off x="11738789" y="3695092"/>
            <a:ext cx="10649987" cy="248081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640"/>
              </a:lnSpc>
            </a:pPr>
            <a:r>
              <a:rPr lang="fr-FR" sz="2500" dirty="0">
                <a:solidFill>
                  <a:schemeClr val="tx1"/>
                </a:solidFill>
                <a:latin typeface="Lato Light" charset="0"/>
                <a:ea typeface="Lato Light" charset="0"/>
                <a:cs typeface="Lato Light" charset="0"/>
              </a:rPr>
              <a:t>Assurez automatiquement le suivi de vos impayés grâce à ce module. Créez facilement et rapidement des emails ou des courriers de relance d’impayés sur-mesure, avec 4 niveaux différents : du rappel avant échéance à la mise en demeure de payer. Le module prend en charge le </a:t>
            </a:r>
            <a:r>
              <a:rPr lang="fr-FR" sz="2500" dirty="0" err="1">
                <a:solidFill>
                  <a:schemeClr val="tx1"/>
                </a:solidFill>
                <a:latin typeface="Lato Light" charset="0"/>
                <a:ea typeface="Lato Light" charset="0"/>
                <a:cs typeface="Lato Light" charset="0"/>
              </a:rPr>
              <a:t>multilangue</a:t>
            </a:r>
            <a:r>
              <a:rPr lang="fr-FR" sz="2500" dirty="0">
                <a:solidFill>
                  <a:schemeClr val="tx1"/>
                </a:solidFill>
                <a:latin typeface="Lato Light" charset="0"/>
                <a:ea typeface="Lato Light" charset="0"/>
                <a:cs typeface="Lato Light" charset="0"/>
              </a:rPr>
              <a:t>.</a:t>
            </a:r>
            <a:endParaRPr lang="en-US" sz="2500" dirty="0">
              <a:solidFill>
                <a:schemeClr val="tx1"/>
              </a:solidFill>
              <a:latin typeface="Lato Light" charset="0"/>
              <a:ea typeface="Lato Light" charset="0"/>
              <a:cs typeface="Lato Light" charset="0"/>
            </a:endParaRPr>
          </a:p>
        </p:txBody>
      </p:sp>
      <p:sp>
        <p:nvSpPr>
          <p:cNvPr id="75" name="Rectangle 74"/>
          <p:cNvSpPr>
            <a:spLocks/>
          </p:cNvSpPr>
          <p:nvPr/>
        </p:nvSpPr>
        <p:spPr bwMode="auto">
          <a:xfrm>
            <a:off x="11949400" y="2712267"/>
            <a:ext cx="2404504" cy="838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740"/>
              </a:lnSpc>
            </a:pPr>
            <a:r>
              <a:rPr lang="en-US" b="1" dirty="0">
                <a:solidFill>
                  <a:schemeClr val="tx2"/>
                </a:solidFill>
                <a:latin typeface="Lato Black" charset="0"/>
                <a:ea typeface="Lato Black" charset="0"/>
                <a:cs typeface="Lato Black" charset="0"/>
                <a:sym typeface="Bebas Neue" charset="0"/>
              </a:rPr>
              <a:t>Description</a:t>
            </a:r>
          </a:p>
        </p:txBody>
      </p:sp>
      <p:pic>
        <p:nvPicPr>
          <p:cNvPr id="4" name="Image 3" descr="Une image contenant texte&#10;&#10;Description générée automatiquement">
            <a:extLst>
              <a:ext uri="{FF2B5EF4-FFF2-40B4-BE49-F238E27FC236}">
                <a16:creationId xmlns:a16="http://schemas.microsoft.com/office/drawing/2014/main" id="{6818ED81-A7C8-4A61-B3A3-65EADAA94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45" y="3098415"/>
            <a:ext cx="7620000" cy="7620000"/>
          </a:xfrm>
          <a:prstGeom prst="rect">
            <a:avLst/>
          </a:prstGeom>
        </p:spPr>
      </p:pic>
      <p:sp>
        <p:nvSpPr>
          <p:cNvPr id="17" name="Rectangle 16">
            <a:extLst>
              <a:ext uri="{FF2B5EF4-FFF2-40B4-BE49-F238E27FC236}">
                <a16:creationId xmlns:a16="http://schemas.microsoft.com/office/drawing/2014/main" id="{25CA8828-4E7A-4551-94A7-B65018448634}"/>
              </a:ext>
            </a:extLst>
          </p:cNvPr>
          <p:cNvSpPr/>
          <p:nvPr/>
        </p:nvSpPr>
        <p:spPr>
          <a:xfrm>
            <a:off x="11738789" y="7514739"/>
            <a:ext cx="3151825" cy="1015663"/>
          </a:xfrm>
          <a:prstGeom prst="rect">
            <a:avLst/>
          </a:prstGeom>
        </p:spPr>
        <p:txBody>
          <a:bodyPr wrap="none">
            <a:spAutoFit/>
          </a:bodyPr>
          <a:lstStyle/>
          <a:p>
            <a:r>
              <a:rPr lang="en-US" sz="6000" b="1" dirty="0">
                <a:solidFill>
                  <a:schemeClr val="tx2"/>
                </a:solidFill>
                <a:latin typeface="Lato" charset="0"/>
                <a:ea typeface="Lato" charset="0"/>
                <a:cs typeface="Lato" charset="0"/>
              </a:rPr>
              <a:t>200€ HT</a:t>
            </a:r>
          </a:p>
        </p:txBody>
      </p:sp>
      <p:sp>
        <p:nvSpPr>
          <p:cNvPr id="18" name="Rectangle 17">
            <a:extLst>
              <a:ext uri="{FF2B5EF4-FFF2-40B4-BE49-F238E27FC236}">
                <a16:creationId xmlns:a16="http://schemas.microsoft.com/office/drawing/2014/main" id="{7BE3C081-147D-4E37-ACB4-BA8EC98415D7}"/>
              </a:ext>
            </a:extLst>
          </p:cNvPr>
          <p:cNvSpPr/>
          <p:nvPr/>
        </p:nvSpPr>
        <p:spPr>
          <a:xfrm>
            <a:off x="19232585" y="7863375"/>
            <a:ext cx="1258678" cy="507831"/>
          </a:xfrm>
          <a:prstGeom prst="rect">
            <a:avLst/>
          </a:prstGeom>
        </p:spPr>
        <p:txBody>
          <a:bodyPr wrap="none">
            <a:spAutoFit/>
          </a:bodyPr>
          <a:lstStyle/>
          <a:p>
            <a:r>
              <a:rPr lang="en-US" sz="2700" b="1" dirty="0">
                <a:solidFill>
                  <a:schemeClr val="tx2"/>
                </a:solidFill>
                <a:latin typeface="Lato" charset="0"/>
                <a:ea typeface="Lato" charset="0"/>
                <a:cs typeface="Lato" charset="0"/>
              </a:rPr>
              <a:t>Auteur</a:t>
            </a:r>
          </a:p>
        </p:txBody>
      </p:sp>
      <p:sp>
        <p:nvSpPr>
          <p:cNvPr id="19" name="Shape 2616">
            <a:extLst>
              <a:ext uri="{FF2B5EF4-FFF2-40B4-BE49-F238E27FC236}">
                <a16:creationId xmlns:a16="http://schemas.microsoft.com/office/drawing/2014/main" id="{68781F04-D719-41E1-BC97-04F07002C2DB}"/>
              </a:ext>
            </a:extLst>
          </p:cNvPr>
          <p:cNvSpPr/>
          <p:nvPr/>
        </p:nvSpPr>
        <p:spPr>
          <a:xfrm>
            <a:off x="18172709" y="7597591"/>
            <a:ext cx="932919" cy="84831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Light" charset="0"/>
              <a:ea typeface="Lato Light" charset="0"/>
              <a:cs typeface="Lato Light" charset="0"/>
            </a:endParaRPr>
          </a:p>
        </p:txBody>
      </p:sp>
      <p:pic>
        <p:nvPicPr>
          <p:cNvPr id="20" name="Image 19">
            <a:extLst>
              <a:ext uri="{FF2B5EF4-FFF2-40B4-BE49-F238E27FC236}">
                <a16:creationId xmlns:a16="http://schemas.microsoft.com/office/drawing/2014/main" id="{C9BED18D-847D-49AE-A7F6-02E99FD77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0892" y="8510621"/>
            <a:ext cx="6541613" cy="2207794"/>
          </a:xfrm>
          <a:prstGeom prst="rect">
            <a:avLst/>
          </a:prstGeom>
        </p:spPr>
      </p:pic>
    </p:spTree>
    <p:extLst>
      <p:ext uri="{BB962C8B-B14F-4D97-AF65-F5344CB8AC3E}">
        <p14:creationId xmlns:p14="http://schemas.microsoft.com/office/powerpoint/2010/main" val="19734716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5123501" y="483017"/>
            <a:ext cx="14130756" cy="1446532"/>
          </a:xfrm>
          <a:prstGeom prst="rect">
            <a:avLst/>
          </a:prstGeom>
          <a:noFill/>
        </p:spPr>
        <p:txBody>
          <a:bodyPr wrap="none" lIns="91422" tIns="45711" rIns="91422" bIns="45711" rtlCol="0">
            <a:spAutoFit/>
          </a:bodyPr>
          <a:lstStyle/>
          <a:p>
            <a:pPr algn="ctr"/>
            <a:r>
              <a:rPr lang="en-US" sz="8800" b="1" dirty="0" err="1">
                <a:solidFill>
                  <a:schemeClr val="tx2"/>
                </a:solidFill>
                <a:latin typeface="Lato" charset="0"/>
                <a:ea typeface="Lato" charset="0"/>
                <a:cs typeface="Lato" charset="0"/>
              </a:rPr>
              <a:t>Suivi</a:t>
            </a:r>
            <a:r>
              <a:rPr lang="en-US" sz="8800" b="1" dirty="0">
                <a:solidFill>
                  <a:schemeClr val="tx2"/>
                </a:solidFill>
                <a:latin typeface="Lato" charset="0"/>
                <a:ea typeface="Lato" charset="0"/>
                <a:cs typeface="Lato" charset="0"/>
              </a:rPr>
              <a:t> </a:t>
            </a:r>
            <a:r>
              <a:rPr lang="en-US" sz="8800" b="1" dirty="0" err="1">
                <a:solidFill>
                  <a:schemeClr val="tx2"/>
                </a:solidFill>
                <a:latin typeface="Lato" charset="0"/>
                <a:ea typeface="Lato" charset="0"/>
                <a:cs typeface="Lato" charset="0"/>
              </a:rPr>
              <a:t>Bancaire</a:t>
            </a:r>
            <a:r>
              <a:rPr lang="en-US" sz="8800" b="1" dirty="0">
                <a:solidFill>
                  <a:schemeClr val="tx2"/>
                </a:solidFill>
                <a:latin typeface="Lato" charset="0"/>
                <a:ea typeface="Lato" charset="0"/>
                <a:cs typeface="Lato" charset="0"/>
              </a:rPr>
              <a:t> </a:t>
            </a:r>
            <a:r>
              <a:rPr lang="en-US" sz="8800" b="1" dirty="0" err="1">
                <a:solidFill>
                  <a:schemeClr val="tx2"/>
                </a:solidFill>
                <a:latin typeface="Lato" charset="0"/>
                <a:ea typeface="Lato" charset="0"/>
                <a:cs typeface="Lato" charset="0"/>
              </a:rPr>
              <a:t>Automatique</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67" name="Oval 66"/>
          <p:cNvSpPr/>
          <p:nvPr/>
        </p:nvSpPr>
        <p:spPr>
          <a:xfrm>
            <a:off x="1740797" y="3775875"/>
            <a:ext cx="7113940" cy="6563044"/>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76200">
            <a:solidFill>
              <a:srgbClr val="364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Subtitle 2"/>
          <p:cNvSpPr txBox="1">
            <a:spLocks/>
          </p:cNvSpPr>
          <p:nvPr/>
        </p:nvSpPr>
        <p:spPr>
          <a:xfrm>
            <a:off x="11738789" y="3695092"/>
            <a:ext cx="10649987" cy="248081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640"/>
              </a:lnSpc>
            </a:pPr>
            <a:r>
              <a:rPr lang="fr-FR" sz="2500" dirty="0">
                <a:solidFill>
                  <a:schemeClr val="tx1"/>
                </a:solidFill>
                <a:latin typeface="Lato Light" charset="0"/>
                <a:ea typeface="Lato Light" charset="0"/>
                <a:cs typeface="Lato Light" charset="0"/>
              </a:rPr>
              <a:t>L’abonnement Suivi Bancaire Automatique permet de connecter votre solution de gestion </a:t>
            </a:r>
            <a:r>
              <a:rPr lang="fr-FR" sz="2500" dirty="0" err="1">
                <a:solidFill>
                  <a:schemeClr val="tx1"/>
                </a:solidFill>
                <a:latin typeface="Lato Light" charset="0"/>
                <a:ea typeface="Lato Light" charset="0"/>
                <a:cs typeface="Lato Light" charset="0"/>
              </a:rPr>
              <a:t>Easya</a:t>
            </a:r>
            <a:r>
              <a:rPr lang="fr-FR" sz="2500" dirty="0">
                <a:solidFill>
                  <a:schemeClr val="tx1"/>
                </a:solidFill>
                <a:latin typeface="Lato Light" charset="0"/>
                <a:ea typeface="Lato Light" charset="0"/>
                <a:cs typeface="Lato Light" charset="0"/>
              </a:rPr>
              <a:t> ou </a:t>
            </a:r>
            <a:r>
              <a:rPr lang="fr-FR" sz="2500" dirty="0" err="1">
                <a:solidFill>
                  <a:schemeClr val="tx1"/>
                </a:solidFill>
                <a:latin typeface="Lato Light" charset="0"/>
                <a:ea typeface="Lato Light" charset="0"/>
                <a:cs typeface="Lato Light" charset="0"/>
              </a:rPr>
              <a:t>Dolibarr</a:t>
            </a:r>
            <a:r>
              <a:rPr lang="fr-FR" sz="2500" dirty="0">
                <a:solidFill>
                  <a:schemeClr val="tx1"/>
                </a:solidFill>
                <a:latin typeface="Lato Light" charset="0"/>
                <a:ea typeface="Lato Light" charset="0"/>
                <a:cs typeface="Lato Light" charset="0"/>
              </a:rPr>
              <a:t> à vos comptes bancaires en ligne et de récupérer en un clic toutes vos écritures. Grâce à notre partenaire Budget Insight, il est possible de récupérer plus de 300 établissements financiers en France et à l’étranger</a:t>
            </a:r>
            <a:endParaRPr lang="en-US" sz="2500" dirty="0">
              <a:solidFill>
                <a:schemeClr val="tx1"/>
              </a:solidFill>
              <a:latin typeface="Lato Light" charset="0"/>
              <a:ea typeface="Lato Light" charset="0"/>
              <a:cs typeface="Lato Light" charset="0"/>
            </a:endParaRPr>
          </a:p>
        </p:txBody>
      </p:sp>
      <p:sp>
        <p:nvSpPr>
          <p:cNvPr id="75" name="Rectangle 74"/>
          <p:cNvSpPr>
            <a:spLocks/>
          </p:cNvSpPr>
          <p:nvPr/>
        </p:nvSpPr>
        <p:spPr bwMode="auto">
          <a:xfrm>
            <a:off x="11949400" y="2712267"/>
            <a:ext cx="2404504" cy="838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740"/>
              </a:lnSpc>
            </a:pPr>
            <a:r>
              <a:rPr lang="en-US" b="1" dirty="0">
                <a:solidFill>
                  <a:schemeClr val="tx2"/>
                </a:solidFill>
                <a:latin typeface="Lato Black" charset="0"/>
                <a:ea typeface="Lato Black" charset="0"/>
                <a:cs typeface="Lato Black" charset="0"/>
                <a:sym typeface="Bebas Neue" charset="0"/>
              </a:rPr>
              <a:t>Description</a:t>
            </a:r>
          </a:p>
        </p:txBody>
      </p:sp>
      <p:sp>
        <p:nvSpPr>
          <p:cNvPr id="13" name="Rectangle 12">
            <a:extLst>
              <a:ext uri="{FF2B5EF4-FFF2-40B4-BE49-F238E27FC236}">
                <a16:creationId xmlns:a16="http://schemas.microsoft.com/office/drawing/2014/main" id="{AB9FCDAE-0420-47CC-B03D-8A163DF6AD64}"/>
              </a:ext>
            </a:extLst>
          </p:cNvPr>
          <p:cNvSpPr/>
          <p:nvPr/>
        </p:nvSpPr>
        <p:spPr>
          <a:xfrm>
            <a:off x="11738789" y="7514739"/>
            <a:ext cx="5089855" cy="1569660"/>
          </a:xfrm>
          <a:prstGeom prst="rect">
            <a:avLst/>
          </a:prstGeom>
        </p:spPr>
        <p:txBody>
          <a:bodyPr wrap="none">
            <a:spAutoFit/>
          </a:bodyPr>
          <a:lstStyle/>
          <a:p>
            <a:r>
              <a:rPr lang="en-US" sz="4800" b="1" dirty="0">
                <a:solidFill>
                  <a:schemeClr val="tx2"/>
                </a:solidFill>
                <a:latin typeface="Lato" charset="0"/>
                <a:ea typeface="Lato" charset="0"/>
                <a:cs typeface="Lato" charset="0"/>
              </a:rPr>
              <a:t>19,90 € / </a:t>
            </a:r>
            <a:r>
              <a:rPr lang="en-US" sz="4800" b="1" dirty="0" err="1">
                <a:solidFill>
                  <a:schemeClr val="tx2"/>
                </a:solidFill>
                <a:latin typeface="Lato" charset="0"/>
                <a:ea typeface="Lato" charset="0"/>
                <a:cs typeface="Lato" charset="0"/>
              </a:rPr>
              <a:t>mois</a:t>
            </a:r>
            <a:endParaRPr lang="en-US" sz="4800" b="1" dirty="0">
              <a:solidFill>
                <a:schemeClr val="tx2"/>
              </a:solidFill>
              <a:latin typeface="Lato" charset="0"/>
              <a:ea typeface="Lato" charset="0"/>
              <a:cs typeface="Lato" charset="0"/>
            </a:endParaRPr>
          </a:p>
          <a:p>
            <a:r>
              <a:rPr lang="en-US" sz="4800" b="1" dirty="0">
                <a:solidFill>
                  <a:schemeClr val="tx2"/>
                </a:solidFill>
                <a:latin typeface="Lato" charset="0"/>
                <a:ea typeface="Lato" charset="0"/>
                <a:cs typeface="Lato" charset="0"/>
              </a:rPr>
              <a:t>350€ Frais </a:t>
            </a:r>
            <a:r>
              <a:rPr lang="en-US" sz="4800" b="1" dirty="0" err="1">
                <a:solidFill>
                  <a:schemeClr val="tx2"/>
                </a:solidFill>
                <a:latin typeface="Lato" charset="0"/>
                <a:ea typeface="Lato" charset="0"/>
                <a:cs typeface="Lato" charset="0"/>
              </a:rPr>
              <a:t>initiaux</a:t>
            </a:r>
            <a:endParaRPr lang="en-US" sz="4800" b="1" dirty="0">
              <a:solidFill>
                <a:schemeClr val="tx2"/>
              </a:solidFill>
              <a:latin typeface="Lato" charset="0"/>
              <a:ea typeface="Lato" charset="0"/>
              <a:cs typeface="Lato" charset="0"/>
            </a:endParaRPr>
          </a:p>
        </p:txBody>
      </p:sp>
      <p:sp>
        <p:nvSpPr>
          <p:cNvPr id="14" name="Rectangle 13">
            <a:extLst>
              <a:ext uri="{FF2B5EF4-FFF2-40B4-BE49-F238E27FC236}">
                <a16:creationId xmlns:a16="http://schemas.microsoft.com/office/drawing/2014/main" id="{207846B0-FA4A-4CA3-A53F-6486C6235BE5}"/>
              </a:ext>
            </a:extLst>
          </p:cNvPr>
          <p:cNvSpPr/>
          <p:nvPr/>
        </p:nvSpPr>
        <p:spPr>
          <a:xfrm>
            <a:off x="19232585" y="7863375"/>
            <a:ext cx="1258678" cy="507831"/>
          </a:xfrm>
          <a:prstGeom prst="rect">
            <a:avLst/>
          </a:prstGeom>
        </p:spPr>
        <p:txBody>
          <a:bodyPr wrap="none">
            <a:spAutoFit/>
          </a:bodyPr>
          <a:lstStyle/>
          <a:p>
            <a:r>
              <a:rPr lang="en-US" sz="2700" b="1" dirty="0">
                <a:solidFill>
                  <a:schemeClr val="tx2"/>
                </a:solidFill>
                <a:latin typeface="Lato" charset="0"/>
                <a:ea typeface="Lato" charset="0"/>
                <a:cs typeface="Lato" charset="0"/>
              </a:rPr>
              <a:t>Auteur</a:t>
            </a:r>
          </a:p>
        </p:txBody>
      </p:sp>
      <p:sp>
        <p:nvSpPr>
          <p:cNvPr id="15" name="Shape 2616">
            <a:extLst>
              <a:ext uri="{FF2B5EF4-FFF2-40B4-BE49-F238E27FC236}">
                <a16:creationId xmlns:a16="http://schemas.microsoft.com/office/drawing/2014/main" id="{4710A46F-7015-4219-BB46-53EBEE0C99F6}"/>
              </a:ext>
            </a:extLst>
          </p:cNvPr>
          <p:cNvSpPr/>
          <p:nvPr/>
        </p:nvSpPr>
        <p:spPr>
          <a:xfrm>
            <a:off x="18172709" y="7597591"/>
            <a:ext cx="932919" cy="84831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Light" charset="0"/>
              <a:ea typeface="Lato Light" charset="0"/>
              <a:cs typeface="Lato Light" charset="0"/>
            </a:endParaRPr>
          </a:p>
        </p:txBody>
      </p:sp>
      <p:pic>
        <p:nvPicPr>
          <p:cNvPr id="16" name="Image 15">
            <a:extLst>
              <a:ext uri="{FF2B5EF4-FFF2-40B4-BE49-F238E27FC236}">
                <a16:creationId xmlns:a16="http://schemas.microsoft.com/office/drawing/2014/main" id="{895FAF16-6D47-41DC-813B-2A21364E821A}"/>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16040892" y="8617615"/>
            <a:ext cx="6541613" cy="1993806"/>
          </a:xfrm>
          <a:prstGeom prst="rect">
            <a:avLst/>
          </a:prstGeom>
        </p:spPr>
      </p:pic>
    </p:spTree>
    <p:extLst>
      <p:ext uri="{BB962C8B-B14F-4D97-AF65-F5344CB8AC3E}">
        <p14:creationId xmlns:p14="http://schemas.microsoft.com/office/powerpoint/2010/main" val="8664456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8557926" y="483017"/>
            <a:ext cx="7261888"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Relance Devis</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74" name="Subtitle 2"/>
          <p:cNvSpPr txBox="1">
            <a:spLocks/>
          </p:cNvSpPr>
          <p:nvPr/>
        </p:nvSpPr>
        <p:spPr>
          <a:xfrm>
            <a:off x="11738789" y="3695092"/>
            <a:ext cx="10649987" cy="294247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640"/>
              </a:lnSpc>
            </a:pPr>
            <a:r>
              <a:rPr lang="fr-FR" sz="2500" dirty="0">
                <a:solidFill>
                  <a:schemeClr val="tx1"/>
                </a:solidFill>
                <a:latin typeface="Lato Light" charset="0"/>
                <a:ea typeface="Lato Light" charset="0"/>
                <a:cs typeface="Lato Light" charset="0"/>
              </a:rPr>
              <a:t>Gérez vos relances commerciales et assurez le pilotage grâce à ce module, propositions/devis à relancer, suivi des relances réalisées.                           Créez facilement et rapidement des emails ou des courriers de relance de devis sur-mesure, avec autant de modèles différents que nécessaires. Relances automatiques ou manuelle. Un seul clic suffit pour relancer tous les devis.</a:t>
            </a:r>
            <a:endParaRPr lang="en-US" sz="2500" dirty="0">
              <a:solidFill>
                <a:schemeClr val="tx1"/>
              </a:solidFill>
              <a:latin typeface="Lato Light" charset="0"/>
              <a:ea typeface="Lato Light" charset="0"/>
              <a:cs typeface="Lato Light" charset="0"/>
            </a:endParaRPr>
          </a:p>
        </p:txBody>
      </p:sp>
      <p:sp>
        <p:nvSpPr>
          <p:cNvPr id="75" name="Rectangle 74"/>
          <p:cNvSpPr>
            <a:spLocks/>
          </p:cNvSpPr>
          <p:nvPr/>
        </p:nvSpPr>
        <p:spPr bwMode="auto">
          <a:xfrm>
            <a:off x="11949400" y="2712267"/>
            <a:ext cx="2404504" cy="838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740"/>
              </a:lnSpc>
            </a:pPr>
            <a:r>
              <a:rPr lang="en-US" b="1" dirty="0">
                <a:solidFill>
                  <a:schemeClr val="tx2"/>
                </a:solidFill>
                <a:latin typeface="Lato Black" charset="0"/>
                <a:ea typeface="Lato Black" charset="0"/>
                <a:cs typeface="Lato Black" charset="0"/>
                <a:sym typeface="Bebas Neue" charset="0"/>
              </a:rPr>
              <a:t>Description</a:t>
            </a:r>
          </a:p>
        </p:txBody>
      </p:sp>
      <p:pic>
        <p:nvPicPr>
          <p:cNvPr id="4" name="Image 3" descr="Une image contenant texte&#10;&#10;Description générée automatiquement">
            <a:extLst>
              <a:ext uri="{FF2B5EF4-FFF2-40B4-BE49-F238E27FC236}">
                <a16:creationId xmlns:a16="http://schemas.microsoft.com/office/drawing/2014/main" id="{7C82A885-DC44-442A-B8D5-D7C277E31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911" y="3131741"/>
            <a:ext cx="7620000" cy="7620000"/>
          </a:xfrm>
          <a:prstGeom prst="rect">
            <a:avLst/>
          </a:prstGeom>
        </p:spPr>
      </p:pic>
      <p:sp>
        <p:nvSpPr>
          <p:cNvPr id="13" name="Rectangle 12">
            <a:extLst>
              <a:ext uri="{FF2B5EF4-FFF2-40B4-BE49-F238E27FC236}">
                <a16:creationId xmlns:a16="http://schemas.microsoft.com/office/drawing/2014/main" id="{F85141F3-4462-4514-9A42-2D89E056B627}"/>
              </a:ext>
            </a:extLst>
          </p:cNvPr>
          <p:cNvSpPr/>
          <p:nvPr/>
        </p:nvSpPr>
        <p:spPr>
          <a:xfrm>
            <a:off x="11738789" y="7514739"/>
            <a:ext cx="3151825" cy="1015663"/>
          </a:xfrm>
          <a:prstGeom prst="rect">
            <a:avLst/>
          </a:prstGeom>
        </p:spPr>
        <p:txBody>
          <a:bodyPr wrap="none">
            <a:spAutoFit/>
          </a:bodyPr>
          <a:lstStyle/>
          <a:p>
            <a:r>
              <a:rPr lang="en-US" sz="6000" b="1" dirty="0">
                <a:solidFill>
                  <a:schemeClr val="tx2"/>
                </a:solidFill>
                <a:latin typeface="Lato" charset="0"/>
                <a:ea typeface="Lato" charset="0"/>
                <a:cs typeface="Lato" charset="0"/>
              </a:rPr>
              <a:t>150€ HT</a:t>
            </a:r>
          </a:p>
        </p:txBody>
      </p:sp>
      <p:sp>
        <p:nvSpPr>
          <p:cNvPr id="14" name="Rectangle 13">
            <a:extLst>
              <a:ext uri="{FF2B5EF4-FFF2-40B4-BE49-F238E27FC236}">
                <a16:creationId xmlns:a16="http://schemas.microsoft.com/office/drawing/2014/main" id="{207748B3-409A-4815-A297-CEA99C9E75F7}"/>
              </a:ext>
            </a:extLst>
          </p:cNvPr>
          <p:cNvSpPr/>
          <p:nvPr/>
        </p:nvSpPr>
        <p:spPr>
          <a:xfrm>
            <a:off x="19232585" y="7863375"/>
            <a:ext cx="1258678" cy="507831"/>
          </a:xfrm>
          <a:prstGeom prst="rect">
            <a:avLst/>
          </a:prstGeom>
        </p:spPr>
        <p:txBody>
          <a:bodyPr wrap="none">
            <a:spAutoFit/>
          </a:bodyPr>
          <a:lstStyle/>
          <a:p>
            <a:r>
              <a:rPr lang="en-US" sz="2700" b="1" dirty="0">
                <a:solidFill>
                  <a:schemeClr val="tx2"/>
                </a:solidFill>
                <a:latin typeface="Lato" charset="0"/>
                <a:ea typeface="Lato" charset="0"/>
                <a:cs typeface="Lato" charset="0"/>
              </a:rPr>
              <a:t>Auteur</a:t>
            </a:r>
          </a:p>
        </p:txBody>
      </p:sp>
      <p:sp>
        <p:nvSpPr>
          <p:cNvPr id="15" name="Shape 2616">
            <a:extLst>
              <a:ext uri="{FF2B5EF4-FFF2-40B4-BE49-F238E27FC236}">
                <a16:creationId xmlns:a16="http://schemas.microsoft.com/office/drawing/2014/main" id="{E9C88158-C657-4268-B2A6-80CE7009B435}"/>
              </a:ext>
            </a:extLst>
          </p:cNvPr>
          <p:cNvSpPr/>
          <p:nvPr/>
        </p:nvSpPr>
        <p:spPr>
          <a:xfrm>
            <a:off x="18172709" y="7597591"/>
            <a:ext cx="932919" cy="84831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Light" charset="0"/>
              <a:ea typeface="Lato Light" charset="0"/>
              <a:cs typeface="Lato Light" charset="0"/>
            </a:endParaRPr>
          </a:p>
        </p:txBody>
      </p:sp>
      <p:pic>
        <p:nvPicPr>
          <p:cNvPr id="16" name="Image 15">
            <a:extLst>
              <a:ext uri="{FF2B5EF4-FFF2-40B4-BE49-F238E27FC236}">
                <a16:creationId xmlns:a16="http://schemas.microsoft.com/office/drawing/2014/main" id="{48EC06BF-B823-46FE-981D-33AA62F48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0892" y="8510621"/>
            <a:ext cx="6541613" cy="2207794"/>
          </a:xfrm>
          <a:prstGeom prst="rect">
            <a:avLst/>
          </a:prstGeom>
        </p:spPr>
      </p:pic>
    </p:spTree>
    <p:extLst>
      <p:ext uri="{BB962C8B-B14F-4D97-AF65-F5344CB8AC3E}">
        <p14:creationId xmlns:p14="http://schemas.microsoft.com/office/powerpoint/2010/main" val="31571480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4051091" y="483017"/>
            <a:ext cx="16275574" cy="1446532"/>
          </a:xfrm>
          <a:prstGeom prst="rect">
            <a:avLst/>
          </a:prstGeom>
          <a:noFill/>
        </p:spPr>
        <p:txBody>
          <a:bodyPr wrap="none" lIns="91422" tIns="45711" rIns="91422" bIns="45711" rtlCol="0">
            <a:spAutoFit/>
          </a:bodyPr>
          <a:lstStyle/>
          <a:p>
            <a:pPr algn="ctr"/>
            <a:r>
              <a:rPr lang="en-US" sz="8800" b="1" dirty="0" err="1">
                <a:solidFill>
                  <a:schemeClr val="tx2"/>
                </a:solidFill>
                <a:latin typeface="Lato" charset="0"/>
                <a:ea typeface="Lato" charset="0"/>
                <a:cs typeface="Lato" charset="0"/>
              </a:rPr>
              <a:t>Commande</a:t>
            </a:r>
            <a:r>
              <a:rPr lang="en-US" sz="8800" b="1" dirty="0">
                <a:solidFill>
                  <a:schemeClr val="tx2"/>
                </a:solidFill>
                <a:latin typeface="Lato" charset="0"/>
                <a:ea typeface="Lato" charset="0"/>
                <a:cs typeface="Lato" charset="0"/>
              </a:rPr>
              <a:t> client -&gt; </a:t>
            </a:r>
            <a:r>
              <a:rPr lang="en-US" sz="8800" b="1" dirty="0" err="1">
                <a:solidFill>
                  <a:schemeClr val="tx2"/>
                </a:solidFill>
                <a:latin typeface="Lato" charset="0"/>
                <a:ea typeface="Lato" charset="0"/>
                <a:cs typeface="Lato" charset="0"/>
              </a:rPr>
              <a:t>fournisseur</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74" name="Subtitle 2"/>
          <p:cNvSpPr txBox="1">
            <a:spLocks/>
          </p:cNvSpPr>
          <p:nvPr/>
        </p:nvSpPr>
        <p:spPr>
          <a:xfrm>
            <a:off x="11738789" y="3695092"/>
            <a:ext cx="10649987" cy="155748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640"/>
              </a:lnSpc>
            </a:pPr>
            <a:r>
              <a:rPr lang="fr-FR" sz="2500" dirty="0">
                <a:solidFill>
                  <a:schemeClr val="tx1"/>
                </a:solidFill>
                <a:latin typeface="Lato Light" charset="0"/>
                <a:ea typeface="Lato Light" charset="0"/>
                <a:cs typeface="Lato Light" charset="0"/>
              </a:rPr>
              <a:t>Avec ce module, créez des commandes fournisseurs directement depuis la commande d'un client. Ainsi vous gagnerez du temps et vous n’aurez plus aucune raison d’être à court de stock !</a:t>
            </a:r>
            <a:endParaRPr lang="en-US" sz="2500" dirty="0">
              <a:solidFill>
                <a:schemeClr val="tx1"/>
              </a:solidFill>
              <a:latin typeface="Lato Light" charset="0"/>
              <a:ea typeface="Lato Light" charset="0"/>
              <a:cs typeface="Lato Light" charset="0"/>
            </a:endParaRPr>
          </a:p>
        </p:txBody>
      </p:sp>
      <p:sp>
        <p:nvSpPr>
          <p:cNvPr id="75" name="Rectangle 74"/>
          <p:cNvSpPr>
            <a:spLocks/>
          </p:cNvSpPr>
          <p:nvPr/>
        </p:nvSpPr>
        <p:spPr bwMode="auto">
          <a:xfrm>
            <a:off x="11949400" y="2712267"/>
            <a:ext cx="2404504" cy="838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740"/>
              </a:lnSpc>
            </a:pPr>
            <a:r>
              <a:rPr lang="en-US" b="1" dirty="0">
                <a:solidFill>
                  <a:schemeClr val="tx2"/>
                </a:solidFill>
                <a:latin typeface="Lato Black" charset="0"/>
                <a:ea typeface="Lato Black" charset="0"/>
                <a:cs typeface="Lato Black" charset="0"/>
                <a:sym typeface="Bebas Neue" charset="0"/>
              </a:rPr>
              <a:t>Description</a:t>
            </a:r>
          </a:p>
        </p:txBody>
      </p:sp>
      <p:pic>
        <p:nvPicPr>
          <p:cNvPr id="4" name="Image 3" descr="Une image contenant texte&#10;&#10;Description générée automatiquement">
            <a:extLst>
              <a:ext uri="{FF2B5EF4-FFF2-40B4-BE49-F238E27FC236}">
                <a16:creationId xmlns:a16="http://schemas.microsoft.com/office/drawing/2014/main" id="{66485098-5A1E-49A6-9D97-8CF668B314E0}"/>
              </a:ext>
            </a:extLst>
          </p:cNvPr>
          <p:cNvPicPr>
            <a:picLocks noChangeAspect="1"/>
          </p:cNvPicPr>
          <p:nvPr/>
        </p:nvPicPr>
        <p:blipFill rotWithShape="1">
          <a:blip r:embed="rId2">
            <a:extLst>
              <a:ext uri="{28A0092B-C50C-407E-A947-70E740481C1C}">
                <a14:useLocalDpi xmlns:a14="http://schemas.microsoft.com/office/drawing/2010/main" val="0"/>
              </a:ext>
            </a:extLst>
          </a:blip>
          <a:srcRect b="7296"/>
          <a:stretch/>
        </p:blipFill>
        <p:spPr>
          <a:xfrm>
            <a:off x="1920041" y="2814226"/>
            <a:ext cx="8224394" cy="7624312"/>
          </a:xfrm>
          <a:prstGeom prst="rect">
            <a:avLst/>
          </a:prstGeom>
        </p:spPr>
      </p:pic>
      <p:sp>
        <p:nvSpPr>
          <p:cNvPr id="13" name="Rectangle 12">
            <a:extLst>
              <a:ext uri="{FF2B5EF4-FFF2-40B4-BE49-F238E27FC236}">
                <a16:creationId xmlns:a16="http://schemas.microsoft.com/office/drawing/2014/main" id="{D33CE804-A03E-4686-A6D3-C1D196FC1C9A}"/>
              </a:ext>
            </a:extLst>
          </p:cNvPr>
          <p:cNvSpPr/>
          <p:nvPr/>
        </p:nvSpPr>
        <p:spPr>
          <a:xfrm>
            <a:off x="11738789" y="7514739"/>
            <a:ext cx="3151825" cy="1015663"/>
          </a:xfrm>
          <a:prstGeom prst="rect">
            <a:avLst/>
          </a:prstGeom>
        </p:spPr>
        <p:txBody>
          <a:bodyPr wrap="none">
            <a:spAutoFit/>
          </a:bodyPr>
          <a:lstStyle/>
          <a:p>
            <a:r>
              <a:rPr lang="en-US" sz="6000" b="1" dirty="0">
                <a:solidFill>
                  <a:schemeClr val="tx2"/>
                </a:solidFill>
                <a:latin typeface="Lato" charset="0"/>
                <a:ea typeface="Lato" charset="0"/>
                <a:cs typeface="Lato" charset="0"/>
              </a:rPr>
              <a:t>200€ HT</a:t>
            </a:r>
          </a:p>
        </p:txBody>
      </p:sp>
      <p:sp>
        <p:nvSpPr>
          <p:cNvPr id="14" name="Rectangle 13">
            <a:extLst>
              <a:ext uri="{FF2B5EF4-FFF2-40B4-BE49-F238E27FC236}">
                <a16:creationId xmlns:a16="http://schemas.microsoft.com/office/drawing/2014/main" id="{E97FC798-8C3A-4F42-9FE2-8CC31E8DCEAF}"/>
              </a:ext>
            </a:extLst>
          </p:cNvPr>
          <p:cNvSpPr/>
          <p:nvPr/>
        </p:nvSpPr>
        <p:spPr>
          <a:xfrm>
            <a:off x="19232585" y="7863375"/>
            <a:ext cx="1258678" cy="507831"/>
          </a:xfrm>
          <a:prstGeom prst="rect">
            <a:avLst/>
          </a:prstGeom>
        </p:spPr>
        <p:txBody>
          <a:bodyPr wrap="none">
            <a:spAutoFit/>
          </a:bodyPr>
          <a:lstStyle/>
          <a:p>
            <a:r>
              <a:rPr lang="en-US" sz="2700" b="1" dirty="0">
                <a:solidFill>
                  <a:schemeClr val="tx2"/>
                </a:solidFill>
                <a:latin typeface="Lato" charset="0"/>
                <a:ea typeface="Lato" charset="0"/>
                <a:cs typeface="Lato" charset="0"/>
              </a:rPr>
              <a:t>Auteur</a:t>
            </a:r>
          </a:p>
        </p:txBody>
      </p:sp>
      <p:sp>
        <p:nvSpPr>
          <p:cNvPr id="15" name="Shape 2616">
            <a:extLst>
              <a:ext uri="{FF2B5EF4-FFF2-40B4-BE49-F238E27FC236}">
                <a16:creationId xmlns:a16="http://schemas.microsoft.com/office/drawing/2014/main" id="{BDC8186A-F01B-43DE-9497-74EBD30CC2B1}"/>
              </a:ext>
            </a:extLst>
          </p:cNvPr>
          <p:cNvSpPr/>
          <p:nvPr/>
        </p:nvSpPr>
        <p:spPr>
          <a:xfrm>
            <a:off x="18172709" y="7597591"/>
            <a:ext cx="932919" cy="84831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Light" charset="0"/>
              <a:ea typeface="Lato Light" charset="0"/>
              <a:cs typeface="Lato Light" charset="0"/>
            </a:endParaRPr>
          </a:p>
        </p:txBody>
      </p:sp>
      <p:pic>
        <p:nvPicPr>
          <p:cNvPr id="16" name="Image 15">
            <a:extLst>
              <a:ext uri="{FF2B5EF4-FFF2-40B4-BE49-F238E27FC236}">
                <a16:creationId xmlns:a16="http://schemas.microsoft.com/office/drawing/2014/main" id="{881AFAD9-EC12-4693-B63F-AE7975EAAC4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040892" y="8801895"/>
            <a:ext cx="6541613" cy="1625245"/>
          </a:xfrm>
          <a:prstGeom prst="rect">
            <a:avLst/>
          </a:prstGeom>
        </p:spPr>
      </p:pic>
    </p:spTree>
    <p:extLst>
      <p:ext uri="{BB962C8B-B14F-4D97-AF65-F5344CB8AC3E}">
        <p14:creationId xmlns:p14="http://schemas.microsoft.com/office/powerpoint/2010/main" val="28062898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0073568" y="483017"/>
            <a:ext cx="4230610" cy="1446532"/>
          </a:xfrm>
          <a:prstGeom prst="rect">
            <a:avLst/>
          </a:prstGeom>
          <a:noFill/>
        </p:spPr>
        <p:txBody>
          <a:bodyPr wrap="none" lIns="91422" tIns="45711" rIns="91422" bIns="45711" rtlCol="0">
            <a:spAutoFit/>
          </a:bodyPr>
          <a:lstStyle/>
          <a:p>
            <a:pPr algn="ctr"/>
            <a:r>
              <a:rPr lang="en-US" sz="8800" b="1" dirty="0" err="1">
                <a:solidFill>
                  <a:schemeClr val="tx2"/>
                </a:solidFill>
                <a:latin typeface="Lato" charset="0"/>
                <a:ea typeface="Lato" charset="0"/>
                <a:cs typeface="Lato" charset="0"/>
              </a:rPr>
              <a:t>DocEdit</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74" name="Subtitle 2"/>
          <p:cNvSpPr txBox="1">
            <a:spLocks/>
          </p:cNvSpPr>
          <p:nvPr/>
        </p:nvSpPr>
        <p:spPr>
          <a:xfrm>
            <a:off x="11738789" y="3695092"/>
            <a:ext cx="10649987" cy="248081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640"/>
              </a:lnSpc>
            </a:pPr>
            <a:r>
              <a:rPr lang="fr-FR" sz="2500" dirty="0">
                <a:solidFill>
                  <a:schemeClr val="tx1"/>
                </a:solidFill>
                <a:latin typeface="Lato Light" charset="0"/>
                <a:ea typeface="Lato Light" charset="0"/>
                <a:cs typeface="Lato Light" charset="0"/>
              </a:rPr>
              <a:t>Créer vos modèles de document et générer vos PDF avec </a:t>
            </a:r>
            <a:r>
              <a:rPr lang="fr-FR" sz="2500" dirty="0" err="1">
                <a:solidFill>
                  <a:schemeClr val="tx1"/>
                </a:solidFill>
                <a:latin typeface="Lato Light" charset="0"/>
                <a:ea typeface="Lato Light" charset="0"/>
                <a:cs typeface="Lato Light" charset="0"/>
              </a:rPr>
              <a:t>DocEdit</a:t>
            </a:r>
            <a:r>
              <a:rPr lang="fr-FR" sz="2500" dirty="0">
                <a:solidFill>
                  <a:schemeClr val="tx1"/>
                </a:solidFill>
                <a:latin typeface="Lato Light" charset="0"/>
                <a:ea typeface="Lato Light" charset="0"/>
                <a:cs typeface="Lato Light" charset="0"/>
              </a:rPr>
              <a:t>, pour vos proposition commerciales, tiers, contacts, factures et contrats. Dans cette version, il est maintenant possible d'ajouter des lignes issues de vos documents (factures, devis, etc...). Il est également possible de personnaliser vos entêtes et pieds de page.</a:t>
            </a:r>
            <a:endParaRPr lang="en-US" sz="2500" dirty="0">
              <a:solidFill>
                <a:schemeClr val="tx1"/>
              </a:solidFill>
              <a:latin typeface="Lato Light" charset="0"/>
              <a:ea typeface="Lato Light" charset="0"/>
              <a:cs typeface="Lato Light" charset="0"/>
            </a:endParaRPr>
          </a:p>
        </p:txBody>
      </p:sp>
      <p:sp>
        <p:nvSpPr>
          <p:cNvPr id="75" name="Rectangle 74"/>
          <p:cNvSpPr>
            <a:spLocks/>
          </p:cNvSpPr>
          <p:nvPr/>
        </p:nvSpPr>
        <p:spPr bwMode="auto">
          <a:xfrm>
            <a:off x="11949400" y="2712267"/>
            <a:ext cx="2404504" cy="838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740"/>
              </a:lnSpc>
            </a:pPr>
            <a:r>
              <a:rPr lang="en-US" b="1" dirty="0">
                <a:solidFill>
                  <a:schemeClr val="tx2"/>
                </a:solidFill>
                <a:latin typeface="Lato Black" charset="0"/>
                <a:ea typeface="Lato Black" charset="0"/>
                <a:cs typeface="Lato Black" charset="0"/>
                <a:sym typeface="Bebas Neue" charset="0"/>
              </a:rPr>
              <a:t>Description</a:t>
            </a:r>
          </a:p>
        </p:txBody>
      </p:sp>
      <p:pic>
        <p:nvPicPr>
          <p:cNvPr id="4" name="Image 3">
            <a:extLst>
              <a:ext uri="{FF2B5EF4-FFF2-40B4-BE49-F238E27FC236}">
                <a16:creationId xmlns:a16="http://schemas.microsoft.com/office/drawing/2014/main" id="{4BBEBED5-0555-4E23-B405-4799C9E5EB65}"/>
              </a:ext>
            </a:extLst>
          </p:cNvPr>
          <p:cNvPicPr>
            <a:picLocks noChangeAspect="1"/>
          </p:cNvPicPr>
          <p:nvPr/>
        </p:nvPicPr>
        <p:blipFill rotWithShape="1">
          <a:blip r:embed="rId2">
            <a:extLst>
              <a:ext uri="{28A0092B-C50C-407E-A947-70E740481C1C}">
                <a14:useLocalDpi xmlns:a14="http://schemas.microsoft.com/office/drawing/2010/main" val="0"/>
              </a:ext>
            </a:extLst>
          </a:blip>
          <a:srcRect b="2379"/>
          <a:stretch/>
        </p:blipFill>
        <p:spPr>
          <a:xfrm>
            <a:off x="1526604" y="3632611"/>
            <a:ext cx="8205209" cy="6718397"/>
          </a:xfrm>
          <a:prstGeom prst="rect">
            <a:avLst/>
          </a:prstGeom>
        </p:spPr>
      </p:pic>
      <p:sp>
        <p:nvSpPr>
          <p:cNvPr id="13" name="Rectangle 12">
            <a:extLst>
              <a:ext uri="{FF2B5EF4-FFF2-40B4-BE49-F238E27FC236}">
                <a16:creationId xmlns:a16="http://schemas.microsoft.com/office/drawing/2014/main" id="{C94ADA1E-5858-4101-AA6F-D458CEEB6DEE}"/>
              </a:ext>
            </a:extLst>
          </p:cNvPr>
          <p:cNvSpPr/>
          <p:nvPr/>
        </p:nvSpPr>
        <p:spPr>
          <a:xfrm>
            <a:off x="11738789" y="7514739"/>
            <a:ext cx="3151825" cy="1015663"/>
          </a:xfrm>
          <a:prstGeom prst="rect">
            <a:avLst/>
          </a:prstGeom>
        </p:spPr>
        <p:txBody>
          <a:bodyPr wrap="none">
            <a:spAutoFit/>
          </a:bodyPr>
          <a:lstStyle/>
          <a:p>
            <a:r>
              <a:rPr lang="en-US" sz="6000" b="1" dirty="0">
                <a:solidFill>
                  <a:schemeClr val="tx2"/>
                </a:solidFill>
                <a:latin typeface="Lato" charset="0"/>
                <a:ea typeface="Lato" charset="0"/>
                <a:cs typeface="Lato" charset="0"/>
              </a:rPr>
              <a:t>700€ HT</a:t>
            </a:r>
          </a:p>
        </p:txBody>
      </p:sp>
      <p:sp>
        <p:nvSpPr>
          <p:cNvPr id="14" name="Rectangle 13">
            <a:extLst>
              <a:ext uri="{FF2B5EF4-FFF2-40B4-BE49-F238E27FC236}">
                <a16:creationId xmlns:a16="http://schemas.microsoft.com/office/drawing/2014/main" id="{FCD7DFFE-051D-4562-91FF-84152CAFDE88}"/>
              </a:ext>
            </a:extLst>
          </p:cNvPr>
          <p:cNvSpPr/>
          <p:nvPr/>
        </p:nvSpPr>
        <p:spPr>
          <a:xfrm>
            <a:off x="19232585" y="7863375"/>
            <a:ext cx="1258678" cy="507831"/>
          </a:xfrm>
          <a:prstGeom prst="rect">
            <a:avLst/>
          </a:prstGeom>
        </p:spPr>
        <p:txBody>
          <a:bodyPr wrap="none">
            <a:spAutoFit/>
          </a:bodyPr>
          <a:lstStyle/>
          <a:p>
            <a:r>
              <a:rPr lang="en-US" sz="2700" b="1" dirty="0">
                <a:solidFill>
                  <a:schemeClr val="tx2"/>
                </a:solidFill>
                <a:latin typeface="Lato" charset="0"/>
                <a:ea typeface="Lato" charset="0"/>
                <a:cs typeface="Lato" charset="0"/>
              </a:rPr>
              <a:t>Auteur</a:t>
            </a:r>
          </a:p>
        </p:txBody>
      </p:sp>
      <p:sp>
        <p:nvSpPr>
          <p:cNvPr id="15" name="Shape 2616">
            <a:extLst>
              <a:ext uri="{FF2B5EF4-FFF2-40B4-BE49-F238E27FC236}">
                <a16:creationId xmlns:a16="http://schemas.microsoft.com/office/drawing/2014/main" id="{F7C888F6-F5B3-4293-B99A-7399A400D037}"/>
              </a:ext>
            </a:extLst>
          </p:cNvPr>
          <p:cNvSpPr/>
          <p:nvPr/>
        </p:nvSpPr>
        <p:spPr>
          <a:xfrm>
            <a:off x="18172709" y="7597591"/>
            <a:ext cx="932919" cy="84831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Light" charset="0"/>
              <a:ea typeface="Lato Light" charset="0"/>
              <a:cs typeface="Lato Light" charset="0"/>
            </a:endParaRPr>
          </a:p>
        </p:txBody>
      </p:sp>
      <p:pic>
        <p:nvPicPr>
          <p:cNvPr id="16" name="Image 15">
            <a:extLst>
              <a:ext uri="{FF2B5EF4-FFF2-40B4-BE49-F238E27FC236}">
                <a16:creationId xmlns:a16="http://schemas.microsoft.com/office/drawing/2014/main" id="{C4DF80AF-9652-4C4D-B0DB-AA6437B4B4F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040892" y="8801895"/>
            <a:ext cx="6541613" cy="1625245"/>
          </a:xfrm>
          <a:prstGeom prst="rect">
            <a:avLst/>
          </a:prstGeom>
        </p:spPr>
      </p:pic>
    </p:spTree>
    <p:extLst>
      <p:ext uri="{BB962C8B-B14F-4D97-AF65-F5344CB8AC3E}">
        <p14:creationId xmlns:p14="http://schemas.microsoft.com/office/powerpoint/2010/main" val="38150577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721694" y="483017"/>
            <a:ext cx="10934368" cy="1446532"/>
          </a:xfrm>
          <a:prstGeom prst="rect">
            <a:avLst/>
          </a:prstGeom>
          <a:noFill/>
        </p:spPr>
        <p:txBody>
          <a:bodyPr wrap="none" lIns="91422" tIns="45711" rIns="91422" bIns="45711" rtlCol="0">
            <a:spAutoFit/>
          </a:bodyPr>
          <a:lstStyle/>
          <a:p>
            <a:pPr algn="ctr"/>
            <a:r>
              <a:rPr lang="en-US" sz="8800" b="1" dirty="0" err="1">
                <a:solidFill>
                  <a:schemeClr val="tx2"/>
                </a:solidFill>
                <a:latin typeface="Lato" charset="0"/>
                <a:ea typeface="Lato" charset="0"/>
                <a:cs typeface="Lato" charset="0"/>
              </a:rPr>
              <a:t>Tâches</a:t>
            </a:r>
            <a:r>
              <a:rPr lang="en-US" sz="8800" b="1" dirty="0">
                <a:solidFill>
                  <a:schemeClr val="tx2"/>
                </a:solidFill>
                <a:latin typeface="Lato" charset="0"/>
                <a:ea typeface="Lato" charset="0"/>
                <a:cs typeface="Lato" charset="0"/>
              </a:rPr>
              <a:t> </a:t>
            </a:r>
            <a:r>
              <a:rPr lang="en-US" sz="8800" b="1" dirty="0" err="1">
                <a:solidFill>
                  <a:schemeClr val="tx2"/>
                </a:solidFill>
                <a:latin typeface="Lato" charset="0"/>
                <a:ea typeface="Lato" charset="0"/>
                <a:cs typeface="Lato" charset="0"/>
              </a:rPr>
              <a:t>depuis</a:t>
            </a:r>
            <a:r>
              <a:rPr lang="en-US" sz="8800" b="1" dirty="0">
                <a:solidFill>
                  <a:schemeClr val="tx2"/>
                </a:solidFill>
                <a:latin typeface="Lato" charset="0"/>
                <a:ea typeface="Lato" charset="0"/>
                <a:cs typeface="Lato" charset="0"/>
              </a:rPr>
              <a:t> tickets</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74" name="Subtitle 2"/>
          <p:cNvSpPr txBox="1">
            <a:spLocks/>
          </p:cNvSpPr>
          <p:nvPr/>
        </p:nvSpPr>
        <p:spPr>
          <a:xfrm>
            <a:off x="11738789" y="3695092"/>
            <a:ext cx="10649987" cy="248081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640"/>
              </a:lnSpc>
            </a:pPr>
            <a:r>
              <a:rPr lang="fr-FR" sz="2500" dirty="0">
                <a:solidFill>
                  <a:schemeClr val="tx1"/>
                </a:solidFill>
                <a:latin typeface="Lato Light" charset="0"/>
                <a:ea typeface="Lato Light" charset="0"/>
                <a:cs typeface="Lato Light" charset="0"/>
              </a:rPr>
              <a:t>Ce module permet de créer une tâche directement depuis un ticket. Cela vous permettra d’ajouter le temps passé, concernant la résolution du ticket dans l’onglet « Temps consommé » du projet lié à celui-ci. Le module sert à gagner du temps concernant l’ajout de temps consommé sur un projet, le temps consommé pourra être tout de suite ajouté via un Ticket</a:t>
            </a:r>
            <a:endParaRPr lang="en-US" sz="2500" dirty="0">
              <a:solidFill>
                <a:schemeClr val="tx1"/>
              </a:solidFill>
              <a:latin typeface="Lato Light" charset="0"/>
              <a:ea typeface="Lato Light" charset="0"/>
              <a:cs typeface="Lato Light" charset="0"/>
            </a:endParaRPr>
          </a:p>
        </p:txBody>
      </p:sp>
      <p:sp>
        <p:nvSpPr>
          <p:cNvPr id="75" name="Rectangle 74"/>
          <p:cNvSpPr>
            <a:spLocks/>
          </p:cNvSpPr>
          <p:nvPr/>
        </p:nvSpPr>
        <p:spPr bwMode="auto">
          <a:xfrm>
            <a:off x="11949400" y="2712267"/>
            <a:ext cx="2404504" cy="838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740"/>
              </a:lnSpc>
            </a:pPr>
            <a:r>
              <a:rPr lang="en-US" b="1" dirty="0">
                <a:solidFill>
                  <a:schemeClr val="tx2"/>
                </a:solidFill>
                <a:latin typeface="Lato Black" charset="0"/>
                <a:ea typeface="Lato Black" charset="0"/>
                <a:cs typeface="Lato Black" charset="0"/>
                <a:sym typeface="Bebas Neue" charset="0"/>
              </a:rPr>
              <a:t>Description</a:t>
            </a:r>
          </a:p>
        </p:txBody>
      </p:sp>
      <p:pic>
        <p:nvPicPr>
          <p:cNvPr id="4" name="Image 3">
            <a:extLst>
              <a:ext uri="{FF2B5EF4-FFF2-40B4-BE49-F238E27FC236}">
                <a16:creationId xmlns:a16="http://schemas.microsoft.com/office/drawing/2014/main" id="{D3E0B5BF-4A92-45E1-B81C-10BED626A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561" y="3131741"/>
            <a:ext cx="7620000" cy="7620000"/>
          </a:xfrm>
          <a:prstGeom prst="rect">
            <a:avLst/>
          </a:prstGeom>
        </p:spPr>
      </p:pic>
      <p:sp>
        <p:nvSpPr>
          <p:cNvPr id="13" name="Rectangle 12">
            <a:extLst>
              <a:ext uri="{FF2B5EF4-FFF2-40B4-BE49-F238E27FC236}">
                <a16:creationId xmlns:a16="http://schemas.microsoft.com/office/drawing/2014/main" id="{FAA7F901-733C-47EE-AFDE-FCDEEC752F70}"/>
              </a:ext>
            </a:extLst>
          </p:cNvPr>
          <p:cNvSpPr/>
          <p:nvPr/>
        </p:nvSpPr>
        <p:spPr>
          <a:xfrm>
            <a:off x="11738789" y="7514739"/>
            <a:ext cx="2714205" cy="1015663"/>
          </a:xfrm>
          <a:prstGeom prst="rect">
            <a:avLst/>
          </a:prstGeom>
        </p:spPr>
        <p:txBody>
          <a:bodyPr wrap="none">
            <a:spAutoFit/>
          </a:bodyPr>
          <a:lstStyle/>
          <a:p>
            <a:r>
              <a:rPr lang="en-US" sz="6000" b="1" dirty="0">
                <a:solidFill>
                  <a:schemeClr val="tx2"/>
                </a:solidFill>
                <a:latin typeface="Lato" charset="0"/>
                <a:ea typeface="Lato" charset="0"/>
                <a:cs typeface="Lato" charset="0"/>
              </a:rPr>
              <a:t>75€ HT</a:t>
            </a:r>
          </a:p>
        </p:txBody>
      </p:sp>
      <p:sp>
        <p:nvSpPr>
          <p:cNvPr id="14" name="Rectangle 13">
            <a:extLst>
              <a:ext uri="{FF2B5EF4-FFF2-40B4-BE49-F238E27FC236}">
                <a16:creationId xmlns:a16="http://schemas.microsoft.com/office/drawing/2014/main" id="{89C2C119-E254-49A7-A1E3-12C0FAE3657D}"/>
              </a:ext>
            </a:extLst>
          </p:cNvPr>
          <p:cNvSpPr/>
          <p:nvPr/>
        </p:nvSpPr>
        <p:spPr>
          <a:xfrm>
            <a:off x="19232585" y="7863375"/>
            <a:ext cx="1258678" cy="507831"/>
          </a:xfrm>
          <a:prstGeom prst="rect">
            <a:avLst/>
          </a:prstGeom>
        </p:spPr>
        <p:txBody>
          <a:bodyPr wrap="none">
            <a:spAutoFit/>
          </a:bodyPr>
          <a:lstStyle/>
          <a:p>
            <a:r>
              <a:rPr lang="en-US" sz="2700" b="1" dirty="0">
                <a:solidFill>
                  <a:schemeClr val="tx2"/>
                </a:solidFill>
                <a:latin typeface="Lato" charset="0"/>
                <a:ea typeface="Lato" charset="0"/>
                <a:cs typeface="Lato" charset="0"/>
              </a:rPr>
              <a:t>Auteur</a:t>
            </a:r>
          </a:p>
        </p:txBody>
      </p:sp>
      <p:sp>
        <p:nvSpPr>
          <p:cNvPr id="15" name="Shape 2616">
            <a:extLst>
              <a:ext uri="{FF2B5EF4-FFF2-40B4-BE49-F238E27FC236}">
                <a16:creationId xmlns:a16="http://schemas.microsoft.com/office/drawing/2014/main" id="{7DC5CA1F-DCB8-463A-B7C9-53D922B83B3D}"/>
              </a:ext>
            </a:extLst>
          </p:cNvPr>
          <p:cNvSpPr/>
          <p:nvPr/>
        </p:nvSpPr>
        <p:spPr>
          <a:xfrm>
            <a:off x="18172709" y="7597591"/>
            <a:ext cx="932919" cy="84831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Light" charset="0"/>
              <a:ea typeface="Lato Light" charset="0"/>
              <a:cs typeface="Lato Light" charset="0"/>
            </a:endParaRPr>
          </a:p>
        </p:txBody>
      </p:sp>
      <p:pic>
        <p:nvPicPr>
          <p:cNvPr id="16" name="Image 15">
            <a:extLst>
              <a:ext uri="{FF2B5EF4-FFF2-40B4-BE49-F238E27FC236}">
                <a16:creationId xmlns:a16="http://schemas.microsoft.com/office/drawing/2014/main" id="{BDF2434E-5FBC-4A0F-A5F8-57357DE57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0892" y="8510621"/>
            <a:ext cx="6541613" cy="2207794"/>
          </a:xfrm>
          <a:prstGeom prst="rect">
            <a:avLst/>
          </a:prstGeom>
        </p:spPr>
      </p:pic>
    </p:spTree>
    <p:extLst>
      <p:ext uri="{BB962C8B-B14F-4D97-AF65-F5344CB8AC3E}">
        <p14:creationId xmlns:p14="http://schemas.microsoft.com/office/powerpoint/2010/main" val="9508441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7893489" y="483017"/>
            <a:ext cx="8590777" cy="1446532"/>
          </a:xfrm>
          <a:prstGeom prst="rect">
            <a:avLst/>
          </a:prstGeom>
          <a:noFill/>
        </p:spPr>
        <p:txBody>
          <a:bodyPr wrap="none" lIns="91422" tIns="45711" rIns="91422" bIns="45711" rtlCol="0">
            <a:spAutoFit/>
          </a:bodyPr>
          <a:lstStyle/>
          <a:p>
            <a:pPr algn="ctr"/>
            <a:r>
              <a:rPr lang="en-US" sz="8800" b="1" dirty="0" err="1">
                <a:solidFill>
                  <a:schemeClr val="tx2"/>
                </a:solidFill>
                <a:latin typeface="Lato" charset="0"/>
                <a:ea typeface="Lato" charset="0"/>
                <a:cs typeface="Lato" charset="0"/>
              </a:rPr>
              <a:t>CentrAllConnect</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74" name="Subtitle 2"/>
          <p:cNvSpPr txBox="1">
            <a:spLocks/>
          </p:cNvSpPr>
          <p:nvPr/>
        </p:nvSpPr>
        <p:spPr>
          <a:xfrm>
            <a:off x="11738789" y="3695092"/>
            <a:ext cx="10649987" cy="348108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640"/>
              </a:lnSpc>
            </a:pPr>
            <a:r>
              <a:rPr lang="fr-FR" sz="2500" dirty="0">
                <a:solidFill>
                  <a:schemeClr val="tx1"/>
                </a:solidFill>
                <a:latin typeface="Lato Light" charset="0"/>
                <a:ea typeface="Lato Light" charset="0"/>
                <a:cs typeface="Lato Light" charset="0"/>
              </a:rPr>
              <a:t>La plateforme permettra de synchroniser des données entre </a:t>
            </a:r>
            <a:r>
              <a:rPr lang="fr-FR" sz="2500" dirty="0" err="1">
                <a:solidFill>
                  <a:schemeClr val="tx1"/>
                </a:solidFill>
                <a:latin typeface="Lato Light" charset="0"/>
                <a:ea typeface="Lato Light" charset="0"/>
                <a:cs typeface="Lato Light" charset="0"/>
              </a:rPr>
              <a:t>Dolibarr</a:t>
            </a:r>
            <a:r>
              <a:rPr lang="fr-FR" sz="2500" dirty="0">
                <a:solidFill>
                  <a:schemeClr val="tx1"/>
                </a:solidFill>
                <a:latin typeface="Lato Light" charset="0"/>
                <a:ea typeface="Lato Light" charset="0"/>
                <a:cs typeface="Lato Light" charset="0"/>
              </a:rPr>
              <a:t> et des marketplaces. </a:t>
            </a:r>
          </a:p>
          <a:p>
            <a:pPr algn="just">
              <a:lnSpc>
                <a:spcPts val="3640"/>
              </a:lnSpc>
            </a:pPr>
            <a:r>
              <a:rPr lang="fr-FR" sz="2500" dirty="0">
                <a:solidFill>
                  <a:schemeClr val="tx1"/>
                </a:solidFill>
                <a:latin typeface="Lato Light" charset="0"/>
                <a:ea typeface="Lato Light" charset="0"/>
                <a:cs typeface="Lato Light" charset="0"/>
              </a:rPr>
              <a:t>Par exemple, les commandes passées sur un marketplace redescendront automatiquement dans </a:t>
            </a:r>
            <a:r>
              <a:rPr lang="fr-FR" sz="2500" dirty="0" err="1">
                <a:solidFill>
                  <a:schemeClr val="tx1"/>
                </a:solidFill>
                <a:latin typeface="Lato Light" charset="0"/>
                <a:ea typeface="Lato Light" charset="0"/>
                <a:cs typeface="Lato Light" charset="0"/>
              </a:rPr>
              <a:t>Dolibarr</a:t>
            </a:r>
            <a:r>
              <a:rPr lang="fr-FR" sz="2500" dirty="0">
                <a:solidFill>
                  <a:schemeClr val="tx1"/>
                </a:solidFill>
                <a:latin typeface="Lato Light" charset="0"/>
                <a:ea typeface="Lato Light" charset="0"/>
                <a:cs typeface="Lato Light" charset="0"/>
              </a:rPr>
              <a:t> et cela créera automatiquement une commande, une facture, une sortie de stock, …. Et le stock des produits, à jour dans l’ERP, sera remonté automatiquement aux différents Marketplace.</a:t>
            </a:r>
            <a:endParaRPr lang="en-US" sz="2500" dirty="0">
              <a:solidFill>
                <a:schemeClr val="tx1"/>
              </a:solidFill>
              <a:latin typeface="Lato Light" charset="0"/>
              <a:ea typeface="Lato Light" charset="0"/>
              <a:cs typeface="Lato Light" charset="0"/>
            </a:endParaRPr>
          </a:p>
        </p:txBody>
      </p:sp>
      <p:sp>
        <p:nvSpPr>
          <p:cNvPr id="75" name="Rectangle 74"/>
          <p:cNvSpPr>
            <a:spLocks/>
          </p:cNvSpPr>
          <p:nvPr/>
        </p:nvSpPr>
        <p:spPr bwMode="auto">
          <a:xfrm>
            <a:off x="11949400" y="2712267"/>
            <a:ext cx="2404504" cy="838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740"/>
              </a:lnSpc>
            </a:pPr>
            <a:r>
              <a:rPr lang="en-US" b="1" dirty="0">
                <a:solidFill>
                  <a:schemeClr val="tx2"/>
                </a:solidFill>
                <a:latin typeface="Lato Black" charset="0"/>
                <a:ea typeface="Lato Black" charset="0"/>
                <a:cs typeface="Lato Black" charset="0"/>
                <a:sym typeface="Bebas Neue" charset="0"/>
              </a:rPr>
              <a:t>Description</a:t>
            </a:r>
          </a:p>
        </p:txBody>
      </p:sp>
      <p:sp>
        <p:nvSpPr>
          <p:cNvPr id="14" name="Rectangle 13">
            <a:extLst>
              <a:ext uri="{FF2B5EF4-FFF2-40B4-BE49-F238E27FC236}">
                <a16:creationId xmlns:a16="http://schemas.microsoft.com/office/drawing/2014/main" id="{FDAEBE60-8D37-495B-AD21-613C386934A6}"/>
              </a:ext>
            </a:extLst>
          </p:cNvPr>
          <p:cNvSpPr/>
          <p:nvPr/>
        </p:nvSpPr>
        <p:spPr>
          <a:xfrm>
            <a:off x="19232585" y="7863375"/>
            <a:ext cx="1258678" cy="507831"/>
          </a:xfrm>
          <a:prstGeom prst="rect">
            <a:avLst/>
          </a:prstGeom>
        </p:spPr>
        <p:txBody>
          <a:bodyPr wrap="none">
            <a:spAutoFit/>
          </a:bodyPr>
          <a:lstStyle/>
          <a:p>
            <a:r>
              <a:rPr lang="en-US" sz="2700" b="1" dirty="0">
                <a:solidFill>
                  <a:schemeClr val="tx2"/>
                </a:solidFill>
                <a:latin typeface="Lato" charset="0"/>
                <a:ea typeface="Lato" charset="0"/>
                <a:cs typeface="Lato" charset="0"/>
              </a:rPr>
              <a:t>Auteur</a:t>
            </a:r>
          </a:p>
        </p:txBody>
      </p:sp>
      <p:sp>
        <p:nvSpPr>
          <p:cNvPr id="15" name="Shape 2616">
            <a:extLst>
              <a:ext uri="{FF2B5EF4-FFF2-40B4-BE49-F238E27FC236}">
                <a16:creationId xmlns:a16="http://schemas.microsoft.com/office/drawing/2014/main" id="{EAA223FD-365B-4D87-B382-714DAC683057}"/>
              </a:ext>
            </a:extLst>
          </p:cNvPr>
          <p:cNvSpPr/>
          <p:nvPr/>
        </p:nvSpPr>
        <p:spPr>
          <a:xfrm>
            <a:off x="18172709" y="7597591"/>
            <a:ext cx="932919" cy="84831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Light" charset="0"/>
              <a:ea typeface="Lato Light" charset="0"/>
              <a:cs typeface="Lato Light" charset="0"/>
            </a:endParaRPr>
          </a:p>
        </p:txBody>
      </p:sp>
      <p:pic>
        <p:nvPicPr>
          <p:cNvPr id="16" name="Image 15">
            <a:extLst>
              <a:ext uri="{FF2B5EF4-FFF2-40B4-BE49-F238E27FC236}">
                <a16:creationId xmlns:a16="http://schemas.microsoft.com/office/drawing/2014/main" id="{3D02CC16-3125-4EC0-95C8-2B6E2FB0D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0892" y="8510621"/>
            <a:ext cx="6541613" cy="2207794"/>
          </a:xfrm>
          <a:prstGeom prst="rect">
            <a:avLst/>
          </a:prstGeom>
        </p:spPr>
      </p:pic>
      <p:pic>
        <p:nvPicPr>
          <p:cNvPr id="17" name="Image 16">
            <a:extLst>
              <a:ext uri="{FF2B5EF4-FFF2-40B4-BE49-F238E27FC236}">
                <a16:creationId xmlns:a16="http://schemas.microsoft.com/office/drawing/2014/main" id="{7EBFEA25-3557-4A50-B04C-62DCE6CFC8D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8829"/>
          <a:stretch/>
        </p:blipFill>
        <p:spPr bwMode="auto">
          <a:xfrm>
            <a:off x="551297" y="4012168"/>
            <a:ext cx="10649987" cy="6556950"/>
          </a:xfrm>
          <a:prstGeom prst="rect">
            <a:avLst/>
          </a:prstGeom>
          <a:noFill/>
          <a:ln>
            <a:noFill/>
          </a:ln>
        </p:spPr>
      </p:pic>
      <p:pic>
        <p:nvPicPr>
          <p:cNvPr id="1026" name="Picture 2" descr="bientot-disponible - FPInox.com">
            <a:extLst>
              <a:ext uri="{FF2B5EF4-FFF2-40B4-BE49-F238E27FC236}">
                <a16:creationId xmlns:a16="http://schemas.microsoft.com/office/drawing/2014/main" id="{48C70835-2E6A-430A-A7D0-C4358A31669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738789" y="9614518"/>
            <a:ext cx="33813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9615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764173" y="483017"/>
            <a:ext cx="10849409"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Workflow sur-</a:t>
            </a:r>
            <a:r>
              <a:rPr lang="en-US" sz="8800" b="1" dirty="0" err="1">
                <a:solidFill>
                  <a:schemeClr val="tx2"/>
                </a:solidFill>
                <a:latin typeface="Lato" charset="0"/>
                <a:ea typeface="Lato" charset="0"/>
                <a:cs typeface="Lato" charset="0"/>
              </a:rPr>
              <a:t>mesure</a:t>
            </a:r>
            <a:endParaRPr lang="id-ID" sz="8800" b="1" dirty="0">
              <a:solidFill>
                <a:schemeClr val="tx2"/>
              </a:solidFill>
              <a:latin typeface="Lato" charset="0"/>
              <a:ea typeface="Lato" charset="0"/>
              <a:cs typeface="Lato" charset="0"/>
            </a:endParaRPr>
          </a:p>
        </p:txBody>
      </p:sp>
      <p:sp>
        <p:nvSpPr>
          <p:cNvPr id="26" name="Rectangle 25"/>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74" name="Subtitle 2"/>
          <p:cNvSpPr txBox="1">
            <a:spLocks/>
          </p:cNvSpPr>
          <p:nvPr/>
        </p:nvSpPr>
        <p:spPr>
          <a:xfrm>
            <a:off x="11738789" y="3695092"/>
            <a:ext cx="8358961" cy="155748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640"/>
              </a:lnSpc>
            </a:pPr>
            <a:r>
              <a:rPr lang="fr-FR" sz="2500" dirty="0">
                <a:solidFill>
                  <a:schemeClr val="tx1"/>
                </a:solidFill>
                <a:latin typeface="Lato Light" charset="0"/>
                <a:ea typeface="Lato Light" charset="0"/>
                <a:cs typeface="Lato Light" charset="0"/>
              </a:rPr>
              <a:t>Personnalisez votre </a:t>
            </a:r>
            <a:r>
              <a:rPr lang="fr-FR" sz="2500" dirty="0" err="1">
                <a:solidFill>
                  <a:schemeClr val="tx1"/>
                </a:solidFill>
                <a:latin typeface="Lato Light" charset="0"/>
                <a:ea typeface="Lato Light" charset="0"/>
                <a:cs typeface="Lato Light" charset="0"/>
              </a:rPr>
              <a:t>Dolibarr</a:t>
            </a:r>
            <a:r>
              <a:rPr lang="fr-FR" sz="2500" dirty="0">
                <a:solidFill>
                  <a:schemeClr val="tx1"/>
                </a:solidFill>
                <a:latin typeface="Lato Light" charset="0"/>
                <a:ea typeface="Lato Light" charset="0"/>
                <a:cs typeface="Lato Light" charset="0"/>
              </a:rPr>
              <a:t> et automatisez vos processus internes sur-mesure grâce à un développement dédié </a:t>
            </a:r>
            <a:endParaRPr lang="en-US" sz="2500" dirty="0">
              <a:solidFill>
                <a:schemeClr val="tx1"/>
              </a:solidFill>
              <a:latin typeface="Lato Light" charset="0"/>
              <a:ea typeface="Lato Light" charset="0"/>
              <a:cs typeface="Lato Light" charset="0"/>
            </a:endParaRPr>
          </a:p>
        </p:txBody>
      </p:sp>
      <p:sp>
        <p:nvSpPr>
          <p:cNvPr id="75" name="Rectangle 74"/>
          <p:cNvSpPr>
            <a:spLocks/>
          </p:cNvSpPr>
          <p:nvPr/>
        </p:nvSpPr>
        <p:spPr bwMode="auto">
          <a:xfrm>
            <a:off x="11949400" y="2712267"/>
            <a:ext cx="2404504" cy="838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000">
              <a:lnSpc>
                <a:spcPts val="7740"/>
              </a:lnSpc>
            </a:pPr>
            <a:r>
              <a:rPr lang="en-US" b="1" dirty="0">
                <a:solidFill>
                  <a:schemeClr val="tx2"/>
                </a:solidFill>
                <a:latin typeface="Lato Black" charset="0"/>
                <a:ea typeface="Lato Black" charset="0"/>
                <a:cs typeface="Lato Black" charset="0"/>
                <a:sym typeface="Bebas Neue" charset="0"/>
              </a:rPr>
              <a:t>Description</a:t>
            </a:r>
          </a:p>
        </p:txBody>
      </p:sp>
      <p:sp>
        <p:nvSpPr>
          <p:cNvPr id="77" name="Rectangle 76"/>
          <p:cNvSpPr/>
          <p:nvPr/>
        </p:nvSpPr>
        <p:spPr>
          <a:xfrm>
            <a:off x="16180322" y="10526175"/>
            <a:ext cx="3449983" cy="1015663"/>
          </a:xfrm>
          <a:prstGeom prst="rect">
            <a:avLst/>
          </a:prstGeom>
        </p:spPr>
        <p:txBody>
          <a:bodyPr wrap="none">
            <a:spAutoFit/>
          </a:bodyPr>
          <a:lstStyle/>
          <a:p>
            <a:r>
              <a:rPr lang="en-US" sz="6000" b="1" dirty="0">
                <a:solidFill>
                  <a:schemeClr val="tx2"/>
                </a:solidFill>
                <a:latin typeface="Lato" charset="0"/>
                <a:ea typeface="Lato" charset="0"/>
                <a:cs typeface="Lato" charset="0"/>
              </a:rPr>
              <a:t>Sur Devis</a:t>
            </a:r>
          </a:p>
        </p:txBody>
      </p:sp>
      <p:sp>
        <p:nvSpPr>
          <p:cNvPr id="73" name="Freeform 75">
            <a:extLst>
              <a:ext uri="{FF2B5EF4-FFF2-40B4-BE49-F238E27FC236}">
                <a16:creationId xmlns:a16="http://schemas.microsoft.com/office/drawing/2014/main" id="{881CAD57-39B2-41F9-8E79-7C87BB7973CA}"/>
              </a:ext>
            </a:extLst>
          </p:cNvPr>
          <p:cNvSpPr>
            <a:spLocks noChangeAspect="1"/>
          </p:cNvSpPr>
          <p:nvPr/>
        </p:nvSpPr>
        <p:spPr bwMode="auto">
          <a:xfrm>
            <a:off x="16243362" y="9383375"/>
            <a:ext cx="698149" cy="964857"/>
          </a:xfrm>
          <a:custGeom>
            <a:avLst/>
            <a:gdLst>
              <a:gd name="T0" fmla="*/ 2147483646 w 41"/>
              <a:gd name="T1" fmla="*/ 2147483646 h 57"/>
              <a:gd name="T2" fmla="*/ 2147483646 w 41"/>
              <a:gd name="T3" fmla="*/ 2147483646 h 57"/>
              <a:gd name="T4" fmla="*/ 2147483646 w 41"/>
              <a:gd name="T5" fmla="*/ 2147483646 h 57"/>
              <a:gd name="T6" fmla="*/ 2147483646 w 41"/>
              <a:gd name="T7" fmla="*/ 2147483646 h 57"/>
              <a:gd name="T8" fmla="*/ 2147483646 w 41"/>
              <a:gd name="T9" fmla="*/ 2147483646 h 57"/>
              <a:gd name="T10" fmla="*/ 0 w 41"/>
              <a:gd name="T11" fmla="*/ 2147483646 h 57"/>
              <a:gd name="T12" fmla="*/ 0 w 41"/>
              <a:gd name="T13" fmla="*/ 2147483646 h 57"/>
              <a:gd name="T14" fmla="*/ 2147483646 w 41"/>
              <a:gd name="T15" fmla="*/ 2147483646 h 57"/>
              <a:gd name="T16" fmla="*/ 2147483646 w 41"/>
              <a:gd name="T17" fmla="*/ 2147483646 h 57"/>
              <a:gd name="T18" fmla="*/ 2147483646 w 41"/>
              <a:gd name="T19" fmla="*/ 2147483646 h 57"/>
              <a:gd name="T20" fmla="*/ 2147483646 w 41"/>
              <a:gd name="T21" fmla="*/ 2147483646 h 57"/>
              <a:gd name="T22" fmla="*/ 0 w 41"/>
              <a:gd name="T23" fmla="*/ 2147483646 h 57"/>
              <a:gd name="T24" fmla="*/ 0 w 41"/>
              <a:gd name="T25" fmla="*/ 2147483646 h 57"/>
              <a:gd name="T26" fmla="*/ 2147483646 w 41"/>
              <a:gd name="T27" fmla="*/ 2147483646 h 57"/>
              <a:gd name="T28" fmla="*/ 2147483646 w 41"/>
              <a:gd name="T29" fmla="*/ 2147483646 h 57"/>
              <a:gd name="T30" fmla="*/ 2147483646 w 41"/>
              <a:gd name="T31" fmla="*/ 0 h 57"/>
              <a:gd name="T32" fmla="*/ 2147483646 w 41"/>
              <a:gd name="T33" fmla="*/ 2147483646 h 57"/>
              <a:gd name="T34" fmla="*/ 2147483646 w 41"/>
              <a:gd name="T35" fmla="*/ 2147483646 h 57"/>
              <a:gd name="T36" fmla="*/ 2147483646 w 41"/>
              <a:gd name="T37" fmla="*/ 2147483646 h 57"/>
              <a:gd name="T38" fmla="*/ 2147483646 w 41"/>
              <a:gd name="T39" fmla="*/ 2147483646 h 57"/>
              <a:gd name="T40" fmla="*/ 2147483646 w 41"/>
              <a:gd name="T41" fmla="*/ 2147483646 h 57"/>
              <a:gd name="T42" fmla="*/ 2147483646 w 41"/>
              <a:gd name="T43" fmla="*/ 2147483646 h 57"/>
              <a:gd name="T44" fmla="*/ 2147483646 w 41"/>
              <a:gd name="T45" fmla="*/ 2147483646 h 57"/>
              <a:gd name="T46" fmla="*/ 2147483646 w 41"/>
              <a:gd name="T47" fmla="*/ 2147483646 h 57"/>
              <a:gd name="T48" fmla="*/ 2147483646 w 41"/>
              <a:gd name="T49" fmla="*/ 2147483646 h 57"/>
              <a:gd name="T50" fmla="*/ 2147483646 w 41"/>
              <a:gd name="T51" fmla="*/ 2147483646 h 57"/>
              <a:gd name="T52" fmla="*/ 2147483646 w 41"/>
              <a:gd name="T53" fmla="*/ 2147483646 h 57"/>
              <a:gd name="T54" fmla="*/ 2147483646 w 41"/>
              <a:gd name="T55" fmla="*/ 2147483646 h 57"/>
              <a:gd name="T56" fmla="*/ 2147483646 w 41"/>
              <a:gd name="T57" fmla="*/ 2147483646 h 57"/>
              <a:gd name="T58" fmla="*/ 2147483646 w 41"/>
              <a:gd name="T59" fmla="*/ 2147483646 h 57"/>
              <a:gd name="T60" fmla="*/ 2147483646 w 41"/>
              <a:gd name="T61" fmla="*/ 2147483646 h 57"/>
              <a:gd name="T62" fmla="*/ 2147483646 w 41"/>
              <a:gd name="T63" fmla="*/ 2147483646 h 57"/>
              <a:gd name="T64" fmla="*/ 2147483646 w 41"/>
              <a:gd name="T65" fmla="*/ 2147483646 h 57"/>
              <a:gd name="T66" fmla="*/ 2147483646 w 41"/>
              <a:gd name="T67" fmla="*/ 2147483646 h 57"/>
              <a:gd name="T68" fmla="*/ 2147483646 w 41"/>
              <a:gd name="T69" fmla="*/ 2147483646 h 57"/>
              <a:gd name="T70" fmla="*/ 2147483646 w 41"/>
              <a:gd name="T71" fmla="*/ 2147483646 h 57"/>
              <a:gd name="T72" fmla="*/ 2147483646 w 41"/>
              <a:gd name="T73" fmla="*/ 2147483646 h 57"/>
              <a:gd name="T74" fmla="*/ 2147483646 w 41"/>
              <a:gd name="T75" fmla="*/ 2147483646 h 57"/>
              <a:gd name="T76" fmla="*/ 2147483646 w 41"/>
              <a:gd name="T77" fmla="*/ 2147483646 h 57"/>
              <a:gd name="T78" fmla="*/ 2147483646 w 41"/>
              <a:gd name="T79" fmla="*/ 2147483646 h 57"/>
              <a:gd name="T80" fmla="*/ 2147483646 w 41"/>
              <a:gd name="T81" fmla="*/ 2147483646 h 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41" h="57">
                <a:moveTo>
                  <a:pt x="40" y="54"/>
                </a:moveTo>
                <a:cubicBezTo>
                  <a:pt x="41" y="55"/>
                  <a:pt x="40" y="55"/>
                  <a:pt x="40" y="56"/>
                </a:cubicBezTo>
                <a:cubicBezTo>
                  <a:pt x="39" y="56"/>
                  <a:pt x="36" y="57"/>
                  <a:pt x="31" y="57"/>
                </a:cubicBezTo>
                <a:cubicBezTo>
                  <a:pt x="18" y="57"/>
                  <a:pt x="8" y="49"/>
                  <a:pt x="5" y="38"/>
                </a:cubicBezTo>
                <a:cubicBezTo>
                  <a:pt x="1" y="38"/>
                  <a:pt x="1" y="38"/>
                  <a:pt x="1" y="38"/>
                </a:cubicBezTo>
                <a:cubicBezTo>
                  <a:pt x="0" y="38"/>
                  <a:pt x="0" y="37"/>
                  <a:pt x="0" y="36"/>
                </a:cubicBezTo>
                <a:cubicBezTo>
                  <a:pt x="0" y="32"/>
                  <a:pt x="0" y="32"/>
                  <a:pt x="0" y="32"/>
                </a:cubicBezTo>
                <a:cubicBezTo>
                  <a:pt x="0" y="31"/>
                  <a:pt x="0" y="31"/>
                  <a:pt x="1" y="31"/>
                </a:cubicBezTo>
                <a:cubicBezTo>
                  <a:pt x="4" y="31"/>
                  <a:pt x="4" y="31"/>
                  <a:pt x="4" y="31"/>
                </a:cubicBezTo>
                <a:cubicBezTo>
                  <a:pt x="4" y="29"/>
                  <a:pt x="4" y="28"/>
                  <a:pt x="4" y="26"/>
                </a:cubicBezTo>
                <a:cubicBezTo>
                  <a:pt x="1" y="26"/>
                  <a:pt x="1" y="26"/>
                  <a:pt x="1" y="26"/>
                </a:cubicBezTo>
                <a:cubicBezTo>
                  <a:pt x="0" y="26"/>
                  <a:pt x="0" y="26"/>
                  <a:pt x="0" y="25"/>
                </a:cubicBezTo>
                <a:cubicBezTo>
                  <a:pt x="0" y="20"/>
                  <a:pt x="0" y="20"/>
                  <a:pt x="0" y="20"/>
                </a:cubicBezTo>
                <a:cubicBezTo>
                  <a:pt x="0" y="20"/>
                  <a:pt x="0" y="19"/>
                  <a:pt x="1" y="19"/>
                </a:cubicBezTo>
                <a:cubicBezTo>
                  <a:pt x="5" y="19"/>
                  <a:pt x="5" y="19"/>
                  <a:pt x="5" y="19"/>
                </a:cubicBezTo>
                <a:cubicBezTo>
                  <a:pt x="9" y="8"/>
                  <a:pt x="19" y="0"/>
                  <a:pt x="31" y="0"/>
                </a:cubicBezTo>
                <a:cubicBezTo>
                  <a:pt x="35" y="0"/>
                  <a:pt x="38" y="1"/>
                  <a:pt x="39" y="1"/>
                </a:cubicBezTo>
                <a:cubicBezTo>
                  <a:pt x="39" y="1"/>
                  <a:pt x="39" y="2"/>
                  <a:pt x="39" y="2"/>
                </a:cubicBezTo>
                <a:cubicBezTo>
                  <a:pt x="40" y="2"/>
                  <a:pt x="40" y="3"/>
                  <a:pt x="40" y="3"/>
                </a:cubicBezTo>
                <a:cubicBezTo>
                  <a:pt x="38" y="9"/>
                  <a:pt x="38" y="9"/>
                  <a:pt x="38" y="9"/>
                </a:cubicBezTo>
                <a:cubicBezTo>
                  <a:pt x="38" y="10"/>
                  <a:pt x="37" y="10"/>
                  <a:pt x="36" y="10"/>
                </a:cubicBezTo>
                <a:cubicBezTo>
                  <a:pt x="36" y="10"/>
                  <a:pt x="34" y="10"/>
                  <a:pt x="31" y="10"/>
                </a:cubicBezTo>
                <a:cubicBezTo>
                  <a:pt x="24" y="10"/>
                  <a:pt x="18" y="13"/>
                  <a:pt x="16" y="19"/>
                </a:cubicBezTo>
                <a:cubicBezTo>
                  <a:pt x="34" y="19"/>
                  <a:pt x="34" y="19"/>
                  <a:pt x="34" y="19"/>
                </a:cubicBezTo>
                <a:cubicBezTo>
                  <a:pt x="35" y="19"/>
                  <a:pt x="35" y="19"/>
                  <a:pt x="35" y="20"/>
                </a:cubicBezTo>
                <a:cubicBezTo>
                  <a:pt x="36" y="20"/>
                  <a:pt x="36" y="20"/>
                  <a:pt x="36" y="21"/>
                </a:cubicBezTo>
                <a:cubicBezTo>
                  <a:pt x="35" y="25"/>
                  <a:pt x="35" y="25"/>
                  <a:pt x="35" y="25"/>
                </a:cubicBezTo>
                <a:cubicBezTo>
                  <a:pt x="35" y="26"/>
                  <a:pt x="34" y="26"/>
                  <a:pt x="33" y="26"/>
                </a:cubicBezTo>
                <a:cubicBezTo>
                  <a:pt x="14" y="26"/>
                  <a:pt x="14" y="26"/>
                  <a:pt x="14" y="26"/>
                </a:cubicBezTo>
                <a:cubicBezTo>
                  <a:pt x="14" y="28"/>
                  <a:pt x="14" y="29"/>
                  <a:pt x="14" y="31"/>
                </a:cubicBezTo>
                <a:cubicBezTo>
                  <a:pt x="32" y="31"/>
                  <a:pt x="32" y="31"/>
                  <a:pt x="32" y="31"/>
                </a:cubicBezTo>
                <a:cubicBezTo>
                  <a:pt x="33" y="31"/>
                  <a:pt x="33" y="31"/>
                  <a:pt x="33" y="31"/>
                </a:cubicBezTo>
                <a:cubicBezTo>
                  <a:pt x="33" y="31"/>
                  <a:pt x="34" y="32"/>
                  <a:pt x="33" y="32"/>
                </a:cubicBezTo>
                <a:cubicBezTo>
                  <a:pt x="33" y="37"/>
                  <a:pt x="33" y="37"/>
                  <a:pt x="33" y="37"/>
                </a:cubicBezTo>
                <a:cubicBezTo>
                  <a:pt x="32" y="37"/>
                  <a:pt x="32" y="38"/>
                  <a:pt x="31" y="38"/>
                </a:cubicBezTo>
                <a:cubicBezTo>
                  <a:pt x="16" y="38"/>
                  <a:pt x="16" y="38"/>
                  <a:pt x="16" y="38"/>
                </a:cubicBezTo>
                <a:cubicBezTo>
                  <a:pt x="18" y="44"/>
                  <a:pt x="24" y="48"/>
                  <a:pt x="31" y="48"/>
                </a:cubicBezTo>
                <a:cubicBezTo>
                  <a:pt x="34" y="48"/>
                  <a:pt x="37" y="47"/>
                  <a:pt x="37" y="47"/>
                </a:cubicBezTo>
                <a:cubicBezTo>
                  <a:pt x="38" y="47"/>
                  <a:pt x="38" y="47"/>
                  <a:pt x="38" y="47"/>
                </a:cubicBezTo>
                <a:cubicBezTo>
                  <a:pt x="39" y="47"/>
                  <a:pt x="39" y="47"/>
                  <a:pt x="39" y="48"/>
                </a:cubicBezTo>
                <a:lnTo>
                  <a:pt x="40" y="54"/>
                </a:lnTo>
                <a:close/>
              </a:path>
            </a:pathLst>
          </a:custGeom>
          <a:solidFill>
            <a:schemeClr val="accent3"/>
          </a:solidFill>
          <a:ln>
            <a:noFill/>
          </a:ln>
        </p:spPr>
        <p:txBody>
          <a:bodyPr/>
          <a:lstStyle/>
          <a:p>
            <a:endParaRPr lang="fr-FR">
              <a:solidFill>
                <a:schemeClr val="bg1"/>
              </a:solidFill>
            </a:endParaRPr>
          </a:p>
        </p:txBody>
      </p:sp>
      <p:sp>
        <p:nvSpPr>
          <p:cNvPr id="44" name="Rectangle 43">
            <a:extLst>
              <a:ext uri="{FF2B5EF4-FFF2-40B4-BE49-F238E27FC236}">
                <a16:creationId xmlns:a16="http://schemas.microsoft.com/office/drawing/2014/main" id="{CD1E0175-82B3-4FC8-929E-A5B1A888B11F}"/>
              </a:ext>
            </a:extLst>
          </p:cNvPr>
          <p:cNvSpPr/>
          <p:nvPr/>
        </p:nvSpPr>
        <p:spPr>
          <a:xfrm>
            <a:off x="17313367" y="9611888"/>
            <a:ext cx="915635" cy="507831"/>
          </a:xfrm>
          <a:prstGeom prst="rect">
            <a:avLst/>
          </a:prstGeom>
        </p:spPr>
        <p:txBody>
          <a:bodyPr wrap="none">
            <a:spAutoFit/>
          </a:bodyPr>
          <a:lstStyle/>
          <a:p>
            <a:r>
              <a:rPr lang="en-US" sz="2700" b="1" dirty="0" err="1">
                <a:solidFill>
                  <a:schemeClr val="tx2"/>
                </a:solidFill>
                <a:latin typeface="Lato" charset="0"/>
                <a:ea typeface="Lato" charset="0"/>
                <a:cs typeface="Lato" charset="0"/>
              </a:rPr>
              <a:t>Coût</a:t>
            </a:r>
            <a:endParaRPr lang="en-US" sz="2700" b="1" dirty="0">
              <a:solidFill>
                <a:schemeClr val="tx2"/>
              </a:solidFill>
              <a:latin typeface="Lato" charset="0"/>
              <a:ea typeface="Lato" charset="0"/>
              <a:cs typeface="Lato" charset="0"/>
            </a:endParaRPr>
          </a:p>
        </p:txBody>
      </p:sp>
      <p:pic>
        <p:nvPicPr>
          <p:cNvPr id="1026" name="Picture 2">
            <a:extLst>
              <a:ext uri="{FF2B5EF4-FFF2-40B4-BE49-F238E27FC236}">
                <a16:creationId xmlns:a16="http://schemas.microsoft.com/office/drawing/2014/main" id="{0873D3B1-69DB-4EC4-959E-1B481487656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13916" y="3828909"/>
            <a:ext cx="9492479" cy="610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1750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500"/>
                                  </p:stCondLst>
                                  <p:childTnLst>
                                    <p:set>
                                      <p:cBhvr>
                                        <p:cTn id="6" dur="1" fill="hold">
                                          <p:stCondLst>
                                            <p:cond delay="0"/>
                                          </p:stCondLst>
                                        </p:cTn>
                                        <p:tgtEl>
                                          <p:spTgt spid="73"/>
                                        </p:tgtEl>
                                        <p:attrNameLst>
                                          <p:attrName>style.visibility</p:attrName>
                                        </p:attrNameLst>
                                      </p:cBhvr>
                                      <p:to>
                                        <p:strVal val="visible"/>
                                      </p:to>
                                    </p:set>
                                    <p:anim calcmode="lin" valueType="num">
                                      <p:cBhvr>
                                        <p:cTn id="7" dur="1000" fill="hold"/>
                                        <p:tgtEl>
                                          <p:spTgt spid="73"/>
                                        </p:tgtEl>
                                        <p:attrNameLst>
                                          <p:attrName>ppt_w</p:attrName>
                                        </p:attrNameLst>
                                      </p:cBhvr>
                                      <p:tavLst>
                                        <p:tav tm="0">
                                          <p:val>
                                            <p:fltVal val="0"/>
                                          </p:val>
                                        </p:tav>
                                        <p:tav tm="100000">
                                          <p:val>
                                            <p:strVal val="#ppt_w"/>
                                          </p:val>
                                        </p:tav>
                                      </p:tavLst>
                                    </p:anim>
                                    <p:anim calcmode="lin" valueType="num">
                                      <p:cBhvr>
                                        <p:cTn id="8" dur="1000" fill="hold"/>
                                        <p:tgtEl>
                                          <p:spTgt spid="73"/>
                                        </p:tgtEl>
                                        <p:attrNameLst>
                                          <p:attrName>ppt_h</p:attrName>
                                        </p:attrNameLst>
                                      </p:cBhvr>
                                      <p:tavLst>
                                        <p:tav tm="0">
                                          <p:val>
                                            <p:fltVal val="0"/>
                                          </p:val>
                                        </p:tav>
                                        <p:tav tm="100000">
                                          <p:val>
                                            <p:strVal val="#ppt_h"/>
                                          </p:val>
                                        </p:tav>
                                      </p:tavLst>
                                    </p:anim>
                                    <p:anim calcmode="lin" valueType="num">
                                      <p:cBhvr>
                                        <p:cTn id="9" dur="1000" fill="hold"/>
                                        <p:tgtEl>
                                          <p:spTgt spid="73"/>
                                        </p:tgtEl>
                                        <p:attrNameLst>
                                          <p:attrName>style.rotation</p:attrName>
                                        </p:attrNameLst>
                                      </p:cBhvr>
                                      <p:tavLst>
                                        <p:tav tm="0">
                                          <p:val>
                                            <p:fltVal val="90"/>
                                          </p:val>
                                        </p:tav>
                                        <p:tav tm="100000">
                                          <p:val>
                                            <p:fltVal val="0"/>
                                          </p:val>
                                        </p:tav>
                                      </p:tavLst>
                                    </p:anim>
                                    <p:animEffect transition="in" filter="fade">
                                      <p:cBhvr>
                                        <p:cTn id="10"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pour une image  5">
            <a:extLst>
              <a:ext uri="{FF2B5EF4-FFF2-40B4-BE49-F238E27FC236}">
                <a16:creationId xmlns:a16="http://schemas.microsoft.com/office/drawing/2014/main" id="{3AA2D71B-679A-42C1-8DFA-F32A0A9E806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250" b="4250"/>
          <a:stretch>
            <a:fillRect/>
          </a:stretch>
        </p:blipFill>
        <p:spPr/>
      </p:pic>
      <p:sp>
        <p:nvSpPr>
          <p:cNvPr id="12" name="Rectangle 11"/>
          <p:cNvSpPr/>
          <p:nvPr/>
        </p:nvSpPr>
        <p:spPr>
          <a:xfrm>
            <a:off x="0" y="-1"/>
            <a:ext cx="24377651" cy="13716000"/>
          </a:xfrm>
          <a:prstGeom prst="rect">
            <a:avLst/>
          </a:prstGeom>
          <a:solidFill>
            <a:schemeClr val="accent6">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 y="4539748"/>
            <a:ext cx="24377649" cy="5093702"/>
          </a:xfrm>
          <a:prstGeom prst="rect">
            <a:avLst/>
          </a:prstGeom>
          <a:noFill/>
        </p:spPr>
        <p:txBody>
          <a:bodyPr wrap="square" rtlCol="0">
            <a:spAutoFit/>
          </a:bodyPr>
          <a:lstStyle/>
          <a:p>
            <a:pPr algn="ctr">
              <a:lnSpc>
                <a:spcPts val="13000"/>
              </a:lnSpc>
            </a:pPr>
            <a:r>
              <a:rPr lang="en-US" sz="13500" b="1" dirty="0">
                <a:solidFill>
                  <a:schemeClr val="accent3"/>
                </a:solidFill>
                <a:latin typeface="Lato" charset="0"/>
                <a:ea typeface="Lato" charset="0"/>
                <a:cs typeface="Lato" charset="0"/>
              </a:rPr>
              <a:t>Et VOUS, </a:t>
            </a:r>
          </a:p>
          <a:p>
            <a:pPr algn="ctr">
              <a:lnSpc>
                <a:spcPts val="13000"/>
              </a:lnSpc>
            </a:pPr>
            <a:r>
              <a:rPr lang="en-US" sz="13500" b="1" dirty="0">
                <a:solidFill>
                  <a:schemeClr val="bg1"/>
                </a:solidFill>
                <a:latin typeface="Lato" charset="0"/>
                <a:ea typeface="Lato" charset="0"/>
                <a:cs typeface="Lato" charset="0"/>
              </a:rPr>
              <a:t>Que </a:t>
            </a:r>
            <a:r>
              <a:rPr lang="en-US" sz="13500" b="1" dirty="0" err="1">
                <a:solidFill>
                  <a:schemeClr val="bg1"/>
                </a:solidFill>
                <a:latin typeface="Lato" charset="0"/>
                <a:ea typeface="Lato" charset="0"/>
                <a:cs typeface="Lato" charset="0"/>
              </a:rPr>
              <a:t>souhaitez-vous</a:t>
            </a:r>
            <a:r>
              <a:rPr lang="en-US" sz="13500" b="1" dirty="0">
                <a:solidFill>
                  <a:schemeClr val="bg1"/>
                </a:solidFill>
                <a:latin typeface="Lato" charset="0"/>
                <a:ea typeface="Lato" charset="0"/>
                <a:cs typeface="Lato" charset="0"/>
              </a:rPr>
              <a:t> </a:t>
            </a:r>
          </a:p>
          <a:p>
            <a:pPr algn="ctr">
              <a:lnSpc>
                <a:spcPts val="13000"/>
              </a:lnSpc>
            </a:pPr>
            <a:r>
              <a:rPr lang="en-US" sz="13500" b="1" dirty="0" err="1">
                <a:solidFill>
                  <a:schemeClr val="bg1"/>
                </a:solidFill>
                <a:latin typeface="Lato" charset="0"/>
                <a:ea typeface="Lato" charset="0"/>
                <a:cs typeface="Lato" charset="0"/>
              </a:rPr>
              <a:t>automatiser</a:t>
            </a:r>
            <a:r>
              <a:rPr lang="en-US" sz="13500" b="1" dirty="0">
                <a:solidFill>
                  <a:schemeClr val="bg1"/>
                </a:solidFill>
                <a:latin typeface="Lato" charset="0"/>
                <a:ea typeface="Lato" charset="0"/>
                <a:cs typeface="Lato" charset="0"/>
              </a:rPr>
              <a:t> ?</a:t>
            </a:r>
          </a:p>
        </p:txBody>
      </p:sp>
    </p:spTree>
    <p:extLst>
      <p:ext uri="{BB962C8B-B14F-4D97-AF65-F5344CB8AC3E}">
        <p14:creationId xmlns:p14="http://schemas.microsoft.com/office/powerpoint/2010/main" val="1981243144"/>
      </p:ext>
    </p:extLst>
  </p:cSld>
  <p:clrMapOvr>
    <a:masterClrMapping/>
  </p:clrMapOvr>
  <p:transition spd="slow" advClick="0" advTm="400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p:cNvSpPr txBox="1">
            <a:spLocks/>
          </p:cNvSpPr>
          <p:nvPr/>
        </p:nvSpPr>
        <p:spPr>
          <a:xfrm>
            <a:off x="1510607" y="9985967"/>
            <a:ext cx="4979248" cy="220874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err="1">
                <a:solidFill>
                  <a:schemeClr val="tx1"/>
                </a:solidFill>
                <a:latin typeface="Lato Light" charset="0"/>
                <a:ea typeface="Lato Light" charset="0"/>
                <a:cs typeface="Lato Light" charset="0"/>
              </a:rPr>
              <a:t>Dolibarr</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peut</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effectuer</a:t>
            </a:r>
            <a:r>
              <a:rPr lang="en-US" dirty="0">
                <a:solidFill>
                  <a:schemeClr val="tx1"/>
                </a:solidFill>
                <a:latin typeface="Lato Light" charset="0"/>
                <a:ea typeface="Lato Light" charset="0"/>
                <a:cs typeface="Lato Light" charset="0"/>
              </a:rPr>
              <a:t> des taches </a:t>
            </a:r>
            <a:r>
              <a:rPr lang="en-US" dirty="0" err="1">
                <a:solidFill>
                  <a:schemeClr val="tx1"/>
                </a:solidFill>
                <a:latin typeface="Lato Light" charset="0"/>
                <a:ea typeface="Lato Light" charset="0"/>
                <a:cs typeface="Lato Light" charset="0"/>
              </a:rPr>
              <a:t>automatiquement</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selon</a:t>
            </a:r>
            <a:r>
              <a:rPr lang="en-US" dirty="0">
                <a:solidFill>
                  <a:schemeClr val="tx1"/>
                </a:solidFill>
                <a:latin typeface="Lato Light" charset="0"/>
                <a:ea typeface="Lato Light" charset="0"/>
                <a:cs typeface="Lato Light" charset="0"/>
              </a:rPr>
              <a:t> des </a:t>
            </a:r>
            <a:r>
              <a:rPr lang="en-US" dirty="0" err="1">
                <a:solidFill>
                  <a:schemeClr val="tx1"/>
                </a:solidFill>
                <a:latin typeface="Lato Light" charset="0"/>
                <a:ea typeface="Lato Light" charset="0"/>
                <a:cs typeface="Lato Light" charset="0"/>
              </a:rPr>
              <a:t>évènements</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déclencheurs</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définis</a:t>
            </a:r>
            <a:r>
              <a:rPr lang="en-US" dirty="0">
                <a:solidFill>
                  <a:schemeClr val="tx1"/>
                </a:solidFill>
                <a:latin typeface="Lato Light" charset="0"/>
                <a:ea typeface="Lato Light" charset="0"/>
                <a:cs typeface="Lato Light" charset="0"/>
              </a:rPr>
              <a:t> (signature d’un devis par ex.)</a:t>
            </a:r>
          </a:p>
        </p:txBody>
      </p:sp>
      <p:sp>
        <p:nvSpPr>
          <p:cNvPr id="45" name="TextBox 44"/>
          <p:cNvSpPr txBox="1"/>
          <p:nvPr/>
        </p:nvSpPr>
        <p:spPr>
          <a:xfrm>
            <a:off x="1628177" y="9366065"/>
            <a:ext cx="4979248" cy="553998"/>
          </a:xfrm>
          <a:prstGeom prst="rect">
            <a:avLst/>
          </a:prstGeom>
          <a:noFill/>
        </p:spPr>
        <p:txBody>
          <a:bodyPr wrap="none" rtlCol="0" anchor="ctr" anchorCtr="0">
            <a:spAutoFit/>
          </a:bodyPr>
          <a:lstStyle/>
          <a:p>
            <a:r>
              <a:rPr lang="en-US" sz="3000" b="1" dirty="0" err="1">
                <a:solidFill>
                  <a:schemeClr val="tx2"/>
                </a:solidFill>
                <a:latin typeface="Lato" charset="0"/>
                <a:ea typeface="Lato" charset="0"/>
                <a:cs typeface="Lato" charset="0"/>
              </a:rPr>
              <a:t>Déclenchement</a:t>
            </a:r>
            <a:r>
              <a:rPr lang="en-US" sz="3000" b="1" dirty="0">
                <a:solidFill>
                  <a:schemeClr val="tx2"/>
                </a:solidFill>
                <a:latin typeface="Lato" charset="0"/>
                <a:ea typeface="Lato" charset="0"/>
                <a:cs typeface="Lato" charset="0"/>
              </a:rPr>
              <a:t> </a:t>
            </a:r>
            <a:r>
              <a:rPr lang="en-US" sz="3000" b="1" dirty="0" err="1">
                <a:solidFill>
                  <a:schemeClr val="tx2"/>
                </a:solidFill>
                <a:latin typeface="Lato" charset="0"/>
                <a:ea typeface="Lato" charset="0"/>
                <a:cs typeface="Lato" charset="0"/>
              </a:rPr>
              <a:t>automatique</a:t>
            </a:r>
            <a:endParaRPr lang="en-US" sz="3000" b="1" dirty="0">
              <a:solidFill>
                <a:schemeClr val="tx2"/>
              </a:solidFill>
              <a:latin typeface="Lato" charset="0"/>
              <a:ea typeface="Lato" charset="0"/>
              <a:cs typeface="Lato" charset="0"/>
            </a:endParaRPr>
          </a:p>
        </p:txBody>
      </p:sp>
      <p:sp>
        <p:nvSpPr>
          <p:cNvPr id="46" name="Subtitle 2"/>
          <p:cNvSpPr txBox="1">
            <a:spLocks/>
          </p:cNvSpPr>
          <p:nvPr/>
        </p:nvSpPr>
        <p:spPr>
          <a:xfrm>
            <a:off x="7284314" y="9985967"/>
            <a:ext cx="4226535" cy="279557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Les </a:t>
            </a:r>
            <a:r>
              <a:rPr lang="en-US" dirty="0" err="1">
                <a:solidFill>
                  <a:schemeClr val="tx1"/>
                </a:solidFill>
                <a:latin typeface="Lato Light" charset="0"/>
                <a:ea typeface="Lato Light" charset="0"/>
                <a:cs typeface="Lato Light" charset="0"/>
              </a:rPr>
              <a:t>processus</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automatiques</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peuvent</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être</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déclenchés</a:t>
            </a:r>
            <a:r>
              <a:rPr lang="en-US" dirty="0">
                <a:solidFill>
                  <a:schemeClr val="tx1"/>
                </a:solidFill>
                <a:latin typeface="Lato Light" charset="0"/>
                <a:ea typeface="Lato Light" charset="0"/>
                <a:cs typeface="Lato Light" charset="0"/>
              </a:rPr>
              <a:t> à la </a:t>
            </a:r>
            <a:r>
              <a:rPr lang="en-US" dirty="0" err="1">
                <a:solidFill>
                  <a:schemeClr val="tx1"/>
                </a:solidFill>
                <a:latin typeface="Lato Light" charset="0"/>
                <a:ea typeface="Lato Light" charset="0"/>
                <a:cs typeface="Lato Light" charset="0"/>
              </a:rPr>
              <a:t>demande</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selon</a:t>
            </a:r>
            <a:r>
              <a:rPr lang="en-US" dirty="0">
                <a:solidFill>
                  <a:schemeClr val="tx1"/>
                </a:solidFill>
                <a:latin typeface="Lato Light" charset="0"/>
                <a:ea typeface="Lato Light" charset="0"/>
                <a:cs typeface="Lato Light" charset="0"/>
              </a:rPr>
              <a:t> les </a:t>
            </a:r>
            <a:r>
              <a:rPr lang="en-US" dirty="0" err="1">
                <a:solidFill>
                  <a:schemeClr val="tx1"/>
                </a:solidFill>
                <a:latin typeface="Lato Light" charset="0"/>
                <a:ea typeface="Lato Light" charset="0"/>
                <a:cs typeface="Lato Light" charset="0"/>
              </a:rPr>
              <a:t>besoins</a:t>
            </a:r>
            <a:r>
              <a:rPr lang="en-US" dirty="0">
                <a:solidFill>
                  <a:schemeClr val="tx1"/>
                </a:solidFill>
                <a:latin typeface="Lato Light" charset="0"/>
                <a:ea typeface="Lato Light" charset="0"/>
                <a:cs typeface="Lato Light" charset="0"/>
              </a:rPr>
              <a:t>.</a:t>
            </a:r>
          </a:p>
          <a:p>
            <a:pPr algn="l">
              <a:lnSpc>
                <a:spcPts val="4040"/>
              </a:lnSpc>
            </a:pPr>
            <a:r>
              <a:rPr lang="en-US" dirty="0">
                <a:solidFill>
                  <a:schemeClr val="tx1"/>
                </a:solidFill>
                <a:latin typeface="Lato Light" charset="0"/>
                <a:ea typeface="Lato Light" charset="0"/>
                <a:cs typeface="Lato Light" charset="0"/>
              </a:rPr>
              <a:t>(</a:t>
            </a:r>
            <a:r>
              <a:rPr lang="en-US" dirty="0" err="1">
                <a:solidFill>
                  <a:schemeClr val="tx1"/>
                </a:solidFill>
                <a:latin typeface="Lato Light" charset="0"/>
                <a:ea typeface="Lato Light" charset="0"/>
                <a:cs typeface="Lato Light" charset="0"/>
              </a:rPr>
              <a:t>lancement</a:t>
            </a:r>
            <a:r>
              <a:rPr lang="en-US" dirty="0">
                <a:solidFill>
                  <a:schemeClr val="tx1"/>
                </a:solidFill>
                <a:latin typeface="Lato Light" charset="0"/>
                <a:ea typeface="Lato Light" charset="0"/>
                <a:cs typeface="Lato Light" charset="0"/>
              </a:rPr>
              <a:t> au </a:t>
            </a:r>
            <a:r>
              <a:rPr lang="en-US" dirty="0" err="1">
                <a:solidFill>
                  <a:schemeClr val="tx1"/>
                </a:solidFill>
                <a:latin typeface="Lato Light" charset="0"/>
                <a:ea typeface="Lato Light" charset="0"/>
                <a:cs typeface="Lato Light" charset="0"/>
              </a:rPr>
              <a:t>clic</a:t>
            </a:r>
            <a:r>
              <a:rPr lang="en-US" dirty="0">
                <a:solidFill>
                  <a:schemeClr val="tx1"/>
                </a:solidFill>
                <a:latin typeface="Lato Light" charset="0"/>
                <a:ea typeface="Lato Light" charset="0"/>
                <a:cs typeface="Lato Light" charset="0"/>
              </a:rPr>
              <a:t> sur un bouton par ex.)</a:t>
            </a:r>
          </a:p>
        </p:txBody>
      </p:sp>
      <p:sp>
        <p:nvSpPr>
          <p:cNvPr id="47" name="TextBox 46"/>
          <p:cNvSpPr txBox="1"/>
          <p:nvPr/>
        </p:nvSpPr>
        <p:spPr>
          <a:xfrm>
            <a:off x="7401884" y="9366065"/>
            <a:ext cx="2715808" cy="553998"/>
          </a:xfrm>
          <a:prstGeom prst="rect">
            <a:avLst/>
          </a:prstGeom>
          <a:noFill/>
        </p:spPr>
        <p:txBody>
          <a:bodyPr wrap="none" rtlCol="0" anchor="ctr" anchorCtr="0">
            <a:spAutoFit/>
          </a:bodyPr>
          <a:lstStyle/>
          <a:p>
            <a:r>
              <a:rPr lang="en-US" sz="3000" b="1" dirty="0">
                <a:solidFill>
                  <a:schemeClr val="tx2"/>
                </a:solidFill>
                <a:latin typeface="Lato" charset="0"/>
                <a:ea typeface="Lato" charset="0"/>
                <a:cs typeface="Lato" charset="0"/>
              </a:rPr>
              <a:t>“A la </a:t>
            </a:r>
            <a:r>
              <a:rPr lang="en-US" sz="3000" b="1" dirty="0" err="1">
                <a:solidFill>
                  <a:schemeClr val="tx2"/>
                </a:solidFill>
                <a:latin typeface="Lato" charset="0"/>
                <a:ea typeface="Lato" charset="0"/>
                <a:cs typeface="Lato" charset="0"/>
              </a:rPr>
              <a:t>demande</a:t>
            </a:r>
            <a:r>
              <a:rPr lang="en-US" sz="3000" b="1" dirty="0">
                <a:solidFill>
                  <a:schemeClr val="tx2"/>
                </a:solidFill>
                <a:latin typeface="Lato" charset="0"/>
                <a:ea typeface="Lato" charset="0"/>
                <a:cs typeface="Lato" charset="0"/>
              </a:rPr>
              <a:t>”</a:t>
            </a:r>
          </a:p>
        </p:txBody>
      </p:sp>
      <p:sp>
        <p:nvSpPr>
          <p:cNvPr id="48" name="Subtitle 2"/>
          <p:cNvSpPr txBox="1">
            <a:spLocks/>
          </p:cNvSpPr>
          <p:nvPr/>
        </p:nvSpPr>
        <p:spPr>
          <a:xfrm>
            <a:off x="1510606" y="5770807"/>
            <a:ext cx="10000243" cy="286944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fr-FR" dirty="0">
                <a:solidFill>
                  <a:schemeClr val="tx1"/>
                </a:solidFill>
                <a:latin typeface="Lato Light" charset="0"/>
                <a:ea typeface="Lato Light" charset="0"/>
                <a:cs typeface="Lato Light" charset="0"/>
              </a:rPr>
              <a:t>Utiliser des logiciels et des systèmes pour exécuter des processus et des tâches automatisés afin de remplacer le travail manuel et chronophage.</a:t>
            </a:r>
          </a:p>
          <a:p>
            <a:pPr algn="just">
              <a:lnSpc>
                <a:spcPts val="4040"/>
              </a:lnSpc>
            </a:pPr>
            <a:endParaRPr lang="fr-FR" dirty="0">
              <a:solidFill>
                <a:schemeClr val="tx1"/>
              </a:solidFill>
              <a:latin typeface="Lato Light" charset="0"/>
              <a:ea typeface="Lato Light" charset="0"/>
              <a:cs typeface="Lato Light" charset="0"/>
            </a:endParaRPr>
          </a:p>
          <a:p>
            <a:pPr algn="just">
              <a:lnSpc>
                <a:spcPts val="4040"/>
              </a:lnSpc>
            </a:pPr>
            <a:r>
              <a:rPr lang="fr-FR" dirty="0" err="1">
                <a:solidFill>
                  <a:schemeClr val="tx1"/>
                </a:solidFill>
                <a:latin typeface="Lato Light" charset="0"/>
                <a:ea typeface="Lato Light" charset="0"/>
                <a:cs typeface="Lato Light" charset="0"/>
              </a:rPr>
              <a:t>Dolibarr</a:t>
            </a:r>
            <a:r>
              <a:rPr lang="fr-FR" dirty="0">
                <a:solidFill>
                  <a:schemeClr val="tx1"/>
                </a:solidFill>
                <a:latin typeface="Lato Light" charset="0"/>
                <a:ea typeface="Lato Light" charset="0"/>
                <a:cs typeface="Lato Light" charset="0"/>
              </a:rPr>
              <a:t> peut effectuer seul toute une palette de tâches et de processus, des plus simples aux plus complexes. </a:t>
            </a:r>
          </a:p>
        </p:txBody>
      </p:sp>
      <p:sp>
        <p:nvSpPr>
          <p:cNvPr id="49" name="TextBox 48"/>
          <p:cNvSpPr txBox="1"/>
          <p:nvPr/>
        </p:nvSpPr>
        <p:spPr>
          <a:xfrm>
            <a:off x="1628177" y="5150905"/>
            <a:ext cx="1846980" cy="553998"/>
          </a:xfrm>
          <a:prstGeom prst="rect">
            <a:avLst/>
          </a:prstGeom>
          <a:noFill/>
        </p:spPr>
        <p:txBody>
          <a:bodyPr wrap="none" rtlCol="0" anchor="ctr" anchorCtr="0">
            <a:spAutoFit/>
          </a:bodyPr>
          <a:lstStyle/>
          <a:p>
            <a:r>
              <a:rPr lang="en-US" sz="3000" b="1" dirty="0" err="1">
                <a:solidFill>
                  <a:schemeClr val="tx2"/>
                </a:solidFill>
                <a:latin typeface="Lato" charset="0"/>
                <a:ea typeface="Lato" charset="0"/>
                <a:cs typeface="Lato" charset="0"/>
              </a:rPr>
              <a:t>Définition</a:t>
            </a:r>
            <a:endParaRPr lang="en-US" sz="3000" b="1" dirty="0">
              <a:solidFill>
                <a:schemeClr val="tx2"/>
              </a:solidFill>
              <a:latin typeface="Lato" charset="0"/>
              <a:ea typeface="Lato" charset="0"/>
              <a:cs typeface="Lato" charset="0"/>
            </a:endParaRPr>
          </a:p>
        </p:txBody>
      </p:sp>
      <p:sp>
        <p:nvSpPr>
          <p:cNvPr id="9" name="Rectangle 8"/>
          <p:cNvSpPr>
            <a:spLocks/>
          </p:cNvSpPr>
          <p:nvPr/>
        </p:nvSpPr>
        <p:spPr bwMode="auto">
          <a:xfrm>
            <a:off x="1689024" y="2305136"/>
            <a:ext cx="8657819" cy="99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4572000">
              <a:lnSpc>
                <a:spcPts val="8500"/>
              </a:lnSpc>
            </a:pPr>
            <a:r>
              <a:rPr lang="en-US" sz="6600" b="1" spc="500" dirty="0">
                <a:solidFill>
                  <a:schemeClr val="tx2"/>
                </a:solidFill>
                <a:latin typeface="Lato Black" charset="0"/>
                <a:ea typeface="Lato Black" charset="0"/>
                <a:cs typeface="Lato Black" charset="0"/>
                <a:sym typeface="Bebas Neue" charset="0"/>
              </a:rPr>
              <a:t>AUTOMATISATION</a:t>
            </a:r>
          </a:p>
        </p:txBody>
      </p:sp>
      <p:pic>
        <p:nvPicPr>
          <p:cNvPr id="13" name="Espace réservé pour une image  12">
            <a:extLst>
              <a:ext uri="{FF2B5EF4-FFF2-40B4-BE49-F238E27FC236}">
                <a16:creationId xmlns:a16="http://schemas.microsoft.com/office/drawing/2014/main" id="{D7389C40-27D3-4152-9615-9EAA3BC204D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331" r="20331"/>
          <a:stretch>
            <a:fillRect/>
          </a:stretch>
        </p:blipFill>
        <p:spPr/>
      </p:pic>
    </p:spTree>
    <p:extLst>
      <p:ext uri="{BB962C8B-B14F-4D97-AF65-F5344CB8AC3E}">
        <p14:creationId xmlns:p14="http://schemas.microsoft.com/office/powerpoint/2010/main" val="27028083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pour une image  5">
            <a:extLst>
              <a:ext uri="{FF2B5EF4-FFF2-40B4-BE49-F238E27FC236}">
                <a16:creationId xmlns:a16="http://schemas.microsoft.com/office/drawing/2014/main" id="{3AA2D71B-679A-42C1-8DFA-F32A0A9E806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250" b="4250"/>
          <a:stretch>
            <a:fillRect/>
          </a:stretch>
        </p:blipFill>
        <p:spPr/>
      </p:pic>
      <p:sp>
        <p:nvSpPr>
          <p:cNvPr id="12" name="Rectangle 11"/>
          <p:cNvSpPr/>
          <p:nvPr/>
        </p:nvSpPr>
        <p:spPr>
          <a:xfrm>
            <a:off x="0" y="-1"/>
            <a:ext cx="24377651" cy="13716000"/>
          </a:xfrm>
          <a:prstGeom prst="rect">
            <a:avLst/>
          </a:prstGeom>
          <a:solidFill>
            <a:schemeClr val="accent6">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81039" y="5332315"/>
            <a:ext cx="24377649" cy="1759456"/>
          </a:xfrm>
          <a:prstGeom prst="rect">
            <a:avLst/>
          </a:prstGeom>
          <a:noFill/>
        </p:spPr>
        <p:txBody>
          <a:bodyPr wrap="square" rtlCol="0">
            <a:spAutoFit/>
          </a:bodyPr>
          <a:lstStyle/>
          <a:p>
            <a:pPr algn="ctr">
              <a:lnSpc>
                <a:spcPts val="13000"/>
              </a:lnSpc>
            </a:pPr>
            <a:r>
              <a:rPr lang="en-US" sz="13500" b="1" dirty="0">
                <a:solidFill>
                  <a:schemeClr val="accent3"/>
                </a:solidFill>
                <a:latin typeface="Lato" charset="0"/>
                <a:ea typeface="Lato" charset="0"/>
                <a:cs typeface="Lato" charset="0"/>
              </a:rPr>
              <a:t>Merci de </a:t>
            </a:r>
            <a:r>
              <a:rPr lang="en-US" sz="13500" b="1" dirty="0" err="1">
                <a:solidFill>
                  <a:schemeClr val="accent3"/>
                </a:solidFill>
                <a:latin typeface="Lato" charset="0"/>
                <a:ea typeface="Lato" charset="0"/>
                <a:cs typeface="Lato" charset="0"/>
              </a:rPr>
              <a:t>votre</a:t>
            </a:r>
            <a:r>
              <a:rPr lang="en-US" sz="13500" b="1" dirty="0">
                <a:solidFill>
                  <a:schemeClr val="accent3"/>
                </a:solidFill>
                <a:latin typeface="Lato" charset="0"/>
                <a:ea typeface="Lato" charset="0"/>
                <a:cs typeface="Lato" charset="0"/>
              </a:rPr>
              <a:t> </a:t>
            </a:r>
            <a:r>
              <a:rPr lang="en-US" sz="13500" b="1" dirty="0" err="1">
                <a:solidFill>
                  <a:schemeClr val="accent3"/>
                </a:solidFill>
                <a:latin typeface="Lato" charset="0"/>
                <a:ea typeface="Lato" charset="0"/>
                <a:cs typeface="Lato" charset="0"/>
              </a:rPr>
              <a:t>écoute</a:t>
            </a:r>
            <a:endParaRPr lang="en-US" sz="13500" b="1" dirty="0">
              <a:solidFill>
                <a:schemeClr val="bg1"/>
              </a:solidFill>
              <a:latin typeface="Lato" charset="0"/>
              <a:ea typeface="Lato" charset="0"/>
              <a:cs typeface="Lato" charset="0"/>
            </a:endParaRPr>
          </a:p>
        </p:txBody>
      </p:sp>
      <p:pic>
        <p:nvPicPr>
          <p:cNvPr id="3" name="Image 2">
            <a:extLst>
              <a:ext uri="{FF2B5EF4-FFF2-40B4-BE49-F238E27FC236}">
                <a16:creationId xmlns:a16="http://schemas.microsoft.com/office/drawing/2014/main" id="{446CF3BE-606A-4519-9D10-067549184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166" y="8740111"/>
            <a:ext cx="7523479" cy="2539174"/>
          </a:xfrm>
          <a:prstGeom prst="rect">
            <a:avLst/>
          </a:prstGeom>
        </p:spPr>
      </p:pic>
      <p:sp>
        <p:nvSpPr>
          <p:cNvPr id="7" name="TextBox 12">
            <a:extLst>
              <a:ext uri="{FF2B5EF4-FFF2-40B4-BE49-F238E27FC236}">
                <a16:creationId xmlns:a16="http://schemas.microsoft.com/office/drawing/2014/main" id="{02D16AC2-ECEE-4ADB-93AE-CD68B1305FE1}"/>
              </a:ext>
            </a:extLst>
          </p:cNvPr>
          <p:cNvSpPr txBox="1"/>
          <p:nvPr/>
        </p:nvSpPr>
        <p:spPr>
          <a:xfrm>
            <a:off x="7062595" y="10909318"/>
            <a:ext cx="9524622" cy="1473801"/>
          </a:xfrm>
          <a:prstGeom prst="rect">
            <a:avLst/>
          </a:prstGeom>
          <a:noFill/>
        </p:spPr>
        <p:txBody>
          <a:bodyPr wrap="square" rtlCol="0">
            <a:spAutoFit/>
          </a:bodyPr>
          <a:lstStyle/>
          <a:p>
            <a:pPr algn="ctr">
              <a:lnSpc>
                <a:spcPts val="13000"/>
              </a:lnSpc>
            </a:pPr>
            <a:r>
              <a:rPr lang="en-US" sz="4800" b="1" kern="1000" dirty="0">
                <a:solidFill>
                  <a:srgbClr val="62B2B3"/>
                </a:solidFill>
                <a:latin typeface="Lato" charset="0"/>
                <a:ea typeface="Lato" charset="0"/>
                <a:cs typeface="Lato" charset="0"/>
              </a:rPr>
              <a:t>Email : </a:t>
            </a:r>
            <a:r>
              <a:rPr lang="en-US" sz="4800" b="1" kern="1000" dirty="0">
                <a:solidFill>
                  <a:srgbClr val="62B2B3"/>
                </a:solidFill>
                <a:latin typeface="Lato" charset="0"/>
                <a:ea typeface="Lato" charset="0"/>
                <a:cs typeface="Lato" charset="0"/>
                <a:hlinkClick r:id="rId4">
                  <a:extLst>
                    <a:ext uri="{A12FA001-AC4F-418D-AE19-62706E023703}">
                      <ahyp:hlinkClr xmlns:ahyp="http://schemas.microsoft.com/office/drawing/2018/hyperlinkcolor" val="tx"/>
                    </a:ext>
                  </a:extLst>
                </a:hlinkClick>
              </a:rPr>
              <a:t>info@inovea-conseil.com</a:t>
            </a:r>
            <a:endParaRPr lang="en-US" sz="4800" b="1" kern="1000" dirty="0">
              <a:solidFill>
                <a:srgbClr val="62B2B3"/>
              </a:solidFill>
              <a:latin typeface="Lato" charset="0"/>
              <a:ea typeface="Lato" charset="0"/>
              <a:cs typeface="Lato" charset="0"/>
            </a:endParaRPr>
          </a:p>
        </p:txBody>
      </p:sp>
      <p:sp>
        <p:nvSpPr>
          <p:cNvPr id="8" name="TextBox 12">
            <a:extLst>
              <a:ext uri="{FF2B5EF4-FFF2-40B4-BE49-F238E27FC236}">
                <a16:creationId xmlns:a16="http://schemas.microsoft.com/office/drawing/2014/main" id="{A8E9B0D9-F63A-4C2F-95F9-B718312DA757}"/>
              </a:ext>
            </a:extLst>
          </p:cNvPr>
          <p:cNvSpPr txBox="1"/>
          <p:nvPr/>
        </p:nvSpPr>
        <p:spPr>
          <a:xfrm>
            <a:off x="7245475" y="11851505"/>
            <a:ext cx="9524622" cy="1473801"/>
          </a:xfrm>
          <a:prstGeom prst="rect">
            <a:avLst/>
          </a:prstGeom>
          <a:noFill/>
        </p:spPr>
        <p:txBody>
          <a:bodyPr wrap="square" rtlCol="0">
            <a:spAutoFit/>
          </a:bodyPr>
          <a:lstStyle/>
          <a:p>
            <a:pPr algn="ctr">
              <a:lnSpc>
                <a:spcPts val="13000"/>
              </a:lnSpc>
            </a:pPr>
            <a:r>
              <a:rPr lang="en-US" sz="4800" b="1" kern="1000" dirty="0">
                <a:solidFill>
                  <a:srgbClr val="62B2B3"/>
                </a:solidFill>
                <a:latin typeface="Lato" charset="0"/>
                <a:ea typeface="Lato" charset="0"/>
                <a:cs typeface="Lato" charset="0"/>
              </a:rPr>
              <a:t>Tel : 03 74 47 76 47</a:t>
            </a:r>
          </a:p>
        </p:txBody>
      </p:sp>
    </p:spTree>
    <p:extLst>
      <p:ext uri="{BB962C8B-B14F-4D97-AF65-F5344CB8AC3E}">
        <p14:creationId xmlns:p14="http://schemas.microsoft.com/office/powerpoint/2010/main" val="1431190592"/>
      </p:ext>
    </p:extLst>
  </p:cSld>
  <p:clrMapOvr>
    <a:masterClrMapping/>
  </p:clrMapOvr>
  <p:transition spd="slow" advClick="0" advTm="400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p:cNvSpPr txBox="1"/>
          <p:nvPr/>
        </p:nvSpPr>
        <p:spPr>
          <a:xfrm>
            <a:off x="12732533" y="6255576"/>
            <a:ext cx="7106433" cy="1569660"/>
          </a:xfrm>
          <a:prstGeom prst="rect">
            <a:avLst/>
          </a:prstGeom>
          <a:noFill/>
        </p:spPr>
        <p:txBody>
          <a:bodyPr wrap="none" rtlCol="0">
            <a:spAutoFit/>
          </a:bodyPr>
          <a:lstStyle/>
          <a:p>
            <a:r>
              <a:rPr lang="en-US" sz="9600" dirty="0">
                <a:solidFill>
                  <a:schemeClr val="tx2"/>
                </a:solidFill>
                <a:latin typeface="Lato Black" charset="0"/>
                <a:ea typeface="Lato Black" charset="0"/>
                <a:cs typeface="Lato Black" charset="0"/>
              </a:rPr>
              <a:t>Pour TOUS !</a:t>
            </a:r>
          </a:p>
        </p:txBody>
      </p:sp>
      <p:sp>
        <p:nvSpPr>
          <p:cNvPr id="74" name="TextBox 73"/>
          <p:cNvSpPr txBox="1"/>
          <p:nvPr/>
        </p:nvSpPr>
        <p:spPr>
          <a:xfrm>
            <a:off x="12732362" y="3143875"/>
            <a:ext cx="8004114" cy="2185214"/>
          </a:xfrm>
          <a:prstGeom prst="rect">
            <a:avLst/>
          </a:prstGeom>
          <a:noFill/>
        </p:spPr>
        <p:txBody>
          <a:bodyPr wrap="none" rtlCol="0">
            <a:spAutoFit/>
          </a:bodyPr>
          <a:lstStyle/>
          <a:p>
            <a:r>
              <a:rPr lang="en-US" sz="13600" b="1" dirty="0">
                <a:solidFill>
                  <a:schemeClr val="tx2"/>
                </a:solidFill>
                <a:latin typeface="Lato Black" charset="0"/>
                <a:ea typeface="Lato Black" charset="0"/>
                <a:cs typeface="Lato Black" charset="0"/>
              </a:rPr>
              <a:t>Pour qui ?</a:t>
            </a:r>
          </a:p>
        </p:txBody>
      </p:sp>
      <p:grpSp>
        <p:nvGrpSpPr>
          <p:cNvPr id="75" name="Group 74"/>
          <p:cNvGrpSpPr/>
          <p:nvPr/>
        </p:nvGrpSpPr>
        <p:grpSpPr>
          <a:xfrm>
            <a:off x="12857897" y="7985254"/>
            <a:ext cx="5016271" cy="227062"/>
            <a:chOff x="6927228" y="7552706"/>
            <a:chExt cx="5016271" cy="227062"/>
          </a:xfrm>
        </p:grpSpPr>
        <p:sp>
          <p:nvSpPr>
            <p:cNvPr id="76" name="Oval 75"/>
            <p:cNvSpPr>
              <a:spLocks noChangeAspect="1"/>
            </p:cNvSpPr>
            <p:nvPr/>
          </p:nvSpPr>
          <p:spPr>
            <a:xfrm rot="18861538">
              <a:off x="6927228"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7" name="Oval 76"/>
            <p:cNvSpPr>
              <a:spLocks noChangeAspect="1"/>
            </p:cNvSpPr>
            <p:nvPr/>
          </p:nvSpPr>
          <p:spPr>
            <a:xfrm rot="18861538">
              <a:off x="7142741"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8" name="Oval 77"/>
            <p:cNvSpPr>
              <a:spLocks noChangeAspect="1"/>
            </p:cNvSpPr>
            <p:nvPr/>
          </p:nvSpPr>
          <p:spPr>
            <a:xfrm rot="18861538">
              <a:off x="7358254"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9" name="Oval 78"/>
            <p:cNvSpPr>
              <a:spLocks noChangeAspect="1"/>
            </p:cNvSpPr>
            <p:nvPr/>
          </p:nvSpPr>
          <p:spPr>
            <a:xfrm rot="18861538">
              <a:off x="7573766"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0" name="Oval 79"/>
            <p:cNvSpPr>
              <a:spLocks noChangeAspect="1"/>
            </p:cNvSpPr>
            <p:nvPr/>
          </p:nvSpPr>
          <p:spPr>
            <a:xfrm rot="18861538">
              <a:off x="7789279"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1" name="Oval 80"/>
            <p:cNvSpPr>
              <a:spLocks noChangeAspect="1"/>
            </p:cNvSpPr>
            <p:nvPr/>
          </p:nvSpPr>
          <p:spPr>
            <a:xfrm rot="18861538">
              <a:off x="8004792"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2" name="Oval 81"/>
            <p:cNvSpPr>
              <a:spLocks noChangeAspect="1"/>
            </p:cNvSpPr>
            <p:nvPr/>
          </p:nvSpPr>
          <p:spPr>
            <a:xfrm rot="18861538">
              <a:off x="8220304"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3" name="Oval 82"/>
            <p:cNvSpPr>
              <a:spLocks noChangeAspect="1"/>
            </p:cNvSpPr>
            <p:nvPr/>
          </p:nvSpPr>
          <p:spPr>
            <a:xfrm rot="18861538">
              <a:off x="8435817"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4" name="Oval 83"/>
            <p:cNvSpPr>
              <a:spLocks noChangeAspect="1"/>
            </p:cNvSpPr>
            <p:nvPr/>
          </p:nvSpPr>
          <p:spPr>
            <a:xfrm rot="18861538">
              <a:off x="8651330"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5" name="Oval 84"/>
            <p:cNvSpPr>
              <a:spLocks noChangeAspect="1"/>
            </p:cNvSpPr>
            <p:nvPr/>
          </p:nvSpPr>
          <p:spPr>
            <a:xfrm rot="18861538">
              <a:off x="8866842"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6" name="Oval 85"/>
            <p:cNvSpPr>
              <a:spLocks noChangeAspect="1"/>
            </p:cNvSpPr>
            <p:nvPr/>
          </p:nvSpPr>
          <p:spPr>
            <a:xfrm rot="18861538">
              <a:off x="9082355"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7" name="Oval 86"/>
            <p:cNvSpPr>
              <a:spLocks noChangeAspect="1"/>
            </p:cNvSpPr>
            <p:nvPr/>
          </p:nvSpPr>
          <p:spPr>
            <a:xfrm rot="18861538">
              <a:off x="9297868"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8" name="Oval 87"/>
            <p:cNvSpPr>
              <a:spLocks noChangeAspect="1"/>
            </p:cNvSpPr>
            <p:nvPr/>
          </p:nvSpPr>
          <p:spPr>
            <a:xfrm rot="18861538">
              <a:off x="6927228"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9" name="Oval 88"/>
            <p:cNvSpPr>
              <a:spLocks noChangeAspect="1"/>
            </p:cNvSpPr>
            <p:nvPr/>
          </p:nvSpPr>
          <p:spPr>
            <a:xfrm rot="18861538">
              <a:off x="7142741"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0" name="Oval 89"/>
            <p:cNvSpPr>
              <a:spLocks noChangeAspect="1"/>
            </p:cNvSpPr>
            <p:nvPr/>
          </p:nvSpPr>
          <p:spPr>
            <a:xfrm rot="18861538">
              <a:off x="7358254"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1" name="Oval 90"/>
            <p:cNvSpPr>
              <a:spLocks noChangeAspect="1"/>
            </p:cNvSpPr>
            <p:nvPr/>
          </p:nvSpPr>
          <p:spPr>
            <a:xfrm rot="18861538">
              <a:off x="7573766"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2" name="Oval 91"/>
            <p:cNvSpPr>
              <a:spLocks noChangeAspect="1"/>
            </p:cNvSpPr>
            <p:nvPr/>
          </p:nvSpPr>
          <p:spPr>
            <a:xfrm rot="18861538">
              <a:off x="7789279"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3" name="Oval 92"/>
            <p:cNvSpPr>
              <a:spLocks noChangeAspect="1"/>
            </p:cNvSpPr>
            <p:nvPr/>
          </p:nvSpPr>
          <p:spPr>
            <a:xfrm rot="18861538">
              <a:off x="8004792"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4" name="Oval 93"/>
            <p:cNvSpPr>
              <a:spLocks noChangeAspect="1"/>
            </p:cNvSpPr>
            <p:nvPr/>
          </p:nvSpPr>
          <p:spPr>
            <a:xfrm rot="18861538">
              <a:off x="8220304"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5" name="Oval 94"/>
            <p:cNvSpPr>
              <a:spLocks noChangeAspect="1"/>
            </p:cNvSpPr>
            <p:nvPr/>
          </p:nvSpPr>
          <p:spPr>
            <a:xfrm rot="18861538">
              <a:off x="8435817"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6" name="Oval 95"/>
            <p:cNvSpPr>
              <a:spLocks noChangeAspect="1"/>
            </p:cNvSpPr>
            <p:nvPr/>
          </p:nvSpPr>
          <p:spPr>
            <a:xfrm rot="18861538">
              <a:off x="8651330"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7" name="Oval 96"/>
            <p:cNvSpPr>
              <a:spLocks noChangeAspect="1"/>
            </p:cNvSpPr>
            <p:nvPr/>
          </p:nvSpPr>
          <p:spPr>
            <a:xfrm rot="18861538">
              <a:off x="8866842"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8" name="Oval 97"/>
            <p:cNvSpPr>
              <a:spLocks noChangeAspect="1"/>
            </p:cNvSpPr>
            <p:nvPr/>
          </p:nvSpPr>
          <p:spPr>
            <a:xfrm rot="18861538">
              <a:off x="9082355"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9" name="Oval 98"/>
            <p:cNvSpPr>
              <a:spLocks noChangeAspect="1"/>
            </p:cNvSpPr>
            <p:nvPr/>
          </p:nvSpPr>
          <p:spPr>
            <a:xfrm rot="18861538">
              <a:off x="9297868"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0" name="Oval 99"/>
            <p:cNvSpPr>
              <a:spLocks noChangeAspect="1"/>
            </p:cNvSpPr>
            <p:nvPr/>
          </p:nvSpPr>
          <p:spPr>
            <a:xfrm rot="18861538">
              <a:off x="9508851" y="771191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1" name="Oval 100"/>
            <p:cNvSpPr>
              <a:spLocks noChangeAspect="1"/>
            </p:cNvSpPr>
            <p:nvPr/>
          </p:nvSpPr>
          <p:spPr>
            <a:xfrm rot="18861538">
              <a:off x="9724364" y="770950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2" name="Oval 101"/>
            <p:cNvSpPr>
              <a:spLocks noChangeAspect="1"/>
            </p:cNvSpPr>
            <p:nvPr/>
          </p:nvSpPr>
          <p:spPr>
            <a:xfrm rot="18861538">
              <a:off x="9939877" y="770709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3" name="Oval 102"/>
            <p:cNvSpPr>
              <a:spLocks noChangeAspect="1"/>
            </p:cNvSpPr>
            <p:nvPr/>
          </p:nvSpPr>
          <p:spPr>
            <a:xfrm rot="18861538">
              <a:off x="10155389" y="771263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4" name="Oval 103"/>
            <p:cNvSpPr>
              <a:spLocks noChangeAspect="1"/>
            </p:cNvSpPr>
            <p:nvPr/>
          </p:nvSpPr>
          <p:spPr>
            <a:xfrm rot="18861538">
              <a:off x="10370902" y="771022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5" name="Oval 104"/>
            <p:cNvSpPr>
              <a:spLocks noChangeAspect="1"/>
            </p:cNvSpPr>
            <p:nvPr/>
          </p:nvSpPr>
          <p:spPr>
            <a:xfrm rot="18861538">
              <a:off x="10586415" y="771576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6" name="Oval 105"/>
            <p:cNvSpPr>
              <a:spLocks noChangeAspect="1"/>
            </p:cNvSpPr>
            <p:nvPr/>
          </p:nvSpPr>
          <p:spPr>
            <a:xfrm rot="18861538">
              <a:off x="10801927" y="771334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7" name="Oval 106"/>
            <p:cNvSpPr>
              <a:spLocks noChangeAspect="1"/>
            </p:cNvSpPr>
            <p:nvPr/>
          </p:nvSpPr>
          <p:spPr>
            <a:xfrm rot="18861538">
              <a:off x="11017440" y="771093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8" name="Oval 107"/>
            <p:cNvSpPr>
              <a:spLocks noChangeAspect="1"/>
            </p:cNvSpPr>
            <p:nvPr/>
          </p:nvSpPr>
          <p:spPr>
            <a:xfrm rot="18861538">
              <a:off x="11232953" y="770852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9" name="Oval 108"/>
            <p:cNvSpPr>
              <a:spLocks noChangeAspect="1"/>
            </p:cNvSpPr>
            <p:nvPr/>
          </p:nvSpPr>
          <p:spPr>
            <a:xfrm rot="18861538">
              <a:off x="11448465" y="771406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0" name="Oval 109"/>
            <p:cNvSpPr>
              <a:spLocks noChangeAspect="1"/>
            </p:cNvSpPr>
            <p:nvPr/>
          </p:nvSpPr>
          <p:spPr>
            <a:xfrm rot="18861538">
              <a:off x="11663978" y="771165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1" name="Oval 110"/>
            <p:cNvSpPr>
              <a:spLocks noChangeAspect="1"/>
            </p:cNvSpPr>
            <p:nvPr/>
          </p:nvSpPr>
          <p:spPr>
            <a:xfrm rot="18861538">
              <a:off x="11879491" y="7709243"/>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2" name="Oval 111"/>
            <p:cNvSpPr>
              <a:spLocks noChangeAspect="1"/>
            </p:cNvSpPr>
            <p:nvPr/>
          </p:nvSpPr>
          <p:spPr>
            <a:xfrm rot="18861538">
              <a:off x="9508851" y="755752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3" name="Oval 112"/>
            <p:cNvSpPr>
              <a:spLocks noChangeAspect="1"/>
            </p:cNvSpPr>
            <p:nvPr/>
          </p:nvSpPr>
          <p:spPr>
            <a:xfrm rot="18861538">
              <a:off x="9724364" y="755511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4" name="Oval 113"/>
            <p:cNvSpPr>
              <a:spLocks noChangeAspect="1"/>
            </p:cNvSpPr>
            <p:nvPr/>
          </p:nvSpPr>
          <p:spPr>
            <a:xfrm rot="18861538">
              <a:off x="9939877" y="7552706"/>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5" name="Oval 114"/>
            <p:cNvSpPr>
              <a:spLocks noChangeAspect="1"/>
            </p:cNvSpPr>
            <p:nvPr/>
          </p:nvSpPr>
          <p:spPr>
            <a:xfrm rot="18861538">
              <a:off x="10155389" y="7558245"/>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6" name="Oval 115"/>
            <p:cNvSpPr>
              <a:spLocks noChangeAspect="1"/>
            </p:cNvSpPr>
            <p:nvPr/>
          </p:nvSpPr>
          <p:spPr>
            <a:xfrm rot="18861538">
              <a:off x="10370902" y="755583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7" name="Oval 116"/>
            <p:cNvSpPr>
              <a:spLocks noChangeAspect="1"/>
            </p:cNvSpPr>
            <p:nvPr/>
          </p:nvSpPr>
          <p:spPr>
            <a:xfrm rot="18861538">
              <a:off x="10586415" y="7561374"/>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8" name="Oval 117"/>
            <p:cNvSpPr>
              <a:spLocks noChangeAspect="1"/>
            </p:cNvSpPr>
            <p:nvPr/>
          </p:nvSpPr>
          <p:spPr>
            <a:xfrm rot="18861538">
              <a:off x="10801927" y="7558962"/>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9" name="Oval 118"/>
            <p:cNvSpPr>
              <a:spLocks noChangeAspect="1"/>
            </p:cNvSpPr>
            <p:nvPr/>
          </p:nvSpPr>
          <p:spPr>
            <a:xfrm rot="18861538">
              <a:off x="11017440" y="7556551"/>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0" name="Oval 119"/>
            <p:cNvSpPr>
              <a:spLocks noChangeAspect="1"/>
            </p:cNvSpPr>
            <p:nvPr/>
          </p:nvSpPr>
          <p:spPr>
            <a:xfrm rot="18861538">
              <a:off x="11232953" y="7554140"/>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1" name="Oval 120"/>
            <p:cNvSpPr>
              <a:spLocks noChangeAspect="1"/>
            </p:cNvSpPr>
            <p:nvPr/>
          </p:nvSpPr>
          <p:spPr>
            <a:xfrm rot="18861538">
              <a:off x="11448465" y="7559679"/>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2" name="Oval 121"/>
            <p:cNvSpPr>
              <a:spLocks noChangeAspect="1"/>
            </p:cNvSpPr>
            <p:nvPr/>
          </p:nvSpPr>
          <p:spPr>
            <a:xfrm rot="18861538">
              <a:off x="11663978" y="7557268"/>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3" name="Oval 122"/>
            <p:cNvSpPr>
              <a:spLocks noChangeAspect="1"/>
            </p:cNvSpPr>
            <p:nvPr/>
          </p:nvSpPr>
          <p:spPr>
            <a:xfrm rot="18861538">
              <a:off x="11879491" y="7554857"/>
              <a:ext cx="64008" cy="640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24" name="Subtitle 2"/>
          <p:cNvSpPr txBox="1">
            <a:spLocks/>
          </p:cNvSpPr>
          <p:nvPr/>
        </p:nvSpPr>
        <p:spPr>
          <a:xfrm>
            <a:off x="12766228" y="8845206"/>
            <a:ext cx="10337595"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3600" dirty="0" err="1">
                <a:solidFill>
                  <a:schemeClr val="tx1"/>
                </a:solidFill>
                <a:latin typeface="Lato Light" charset="0"/>
                <a:ea typeface="Lato Light" charset="0"/>
                <a:cs typeface="Lato Light" charset="0"/>
              </a:rPr>
              <a:t>Quelque</a:t>
            </a:r>
            <a:r>
              <a:rPr lang="en-US" sz="3600" dirty="0">
                <a:solidFill>
                  <a:schemeClr val="tx1"/>
                </a:solidFill>
                <a:latin typeface="Lato Light" charset="0"/>
                <a:ea typeface="Lato Light" charset="0"/>
                <a:cs typeface="Lato Light" charset="0"/>
              </a:rPr>
              <a:t> </a:t>
            </a:r>
            <a:r>
              <a:rPr lang="en-US" sz="3600" dirty="0" err="1">
                <a:solidFill>
                  <a:schemeClr val="tx1"/>
                </a:solidFill>
                <a:latin typeface="Lato Light" charset="0"/>
                <a:ea typeface="Lato Light" charset="0"/>
                <a:cs typeface="Lato Light" charset="0"/>
              </a:rPr>
              <a:t>soit</a:t>
            </a:r>
            <a:r>
              <a:rPr lang="en-US" sz="3600" dirty="0">
                <a:solidFill>
                  <a:schemeClr val="tx1"/>
                </a:solidFill>
                <a:latin typeface="Lato Light" charset="0"/>
                <a:ea typeface="Lato Light" charset="0"/>
                <a:cs typeface="Lato Light" charset="0"/>
              </a:rPr>
              <a:t> </a:t>
            </a:r>
            <a:r>
              <a:rPr lang="en-US" sz="3600" dirty="0" err="1">
                <a:solidFill>
                  <a:schemeClr val="tx1"/>
                </a:solidFill>
                <a:latin typeface="Lato Light" charset="0"/>
                <a:ea typeface="Lato Light" charset="0"/>
                <a:cs typeface="Lato Light" charset="0"/>
              </a:rPr>
              <a:t>votre</a:t>
            </a:r>
            <a:r>
              <a:rPr lang="en-US" sz="3600" dirty="0">
                <a:solidFill>
                  <a:schemeClr val="tx1"/>
                </a:solidFill>
                <a:latin typeface="Lato Light" charset="0"/>
                <a:ea typeface="Lato Light" charset="0"/>
                <a:cs typeface="Lato Light" charset="0"/>
              </a:rPr>
              <a:t> </a:t>
            </a:r>
            <a:r>
              <a:rPr lang="en-US" sz="3600" dirty="0" err="1">
                <a:solidFill>
                  <a:schemeClr val="tx1"/>
                </a:solidFill>
                <a:latin typeface="Lato Light" charset="0"/>
                <a:ea typeface="Lato Light" charset="0"/>
                <a:cs typeface="Lato Light" charset="0"/>
              </a:rPr>
              <a:t>entreprise</a:t>
            </a:r>
            <a:r>
              <a:rPr lang="en-US" sz="3600" dirty="0">
                <a:solidFill>
                  <a:schemeClr val="tx1"/>
                </a:solidFill>
                <a:latin typeface="Lato Light" charset="0"/>
                <a:ea typeface="Lato Light" charset="0"/>
                <a:cs typeface="Lato Light" charset="0"/>
              </a:rPr>
              <a:t>, son </a:t>
            </a:r>
            <a:r>
              <a:rPr lang="en-US" sz="3600" dirty="0" err="1">
                <a:solidFill>
                  <a:schemeClr val="tx1"/>
                </a:solidFill>
                <a:latin typeface="Lato Light" charset="0"/>
                <a:ea typeface="Lato Light" charset="0"/>
                <a:cs typeface="Lato Light" charset="0"/>
              </a:rPr>
              <a:t>statut</a:t>
            </a:r>
            <a:r>
              <a:rPr lang="en-US" sz="3600" dirty="0">
                <a:solidFill>
                  <a:schemeClr val="tx1"/>
                </a:solidFill>
                <a:latin typeface="Lato Light" charset="0"/>
                <a:ea typeface="Lato Light" charset="0"/>
                <a:cs typeface="Lato Light" charset="0"/>
              </a:rPr>
              <a:t>, </a:t>
            </a:r>
            <a:r>
              <a:rPr lang="en-US" sz="3600" dirty="0" err="1">
                <a:solidFill>
                  <a:schemeClr val="tx1"/>
                </a:solidFill>
                <a:latin typeface="Lato Light" charset="0"/>
                <a:ea typeface="Lato Light" charset="0"/>
                <a:cs typeface="Lato Light" charset="0"/>
              </a:rPr>
              <a:t>sa</a:t>
            </a:r>
            <a:r>
              <a:rPr lang="en-US" sz="3600" dirty="0">
                <a:solidFill>
                  <a:schemeClr val="tx1"/>
                </a:solidFill>
                <a:latin typeface="Lato Light" charset="0"/>
                <a:ea typeface="Lato Light" charset="0"/>
                <a:cs typeface="Lato Light" charset="0"/>
              </a:rPr>
              <a:t> </a:t>
            </a:r>
            <a:r>
              <a:rPr lang="en-US" sz="3600" dirty="0" err="1">
                <a:solidFill>
                  <a:schemeClr val="tx1"/>
                </a:solidFill>
                <a:latin typeface="Lato Light" charset="0"/>
                <a:ea typeface="Lato Light" charset="0"/>
                <a:cs typeface="Lato Light" charset="0"/>
              </a:rPr>
              <a:t>taille</a:t>
            </a:r>
            <a:r>
              <a:rPr lang="en-US" sz="3600" dirty="0">
                <a:solidFill>
                  <a:schemeClr val="tx1"/>
                </a:solidFill>
                <a:latin typeface="Lato Light" charset="0"/>
                <a:ea typeface="Lato Light" charset="0"/>
                <a:cs typeface="Lato Light" charset="0"/>
              </a:rPr>
              <a:t>, son </a:t>
            </a:r>
            <a:r>
              <a:rPr lang="en-US" sz="3600" dirty="0" err="1">
                <a:solidFill>
                  <a:schemeClr val="tx1"/>
                </a:solidFill>
                <a:latin typeface="Lato Light" charset="0"/>
                <a:ea typeface="Lato Light" charset="0"/>
                <a:cs typeface="Lato Light" charset="0"/>
              </a:rPr>
              <a:t>secteur</a:t>
            </a:r>
            <a:r>
              <a:rPr lang="en-US" sz="3600" dirty="0">
                <a:solidFill>
                  <a:schemeClr val="tx1"/>
                </a:solidFill>
                <a:latin typeface="Lato Light" charset="0"/>
                <a:ea typeface="Lato Light" charset="0"/>
                <a:cs typeface="Lato Light" charset="0"/>
              </a:rPr>
              <a:t> </a:t>
            </a:r>
            <a:r>
              <a:rPr lang="en-US" sz="3600" dirty="0" err="1">
                <a:solidFill>
                  <a:schemeClr val="tx1"/>
                </a:solidFill>
                <a:latin typeface="Lato Light" charset="0"/>
                <a:ea typeface="Lato Light" charset="0"/>
                <a:cs typeface="Lato Light" charset="0"/>
              </a:rPr>
              <a:t>d’activité</a:t>
            </a:r>
            <a:r>
              <a:rPr lang="en-US" sz="3600" dirty="0">
                <a:solidFill>
                  <a:schemeClr val="tx1"/>
                </a:solidFill>
                <a:latin typeface="Lato Light" charset="0"/>
                <a:ea typeface="Lato Light" charset="0"/>
                <a:cs typeface="Lato Light" charset="0"/>
              </a:rPr>
              <a:t>, son </a:t>
            </a:r>
            <a:r>
              <a:rPr lang="en-US" sz="3600" dirty="0" err="1">
                <a:solidFill>
                  <a:schemeClr val="tx1"/>
                </a:solidFill>
                <a:latin typeface="Lato Light" charset="0"/>
                <a:ea typeface="Lato Light" charset="0"/>
                <a:cs typeface="Lato Light" charset="0"/>
              </a:rPr>
              <a:t>degré</a:t>
            </a:r>
            <a:r>
              <a:rPr lang="en-US" sz="3600" dirty="0">
                <a:solidFill>
                  <a:schemeClr val="tx1"/>
                </a:solidFill>
                <a:latin typeface="Lato Light" charset="0"/>
                <a:ea typeface="Lato Light" charset="0"/>
                <a:cs typeface="Lato Light" charset="0"/>
              </a:rPr>
              <a:t> de </a:t>
            </a:r>
            <a:r>
              <a:rPr lang="en-US" sz="3600" dirty="0" err="1">
                <a:solidFill>
                  <a:schemeClr val="tx1"/>
                </a:solidFill>
                <a:latin typeface="Lato Light" charset="0"/>
                <a:ea typeface="Lato Light" charset="0"/>
                <a:cs typeface="Lato Light" charset="0"/>
              </a:rPr>
              <a:t>modernité</a:t>
            </a:r>
            <a:r>
              <a:rPr lang="en-US" sz="3600" dirty="0">
                <a:solidFill>
                  <a:schemeClr val="tx1"/>
                </a:solidFill>
                <a:latin typeface="Lato Light" charset="0"/>
                <a:ea typeface="Lato Light" charset="0"/>
                <a:cs typeface="Lato Light" charset="0"/>
              </a:rPr>
              <a:t>, </a:t>
            </a:r>
            <a:r>
              <a:rPr lang="en-US" sz="3600" dirty="0" err="1">
                <a:solidFill>
                  <a:schemeClr val="tx1"/>
                </a:solidFill>
                <a:latin typeface="Lato Light" charset="0"/>
                <a:ea typeface="Lato Light" charset="0"/>
                <a:cs typeface="Lato Light" charset="0"/>
              </a:rPr>
              <a:t>ses</a:t>
            </a:r>
            <a:r>
              <a:rPr lang="en-US" sz="3600" dirty="0">
                <a:solidFill>
                  <a:schemeClr val="tx1"/>
                </a:solidFill>
                <a:latin typeface="Lato Light" charset="0"/>
                <a:ea typeface="Lato Light" charset="0"/>
                <a:cs typeface="Lato Light" charset="0"/>
              </a:rPr>
              <a:t> process, …</a:t>
            </a:r>
          </a:p>
        </p:txBody>
      </p:sp>
      <p:pic>
        <p:nvPicPr>
          <p:cNvPr id="6" name="Espace réservé pour une image  5">
            <a:extLst>
              <a:ext uri="{FF2B5EF4-FFF2-40B4-BE49-F238E27FC236}">
                <a16:creationId xmlns:a16="http://schemas.microsoft.com/office/drawing/2014/main" id="{8D2438CC-43E4-4384-8D30-458BA279BE49}"/>
              </a:ext>
            </a:extLst>
          </p:cNvPr>
          <p:cNvPicPr preferRelativeResize="0">
            <a:picLocks noGrp="1"/>
          </p:cNvPicPr>
          <p:nvPr>
            <p:ph type="pic" sz="quarter" idx="11"/>
          </p:nvPr>
        </p:nvPicPr>
        <p:blipFill>
          <a:blip r:embed="rId2">
            <a:extLst>
              <a:ext uri="{28A0092B-C50C-407E-A947-70E740481C1C}">
                <a14:useLocalDpi xmlns:a14="http://schemas.microsoft.com/office/drawing/2010/main" val="0"/>
              </a:ext>
            </a:extLst>
          </a:blip>
          <a:srcRect l="25423" r="25423"/>
          <a:stretch/>
        </p:blipFill>
        <p:spPr>
          <a:xfrm>
            <a:off x="1431917" y="153884"/>
            <a:ext cx="11724934" cy="13428667"/>
          </a:xfrm>
        </p:spPr>
      </p:pic>
    </p:spTree>
    <p:extLst>
      <p:ext uri="{BB962C8B-B14F-4D97-AF65-F5344CB8AC3E}">
        <p14:creationId xmlns:p14="http://schemas.microsoft.com/office/powerpoint/2010/main" val="3907461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5692576" y="483017"/>
            <a:ext cx="12992624" cy="1446532"/>
          </a:xfrm>
          <a:prstGeom prst="rect">
            <a:avLst/>
          </a:prstGeom>
          <a:noFill/>
        </p:spPr>
        <p:txBody>
          <a:bodyPr wrap="none" lIns="91422" tIns="45711" rIns="91422" bIns="45711" rtlCol="0">
            <a:spAutoFit/>
          </a:bodyPr>
          <a:lstStyle/>
          <a:p>
            <a:pPr algn="ctr"/>
            <a:r>
              <a:rPr lang="en-US" sz="8800" b="1" dirty="0" err="1">
                <a:solidFill>
                  <a:schemeClr val="tx2"/>
                </a:solidFill>
                <a:latin typeface="Lato" charset="0"/>
                <a:ea typeface="Lato" charset="0"/>
                <a:cs typeface="Lato" charset="0"/>
              </a:rPr>
              <a:t>Enjeux</a:t>
            </a:r>
            <a:r>
              <a:rPr lang="en-US" sz="8800" b="1" dirty="0">
                <a:solidFill>
                  <a:schemeClr val="tx2"/>
                </a:solidFill>
                <a:latin typeface="Lato" charset="0"/>
                <a:ea typeface="Lato" charset="0"/>
                <a:cs typeface="Lato" charset="0"/>
              </a:rPr>
              <a:t> de </a:t>
            </a:r>
            <a:r>
              <a:rPr lang="en-US" sz="8800" b="1" dirty="0" err="1">
                <a:solidFill>
                  <a:schemeClr val="tx2"/>
                </a:solidFill>
                <a:latin typeface="Lato" charset="0"/>
                <a:ea typeface="Lato" charset="0"/>
                <a:cs typeface="Lato" charset="0"/>
              </a:rPr>
              <a:t>l’automatisation</a:t>
            </a:r>
            <a:endParaRPr lang="id-ID" sz="8800" b="1" dirty="0">
              <a:solidFill>
                <a:schemeClr val="tx2"/>
              </a:solidFill>
              <a:latin typeface="Lato" charset="0"/>
              <a:ea typeface="Lato" charset="0"/>
              <a:cs typeface="Lato" charset="0"/>
            </a:endParaRPr>
          </a:p>
        </p:txBody>
      </p:sp>
      <p:sp>
        <p:nvSpPr>
          <p:cNvPr id="127" name="Rectangle 126"/>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32" name="Freeform 10"/>
          <p:cNvSpPr>
            <a:spLocks noChangeArrowheads="1"/>
          </p:cNvSpPr>
          <p:nvPr/>
        </p:nvSpPr>
        <p:spPr bwMode="auto">
          <a:xfrm>
            <a:off x="3434448" y="4317569"/>
            <a:ext cx="4090446" cy="4090448"/>
          </a:xfrm>
          <a:custGeom>
            <a:avLst/>
            <a:gdLst>
              <a:gd name="T0" fmla="*/ 2045 w 2363"/>
              <a:gd name="T1" fmla="*/ 2362 h 2363"/>
              <a:gd name="T2" fmla="*/ 2045 w 2363"/>
              <a:gd name="T3" fmla="*/ 2362 h 2363"/>
              <a:gd name="T4" fmla="*/ 317 w 2363"/>
              <a:gd name="T5" fmla="*/ 2362 h 2363"/>
              <a:gd name="T6" fmla="*/ 0 w 2363"/>
              <a:gd name="T7" fmla="*/ 2045 h 2363"/>
              <a:gd name="T8" fmla="*/ 0 w 2363"/>
              <a:gd name="T9" fmla="*/ 316 h 2363"/>
              <a:gd name="T10" fmla="*/ 317 w 2363"/>
              <a:gd name="T11" fmla="*/ 0 h 2363"/>
              <a:gd name="T12" fmla="*/ 2045 w 2363"/>
              <a:gd name="T13" fmla="*/ 0 h 2363"/>
              <a:gd name="T14" fmla="*/ 2362 w 2363"/>
              <a:gd name="T15" fmla="*/ 316 h 2363"/>
              <a:gd name="T16" fmla="*/ 2362 w 2363"/>
              <a:gd name="T17" fmla="*/ 2045 h 2363"/>
              <a:gd name="T18" fmla="*/ 2045 w 2363"/>
              <a:gd name="T19" fmla="*/ 2362 h 2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3" h="2363">
                <a:moveTo>
                  <a:pt x="2045" y="2362"/>
                </a:moveTo>
                <a:lnTo>
                  <a:pt x="2045" y="2362"/>
                </a:lnTo>
                <a:cubicBezTo>
                  <a:pt x="317" y="2362"/>
                  <a:pt x="317" y="2362"/>
                  <a:pt x="317" y="2362"/>
                </a:cubicBezTo>
                <a:cubicBezTo>
                  <a:pt x="142" y="2362"/>
                  <a:pt x="0" y="2219"/>
                  <a:pt x="0" y="2045"/>
                </a:cubicBezTo>
                <a:cubicBezTo>
                  <a:pt x="0" y="316"/>
                  <a:pt x="0" y="316"/>
                  <a:pt x="0" y="316"/>
                </a:cubicBezTo>
                <a:cubicBezTo>
                  <a:pt x="0" y="142"/>
                  <a:pt x="142" y="0"/>
                  <a:pt x="317" y="0"/>
                </a:cubicBezTo>
                <a:cubicBezTo>
                  <a:pt x="2045" y="0"/>
                  <a:pt x="2045" y="0"/>
                  <a:pt x="2045" y="0"/>
                </a:cubicBezTo>
                <a:cubicBezTo>
                  <a:pt x="2219" y="0"/>
                  <a:pt x="2362" y="142"/>
                  <a:pt x="2362" y="316"/>
                </a:cubicBezTo>
                <a:cubicBezTo>
                  <a:pt x="2362" y="2045"/>
                  <a:pt x="2362" y="2045"/>
                  <a:pt x="2362" y="2045"/>
                </a:cubicBezTo>
                <a:cubicBezTo>
                  <a:pt x="2362" y="2219"/>
                  <a:pt x="2219" y="2362"/>
                  <a:pt x="2045" y="2362"/>
                </a:cubicBezTo>
              </a:path>
            </a:pathLst>
          </a:custGeom>
          <a:solidFill>
            <a:schemeClr val="accent1"/>
          </a:solidFill>
          <a:ln>
            <a:noFill/>
          </a:ln>
          <a:effectLst/>
        </p:spPr>
        <p:txBody>
          <a:bodyPr wrap="none" anchor="ctr"/>
          <a:lstStyle/>
          <a:p>
            <a:endParaRPr lang="en-US" sz="7197"/>
          </a:p>
        </p:txBody>
      </p:sp>
      <p:sp>
        <p:nvSpPr>
          <p:cNvPr id="33" name="Freeform 11"/>
          <p:cNvSpPr>
            <a:spLocks noChangeArrowheads="1"/>
          </p:cNvSpPr>
          <p:nvPr/>
        </p:nvSpPr>
        <p:spPr bwMode="auto">
          <a:xfrm>
            <a:off x="3930492" y="4813616"/>
            <a:ext cx="3105989" cy="3105991"/>
          </a:xfrm>
          <a:custGeom>
            <a:avLst/>
            <a:gdLst>
              <a:gd name="T0" fmla="*/ 896 w 1794"/>
              <a:gd name="T1" fmla="*/ 0 h 1793"/>
              <a:gd name="T2" fmla="*/ 896 w 1794"/>
              <a:gd name="T3" fmla="*/ 0 h 1793"/>
              <a:gd name="T4" fmla="*/ 0 w 1794"/>
              <a:gd name="T5" fmla="*/ 896 h 1793"/>
              <a:gd name="T6" fmla="*/ 896 w 1794"/>
              <a:gd name="T7" fmla="*/ 1792 h 1793"/>
              <a:gd name="T8" fmla="*/ 1793 w 1794"/>
              <a:gd name="T9" fmla="*/ 896 h 1793"/>
              <a:gd name="T10" fmla="*/ 896 w 1794"/>
              <a:gd name="T11" fmla="*/ 0 h 1793"/>
              <a:gd name="T12" fmla="*/ 896 w 1794"/>
              <a:gd name="T13" fmla="*/ 1589 h 1793"/>
              <a:gd name="T14" fmla="*/ 896 w 1794"/>
              <a:gd name="T15" fmla="*/ 1589 h 1793"/>
              <a:gd name="T16" fmla="*/ 202 w 1794"/>
              <a:gd name="T17" fmla="*/ 896 h 1793"/>
              <a:gd name="T18" fmla="*/ 896 w 1794"/>
              <a:gd name="T19" fmla="*/ 202 h 1793"/>
              <a:gd name="T20" fmla="*/ 1589 w 1794"/>
              <a:gd name="T21" fmla="*/ 896 h 1793"/>
              <a:gd name="T22" fmla="*/ 896 w 1794"/>
              <a:gd name="T23" fmla="*/ 1589 h 1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4" h="1793">
                <a:moveTo>
                  <a:pt x="896" y="0"/>
                </a:moveTo>
                <a:lnTo>
                  <a:pt x="896" y="0"/>
                </a:lnTo>
                <a:cubicBezTo>
                  <a:pt x="402" y="0"/>
                  <a:pt x="0" y="402"/>
                  <a:pt x="0" y="896"/>
                </a:cubicBezTo>
                <a:cubicBezTo>
                  <a:pt x="0" y="1390"/>
                  <a:pt x="402" y="1792"/>
                  <a:pt x="896" y="1792"/>
                </a:cubicBezTo>
                <a:cubicBezTo>
                  <a:pt x="1391" y="1792"/>
                  <a:pt x="1793" y="1390"/>
                  <a:pt x="1793" y="896"/>
                </a:cubicBezTo>
                <a:cubicBezTo>
                  <a:pt x="1793" y="402"/>
                  <a:pt x="1391" y="0"/>
                  <a:pt x="896" y="0"/>
                </a:cubicBezTo>
                <a:close/>
                <a:moveTo>
                  <a:pt x="896" y="1589"/>
                </a:moveTo>
                <a:lnTo>
                  <a:pt x="896" y="1589"/>
                </a:lnTo>
                <a:cubicBezTo>
                  <a:pt x="512" y="1589"/>
                  <a:pt x="202" y="1280"/>
                  <a:pt x="202" y="896"/>
                </a:cubicBezTo>
                <a:cubicBezTo>
                  <a:pt x="202" y="512"/>
                  <a:pt x="512" y="202"/>
                  <a:pt x="896" y="202"/>
                </a:cubicBezTo>
                <a:cubicBezTo>
                  <a:pt x="1280" y="202"/>
                  <a:pt x="1589" y="512"/>
                  <a:pt x="1589" y="896"/>
                </a:cubicBezTo>
                <a:cubicBezTo>
                  <a:pt x="1589" y="1280"/>
                  <a:pt x="1280" y="1589"/>
                  <a:pt x="896" y="1589"/>
                </a:cubicBezTo>
                <a:close/>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34" name="Freeform 12"/>
          <p:cNvSpPr>
            <a:spLocks noChangeArrowheads="1"/>
          </p:cNvSpPr>
          <p:nvPr/>
        </p:nvSpPr>
        <p:spPr bwMode="auto">
          <a:xfrm>
            <a:off x="4281538" y="5164662"/>
            <a:ext cx="2403897" cy="2403898"/>
          </a:xfrm>
          <a:custGeom>
            <a:avLst/>
            <a:gdLst>
              <a:gd name="T0" fmla="*/ 694 w 1388"/>
              <a:gd name="T1" fmla="*/ 0 h 1388"/>
              <a:gd name="T2" fmla="*/ 694 w 1388"/>
              <a:gd name="T3" fmla="*/ 0 h 1388"/>
              <a:gd name="T4" fmla="*/ 0 w 1388"/>
              <a:gd name="T5" fmla="*/ 694 h 1388"/>
              <a:gd name="T6" fmla="*/ 694 w 1388"/>
              <a:gd name="T7" fmla="*/ 1387 h 1388"/>
              <a:gd name="T8" fmla="*/ 1387 w 1388"/>
              <a:gd name="T9" fmla="*/ 694 h 1388"/>
              <a:gd name="T10" fmla="*/ 694 w 1388"/>
              <a:gd name="T11" fmla="*/ 0 h 1388"/>
            </a:gdLst>
            <a:ahLst/>
            <a:cxnLst>
              <a:cxn ang="0">
                <a:pos x="T0" y="T1"/>
              </a:cxn>
              <a:cxn ang="0">
                <a:pos x="T2" y="T3"/>
              </a:cxn>
              <a:cxn ang="0">
                <a:pos x="T4" y="T5"/>
              </a:cxn>
              <a:cxn ang="0">
                <a:pos x="T6" y="T7"/>
              </a:cxn>
              <a:cxn ang="0">
                <a:pos x="T8" y="T9"/>
              </a:cxn>
              <a:cxn ang="0">
                <a:pos x="T10" y="T11"/>
              </a:cxn>
            </a:cxnLst>
            <a:rect l="0" t="0" r="r" b="b"/>
            <a:pathLst>
              <a:path w="1388" h="1388">
                <a:moveTo>
                  <a:pt x="694" y="0"/>
                </a:moveTo>
                <a:lnTo>
                  <a:pt x="694" y="0"/>
                </a:lnTo>
                <a:cubicBezTo>
                  <a:pt x="310" y="0"/>
                  <a:pt x="0" y="310"/>
                  <a:pt x="0" y="694"/>
                </a:cubicBezTo>
                <a:cubicBezTo>
                  <a:pt x="0" y="1078"/>
                  <a:pt x="310" y="1387"/>
                  <a:pt x="694" y="1387"/>
                </a:cubicBezTo>
                <a:cubicBezTo>
                  <a:pt x="1078" y="1387"/>
                  <a:pt x="1387" y="1078"/>
                  <a:pt x="1387" y="694"/>
                </a:cubicBezTo>
                <a:cubicBezTo>
                  <a:pt x="1387" y="310"/>
                  <a:pt x="1078" y="0"/>
                  <a:pt x="694" y="0"/>
                </a:cubicBezTo>
              </a:path>
            </a:pathLst>
          </a:custGeom>
          <a:solidFill>
            <a:srgbClr val="FFFFF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35" name="Freeform 13"/>
          <p:cNvSpPr>
            <a:spLocks noChangeArrowheads="1"/>
          </p:cNvSpPr>
          <p:nvPr/>
        </p:nvSpPr>
        <p:spPr bwMode="auto">
          <a:xfrm>
            <a:off x="5433883" y="5240975"/>
            <a:ext cx="99211" cy="297624"/>
          </a:xfrm>
          <a:custGeom>
            <a:avLst/>
            <a:gdLst>
              <a:gd name="T0" fmla="*/ 57 w 58"/>
              <a:gd name="T1" fmla="*/ 0 h 172"/>
              <a:gd name="T2" fmla="*/ 0 w 58"/>
              <a:gd name="T3" fmla="*/ 0 h 172"/>
              <a:gd name="T4" fmla="*/ 0 w 58"/>
              <a:gd name="T5" fmla="*/ 171 h 172"/>
              <a:gd name="T6" fmla="*/ 57 w 58"/>
              <a:gd name="T7" fmla="*/ 171 h 172"/>
              <a:gd name="T8" fmla="*/ 57 w 58"/>
              <a:gd name="T9" fmla="*/ 0 h 172"/>
            </a:gdLst>
            <a:ahLst/>
            <a:cxnLst>
              <a:cxn ang="0">
                <a:pos x="T0" y="T1"/>
              </a:cxn>
              <a:cxn ang="0">
                <a:pos x="T2" y="T3"/>
              </a:cxn>
              <a:cxn ang="0">
                <a:pos x="T4" y="T5"/>
              </a:cxn>
              <a:cxn ang="0">
                <a:pos x="T6" y="T7"/>
              </a:cxn>
              <a:cxn ang="0">
                <a:pos x="T8" y="T9"/>
              </a:cxn>
            </a:cxnLst>
            <a:rect l="0" t="0" r="r" b="b"/>
            <a:pathLst>
              <a:path w="58" h="172">
                <a:moveTo>
                  <a:pt x="57" y="0"/>
                </a:moveTo>
                <a:lnTo>
                  <a:pt x="0" y="0"/>
                </a:lnTo>
                <a:lnTo>
                  <a:pt x="0" y="171"/>
                </a:lnTo>
                <a:lnTo>
                  <a:pt x="57" y="171"/>
                </a:lnTo>
                <a:lnTo>
                  <a:pt x="57"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36" name="Freeform 14"/>
          <p:cNvSpPr>
            <a:spLocks noChangeArrowheads="1"/>
          </p:cNvSpPr>
          <p:nvPr/>
        </p:nvSpPr>
        <p:spPr bwMode="auto">
          <a:xfrm>
            <a:off x="5433883" y="7186991"/>
            <a:ext cx="99211" cy="297629"/>
          </a:xfrm>
          <a:custGeom>
            <a:avLst/>
            <a:gdLst>
              <a:gd name="T0" fmla="*/ 57 w 58"/>
              <a:gd name="T1" fmla="*/ 0 h 172"/>
              <a:gd name="T2" fmla="*/ 0 w 58"/>
              <a:gd name="T3" fmla="*/ 0 h 172"/>
              <a:gd name="T4" fmla="*/ 0 w 58"/>
              <a:gd name="T5" fmla="*/ 171 h 172"/>
              <a:gd name="T6" fmla="*/ 57 w 58"/>
              <a:gd name="T7" fmla="*/ 171 h 172"/>
              <a:gd name="T8" fmla="*/ 57 w 58"/>
              <a:gd name="T9" fmla="*/ 0 h 172"/>
            </a:gdLst>
            <a:ahLst/>
            <a:cxnLst>
              <a:cxn ang="0">
                <a:pos x="T0" y="T1"/>
              </a:cxn>
              <a:cxn ang="0">
                <a:pos x="T2" y="T3"/>
              </a:cxn>
              <a:cxn ang="0">
                <a:pos x="T4" y="T5"/>
              </a:cxn>
              <a:cxn ang="0">
                <a:pos x="T6" y="T7"/>
              </a:cxn>
              <a:cxn ang="0">
                <a:pos x="T8" y="T9"/>
              </a:cxn>
            </a:cxnLst>
            <a:rect l="0" t="0" r="r" b="b"/>
            <a:pathLst>
              <a:path w="58" h="172">
                <a:moveTo>
                  <a:pt x="57" y="0"/>
                </a:moveTo>
                <a:lnTo>
                  <a:pt x="0" y="0"/>
                </a:lnTo>
                <a:lnTo>
                  <a:pt x="0" y="171"/>
                </a:lnTo>
                <a:lnTo>
                  <a:pt x="57" y="171"/>
                </a:lnTo>
                <a:lnTo>
                  <a:pt x="57"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37" name="Freeform 15"/>
          <p:cNvSpPr>
            <a:spLocks noChangeArrowheads="1"/>
          </p:cNvSpPr>
          <p:nvPr/>
        </p:nvSpPr>
        <p:spPr bwMode="auto">
          <a:xfrm>
            <a:off x="4876789" y="5363080"/>
            <a:ext cx="236573" cy="312886"/>
          </a:xfrm>
          <a:custGeom>
            <a:avLst/>
            <a:gdLst>
              <a:gd name="T0" fmla="*/ 50 w 137"/>
              <a:gd name="T1" fmla="*/ 0 h 179"/>
              <a:gd name="T2" fmla="*/ 0 w 137"/>
              <a:gd name="T3" fmla="*/ 29 h 179"/>
              <a:gd name="T4" fmla="*/ 86 w 137"/>
              <a:gd name="T5" fmla="*/ 178 h 179"/>
              <a:gd name="T6" fmla="*/ 136 w 137"/>
              <a:gd name="T7" fmla="*/ 150 h 179"/>
              <a:gd name="T8" fmla="*/ 50 w 137"/>
              <a:gd name="T9" fmla="*/ 0 h 179"/>
            </a:gdLst>
            <a:ahLst/>
            <a:cxnLst>
              <a:cxn ang="0">
                <a:pos x="T0" y="T1"/>
              </a:cxn>
              <a:cxn ang="0">
                <a:pos x="T2" y="T3"/>
              </a:cxn>
              <a:cxn ang="0">
                <a:pos x="T4" y="T5"/>
              </a:cxn>
              <a:cxn ang="0">
                <a:pos x="T6" y="T7"/>
              </a:cxn>
              <a:cxn ang="0">
                <a:pos x="T8" y="T9"/>
              </a:cxn>
            </a:cxnLst>
            <a:rect l="0" t="0" r="r" b="b"/>
            <a:pathLst>
              <a:path w="137" h="179">
                <a:moveTo>
                  <a:pt x="50" y="0"/>
                </a:moveTo>
                <a:lnTo>
                  <a:pt x="0" y="29"/>
                </a:lnTo>
                <a:lnTo>
                  <a:pt x="86" y="178"/>
                </a:lnTo>
                <a:lnTo>
                  <a:pt x="136" y="150"/>
                </a:lnTo>
                <a:lnTo>
                  <a:pt x="50"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38" name="Freeform 16"/>
          <p:cNvSpPr>
            <a:spLocks noChangeArrowheads="1"/>
          </p:cNvSpPr>
          <p:nvPr/>
        </p:nvSpPr>
        <p:spPr bwMode="auto">
          <a:xfrm>
            <a:off x="5853612" y="7049622"/>
            <a:ext cx="236573" cy="312891"/>
          </a:xfrm>
          <a:custGeom>
            <a:avLst/>
            <a:gdLst>
              <a:gd name="T0" fmla="*/ 50 w 136"/>
              <a:gd name="T1" fmla="*/ 0 h 179"/>
              <a:gd name="T2" fmla="*/ 0 w 136"/>
              <a:gd name="T3" fmla="*/ 29 h 179"/>
              <a:gd name="T4" fmla="*/ 86 w 136"/>
              <a:gd name="T5" fmla="*/ 178 h 179"/>
              <a:gd name="T6" fmla="*/ 135 w 136"/>
              <a:gd name="T7" fmla="*/ 150 h 179"/>
              <a:gd name="T8" fmla="*/ 50 w 136"/>
              <a:gd name="T9" fmla="*/ 0 h 179"/>
            </a:gdLst>
            <a:ahLst/>
            <a:cxnLst>
              <a:cxn ang="0">
                <a:pos x="T0" y="T1"/>
              </a:cxn>
              <a:cxn ang="0">
                <a:pos x="T2" y="T3"/>
              </a:cxn>
              <a:cxn ang="0">
                <a:pos x="T4" y="T5"/>
              </a:cxn>
              <a:cxn ang="0">
                <a:pos x="T6" y="T7"/>
              </a:cxn>
              <a:cxn ang="0">
                <a:pos x="T8" y="T9"/>
              </a:cxn>
            </a:cxnLst>
            <a:rect l="0" t="0" r="r" b="b"/>
            <a:pathLst>
              <a:path w="136" h="179">
                <a:moveTo>
                  <a:pt x="50" y="0"/>
                </a:moveTo>
                <a:lnTo>
                  <a:pt x="0" y="29"/>
                </a:lnTo>
                <a:lnTo>
                  <a:pt x="86" y="178"/>
                </a:lnTo>
                <a:lnTo>
                  <a:pt x="135" y="150"/>
                </a:lnTo>
                <a:lnTo>
                  <a:pt x="50"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39" name="Freeform 17"/>
          <p:cNvSpPr>
            <a:spLocks noChangeArrowheads="1"/>
          </p:cNvSpPr>
          <p:nvPr/>
        </p:nvSpPr>
        <p:spPr bwMode="auto">
          <a:xfrm>
            <a:off x="4487586" y="5759913"/>
            <a:ext cx="312891" cy="236573"/>
          </a:xfrm>
          <a:custGeom>
            <a:avLst/>
            <a:gdLst>
              <a:gd name="T0" fmla="*/ 29 w 179"/>
              <a:gd name="T1" fmla="*/ 0 h 137"/>
              <a:gd name="T2" fmla="*/ 0 w 179"/>
              <a:gd name="T3" fmla="*/ 50 h 137"/>
              <a:gd name="T4" fmla="*/ 149 w 179"/>
              <a:gd name="T5" fmla="*/ 136 h 137"/>
              <a:gd name="T6" fmla="*/ 178 w 179"/>
              <a:gd name="T7" fmla="*/ 86 h 137"/>
              <a:gd name="T8" fmla="*/ 29 w 179"/>
              <a:gd name="T9" fmla="*/ 0 h 137"/>
            </a:gdLst>
            <a:ahLst/>
            <a:cxnLst>
              <a:cxn ang="0">
                <a:pos x="T0" y="T1"/>
              </a:cxn>
              <a:cxn ang="0">
                <a:pos x="T2" y="T3"/>
              </a:cxn>
              <a:cxn ang="0">
                <a:pos x="T4" y="T5"/>
              </a:cxn>
              <a:cxn ang="0">
                <a:pos x="T6" y="T7"/>
              </a:cxn>
              <a:cxn ang="0">
                <a:pos x="T8" y="T9"/>
              </a:cxn>
            </a:cxnLst>
            <a:rect l="0" t="0" r="r" b="b"/>
            <a:pathLst>
              <a:path w="179" h="137">
                <a:moveTo>
                  <a:pt x="29" y="0"/>
                </a:moveTo>
                <a:lnTo>
                  <a:pt x="0" y="50"/>
                </a:lnTo>
                <a:lnTo>
                  <a:pt x="149" y="136"/>
                </a:lnTo>
                <a:lnTo>
                  <a:pt x="178" y="86"/>
                </a:lnTo>
                <a:lnTo>
                  <a:pt x="29"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1" name="Freeform 18"/>
          <p:cNvSpPr>
            <a:spLocks noChangeArrowheads="1"/>
          </p:cNvSpPr>
          <p:nvPr/>
        </p:nvSpPr>
        <p:spPr bwMode="auto">
          <a:xfrm>
            <a:off x="6174137" y="6729104"/>
            <a:ext cx="312886" cy="236578"/>
          </a:xfrm>
          <a:custGeom>
            <a:avLst/>
            <a:gdLst>
              <a:gd name="T0" fmla="*/ 29 w 179"/>
              <a:gd name="T1" fmla="*/ 0 h 136"/>
              <a:gd name="T2" fmla="*/ 0 w 179"/>
              <a:gd name="T3" fmla="*/ 50 h 136"/>
              <a:gd name="T4" fmla="*/ 150 w 179"/>
              <a:gd name="T5" fmla="*/ 135 h 136"/>
              <a:gd name="T6" fmla="*/ 178 w 179"/>
              <a:gd name="T7" fmla="*/ 85 h 136"/>
              <a:gd name="T8" fmla="*/ 29 w 179"/>
              <a:gd name="T9" fmla="*/ 0 h 136"/>
            </a:gdLst>
            <a:ahLst/>
            <a:cxnLst>
              <a:cxn ang="0">
                <a:pos x="T0" y="T1"/>
              </a:cxn>
              <a:cxn ang="0">
                <a:pos x="T2" y="T3"/>
              </a:cxn>
              <a:cxn ang="0">
                <a:pos x="T4" y="T5"/>
              </a:cxn>
              <a:cxn ang="0">
                <a:pos x="T6" y="T7"/>
              </a:cxn>
              <a:cxn ang="0">
                <a:pos x="T8" y="T9"/>
              </a:cxn>
            </a:cxnLst>
            <a:rect l="0" t="0" r="r" b="b"/>
            <a:pathLst>
              <a:path w="179" h="136">
                <a:moveTo>
                  <a:pt x="29" y="0"/>
                </a:moveTo>
                <a:lnTo>
                  <a:pt x="0" y="50"/>
                </a:lnTo>
                <a:lnTo>
                  <a:pt x="150" y="135"/>
                </a:lnTo>
                <a:lnTo>
                  <a:pt x="178" y="85"/>
                </a:lnTo>
                <a:lnTo>
                  <a:pt x="29"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3" name="Freeform 19"/>
          <p:cNvSpPr>
            <a:spLocks noChangeArrowheads="1"/>
          </p:cNvSpPr>
          <p:nvPr/>
        </p:nvSpPr>
        <p:spPr bwMode="auto">
          <a:xfrm>
            <a:off x="4365483" y="6309377"/>
            <a:ext cx="297629" cy="99207"/>
          </a:xfrm>
          <a:custGeom>
            <a:avLst/>
            <a:gdLst>
              <a:gd name="T0" fmla="*/ 0 w 171"/>
              <a:gd name="T1" fmla="*/ 0 h 58"/>
              <a:gd name="T2" fmla="*/ 0 w 171"/>
              <a:gd name="T3" fmla="*/ 57 h 58"/>
              <a:gd name="T4" fmla="*/ 170 w 171"/>
              <a:gd name="T5" fmla="*/ 57 h 58"/>
              <a:gd name="T6" fmla="*/ 170 w 171"/>
              <a:gd name="T7" fmla="*/ 0 h 58"/>
              <a:gd name="T8" fmla="*/ 0 w 171"/>
              <a:gd name="T9" fmla="*/ 0 h 58"/>
            </a:gdLst>
            <a:ahLst/>
            <a:cxnLst>
              <a:cxn ang="0">
                <a:pos x="T0" y="T1"/>
              </a:cxn>
              <a:cxn ang="0">
                <a:pos x="T2" y="T3"/>
              </a:cxn>
              <a:cxn ang="0">
                <a:pos x="T4" y="T5"/>
              </a:cxn>
              <a:cxn ang="0">
                <a:pos x="T6" y="T7"/>
              </a:cxn>
              <a:cxn ang="0">
                <a:pos x="T8" y="T9"/>
              </a:cxn>
            </a:cxnLst>
            <a:rect l="0" t="0" r="r" b="b"/>
            <a:pathLst>
              <a:path w="171" h="58">
                <a:moveTo>
                  <a:pt x="0" y="0"/>
                </a:moveTo>
                <a:lnTo>
                  <a:pt x="0" y="57"/>
                </a:lnTo>
                <a:lnTo>
                  <a:pt x="170" y="57"/>
                </a:lnTo>
                <a:lnTo>
                  <a:pt x="170" y="0"/>
                </a:lnTo>
                <a:lnTo>
                  <a:pt x="0"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4" name="Freeform 20"/>
          <p:cNvSpPr>
            <a:spLocks noChangeArrowheads="1"/>
          </p:cNvSpPr>
          <p:nvPr/>
        </p:nvSpPr>
        <p:spPr bwMode="auto">
          <a:xfrm>
            <a:off x="6303867" y="6309377"/>
            <a:ext cx="297629" cy="99207"/>
          </a:xfrm>
          <a:custGeom>
            <a:avLst/>
            <a:gdLst>
              <a:gd name="T0" fmla="*/ 0 w 171"/>
              <a:gd name="T1" fmla="*/ 0 h 58"/>
              <a:gd name="T2" fmla="*/ 0 w 171"/>
              <a:gd name="T3" fmla="*/ 57 h 58"/>
              <a:gd name="T4" fmla="*/ 170 w 171"/>
              <a:gd name="T5" fmla="*/ 57 h 58"/>
              <a:gd name="T6" fmla="*/ 170 w 171"/>
              <a:gd name="T7" fmla="*/ 0 h 58"/>
              <a:gd name="T8" fmla="*/ 0 w 171"/>
              <a:gd name="T9" fmla="*/ 0 h 58"/>
            </a:gdLst>
            <a:ahLst/>
            <a:cxnLst>
              <a:cxn ang="0">
                <a:pos x="T0" y="T1"/>
              </a:cxn>
              <a:cxn ang="0">
                <a:pos x="T2" y="T3"/>
              </a:cxn>
              <a:cxn ang="0">
                <a:pos x="T4" y="T5"/>
              </a:cxn>
              <a:cxn ang="0">
                <a:pos x="T6" y="T7"/>
              </a:cxn>
              <a:cxn ang="0">
                <a:pos x="T8" y="T9"/>
              </a:cxn>
            </a:cxnLst>
            <a:rect l="0" t="0" r="r" b="b"/>
            <a:pathLst>
              <a:path w="171" h="58">
                <a:moveTo>
                  <a:pt x="0" y="0"/>
                </a:moveTo>
                <a:lnTo>
                  <a:pt x="0" y="57"/>
                </a:lnTo>
                <a:lnTo>
                  <a:pt x="170" y="57"/>
                </a:lnTo>
                <a:lnTo>
                  <a:pt x="170" y="0"/>
                </a:lnTo>
                <a:lnTo>
                  <a:pt x="0"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5" name="Freeform 21"/>
          <p:cNvSpPr>
            <a:spLocks noChangeArrowheads="1"/>
          </p:cNvSpPr>
          <p:nvPr/>
        </p:nvSpPr>
        <p:spPr bwMode="auto">
          <a:xfrm>
            <a:off x="4487586" y="6729104"/>
            <a:ext cx="312891" cy="236578"/>
          </a:xfrm>
          <a:custGeom>
            <a:avLst/>
            <a:gdLst>
              <a:gd name="T0" fmla="*/ 0 w 179"/>
              <a:gd name="T1" fmla="*/ 85 h 136"/>
              <a:gd name="T2" fmla="*/ 29 w 179"/>
              <a:gd name="T3" fmla="*/ 135 h 136"/>
              <a:gd name="T4" fmla="*/ 178 w 179"/>
              <a:gd name="T5" fmla="*/ 50 h 136"/>
              <a:gd name="T6" fmla="*/ 149 w 179"/>
              <a:gd name="T7" fmla="*/ 0 h 136"/>
              <a:gd name="T8" fmla="*/ 0 w 179"/>
              <a:gd name="T9" fmla="*/ 85 h 136"/>
            </a:gdLst>
            <a:ahLst/>
            <a:cxnLst>
              <a:cxn ang="0">
                <a:pos x="T0" y="T1"/>
              </a:cxn>
              <a:cxn ang="0">
                <a:pos x="T2" y="T3"/>
              </a:cxn>
              <a:cxn ang="0">
                <a:pos x="T4" y="T5"/>
              </a:cxn>
              <a:cxn ang="0">
                <a:pos x="T6" y="T7"/>
              </a:cxn>
              <a:cxn ang="0">
                <a:pos x="T8" y="T9"/>
              </a:cxn>
            </a:cxnLst>
            <a:rect l="0" t="0" r="r" b="b"/>
            <a:pathLst>
              <a:path w="179" h="136">
                <a:moveTo>
                  <a:pt x="0" y="85"/>
                </a:moveTo>
                <a:lnTo>
                  <a:pt x="29" y="135"/>
                </a:lnTo>
                <a:lnTo>
                  <a:pt x="178" y="50"/>
                </a:lnTo>
                <a:lnTo>
                  <a:pt x="149" y="0"/>
                </a:lnTo>
                <a:lnTo>
                  <a:pt x="0" y="85"/>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6" name="Freeform 22"/>
          <p:cNvSpPr>
            <a:spLocks noChangeArrowheads="1"/>
          </p:cNvSpPr>
          <p:nvPr/>
        </p:nvSpPr>
        <p:spPr bwMode="auto">
          <a:xfrm>
            <a:off x="6174137" y="5759913"/>
            <a:ext cx="312886" cy="236573"/>
          </a:xfrm>
          <a:custGeom>
            <a:avLst/>
            <a:gdLst>
              <a:gd name="T0" fmla="*/ 0 w 179"/>
              <a:gd name="T1" fmla="*/ 86 h 137"/>
              <a:gd name="T2" fmla="*/ 29 w 179"/>
              <a:gd name="T3" fmla="*/ 136 h 137"/>
              <a:gd name="T4" fmla="*/ 178 w 179"/>
              <a:gd name="T5" fmla="*/ 50 h 137"/>
              <a:gd name="T6" fmla="*/ 150 w 179"/>
              <a:gd name="T7" fmla="*/ 0 h 137"/>
              <a:gd name="T8" fmla="*/ 0 w 179"/>
              <a:gd name="T9" fmla="*/ 86 h 137"/>
            </a:gdLst>
            <a:ahLst/>
            <a:cxnLst>
              <a:cxn ang="0">
                <a:pos x="T0" y="T1"/>
              </a:cxn>
              <a:cxn ang="0">
                <a:pos x="T2" y="T3"/>
              </a:cxn>
              <a:cxn ang="0">
                <a:pos x="T4" y="T5"/>
              </a:cxn>
              <a:cxn ang="0">
                <a:pos x="T6" y="T7"/>
              </a:cxn>
              <a:cxn ang="0">
                <a:pos x="T8" y="T9"/>
              </a:cxn>
            </a:cxnLst>
            <a:rect l="0" t="0" r="r" b="b"/>
            <a:pathLst>
              <a:path w="179" h="137">
                <a:moveTo>
                  <a:pt x="0" y="86"/>
                </a:moveTo>
                <a:lnTo>
                  <a:pt x="29" y="136"/>
                </a:lnTo>
                <a:lnTo>
                  <a:pt x="178" y="50"/>
                </a:lnTo>
                <a:lnTo>
                  <a:pt x="150" y="0"/>
                </a:lnTo>
                <a:lnTo>
                  <a:pt x="0" y="86"/>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7" name="Freeform 23"/>
          <p:cNvSpPr>
            <a:spLocks noChangeArrowheads="1"/>
          </p:cNvSpPr>
          <p:nvPr/>
        </p:nvSpPr>
        <p:spPr bwMode="auto">
          <a:xfrm>
            <a:off x="4876789" y="7049622"/>
            <a:ext cx="236573" cy="312891"/>
          </a:xfrm>
          <a:custGeom>
            <a:avLst/>
            <a:gdLst>
              <a:gd name="T0" fmla="*/ 0 w 137"/>
              <a:gd name="T1" fmla="*/ 150 h 179"/>
              <a:gd name="T2" fmla="*/ 50 w 137"/>
              <a:gd name="T3" fmla="*/ 178 h 179"/>
              <a:gd name="T4" fmla="*/ 136 w 137"/>
              <a:gd name="T5" fmla="*/ 29 h 179"/>
              <a:gd name="T6" fmla="*/ 86 w 137"/>
              <a:gd name="T7" fmla="*/ 0 h 179"/>
              <a:gd name="T8" fmla="*/ 0 w 137"/>
              <a:gd name="T9" fmla="*/ 150 h 179"/>
            </a:gdLst>
            <a:ahLst/>
            <a:cxnLst>
              <a:cxn ang="0">
                <a:pos x="T0" y="T1"/>
              </a:cxn>
              <a:cxn ang="0">
                <a:pos x="T2" y="T3"/>
              </a:cxn>
              <a:cxn ang="0">
                <a:pos x="T4" y="T5"/>
              </a:cxn>
              <a:cxn ang="0">
                <a:pos x="T6" y="T7"/>
              </a:cxn>
              <a:cxn ang="0">
                <a:pos x="T8" y="T9"/>
              </a:cxn>
            </a:cxnLst>
            <a:rect l="0" t="0" r="r" b="b"/>
            <a:pathLst>
              <a:path w="137" h="179">
                <a:moveTo>
                  <a:pt x="0" y="150"/>
                </a:moveTo>
                <a:lnTo>
                  <a:pt x="50" y="178"/>
                </a:lnTo>
                <a:lnTo>
                  <a:pt x="136" y="29"/>
                </a:lnTo>
                <a:lnTo>
                  <a:pt x="86" y="0"/>
                </a:lnTo>
                <a:lnTo>
                  <a:pt x="0" y="15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8" name="Freeform 24"/>
          <p:cNvSpPr>
            <a:spLocks noChangeArrowheads="1"/>
          </p:cNvSpPr>
          <p:nvPr/>
        </p:nvSpPr>
        <p:spPr bwMode="auto">
          <a:xfrm>
            <a:off x="5853612" y="5363080"/>
            <a:ext cx="236573" cy="312886"/>
          </a:xfrm>
          <a:custGeom>
            <a:avLst/>
            <a:gdLst>
              <a:gd name="T0" fmla="*/ 0 w 136"/>
              <a:gd name="T1" fmla="*/ 150 h 179"/>
              <a:gd name="T2" fmla="*/ 50 w 136"/>
              <a:gd name="T3" fmla="*/ 178 h 179"/>
              <a:gd name="T4" fmla="*/ 135 w 136"/>
              <a:gd name="T5" fmla="*/ 29 h 179"/>
              <a:gd name="T6" fmla="*/ 86 w 136"/>
              <a:gd name="T7" fmla="*/ 0 h 179"/>
              <a:gd name="T8" fmla="*/ 0 w 136"/>
              <a:gd name="T9" fmla="*/ 150 h 179"/>
            </a:gdLst>
            <a:ahLst/>
            <a:cxnLst>
              <a:cxn ang="0">
                <a:pos x="T0" y="T1"/>
              </a:cxn>
              <a:cxn ang="0">
                <a:pos x="T2" y="T3"/>
              </a:cxn>
              <a:cxn ang="0">
                <a:pos x="T4" y="T5"/>
              </a:cxn>
              <a:cxn ang="0">
                <a:pos x="T6" y="T7"/>
              </a:cxn>
              <a:cxn ang="0">
                <a:pos x="T8" y="T9"/>
              </a:cxn>
            </a:cxnLst>
            <a:rect l="0" t="0" r="r" b="b"/>
            <a:pathLst>
              <a:path w="136" h="179">
                <a:moveTo>
                  <a:pt x="0" y="150"/>
                </a:moveTo>
                <a:lnTo>
                  <a:pt x="50" y="178"/>
                </a:lnTo>
                <a:lnTo>
                  <a:pt x="135" y="29"/>
                </a:lnTo>
                <a:lnTo>
                  <a:pt x="86" y="0"/>
                </a:lnTo>
                <a:lnTo>
                  <a:pt x="0" y="15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49" name="Freeform 25"/>
          <p:cNvSpPr>
            <a:spLocks noChangeArrowheads="1"/>
          </p:cNvSpPr>
          <p:nvPr/>
        </p:nvSpPr>
        <p:spPr bwMode="auto">
          <a:xfrm>
            <a:off x="5319415" y="6202539"/>
            <a:ext cx="320520" cy="320520"/>
          </a:xfrm>
          <a:custGeom>
            <a:avLst/>
            <a:gdLst>
              <a:gd name="T0" fmla="*/ 185 w 186"/>
              <a:gd name="T1" fmla="*/ 92 h 185"/>
              <a:gd name="T2" fmla="*/ 185 w 186"/>
              <a:gd name="T3" fmla="*/ 92 h 185"/>
              <a:gd name="T4" fmla="*/ 92 w 186"/>
              <a:gd name="T5" fmla="*/ 0 h 185"/>
              <a:gd name="T6" fmla="*/ 0 w 186"/>
              <a:gd name="T7" fmla="*/ 92 h 185"/>
              <a:gd name="T8" fmla="*/ 92 w 186"/>
              <a:gd name="T9" fmla="*/ 184 h 185"/>
              <a:gd name="T10" fmla="*/ 185 w 186"/>
              <a:gd name="T11" fmla="*/ 92 h 185"/>
            </a:gdLst>
            <a:ahLst/>
            <a:cxnLst>
              <a:cxn ang="0">
                <a:pos x="T0" y="T1"/>
              </a:cxn>
              <a:cxn ang="0">
                <a:pos x="T2" y="T3"/>
              </a:cxn>
              <a:cxn ang="0">
                <a:pos x="T4" y="T5"/>
              </a:cxn>
              <a:cxn ang="0">
                <a:pos x="T6" y="T7"/>
              </a:cxn>
              <a:cxn ang="0">
                <a:pos x="T8" y="T9"/>
              </a:cxn>
              <a:cxn ang="0">
                <a:pos x="T10" y="T11"/>
              </a:cxn>
            </a:cxnLst>
            <a:rect l="0" t="0" r="r" b="b"/>
            <a:pathLst>
              <a:path w="186" h="185">
                <a:moveTo>
                  <a:pt x="185" y="92"/>
                </a:moveTo>
                <a:lnTo>
                  <a:pt x="185" y="92"/>
                </a:lnTo>
                <a:cubicBezTo>
                  <a:pt x="185" y="38"/>
                  <a:pt x="145" y="0"/>
                  <a:pt x="92" y="0"/>
                </a:cubicBezTo>
                <a:cubicBezTo>
                  <a:pt x="39" y="0"/>
                  <a:pt x="0" y="38"/>
                  <a:pt x="0" y="92"/>
                </a:cubicBezTo>
                <a:cubicBezTo>
                  <a:pt x="0" y="145"/>
                  <a:pt x="39" y="184"/>
                  <a:pt x="92" y="184"/>
                </a:cubicBezTo>
                <a:cubicBezTo>
                  <a:pt x="145" y="184"/>
                  <a:pt x="185" y="145"/>
                  <a:pt x="185" y="92"/>
                </a:cubicBez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50" name="Freeform 26"/>
          <p:cNvSpPr>
            <a:spLocks noChangeArrowheads="1"/>
          </p:cNvSpPr>
          <p:nvPr/>
        </p:nvSpPr>
        <p:spPr bwMode="auto">
          <a:xfrm>
            <a:off x="5410991" y="6294116"/>
            <a:ext cx="137367" cy="137367"/>
          </a:xfrm>
          <a:custGeom>
            <a:avLst/>
            <a:gdLst>
              <a:gd name="T0" fmla="*/ 78 w 79"/>
              <a:gd name="T1" fmla="*/ 39 h 79"/>
              <a:gd name="T2" fmla="*/ 78 w 79"/>
              <a:gd name="T3" fmla="*/ 39 h 79"/>
              <a:gd name="T4" fmla="*/ 39 w 79"/>
              <a:gd name="T5" fmla="*/ 0 h 79"/>
              <a:gd name="T6" fmla="*/ 0 w 79"/>
              <a:gd name="T7" fmla="*/ 39 h 79"/>
              <a:gd name="T8" fmla="*/ 39 w 79"/>
              <a:gd name="T9" fmla="*/ 78 h 79"/>
              <a:gd name="T10" fmla="*/ 78 w 79"/>
              <a:gd name="T11" fmla="*/ 39 h 79"/>
            </a:gdLst>
            <a:ahLst/>
            <a:cxnLst>
              <a:cxn ang="0">
                <a:pos x="T0" y="T1"/>
              </a:cxn>
              <a:cxn ang="0">
                <a:pos x="T2" y="T3"/>
              </a:cxn>
              <a:cxn ang="0">
                <a:pos x="T4" y="T5"/>
              </a:cxn>
              <a:cxn ang="0">
                <a:pos x="T6" y="T7"/>
              </a:cxn>
              <a:cxn ang="0">
                <a:pos x="T8" y="T9"/>
              </a:cxn>
              <a:cxn ang="0">
                <a:pos x="T10" y="T11"/>
              </a:cxn>
            </a:cxnLst>
            <a:rect l="0" t="0" r="r" b="b"/>
            <a:pathLst>
              <a:path w="79" h="79">
                <a:moveTo>
                  <a:pt x="78" y="39"/>
                </a:moveTo>
                <a:lnTo>
                  <a:pt x="78" y="39"/>
                </a:lnTo>
                <a:cubicBezTo>
                  <a:pt x="78" y="18"/>
                  <a:pt x="61" y="0"/>
                  <a:pt x="39" y="0"/>
                </a:cubicBezTo>
                <a:cubicBezTo>
                  <a:pt x="18" y="0"/>
                  <a:pt x="0" y="18"/>
                  <a:pt x="0" y="39"/>
                </a:cubicBezTo>
                <a:cubicBezTo>
                  <a:pt x="0" y="60"/>
                  <a:pt x="18" y="78"/>
                  <a:pt x="39" y="78"/>
                </a:cubicBezTo>
                <a:cubicBezTo>
                  <a:pt x="61" y="78"/>
                  <a:pt x="78" y="60"/>
                  <a:pt x="78" y="39"/>
                </a:cubicBezTo>
              </a:path>
            </a:pathLst>
          </a:custGeom>
          <a:solidFill>
            <a:srgbClr val="FFFFF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51" name="Freeform 27"/>
          <p:cNvSpPr>
            <a:spLocks noChangeArrowheads="1"/>
          </p:cNvSpPr>
          <p:nvPr/>
        </p:nvSpPr>
        <p:spPr bwMode="auto">
          <a:xfrm>
            <a:off x="4937841" y="6339905"/>
            <a:ext cx="488412" cy="373937"/>
          </a:xfrm>
          <a:custGeom>
            <a:avLst/>
            <a:gdLst>
              <a:gd name="T0" fmla="*/ 234 w 282"/>
              <a:gd name="T1" fmla="*/ 0 h 215"/>
              <a:gd name="T2" fmla="*/ 234 w 282"/>
              <a:gd name="T3" fmla="*/ 0 h 215"/>
              <a:gd name="T4" fmla="*/ 31 w 282"/>
              <a:gd name="T5" fmla="*/ 114 h 215"/>
              <a:gd name="T6" fmla="*/ 14 w 282"/>
              <a:gd name="T7" fmla="*/ 181 h 215"/>
              <a:gd name="T8" fmla="*/ 81 w 282"/>
              <a:gd name="T9" fmla="*/ 199 h 215"/>
              <a:gd name="T10" fmla="*/ 281 w 282"/>
              <a:gd name="T11" fmla="*/ 89 h 215"/>
              <a:gd name="T12" fmla="*/ 234 w 282"/>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282" h="215">
                <a:moveTo>
                  <a:pt x="234" y="0"/>
                </a:moveTo>
                <a:lnTo>
                  <a:pt x="234" y="0"/>
                </a:lnTo>
                <a:cubicBezTo>
                  <a:pt x="31" y="114"/>
                  <a:pt x="31" y="114"/>
                  <a:pt x="31" y="114"/>
                </a:cubicBezTo>
                <a:cubicBezTo>
                  <a:pt x="10" y="128"/>
                  <a:pt x="0" y="157"/>
                  <a:pt x="14" y="181"/>
                </a:cubicBezTo>
                <a:cubicBezTo>
                  <a:pt x="28" y="203"/>
                  <a:pt x="57" y="214"/>
                  <a:pt x="81" y="199"/>
                </a:cubicBezTo>
                <a:cubicBezTo>
                  <a:pt x="281" y="89"/>
                  <a:pt x="281" y="89"/>
                  <a:pt x="281" y="89"/>
                </a:cubicBezTo>
                <a:lnTo>
                  <a:pt x="234"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52" name="Freeform 28"/>
          <p:cNvSpPr>
            <a:spLocks noChangeArrowheads="1"/>
          </p:cNvSpPr>
          <p:nvPr/>
        </p:nvSpPr>
        <p:spPr bwMode="auto">
          <a:xfrm>
            <a:off x="5128626" y="5324920"/>
            <a:ext cx="419732" cy="969196"/>
          </a:xfrm>
          <a:custGeom>
            <a:avLst/>
            <a:gdLst>
              <a:gd name="T0" fmla="*/ 241 w 242"/>
              <a:gd name="T1" fmla="*/ 533 h 559"/>
              <a:gd name="T2" fmla="*/ 241 w 242"/>
              <a:gd name="T3" fmla="*/ 533 h 559"/>
              <a:gd name="T4" fmla="*/ 99 w 242"/>
              <a:gd name="T5" fmla="*/ 43 h 559"/>
              <a:gd name="T6" fmla="*/ 38 w 242"/>
              <a:gd name="T7" fmla="*/ 7 h 559"/>
              <a:gd name="T8" fmla="*/ 6 w 242"/>
              <a:gd name="T9" fmla="*/ 67 h 559"/>
              <a:gd name="T10" fmla="*/ 149 w 242"/>
              <a:gd name="T11" fmla="*/ 558 h 559"/>
              <a:gd name="T12" fmla="*/ 241 w 242"/>
              <a:gd name="T13" fmla="*/ 533 h 559"/>
            </a:gdLst>
            <a:ahLst/>
            <a:cxnLst>
              <a:cxn ang="0">
                <a:pos x="T0" y="T1"/>
              </a:cxn>
              <a:cxn ang="0">
                <a:pos x="T2" y="T3"/>
              </a:cxn>
              <a:cxn ang="0">
                <a:pos x="T4" y="T5"/>
              </a:cxn>
              <a:cxn ang="0">
                <a:pos x="T6" y="T7"/>
              </a:cxn>
              <a:cxn ang="0">
                <a:pos x="T8" y="T9"/>
              </a:cxn>
              <a:cxn ang="0">
                <a:pos x="T10" y="T11"/>
              </a:cxn>
              <a:cxn ang="0">
                <a:pos x="T12" y="T13"/>
              </a:cxn>
            </a:cxnLst>
            <a:rect l="0" t="0" r="r" b="b"/>
            <a:pathLst>
              <a:path w="242" h="559">
                <a:moveTo>
                  <a:pt x="241" y="533"/>
                </a:moveTo>
                <a:lnTo>
                  <a:pt x="241" y="533"/>
                </a:lnTo>
                <a:cubicBezTo>
                  <a:pt x="99" y="43"/>
                  <a:pt x="99" y="43"/>
                  <a:pt x="99" y="43"/>
                </a:cubicBezTo>
                <a:cubicBezTo>
                  <a:pt x="92" y="14"/>
                  <a:pt x="67" y="0"/>
                  <a:pt x="38" y="7"/>
                </a:cubicBezTo>
                <a:cubicBezTo>
                  <a:pt x="14" y="14"/>
                  <a:pt x="0" y="43"/>
                  <a:pt x="6" y="67"/>
                </a:cubicBezTo>
                <a:cubicBezTo>
                  <a:pt x="149" y="558"/>
                  <a:pt x="149" y="558"/>
                  <a:pt x="149" y="558"/>
                </a:cubicBezTo>
                <a:lnTo>
                  <a:pt x="241" y="533"/>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53" name="Freeform 29"/>
          <p:cNvSpPr>
            <a:spLocks noChangeArrowheads="1"/>
          </p:cNvSpPr>
          <p:nvPr/>
        </p:nvSpPr>
        <p:spPr bwMode="auto">
          <a:xfrm>
            <a:off x="5441517" y="6324641"/>
            <a:ext cx="572355" cy="595251"/>
          </a:xfrm>
          <a:custGeom>
            <a:avLst/>
            <a:gdLst>
              <a:gd name="T0" fmla="*/ 18 w 332"/>
              <a:gd name="T1" fmla="*/ 0 h 342"/>
              <a:gd name="T2" fmla="*/ 18 w 332"/>
              <a:gd name="T3" fmla="*/ 0 h 342"/>
              <a:gd name="T4" fmla="*/ 4 w 332"/>
              <a:gd name="T5" fmla="*/ 17 h 342"/>
              <a:gd name="T6" fmla="*/ 4 w 332"/>
              <a:gd name="T7" fmla="*/ 21 h 342"/>
              <a:gd name="T8" fmla="*/ 306 w 332"/>
              <a:gd name="T9" fmla="*/ 341 h 342"/>
              <a:gd name="T10" fmla="*/ 313 w 332"/>
              <a:gd name="T11" fmla="*/ 341 h 342"/>
              <a:gd name="T12" fmla="*/ 327 w 332"/>
              <a:gd name="T13" fmla="*/ 327 h 342"/>
              <a:gd name="T14" fmla="*/ 327 w 332"/>
              <a:gd name="T15" fmla="*/ 319 h 342"/>
              <a:gd name="T16" fmla="*/ 25 w 332"/>
              <a:gd name="T17" fmla="*/ 0 h 342"/>
              <a:gd name="T18" fmla="*/ 18 w 332"/>
              <a:gd name="T19"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2" h="342">
                <a:moveTo>
                  <a:pt x="18" y="0"/>
                </a:moveTo>
                <a:lnTo>
                  <a:pt x="18" y="0"/>
                </a:lnTo>
                <a:cubicBezTo>
                  <a:pt x="4" y="17"/>
                  <a:pt x="4" y="17"/>
                  <a:pt x="4" y="17"/>
                </a:cubicBezTo>
                <a:cubicBezTo>
                  <a:pt x="0" y="17"/>
                  <a:pt x="0" y="21"/>
                  <a:pt x="4" y="21"/>
                </a:cubicBezTo>
                <a:cubicBezTo>
                  <a:pt x="306" y="341"/>
                  <a:pt x="306" y="341"/>
                  <a:pt x="306" y="341"/>
                </a:cubicBezTo>
                <a:cubicBezTo>
                  <a:pt x="306" y="341"/>
                  <a:pt x="309" y="341"/>
                  <a:pt x="313" y="341"/>
                </a:cubicBezTo>
                <a:cubicBezTo>
                  <a:pt x="327" y="327"/>
                  <a:pt x="327" y="327"/>
                  <a:pt x="327" y="327"/>
                </a:cubicBezTo>
                <a:cubicBezTo>
                  <a:pt x="331" y="323"/>
                  <a:pt x="331" y="319"/>
                  <a:pt x="327" y="319"/>
                </a:cubicBezTo>
                <a:cubicBezTo>
                  <a:pt x="25" y="0"/>
                  <a:pt x="25" y="0"/>
                  <a:pt x="25" y="0"/>
                </a:cubicBezTo>
                <a:cubicBezTo>
                  <a:pt x="25" y="0"/>
                  <a:pt x="21" y="0"/>
                  <a:pt x="18" y="0"/>
                </a:cubicBezTo>
              </a:path>
            </a:pathLst>
          </a:custGeom>
          <a:solidFill>
            <a:srgbClr val="F4773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54" name="Freeform 66"/>
          <p:cNvSpPr>
            <a:spLocks noChangeArrowheads="1"/>
          </p:cNvSpPr>
          <p:nvPr/>
        </p:nvSpPr>
        <p:spPr bwMode="auto">
          <a:xfrm>
            <a:off x="10150106" y="4317569"/>
            <a:ext cx="4090446" cy="4090448"/>
          </a:xfrm>
          <a:custGeom>
            <a:avLst/>
            <a:gdLst>
              <a:gd name="T0" fmla="*/ 2045 w 2363"/>
              <a:gd name="T1" fmla="*/ 2362 h 2363"/>
              <a:gd name="T2" fmla="*/ 2045 w 2363"/>
              <a:gd name="T3" fmla="*/ 2362 h 2363"/>
              <a:gd name="T4" fmla="*/ 316 w 2363"/>
              <a:gd name="T5" fmla="*/ 2362 h 2363"/>
              <a:gd name="T6" fmla="*/ 0 w 2363"/>
              <a:gd name="T7" fmla="*/ 2045 h 2363"/>
              <a:gd name="T8" fmla="*/ 0 w 2363"/>
              <a:gd name="T9" fmla="*/ 317 h 2363"/>
              <a:gd name="T10" fmla="*/ 316 w 2363"/>
              <a:gd name="T11" fmla="*/ 0 h 2363"/>
              <a:gd name="T12" fmla="*/ 2045 w 2363"/>
              <a:gd name="T13" fmla="*/ 0 h 2363"/>
              <a:gd name="T14" fmla="*/ 2362 w 2363"/>
              <a:gd name="T15" fmla="*/ 317 h 2363"/>
              <a:gd name="T16" fmla="*/ 2362 w 2363"/>
              <a:gd name="T17" fmla="*/ 2045 h 2363"/>
              <a:gd name="T18" fmla="*/ 2045 w 2363"/>
              <a:gd name="T19" fmla="*/ 2362 h 2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3" h="2363">
                <a:moveTo>
                  <a:pt x="2045" y="2362"/>
                </a:moveTo>
                <a:lnTo>
                  <a:pt x="2045" y="2362"/>
                </a:lnTo>
                <a:cubicBezTo>
                  <a:pt x="316" y="2362"/>
                  <a:pt x="316" y="2362"/>
                  <a:pt x="316" y="2362"/>
                </a:cubicBezTo>
                <a:cubicBezTo>
                  <a:pt x="142" y="2362"/>
                  <a:pt x="0" y="2219"/>
                  <a:pt x="0" y="2045"/>
                </a:cubicBezTo>
                <a:cubicBezTo>
                  <a:pt x="0" y="317"/>
                  <a:pt x="0" y="317"/>
                  <a:pt x="0" y="317"/>
                </a:cubicBezTo>
                <a:cubicBezTo>
                  <a:pt x="0" y="142"/>
                  <a:pt x="142" y="0"/>
                  <a:pt x="316" y="0"/>
                </a:cubicBezTo>
                <a:cubicBezTo>
                  <a:pt x="2045" y="0"/>
                  <a:pt x="2045" y="0"/>
                  <a:pt x="2045" y="0"/>
                </a:cubicBezTo>
                <a:cubicBezTo>
                  <a:pt x="2219" y="0"/>
                  <a:pt x="2362" y="142"/>
                  <a:pt x="2362" y="317"/>
                </a:cubicBezTo>
                <a:cubicBezTo>
                  <a:pt x="2362" y="2045"/>
                  <a:pt x="2362" y="2045"/>
                  <a:pt x="2362" y="2045"/>
                </a:cubicBezTo>
                <a:cubicBezTo>
                  <a:pt x="2362" y="2219"/>
                  <a:pt x="2219" y="2362"/>
                  <a:pt x="2045" y="2362"/>
                </a:cubicBezTo>
              </a:path>
            </a:pathLst>
          </a:custGeom>
          <a:solidFill>
            <a:schemeClr val="accent2"/>
          </a:solidFill>
          <a:ln>
            <a:noFill/>
          </a:ln>
          <a:effectLst/>
        </p:spPr>
        <p:txBody>
          <a:bodyPr wrap="none" anchor="ctr"/>
          <a:lstStyle/>
          <a:p>
            <a:endParaRPr lang="en-US" sz="7197"/>
          </a:p>
        </p:txBody>
      </p:sp>
      <p:sp>
        <p:nvSpPr>
          <p:cNvPr id="57" name="Freeform 113"/>
          <p:cNvSpPr>
            <a:spLocks noChangeArrowheads="1"/>
          </p:cNvSpPr>
          <p:nvPr/>
        </p:nvSpPr>
        <p:spPr bwMode="auto">
          <a:xfrm>
            <a:off x="16865764" y="4317569"/>
            <a:ext cx="4090446" cy="4090448"/>
          </a:xfrm>
          <a:custGeom>
            <a:avLst/>
            <a:gdLst>
              <a:gd name="T0" fmla="*/ 2045 w 2363"/>
              <a:gd name="T1" fmla="*/ 2362 h 2363"/>
              <a:gd name="T2" fmla="*/ 2045 w 2363"/>
              <a:gd name="T3" fmla="*/ 2362 h 2363"/>
              <a:gd name="T4" fmla="*/ 316 w 2363"/>
              <a:gd name="T5" fmla="*/ 2362 h 2363"/>
              <a:gd name="T6" fmla="*/ 0 w 2363"/>
              <a:gd name="T7" fmla="*/ 2045 h 2363"/>
              <a:gd name="T8" fmla="*/ 0 w 2363"/>
              <a:gd name="T9" fmla="*/ 316 h 2363"/>
              <a:gd name="T10" fmla="*/ 316 w 2363"/>
              <a:gd name="T11" fmla="*/ 0 h 2363"/>
              <a:gd name="T12" fmla="*/ 2045 w 2363"/>
              <a:gd name="T13" fmla="*/ 0 h 2363"/>
              <a:gd name="T14" fmla="*/ 2362 w 2363"/>
              <a:gd name="T15" fmla="*/ 316 h 2363"/>
              <a:gd name="T16" fmla="*/ 2362 w 2363"/>
              <a:gd name="T17" fmla="*/ 2045 h 2363"/>
              <a:gd name="T18" fmla="*/ 2045 w 2363"/>
              <a:gd name="T19" fmla="*/ 2362 h 2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3" h="2363">
                <a:moveTo>
                  <a:pt x="2045" y="2362"/>
                </a:moveTo>
                <a:lnTo>
                  <a:pt x="2045" y="2362"/>
                </a:lnTo>
                <a:cubicBezTo>
                  <a:pt x="316" y="2362"/>
                  <a:pt x="316" y="2362"/>
                  <a:pt x="316" y="2362"/>
                </a:cubicBezTo>
                <a:cubicBezTo>
                  <a:pt x="142" y="2362"/>
                  <a:pt x="0" y="2219"/>
                  <a:pt x="0" y="2045"/>
                </a:cubicBezTo>
                <a:cubicBezTo>
                  <a:pt x="0" y="316"/>
                  <a:pt x="0" y="316"/>
                  <a:pt x="0" y="316"/>
                </a:cubicBezTo>
                <a:cubicBezTo>
                  <a:pt x="0" y="142"/>
                  <a:pt x="142" y="0"/>
                  <a:pt x="316" y="0"/>
                </a:cubicBezTo>
                <a:cubicBezTo>
                  <a:pt x="2045" y="0"/>
                  <a:pt x="2045" y="0"/>
                  <a:pt x="2045" y="0"/>
                </a:cubicBezTo>
                <a:cubicBezTo>
                  <a:pt x="2219" y="0"/>
                  <a:pt x="2362" y="142"/>
                  <a:pt x="2362" y="316"/>
                </a:cubicBezTo>
                <a:cubicBezTo>
                  <a:pt x="2362" y="2045"/>
                  <a:pt x="2362" y="2045"/>
                  <a:pt x="2362" y="2045"/>
                </a:cubicBezTo>
                <a:cubicBezTo>
                  <a:pt x="2362" y="2219"/>
                  <a:pt x="2219" y="2362"/>
                  <a:pt x="2045" y="2362"/>
                </a:cubicBezTo>
              </a:path>
            </a:pathLst>
          </a:custGeom>
          <a:solidFill>
            <a:schemeClr val="accent3"/>
          </a:solidFill>
          <a:ln>
            <a:noFill/>
          </a:ln>
          <a:effectLst/>
        </p:spPr>
        <p:txBody>
          <a:bodyPr wrap="none" anchor="ctr"/>
          <a:lstStyle/>
          <a:p>
            <a:endParaRPr lang="en-US" sz="7197"/>
          </a:p>
        </p:txBody>
      </p:sp>
      <p:sp>
        <p:nvSpPr>
          <p:cNvPr id="58" name="Freeform 114"/>
          <p:cNvSpPr>
            <a:spLocks noChangeArrowheads="1"/>
          </p:cNvSpPr>
          <p:nvPr/>
        </p:nvSpPr>
        <p:spPr bwMode="auto">
          <a:xfrm>
            <a:off x="17941795" y="5256234"/>
            <a:ext cx="1358394" cy="1358395"/>
          </a:xfrm>
          <a:custGeom>
            <a:avLst/>
            <a:gdLst>
              <a:gd name="T0" fmla="*/ 220 w 783"/>
              <a:gd name="T1" fmla="*/ 97 h 784"/>
              <a:gd name="T2" fmla="*/ 220 w 783"/>
              <a:gd name="T3" fmla="*/ 97 h 784"/>
              <a:gd name="T4" fmla="*/ 92 w 783"/>
              <a:gd name="T5" fmla="*/ 563 h 784"/>
              <a:gd name="T6" fmla="*/ 561 w 783"/>
              <a:gd name="T7" fmla="*/ 690 h 784"/>
              <a:gd name="T8" fmla="*/ 686 w 783"/>
              <a:gd name="T9" fmla="*/ 221 h 784"/>
              <a:gd name="T10" fmla="*/ 220 w 783"/>
              <a:gd name="T11" fmla="*/ 97 h 784"/>
            </a:gdLst>
            <a:ahLst/>
            <a:cxnLst>
              <a:cxn ang="0">
                <a:pos x="T0" y="T1"/>
              </a:cxn>
              <a:cxn ang="0">
                <a:pos x="T2" y="T3"/>
              </a:cxn>
              <a:cxn ang="0">
                <a:pos x="T4" y="T5"/>
              </a:cxn>
              <a:cxn ang="0">
                <a:pos x="T6" y="T7"/>
              </a:cxn>
              <a:cxn ang="0">
                <a:pos x="T8" y="T9"/>
              </a:cxn>
              <a:cxn ang="0">
                <a:pos x="T10" y="T11"/>
              </a:cxn>
            </a:cxnLst>
            <a:rect l="0" t="0" r="r" b="b"/>
            <a:pathLst>
              <a:path w="783" h="784">
                <a:moveTo>
                  <a:pt x="220" y="97"/>
                </a:moveTo>
                <a:lnTo>
                  <a:pt x="220" y="97"/>
                </a:lnTo>
                <a:cubicBezTo>
                  <a:pt x="57" y="193"/>
                  <a:pt x="0" y="399"/>
                  <a:pt x="92" y="563"/>
                </a:cubicBezTo>
                <a:cubicBezTo>
                  <a:pt x="188" y="730"/>
                  <a:pt x="398" y="783"/>
                  <a:pt x="561" y="690"/>
                </a:cubicBezTo>
                <a:cubicBezTo>
                  <a:pt x="725" y="594"/>
                  <a:pt x="782" y="385"/>
                  <a:pt x="686" y="221"/>
                </a:cubicBezTo>
                <a:cubicBezTo>
                  <a:pt x="594" y="57"/>
                  <a:pt x="384" y="0"/>
                  <a:pt x="220" y="97"/>
                </a:cubicBezTo>
              </a:path>
            </a:pathLst>
          </a:custGeom>
          <a:solidFill>
            <a:srgbClr val="FFFFF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59" name="Freeform 115"/>
          <p:cNvSpPr>
            <a:spLocks noChangeArrowheads="1"/>
          </p:cNvSpPr>
          <p:nvPr/>
        </p:nvSpPr>
        <p:spPr bwMode="auto">
          <a:xfrm>
            <a:off x="18094423" y="5561491"/>
            <a:ext cx="320520" cy="808933"/>
          </a:xfrm>
          <a:custGeom>
            <a:avLst/>
            <a:gdLst>
              <a:gd name="T0" fmla="*/ 167 w 185"/>
              <a:gd name="T1" fmla="*/ 462 h 467"/>
              <a:gd name="T2" fmla="*/ 167 w 185"/>
              <a:gd name="T3" fmla="*/ 462 h 467"/>
              <a:gd name="T4" fmla="*/ 138 w 185"/>
              <a:gd name="T5" fmla="*/ 459 h 467"/>
              <a:gd name="T6" fmla="*/ 46 w 185"/>
              <a:gd name="T7" fmla="*/ 363 h 467"/>
              <a:gd name="T8" fmla="*/ 7 w 185"/>
              <a:gd name="T9" fmla="*/ 178 h 467"/>
              <a:gd name="T10" fmla="*/ 89 w 185"/>
              <a:gd name="T11" fmla="*/ 11 h 467"/>
              <a:gd name="T12" fmla="*/ 128 w 185"/>
              <a:gd name="T13" fmla="*/ 11 h 467"/>
              <a:gd name="T14" fmla="*/ 128 w 185"/>
              <a:gd name="T15" fmla="*/ 46 h 467"/>
              <a:gd name="T16" fmla="*/ 63 w 185"/>
              <a:gd name="T17" fmla="*/ 185 h 467"/>
              <a:gd name="T18" fmla="*/ 92 w 185"/>
              <a:gd name="T19" fmla="*/ 335 h 467"/>
              <a:gd name="T20" fmla="*/ 167 w 185"/>
              <a:gd name="T21" fmla="*/ 416 h 467"/>
              <a:gd name="T22" fmla="*/ 174 w 185"/>
              <a:gd name="T23" fmla="*/ 452 h 467"/>
              <a:gd name="T24" fmla="*/ 167 w 185"/>
              <a:gd name="T25" fmla="*/ 462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467">
                <a:moveTo>
                  <a:pt x="167" y="462"/>
                </a:moveTo>
                <a:lnTo>
                  <a:pt x="167" y="462"/>
                </a:lnTo>
                <a:cubicBezTo>
                  <a:pt x="156" y="466"/>
                  <a:pt x="146" y="466"/>
                  <a:pt x="138" y="459"/>
                </a:cubicBezTo>
                <a:cubicBezTo>
                  <a:pt x="99" y="434"/>
                  <a:pt x="67" y="402"/>
                  <a:pt x="46" y="363"/>
                </a:cubicBezTo>
                <a:cubicBezTo>
                  <a:pt x="14" y="306"/>
                  <a:pt x="0" y="242"/>
                  <a:pt x="7" y="178"/>
                </a:cubicBezTo>
                <a:cubicBezTo>
                  <a:pt x="17" y="114"/>
                  <a:pt x="46" y="57"/>
                  <a:pt x="89" y="11"/>
                </a:cubicBezTo>
                <a:cubicBezTo>
                  <a:pt x="99" y="0"/>
                  <a:pt x="117" y="0"/>
                  <a:pt x="128" y="11"/>
                </a:cubicBezTo>
                <a:cubicBezTo>
                  <a:pt x="138" y="22"/>
                  <a:pt x="138" y="36"/>
                  <a:pt x="128" y="46"/>
                </a:cubicBezTo>
                <a:cubicBezTo>
                  <a:pt x="92" y="86"/>
                  <a:pt x="67" y="132"/>
                  <a:pt x="63" y="185"/>
                </a:cubicBezTo>
                <a:cubicBezTo>
                  <a:pt x="56" y="239"/>
                  <a:pt x="67" y="288"/>
                  <a:pt x="92" y="335"/>
                </a:cubicBezTo>
                <a:cubicBezTo>
                  <a:pt x="110" y="367"/>
                  <a:pt x="138" y="395"/>
                  <a:pt x="167" y="416"/>
                </a:cubicBezTo>
                <a:cubicBezTo>
                  <a:pt x="181" y="424"/>
                  <a:pt x="184" y="441"/>
                  <a:pt x="174" y="452"/>
                </a:cubicBezTo>
                <a:cubicBezTo>
                  <a:pt x="174" y="455"/>
                  <a:pt x="170" y="459"/>
                  <a:pt x="167" y="462"/>
                </a:cubicBez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60" name="Freeform 116"/>
          <p:cNvSpPr>
            <a:spLocks noChangeArrowheads="1"/>
          </p:cNvSpPr>
          <p:nvPr/>
        </p:nvSpPr>
        <p:spPr bwMode="auto">
          <a:xfrm>
            <a:off x="18842305" y="6461998"/>
            <a:ext cx="595251" cy="763143"/>
          </a:xfrm>
          <a:custGeom>
            <a:avLst/>
            <a:gdLst>
              <a:gd name="T0" fmla="*/ 131 w 342"/>
              <a:gd name="T1" fmla="*/ 0 h 443"/>
              <a:gd name="T2" fmla="*/ 0 w 342"/>
              <a:gd name="T3" fmla="*/ 75 h 443"/>
              <a:gd name="T4" fmla="*/ 213 w 342"/>
              <a:gd name="T5" fmla="*/ 442 h 443"/>
              <a:gd name="T6" fmla="*/ 341 w 342"/>
              <a:gd name="T7" fmla="*/ 367 h 443"/>
              <a:gd name="T8" fmla="*/ 131 w 342"/>
              <a:gd name="T9" fmla="*/ 0 h 443"/>
            </a:gdLst>
            <a:ahLst/>
            <a:cxnLst>
              <a:cxn ang="0">
                <a:pos x="T0" y="T1"/>
              </a:cxn>
              <a:cxn ang="0">
                <a:pos x="T2" y="T3"/>
              </a:cxn>
              <a:cxn ang="0">
                <a:pos x="T4" y="T5"/>
              </a:cxn>
              <a:cxn ang="0">
                <a:pos x="T6" y="T7"/>
              </a:cxn>
              <a:cxn ang="0">
                <a:pos x="T8" y="T9"/>
              </a:cxn>
            </a:cxnLst>
            <a:rect l="0" t="0" r="r" b="b"/>
            <a:pathLst>
              <a:path w="342" h="443">
                <a:moveTo>
                  <a:pt x="131" y="0"/>
                </a:moveTo>
                <a:lnTo>
                  <a:pt x="0" y="75"/>
                </a:lnTo>
                <a:lnTo>
                  <a:pt x="213" y="442"/>
                </a:lnTo>
                <a:lnTo>
                  <a:pt x="341" y="367"/>
                </a:lnTo>
                <a:lnTo>
                  <a:pt x="131"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61" name="Freeform 117"/>
          <p:cNvSpPr>
            <a:spLocks noChangeArrowheads="1"/>
          </p:cNvSpPr>
          <p:nvPr/>
        </p:nvSpPr>
        <p:spPr bwMode="auto">
          <a:xfrm>
            <a:off x="19055982" y="6935149"/>
            <a:ext cx="976822" cy="1259188"/>
          </a:xfrm>
          <a:custGeom>
            <a:avLst/>
            <a:gdLst>
              <a:gd name="T0" fmla="*/ 0 w 563"/>
              <a:gd name="T1" fmla="*/ 132 h 727"/>
              <a:gd name="T2" fmla="*/ 0 w 563"/>
              <a:gd name="T3" fmla="*/ 132 h 727"/>
              <a:gd name="T4" fmla="*/ 313 w 563"/>
              <a:gd name="T5" fmla="*/ 676 h 727"/>
              <a:gd name="T6" fmla="*/ 399 w 563"/>
              <a:gd name="T7" fmla="*/ 711 h 727"/>
              <a:gd name="T8" fmla="*/ 534 w 563"/>
              <a:gd name="T9" fmla="*/ 634 h 727"/>
              <a:gd name="T10" fmla="*/ 544 w 563"/>
              <a:gd name="T11" fmla="*/ 544 h 727"/>
              <a:gd name="T12" fmla="*/ 231 w 563"/>
              <a:gd name="T13" fmla="*/ 0 h 727"/>
              <a:gd name="T14" fmla="*/ 0 w 563"/>
              <a:gd name="T15" fmla="*/ 132 h 7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3" h="727">
                <a:moveTo>
                  <a:pt x="0" y="132"/>
                </a:moveTo>
                <a:lnTo>
                  <a:pt x="0" y="132"/>
                </a:lnTo>
                <a:cubicBezTo>
                  <a:pt x="313" y="676"/>
                  <a:pt x="313" y="676"/>
                  <a:pt x="313" y="676"/>
                </a:cubicBezTo>
                <a:cubicBezTo>
                  <a:pt x="334" y="708"/>
                  <a:pt x="370" y="726"/>
                  <a:pt x="399" y="711"/>
                </a:cubicBezTo>
                <a:cubicBezTo>
                  <a:pt x="534" y="634"/>
                  <a:pt x="534" y="634"/>
                  <a:pt x="534" y="634"/>
                </a:cubicBezTo>
                <a:cubicBezTo>
                  <a:pt x="558" y="616"/>
                  <a:pt x="562" y="577"/>
                  <a:pt x="544" y="544"/>
                </a:cubicBezTo>
                <a:cubicBezTo>
                  <a:pt x="231" y="0"/>
                  <a:pt x="231" y="0"/>
                  <a:pt x="231" y="0"/>
                </a:cubicBezTo>
                <a:lnTo>
                  <a:pt x="0" y="132"/>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62" name="Freeform 118"/>
          <p:cNvSpPr>
            <a:spLocks noChangeArrowheads="1"/>
          </p:cNvSpPr>
          <p:nvPr/>
        </p:nvSpPr>
        <p:spPr bwMode="auto">
          <a:xfrm>
            <a:off x="18422576" y="6309373"/>
            <a:ext cx="114468" cy="114473"/>
          </a:xfrm>
          <a:custGeom>
            <a:avLst/>
            <a:gdLst>
              <a:gd name="T0" fmla="*/ 57 w 68"/>
              <a:gd name="T1" fmla="*/ 18 h 65"/>
              <a:gd name="T2" fmla="*/ 57 w 68"/>
              <a:gd name="T3" fmla="*/ 18 h 65"/>
              <a:gd name="T4" fmla="*/ 21 w 68"/>
              <a:gd name="T5" fmla="*/ 7 h 65"/>
              <a:gd name="T6" fmla="*/ 7 w 68"/>
              <a:gd name="T7" fmla="*/ 47 h 65"/>
              <a:gd name="T8" fmla="*/ 46 w 68"/>
              <a:gd name="T9" fmla="*/ 57 h 65"/>
              <a:gd name="T10" fmla="*/ 57 w 68"/>
              <a:gd name="T11" fmla="*/ 18 h 65"/>
            </a:gdLst>
            <a:ahLst/>
            <a:cxnLst>
              <a:cxn ang="0">
                <a:pos x="T0" y="T1"/>
              </a:cxn>
              <a:cxn ang="0">
                <a:pos x="T2" y="T3"/>
              </a:cxn>
              <a:cxn ang="0">
                <a:pos x="T4" y="T5"/>
              </a:cxn>
              <a:cxn ang="0">
                <a:pos x="T6" y="T7"/>
              </a:cxn>
              <a:cxn ang="0">
                <a:pos x="T8" y="T9"/>
              </a:cxn>
              <a:cxn ang="0">
                <a:pos x="T10" y="T11"/>
              </a:cxn>
            </a:cxnLst>
            <a:rect l="0" t="0" r="r" b="b"/>
            <a:pathLst>
              <a:path w="68" h="65">
                <a:moveTo>
                  <a:pt x="57" y="18"/>
                </a:moveTo>
                <a:lnTo>
                  <a:pt x="57" y="18"/>
                </a:lnTo>
                <a:cubicBezTo>
                  <a:pt x="49" y="4"/>
                  <a:pt x="32" y="0"/>
                  <a:pt x="21" y="7"/>
                </a:cubicBezTo>
                <a:cubicBezTo>
                  <a:pt x="7" y="18"/>
                  <a:pt x="0" y="36"/>
                  <a:pt x="7" y="47"/>
                </a:cubicBezTo>
                <a:cubicBezTo>
                  <a:pt x="14" y="61"/>
                  <a:pt x="32" y="64"/>
                  <a:pt x="46" y="57"/>
                </a:cubicBezTo>
                <a:cubicBezTo>
                  <a:pt x="60" y="47"/>
                  <a:pt x="67" y="32"/>
                  <a:pt x="57" y="18"/>
                </a:cubicBez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63" name="Freeform 119"/>
          <p:cNvSpPr>
            <a:spLocks noChangeArrowheads="1"/>
          </p:cNvSpPr>
          <p:nvPr/>
        </p:nvSpPr>
        <p:spPr bwMode="auto">
          <a:xfrm>
            <a:off x="17682326" y="5004397"/>
            <a:ext cx="1862068" cy="1862069"/>
          </a:xfrm>
          <a:custGeom>
            <a:avLst/>
            <a:gdLst>
              <a:gd name="T0" fmla="*/ 302 w 1075"/>
              <a:gd name="T1" fmla="*/ 131 h 1074"/>
              <a:gd name="T2" fmla="*/ 302 w 1075"/>
              <a:gd name="T3" fmla="*/ 131 h 1074"/>
              <a:gd name="T4" fmla="*/ 128 w 1075"/>
              <a:gd name="T5" fmla="*/ 771 h 1074"/>
              <a:gd name="T6" fmla="*/ 772 w 1075"/>
              <a:gd name="T7" fmla="*/ 946 h 1074"/>
              <a:gd name="T8" fmla="*/ 942 w 1075"/>
              <a:gd name="T9" fmla="*/ 302 h 1074"/>
              <a:gd name="T10" fmla="*/ 302 w 1075"/>
              <a:gd name="T11" fmla="*/ 131 h 1074"/>
              <a:gd name="T12" fmla="*/ 707 w 1075"/>
              <a:gd name="T13" fmla="*/ 835 h 1074"/>
              <a:gd name="T14" fmla="*/ 707 w 1075"/>
              <a:gd name="T15" fmla="*/ 835 h 1074"/>
              <a:gd name="T16" fmla="*/ 238 w 1075"/>
              <a:gd name="T17" fmla="*/ 708 h 1074"/>
              <a:gd name="T18" fmla="*/ 366 w 1075"/>
              <a:gd name="T19" fmla="*/ 242 h 1074"/>
              <a:gd name="T20" fmla="*/ 832 w 1075"/>
              <a:gd name="T21" fmla="*/ 366 h 1074"/>
              <a:gd name="T22" fmla="*/ 707 w 1075"/>
              <a:gd name="T23" fmla="*/ 83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5" h="1074">
                <a:moveTo>
                  <a:pt x="302" y="131"/>
                </a:moveTo>
                <a:lnTo>
                  <a:pt x="302" y="131"/>
                </a:lnTo>
                <a:cubicBezTo>
                  <a:pt x="78" y="259"/>
                  <a:pt x="0" y="547"/>
                  <a:pt x="128" y="771"/>
                </a:cubicBezTo>
                <a:cubicBezTo>
                  <a:pt x="260" y="999"/>
                  <a:pt x="548" y="1073"/>
                  <a:pt x="772" y="946"/>
                </a:cubicBezTo>
                <a:cubicBezTo>
                  <a:pt x="995" y="814"/>
                  <a:pt x="1074" y="526"/>
                  <a:pt x="942" y="302"/>
                </a:cubicBezTo>
                <a:cubicBezTo>
                  <a:pt x="814" y="78"/>
                  <a:pt x="526" y="0"/>
                  <a:pt x="302" y="131"/>
                </a:cubicBezTo>
                <a:close/>
                <a:moveTo>
                  <a:pt x="707" y="835"/>
                </a:moveTo>
                <a:lnTo>
                  <a:pt x="707" y="835"/>
                </a:lnTo>
                <a:cubicBezTo>
                  <a:pt x="544" y="928"/>
                  <a:pt x="334" y="875"/>
                  <a:pt x="238" y="708"/>
                </a:cubicBezTo>
                <a:cubicBezTo>
                  <a:pt x="146" y="544"/>
                  <a:pt x="203" y="338"/>
                  <a:pt x="366" y="242"/>
                </a:cubicBezTo>
                <a:cubicBezTo>
                  <a:pt x="530" y="145"/>
                  <a:pt x="740" y="202"/>
                  <a:pt x="832" y="366"/>
                </a:cubicBezTo>
                <a:cubicBezTo>
                  <a:pt x="928" y="530"/>
                  <a:pt x="871" y="739"/>
                  <a:pt x="707" y="835"/>
                </a:cubicBezTo>
                <a:close/>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64" name="Freeform 120"/>
          <p:cNvSpPr>
            <a:spLocks noChangeArrowheads="1"/>
          </p:cNvSpPr>
          <p:nvPr/>
        </p:nvSpPr>
        <p:spPr bwMode="auto">
          <a:xfrm>
            <a:off x="18331001" y="4554142"/>
            <a:ext cx="1022612" cy="1396555"/>
          </a:xfrm>
          <a:custGeom>
            <a:avLst/>
            <a:gdLst>
              <a:gd name="T0" fmla="*/ 299 w 592"/>
              <a:gd name="T1" fmla="*/ 636 h 805"/>
              <a:gd name="T2" fmla="*/ 164 w 592"/>
              <a:gd name="T3" fmla="*/ 626 h 805"/>
              <a:gd name="T4" fmla="*/ 0 w 592"/>
              <a:gd name="T5" fmla="*/ 722 h 805"/>
              <a:gd name="T6" fmla="*/ 417 w 592"/>
              <a:gd name="T7" fmla="*/ 804 h 805"/>
              <a:gd name="T8" fmla="*/ 591 w 592"/>
              <a:gd name="T9" fmla="*/ 0 h 805"/>
              <a:gd name="T10" fmla="*/ 299 w 592"/>
              <a:gd name="T11" fmla="*/ 636 h 805"/>
            </a:gdLst>
            <a:ahLst/>
            <a:cxnLst>
              <a:cxn ang="0">
                <a:pos x="T0" y="T1"/>
              </a:cxn>
              <a:cxn ang="0">
                <a:pos x="T2" y="T3"/>
              </a:cxn>
              <a:cxn ang="0">
                <a:pos x="T4" y="T5"/>
              </a:cxn>
              <a:cxn ang="0">
                <a:pos x="T6" y="T7"/>
              </a:cxn>
              <a:cxn ang="0">
                <a:pos x="T8" y="T9"/>
              </a:cxn>
              <a:cxn ang="0">
                <a:pos x="T10" y="T11"/>
              </a:cxn>
            </a:cxnLst>
            <a:rect l="0" t="0" r="r" b="b"/>
            <a:pathLst>
              <a:path w="592" h="805">
                <a:moveTo>
                  <a:pt x="299" y="636"/>
                </a:moveTo>
                <a:lnTo>
                  <a:pt x="164" y="626"/>
                </a:lnTo>
                <a:lnTo>
                  <a:pt x="0" y="722"/>
                </a:lnTo>
                <a:lnTo>
                  <a:pt x="417" y="804"/>
                </a:lnTo>
                <a:lnTo>
                  <a:pt x="591" y="0"/>
                </a:lnTo>
                <a:lnTo>
                  <a:pt x="299" y="636"/>
                </a:lnTo>
              </a:path>
            </a:pathLst>
          </a:custGeom>
          <a:solidFill>
            <a:schemeClr val="accent4"/>
          </a:solidFill>
          <a:ln>
            <a:noFill/>
          </a:ln>
          <a:effectLst/>
        </p:spPr>
        <p:txBody>
          <a:bodyPr wrap="none" anchor="ctr"/>
          <a:lstStyle/>
          <a:p>
            <a:endParaRPr lang="en-US" sz="7197"/>
          </a:p>
        </p:txBody>
      </p:sp>
      <p:sp>
        <p:nvSpPr>
          <p:cNvPr id="65" name="Subtitle 2"/>
          <p:cNvSpPr txBox="1">
            <a:spLocks/>
          </p:cNvSpPr>
          <p:nvPr/>
        </p:nvSpPr>
        <p:spPr>
          <a:xfrm>
            <a:off x="16949496" y="9736482"/>
            <a:ext cx="3900744" cy="169578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err="1">
                <a:solidFill>
                  <a:schemeClr val="tx1"/>
                </a:solidFill>
                <a:latin typeface="Lato Light" charset="0"/>
                <a:ea typeface="Lato Light" charset="0"/>
                <a:cs typeface="Lato Light" charset="0"/>
              </a:rPr>
              <a:t>Fiabilité</a:t>
            </a:r>
            <a:r>
              <a:rPr lang="en-US" dirty="0">
                <a:solidFill>
                  <a:schemeClr val="tx1"/>
                </a:solidFill>
                <a:latin typeface="Lato Light" charset="0"/>
                <a:ea typeface="Lato Light" charset="0"/>
                <a:cs typeface="Lato Light" charset="0"/>
              </a:rPr>
              <a:t> des </a:t>
            </a:r>
            <a:r>
              <a:rPr lang="en-US" dirty="0" err="1">
                <a:solidFill>
                  <a:schemeClr val="tx1"/>
                </a:solidFill>
                <a:latin typeface="Lato Light" charset="0"/>
                <a:ea typeface="Lato Light" charset="0"/>
                <a:cs typeface="Lato Light" charset="0"/>
              </a:rPr>
              <a:t>données</a:t>
            </a:r>
            <a:r>
              <a:rPr lang="en-US" dirty="0">
                <a:solidFill>
                  <a:schemeClr val="tx1"/>
                </a:solidFill>
                <a:latin typeface="Lato Light" charset="0"/>
                <a:ea typeface="Lato Light" charset="0"/>
                <a:cs typeface="Lato Light" charset="0"/>
              </a:rPr>
              <a:t> et </a:t>
            </a:r>
            <a:r>
              <a:rPr lang="en-US" dirty="0" err="1">
                <a:solidFill>
                  <a:schemeClr val="tx1"/>
                </a:solidFill>
                <a:latin typeface="Lato Light" charset="0"/>
                <a:ea typeface="Lato Light" charset="0"/>
                <a:cs typeface="Lato Light" charset="0"/>
              </a:rPr>
              <a:t>outils</a:t>
            </a:r>
            <a:r>
              <a:rPr lang="en-US" dirty="0">
                <a:solidFill>
                  <a:schemeClr val="tx1"/>
                </a:solidFill>
                <a:latin typeface="Lato Light" charset="0"/>
                <a:ea typeface="Lato Light" charset="0"/>
                <a:cs typeface="Lato Light" charset="0"/>
              </a:rPr>
              <a:t> de reporting </a:t>
            </a:r>
            <a:r>
              <a:rPr lang="en-US" dirty="0" err="1">
                <a:solidFill>
                  <a:schemeClr val="tx1"/>
                </a:solidFill>
                <a:latin typeface="Lato Light" charset="0"/>
                <a:ea typeface="Lato Light" charset="0"/>
                <a:cs typeface="Lato Light" charset="0"/>
              </a:rPr>
              <a:t>simplifiés</a:t>
            </a:r>
            <a:endParaRPr lang="en-US" dirty="0">
              <a:solidFill>
                <a:schemeClr val="tx1"/>
              </a:solidFill>
              <a:latin typeface="Lato Light" charset="0"/>
              <a:ea typeface="Lato Light" charset="0"/>
              <a:cs typeface="Lato Light" charset="0"/>
            </a:endParaRPr>
          </a:p>
        </p:txBody>
      </p:sp>
      <p:sp>
        <p:nvSpPr>
          <p:cNvPr id="66" name="TextBox 65"/>
          <p:cNvSpPr txBox="1"/>
          <p:nvPr/>
        </p:nvSpPr>
        <p:spPr>
          <a:xfrm>
            <a:off x="16962010" y="8970049"/>
            <a:ext cx="3876382" cy="584775"/>
          </a:xfrm>
          <a:prstGeom prst="rect">
            <a:avLst/>
          </a:prstGeom>
          <a:noFill/>
        </p:spPr>
        <p:txBody>
          <a:bodyPr wrap="none" rtlCol="0" anchor="ctr" anchorCtr="0">
            <a:spAutoFit/>
          </a:bodyPr>
          <a:lstStyle/>
          <a:p>
            <a:pPr algn="ctr"/>
            <a:r>
              <a:rPr lang="en-US" sz="3200" b="1" dirty="0" err="1">
                <a:solidFill>
                  <a:schemeClr val="tx2"/>
                </a:solidFill>
                <a:latin typeface="Lato Bold" charset="0"/>
                <a:ea typeface="Lato Bold" charset="0"/>
                <a:cs typeface="Lato Bold" charset="0"/>
              </a:rPr>
              <a:t>Analyse</a:t>
            </a:r>
            <a:r>
              <a:rPr lang="en-US" sz="3200" b="1" dirty="0">
                <a:solidFill>
                  <a:schemeClr val="tx2"/>
                </a:solidFill>
                <a:latin typeface="Lato Bold" charset="0"/>
                <a:ea typeface="Lato Bold" charset="0"/>
                <a:cs typeface="Lato Bold" charset="0"/>
              </a:rPr>
              <a:t> et Reporting</a:t>
            </a:r>
          </a:p>
        </p:txBody>
      </p:sp>
      <p:sp>
        <p:nvSpPr>
          <p:cNvPr id="67" name="Subtitle 2"/>
          <p:cNvSpPr txBox="1">
            <a:spLocks/>
          </p:cNvSpPr>
          <p:nvPr/>
        </p:nvSpPr>
        <p:spPr>
          <a:xfrm>
            <a:off x="9756877" y="9736482"/>
            <a:ext cx="4852300" cy="182030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err="1">
                <a:solidFill>
                  <a:schemeClr val="tx1"/>
                </a:solidFill>
                <a:latin typeface="Lato Light" charset="0"/>
                <a:ea typeface="Lato Light" charset="0"/>
                <a:cs typeface="Lato Light" charset="0"/>
              </a:rPr>
              <a:t>Maitrise</a:t>
            </a:r>
            <a:r>
              <a:rPr lang="en-US" dirty="0">
                <a:solidFill>
                  <a:schemeClr val="tx1"/>
                </a:solidFill>
                <a:latin typeface="Lato Light" charset="0"/>
                <a:ea typeface="Lato Light" charset="0"/>
                <a:cs typeface="Lato Light" charset="0"/>
              </a:rPr>
              <a:t> et </a:t>
            </a:r>
            <a:r>
              <a:rPr lang="en-US" dirty="0" err="1">
                <a:solidFill>
                  <a:schemeClr val="tx1"/>
                </a:solidFill>
                <a:latin typeface="Lato Light" charset="0"/>
                <a:ea typeface="Lato Light" charset="0"/>
                <a:cs typeface="Lato Light" charset="0"/>
              </a:rPr>
              <a:t>réduction</a:t>
            </a:r>
            <a:r>
              <a:rPr lang="en-US" dirty="0">
                <a:solidFill>
                  <a:schemeClr val="tx1"/>
                </a:solidFill>
                <a:latin typeface="Lato Light" charset="0"/>
                <a:ea typeface="Lato Light" charset="0"/>
                <a:cs typeface="Lato Light" charset="0"/>
              </a:rPr>
              <a:t> du </a:t>
            </a:r>
          </a:p>
          <a:p>
            <a:pPr>
              <a:lnSpc>
                <a:spcPts val="4040"/>
              </a:lnSpc>
            </a:pPr>
            <a:r>
              <a:rPr lang="en-US" dirty="0" err="1">
                <a:solidFill>
                  <a:schemeClr val="tx1"/>
                </a:solidFill>
                <a:latin typeface="Lato Light" charset="0"/>
                <a:ea typeface="Lato Light" charset="0"/>
                <a:cs typeface="Lato Light" charset="0"/>
              </a:rPr>
              <a:t>taux</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d’erreur</a:t>
            </a:r>
            <a:r>
              <a:rPr lang="en-US" dirty="0">
                <a:solidFill>
                  <a:schemeClr val="tx1"/>
                </a:solidFill>
                <a:latin typeface="Lato Light" charset="0"/>
                <a:ea typeface="Lato Light" charset="0"/>
                <a:cs typeface="Lato Light" charset="0"/>
              </a:rPr>
              <a:t> </a:t>
            </a:r>
          </a:p>
          <a:p>
            <a:pPr>
              <a:lnSpc>
                <a:spcPts val="4040"/>
              </a:lnSpc>
            </a:pPr>
            <a:r>
              <a:rPr lang="en-US" sz="2000" i="1" dirty="0">
                <a:solidFill>
                  <a:schemeClr val="tx1"/>
                </a:solidFill>
                <a:latin typeface="Lato Light" charset="0"/>
                <a:ea typeface="Lato Light" charset="0"/>
                <a:cs typeface="Lato Light" charset="0"/>
              </a:rPr>
              <a:t>(</a:t>
            </a:r>
            <a:r>
              <a:rPr lang="en-US" sz="2000" i="1" dirty="0" err="1">
                <a:solidFill>
                  <a:schemeClr val="tx1"/>
                </a:solidFill>
                <a:latin typeface="Lato Light" charset="0"/>
                <a:ea typeface="Lato Light" charset="0"/>
                <a:cs typeface="Lato Light" charset="0"/>
              </a:rPr>
              <a:t>lié</a:t>
            </a:r>
            <a:r>
              <a:rPr lang="en-US" sz="2000" i="1" dirty="0">
                <a:solidFill>
                  <a:schemeClr val="tx1"/>
                </a:solidFill>
                <a:latin typeface="Lato Light" charset="0"/>
                <a:ea typeface="Lato Light" charset="0"/>
                <a:cs typeface="Lato Light" charset="0"/>
              </a:rPr>
              <a:t> </a:t>
            </a:r>
            <a:r>
              <a:rPr lang="en-US" sz="2000" i="1" dirty="0" err="1">
                <a:solidFill>
                  <a:schemeClr val="tx1"/>
                </a:solidFill>
                <a:latin typeface="Lato Light" charset="0"/>
                <a:ea typeface="Lato Light" charset="0"/>
                <a:cs typeface="Lato Light" charset="0"/>
              </a:rPr>
              <a:t>principalement</a:t>
            </a:r>
            <a:r>
              <a:rPr lang="en-US" sz="2000" i="1" dirty="0">
                <a:solidFill>
                  <a:schemeClr val="tx1"/>
                </a:solidFill>
                <a:latin typeface="Lato Light" charset="0"/>
                <a:ea typeface="Lato Light" charset="0"/>
                <a:cs typeface="Lato Light" charset="0"/>
              </a:rPr>
              <a:t> aux actions </a:t>
            </a:r>
            <a:r>
              <a:rPr lang="en-US" sz="2000" i="1" dirty="0" err="1">
                <a:solidFill>
                  <a:schemeClr val="tx1"/>
                </a:solidFill>
                <a:latin typeface="Lato Light" charset="0"/>
                <a:ea typeface="Lato Light" charset="0"/>
                <a:cs typeface="Lato Light" charset="0"/>
              </a:rPr>
              <a:t>humaines</a:t>
            </a:r>
            <a:r>
              <a:rPr lang="en-US" sz="2000" i="1" dirty="0">
                <a:solidFill>
                  <a:schemeClr val="tx1"/>
                </a:solidFill>
                <a:latin typeface="Lato Light" charset="0"/>
                <a:ea typeface="Lato Light" charset="0"/>
                <a:cs typeface="Lato Light" charset="0"/>
              </a:rPr>
              <a:t>)</a:t>
            </a:r>
          </a:p>
        </p:txBody>
      </p:sp>
      <p:sp>
        <p:nvSpPr>
          <p:cNvPr id="68" name="TextBox 67"/>
          <p:cNvSpPr txBox="1"/>
          <p:nvPr/>
        </p:nvSpPr>
        <p:spPr>
          <a:xfrm>
            <a:off x="10995763" y="8970049"/>
            <a:ext cx="2343911" cy="584775"/>
          </a:xfrm>
          <a:prstGeom prst="rect">
            <a:avLst/>
          </a:prstGeom>
          <a:noFill/>
        </p:spPr>
        <p:txBody>
          <a:bodyPr wrap="none" rtlCol="0" anchor="ctr" anchorCtr="0">
            <a:spAutoFit/>
          </a:bodyPr>
          <a:lstStyle/>
          <a:p>
            <a:pPr algn="ctr"/>
            <a:r>
              <a:rPr lang="en-US" sz="3200" b="1" dirty="0" err="1">
                <a:solidFill>
                  <a:schemeClr val="tx2"/>
                </a:solidFill>
                <a:latin typeface="Lato Bold" charset="0"/>
                <a:ea typeface="Lato Bold" charset="0"/>
                <a:cs typeface="Lato Bold" charset="0"/>
              </a:rPr>
              <a:t>Sécurisation</a:t>
            </a:r>
            <a:endParaRPr lang="en-US" sz="3200" b="1" dirty="0">
              <a:solidFill>
                <a:schemeClr val="tx2"/>
              </a:solidFill>
              <a:latin typeface="Lato Bold" charset="0"/>
              <a:ea typeface="Lato Bold" charset="0"/>
              <a:cs typeface="Lato Bold" charset="0"/>
            </a:endParaRPr>
          </a:p>
        </p:txBody>
      </p:sp>
      <p:sp>
        <p:nvSpPr>
          <p:cNvPr id="69" name="Subtitle 2"/>
          <p:cNvSpPr txBox="1">
            <a:spLocks/>
          </p:cNvSpPr>
          <p:nvPr/>
        </p:nvSpPr>
        <p:spPr>
          <a:xfrm>
            <a:off x="2566320" y="9736482"/>
            <a:ext cx="5506190" cy="182030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Concentration sur les </a:t>
            </a:r>
            <a:r>
              <a:rPr lang="en-US" dirty="0" err="1">
                <a:solidFill>
                  <a:schemeClr val="tx1"/>
                </a:solidFill>
                <a:latin typeface="Lato Light" charset="0"/>
                <a:ea typeface="Lato Light" charset="0"/>
                <a:cs typeface="Lato Light" charset="0"/>
              </a:rPr>
              <a:t>tâches</a:t>
            </a:r>
            <a:r>
              <a:rPr lang="en-US" dirty="0">
                <a:solidFill>
                  <a:schemeClr val="tx1"/>
                </a:solidFill>
                <a:latin typeface="Lato Light" charset="0"/>
                <a:ea typeface="Lato Light" charset="0"/>
                <a:cs typeface="Lato Light" charset="0"/>
              </a:rPr>
              <a:t> </a:t>
            </a:r>
          </a:p>
          <a:p>
            <a:pPr>
              <a:lnSpc>
                <a:spcPts val="4040"/>
              </a:lnSpc>
            </a:pPr>
            <a:r>
              <a:rPr lang="en-US" dirty="0">
                <a:solidFill>
                  <a:schemeClr val="tx1"/>
                </a:solidFill>
                <a:latin typeface="Lato Light" charset="0"/>
                <a:ea typeface="Lato Light" charset="0"/>
                <a:cs typeface="Lato Light" charset="0"/>
              </a:rPr>
              <a:t>à </a:t>
            </a:r>
            <a:r>
              <a:rPr lang="en-US" dirty="0" err="1">
                <a:solidFill>
                  <a:schemeClr val="tx1"/>
                </a:solidFill>
                <a:latin typeface="Lato Light" charset="0"/>
                <a:ea typeface="Lato Light" charset="0"/>
                <a:cs typeface="Lato Light" charset="0"/>
              </a:rPr>
              <a:t>valeur</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ajoutée</a:t>
            </a:r>
            <a:endParaRPr lang="en-US" dirty="0">
              <a:solidFill>
                <a:schemeClr val="tx1"/>
              </a:solidFill>
              <a:latin typeface="Lato Light" charset="0"/>
              <a:ea typeface="Lato Light" charset="0"/>
              <a:cs typeface="Lato Light" charset="0"/>
            </a:endParaRPr>
          </a:p>
          <a:p>
            <a:pPr>
              <a:lnSpc>
                <a:spcPts val="4040"/>
              </a:lnSpc>
            </a:pPr>
            <a:r>
              <a:rPr lang="en-US" sz="2000" i="1" dirty="0">
                <a:solidFill>
                  <a:schemeClr val="tx1"/>
                </a:solidFill>
                <a:latin typeface="Lato Light" charset="0"/>
                <a:ea typeface="Lato Light" charset="0"/>
                <a:cs typeface="Lato Light" charset="0"/>
              </a:rPr>
              <a:t>À la place de taches </a:t>
            </a:r>
            <a:r>
              <a:rPr lang="en-US" sz="2000" i="1" dirty="0" err="1">
                <a:solidFill>
                  <a:schemeClr val="tx1"/>
                </a:solidFill>
                <a:latin typeface="Lato Light" charset="0"/>
                <a:ea typeface="Lato Light" charset="0"/>
                <a:cs typeface="Lato Light" charset="0"/>
              </a:rPr>
              <a:t>répétitives</a:t>
            </a:r>
            <a:r>
              <a:rPr lang="en-US" sz="2000" i="1" dirty="0">
                <a:solidFill>
                  <a:schemeClr val="tx1"/>
                </a:solidFill>
                <a:latin typeface="Lato Light" charset="0"/>
                <a:ea typeface="Lato Light" charset="0"/>
                <a:cs typeface="Lato Light" charset="0"/>
              </a:rPr>
              <a:t> et </a:t>
            </a:r>
            <a:r>
              <a:rPr lang="en-US" sz="2000" i="1" dirty="0" err="1">
                <a:solidFill>
                  <a:schemeClr val="tx1"/>
                </a:solidFill>
                <a:latin typeface="Lato Light" charset="0"/>
                <a:ea typeface="Lato Light" charset="0"/>
                <a:cs typeface="Lato Light" charset="0"/>
              </a:rPr>
              <a:t>chronophages</a:t>
            </a:r>
            <a:endParaRPr lang="en-US" sz="2000" i="1" dirty="0">
              <a:solidFill>
                <a:schemeClr val="tx1"/>
              </a:solidFill>
              <a:latin typeface="Lato Light" charset="0"/>
              <a:ea typeface="Lato Light" charset="0"/>
              <a:cs typeface="Lato Light" charset="0"/>
            </a:endParaRPr>
          </a:p>
        </p:txBody>
      </p:sp>
      <p:sp>
        <p:nvSpPr>
          <p:cNvPr id="70" name="TextBox 69"/>
          <p:cNvSpPr txBox="1"/>
          <p:nvPr/>
        </p:nvSpPr>
        <p:spPr>
          <a:xfrm>
            <a:off x="4098997" y="8992351"/>
            <a:ext cx="2735044" cy="584775"/>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Gain de temps</a:t>
            </a:r>
          </a:p>
        </p:txBody>
      </p:sp>
      <p:grpSp>
        <p:nvGrpSpPr>
          <p:cNvPr id="71" name="Group 85">
            <a:extLst>
              <a:ext uri="{FF2B5EF4-FFF2-40B4-BE49-F238E27FC236}">
                <a16:creationId xmlns:a16="http://schemas.microsoft.com/office/drawing/2014/main" id="{35BD5BAC-FBDF-47D6-B9C9-AA5F83FE6719}"/>
              </a:ext>
            </a:extLst>
          </p:cNvPr>
          <p:cNvGrpSpPr/>
          <p:nvPr/>
        </p:nvGrpSpPr>
        <p:grpSpPr>
          <a:xfrm>
            <a:off x="11133020" y="4941808"/>
            <a:ext cx="2099392" cy="2735130"/>
            <a:chOff x="7296474" y="7181723"/>
            <a:chExt cx="901348" cy="1174293"/>
          </a:xfrm>
        </p:grpSpPr>
        <p:sp>
          <p:nvSpPr>
            <p:cNvPr id="72" name="Freeform 97">
              <a:extLst>
                <a:ext uri="{FF2B5EF4-FFF2-40B4-BE49-F238E27FC236}">
                  <a16:creationId xmlns:a16="http://schemas.microsoft.com/office/drawing/2014/main" id="{DC68A8AE-D7E3-427E-B87F-9709A4C21FBD}"/>
                </a:ext>
              </a:extLst>
            </p:cNvPr>
            <p:cNvSpPr>
              <a:spLocks noChangeArrowheads="1"/>
            </p:cNvSpPr>
            <p:nvPr/>
          </p:nvSpPr>
          <p:spPr bwMode="auto">
            <a:xfrm>
              <a:off x="7404382" y="7181723"/>
              <a:ext cx="685532" cy="507802"/>
            </a:xfrm>
            <a:custGeom>
              <a:avLst/>
              <a:gdLst>
                <a:gd name="T0" fmla="*/ 900 w 954"/>
                <a:gd name="T1" fmla="*/ 704 h 705"/>
                <a:gd name="T2" fmla="*/ 900 w 954"/>
                <a:gd name="T3" fmla="*/ 704 h 705"/>
                <a:gd name="T4" fmla="*/ 53 w 954"/>
                <a:gd name="T5" fmla="*/ 704 h 705"/>
                <a:gd name="T6" fmla="*/ 0 w 954"/>
                <a:gd name="T7" fmla="*/ 647 h 705"/>
                <a:gd name="T8" fmla="*/ 0 w 954"/>
                <a:gd name="T9" fmla="*/ 480 h 705"/>
                <a:gd name="T10" fmla="*/ 476 w 954"/>
                <a:gd name="T11" fmla="*/ 0 h 705"/>
                <a:gd name="T12" fmla="*/ 953 w 954"/>
                <a:gd name="T13" fmla="*/ 480 h 705"/>
                <a:gd name="T14" fmla="*/ 953 w 954"/>
                <a:gd name="T15" fmla="*/ 647 h 705"/>
                <a:gd name="T16" fmla="*/ 900 w 954"/>
                <a:gd name="T17" fmla="*/ 704 h 705"/>
                <a:gd name="T18" fmla="*/ 110 w 954"/>
                <a:gd name="T19" fmla="*/ 594 h 705"/>
                <a:gd name="T20" fmla="*/ 110 w 954"/>
                <a:gd name="T21" fmla="*/ 594 h 705"/>
                <a:gd name="T22" fmla="*/ 843 w 954"/>
                <a:gd name="T23" fmla="*/ 594 h 705"/>
                <a:gd name="T24" fmla="*/ 843 w 954"/>
                <a:gd name="T25" fmla="*/ 480 h 705"/>
                <a:gd name="T26" fmla="*/ 476 w 954"/>
                <a:gd name="T27" fmla="*/ 110 h 705"/>
                <a:gd name="T28" fmla="*/ 110 w 954"/>
                <a:gd name="T29" fmla="*/ 480 h 705"/>
                <a:gd name="T30" fmla="*/ 110 w 954"/>
                <a:gd name="T31" fmla="*/ 59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4" h="705">
                  <a:moveTo>
                    <a:pt x="900" y="704"/>
                  </a:moveTo>
                  <a:lnTo>
                    <a:pt x="900" y="704"/>
                  </a:lnTo>
                  <a:cubicBezTo>
                    <a:pt x="53" y="704"/>
                    <a:pt x="53" y="704"/>
                    <a:pt x="53" y="704"/>
                  </a:cubicBezTo>
                  <a:cubicBezTo>
                    <a:pt x="25" y="704"/>
                    <a:pt x="0" y="679"/>
                    <a:pt x="0" y="647"/>
                  </a:cubicBezTo>
                  <a:cubicBezTo>
                    <a:pt x="0" y="480"/>
                    <a:pt x="0" y="480"/>
                    <a:pt x="0" y="480"/>
                  </a:cubicBezTo>
                  <a:cubicBezTo>
                    <a:pt x="0" y="217"/>
                    <a:pt x="214" y="0"/>
                    <a:pt x="476" y="0"/>
                  </a:cubicBezTo>
                  <a:cubicBezTo>
                    <a:pt x="740" y="0"/>
                    <a:pt x="953" y="217"/>
                    <a:pt x="953" y="480"/>
                  </a:cubicBezTo>
                  <a:cubicBezTo>
                    <a:pt x="953" y="647"/>
                    <a:pt x="953" y="647"/>
                    <a:pt x="953" y="647"/>
                  </a:cubicBezTo>
                  <a:cubicBezTo>
                    <a:pt x="953" y="679"/>
                    <a:pt x="928" y="704"/>
                    <a:pt x="900" y="704"/>
                  </a:cubicBezTo>
                  <a:close/>
                  <a:moveTo>
                    <a:pt x="110" y="594"/>
                  </a:moveTo>
                  <a:lnTo>
                    <a:pt x="110" y="594"/>
                  </a:lnTo>
                  <a:cubicBezTo>
                    <a:pt x="843" y="594"/>
                    <a:pt x="843" y="594"/>
                    <a:pt x="843" y="594"/>
                  </a:cubicBezTo>
                  <a:cubicBezTo>
                    <a:pt x="843" y="480"/>
                    <a:pt x="843" y="480"/>
                    <a:pt x="843" y="480"/>
                  </a:cubicBezTo>
                  <a:cubicBezTo>
                    <a:pt x="843" y="277"/>
                    <a:pt x="679" y="110"/>
                    <a:pt x="476" y="110"/>
                  </a:cubicBezTo>
                  <a:cubicBezTo>
                    <a:pt x="274" y="110"/>
                    <a:pt x="110" y="277"/>
                    <a:pt x="110" y="480"/>
                  </a:cubicBezTo>
                  <a:lnTo>
                    <a:pt x="110" y="594"/>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73" name="Freeform 98">
              <a:extLst>
                <a:ext uri="{FF2B5EF4-FFF2-40B4-BE49-F238E27FC236}">
                  <a16:creationId xmlns:a16="http://schemas.microsoft.com/office/drawing/2014/main" id="{C01CA5E7-D482-4DBA-A890-46EF3D35C6C1}"/>
                </a:ext>
              </a:extLst>
            </p:cNvPr>
            <p:cNvSpPr>
              <a:spLocks noChangeArrowheads="1"/>
            </p:cNvSpPr>
            <p:nvPr/>
          </p:nvSpPr>
          <p:spPr bwMode="auto">
            <a:xfrm>
              <a:off x="7296474" y="7565751"/>
              <a:ext cx="901348" cy="790265"/>
            </a:xfrm>
            <a:custGeom>
              <a:avLst/>
              <a:gdLst>
                <a:gd name="T0" fmla="*/ 0 w 1253"/>
                <a:gd name="T1" fmla="*/ 175 h 1097"/>
                <a:gd name="T2" fmla="*/ 0 w 1253"/>
                <a:gd name="T3" fmla="*/ 175 h 1097"/>
                <a:gd name="T4" fmla="*/ 0 w 1253"/>
                <a:gd name="T5" fmla="*/ 783 h 1097"/>
                <a:gd name="T6" fmla="*/ 313 w 1253"/>
                <a:gd name="T7" fmla="*/ 1096 h 1097"/>
                <a:gd name="T8" fmla="*/ 940 w 1253"/>
                <a:gd name="T9" fmla="*/ 1096 h 1097"/>
                <a:gd name="T10" fmla="*/ 1252 w 1253"/>
                <a:gd name="T11" fmla="*/ 783 h 1097"/>
                <a:gd name="T12" fmla="*/ 1252 w 1253"/>
                <a:gd name="T13" fmla="*/ 175 h 1097"/>
                <a:gd name="T14" fmla="*/ 1078 w 1253"/>
                <a:gd name="T15" fmla="*/ 0 h 1097"/>
                <a:gd name="T16" fmla="*/ 175 w 1253"/>
                <a:gd name="T17" fmla="*/ 0 h 1097"/>
                <a:gd name="T18" fmla="*/ 0 w 1253"/>
                <a:gd name="T19" fmla="*/ 175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3" h="1097">
                  <a:moveTo>
                    <a:pt x="0" y="175"/>
                  </a:moveTo>
                  <a:lnTo>
                    <a:pt x="0" y="175"/>
                  </a:lnTo>
                  <a:cubicBezTo>
                    <a:pt x="0" y="783"/>
                    <a:pt x="0" y="783"/>
                    <a:pt x="0" y="783"/>
                  </a:cubicBezTo>
                  <a:cubicBezTo>
                    <a:pt x="0" y="954"/>
                    <a:pt x="143" y="1096"/>
                    <a:pt x="313" y="1096"/>
                  </a:cubicBezTo>
                  <a:cubicBezTo>
                    <a:pt x="940" y="1096"/>
                    <a:pt x="940" y="1096"/>
                    <a:pt x="940" y="1096"/>
                  </a:cubicBezTo>
                  <a:cubicBezTo>
                    <a:pt x="1110" y="1096"/>
                    <a:pt x="1252" y="954"/>
                    <a:pt x="1252" y="783"/>
                  </a:cubicBezTo>
                  <a:cubicBezTo>
                    <a:pt x="1252" y="175"/>
                    <a:pt x="1252" y="175"/>
                    <a:pt x="1252" y="175"/>
                  </a:cubicBezTo>
                  <a:cubicBezTo>
                    <a:pt x="1252" y="79"/>
                    <a:pt x="1174" y="0"/>
                    <a:pt x="1078" y="0"/>
                  </a:cubicBezTo>
                  <a:cubicBezTo>
                    <a:pt x="175" y="0"/>
                    <a:pt x="175" y="0"/>
                    <a:pt x="175" y="0"/>
                  </a:cubicBezTo>
                  <a:cubicBezTo>
                    <a:pt x="79" y="0"/>
                    <a:pt x="0" y="79"/>
                    <a:pt x="0" y="175"/>
                  </a:cubicBezTo>
                </a:path>
              </a:pathLst>
            </a:custGeom>
            <a:solidFill>
              <a:srgbClr val="FCB2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74" name="Freeform 99">
              <a:extLst>
                <a:ext uri="{FF2B5EF4-FFF2-40B4-BE49-F238E27FC236}">
                  <a16:creationId xmlns:a16="http://schemas.microsoft.com/office/drawing/2014/main" id="{BCFC5239-CBC8-455A-8353-34DFEA31D926}"/>
                </a:ext>
              </a:extLst>
            </p:cNvPr>
            <p:cNvSpPr>
              <a:spLocks noChangeArrowheads="1"/>
            </p:cNvSpPr>
            <p:nvPr/>
          </p:nvSpPr>
          <p:spPr bwMode="auto">
            <a:xfrm>
              <a:off x="7642414" y="7714915"/>
              <a:ext cx="209468" cy="469716"/>
            </a:xfrm>
            <a:custGeom>
              <a:avLst/>
              <a:gdLst>
                <a:gd name="T0" fmla="*/ 291 w 292"/>
                <a:gd name="T1" fmla="*/ 146 h 651"/>
                <a:gd name="T2" fmla="*/ 291 w 292"/>
                <a:gd name="T3" fmla="*/ 146 h 651"/>
                <a:gd name="T4" fmla="*/ 145 w 292"/>
                <a:gd name="T5" fmla="*/ 0 h 651"/>
                <a:gd name="T6" fmla="*/ 0 w 292"/>
                <a:gd name="T7" fmla="*/ 146 h 651"/>
                <a:gd name="T8" fmla="*/ 60 w 292"/>
                <a:gd name="T9" fmla="*/ 263 h 651"/>
                <a:gd name="T10" fmla="*/ 60 w 292"/>
                <a:gd name="T11" fmla="*/ 569 h 651"/>
                <a:gd name="T12" fmla="*/ 145 w 292"/>
                <a:gd name="T13" fmla="*/ 650 h 651"/>
                <a:gd name="T14" fmla="*/ 231 w 292"/>
                <a:gd name="T15" fmla="*/ 569 h 651"/>
                <a:gd name="T16" fmla="*/ 231 w 292"/>
                <a:gd name="T17" fmla="*/ 263 h 651"/>
                <a:gd name="T18" fmla="*/ 291 w 292"/>
                <a:gd name="T19" fmla="*/ 146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2" h="651">
                  <a:moveTo>
                    <a:pt x="291" y="146"/>
                  </a:moveTo>
                  <a:lnTo>
                    <a:pt x="291" y="146"/>
                  </a:lnTo>
                  <a:cubicBezTo>
                    <a:pt x="291" y="64"/>
                    <a:pt x="227" y="0"/>
                    <a:pt x="145" y="0"/>
                  </a:cubicBezTo>
                  <a:cubicBezTo>
                    <a:pt x="64" y="0"/>
                    <a:pt x="0" y="64"/>
                    <a:pt x="0" y="146"/>
                  </a:cubicBezTo>
                  <a:cubicBezTo>
                    <a:pt x="0" y="195"/>
                    <a:pt x="24" y="238"/>
                    <a:pt x="60" y="263"/>
                  </a:cubicBezTo>
                  <a:cubicBezTo>
                    <a:pt x="60" y="569"/>
                    <a:pt x="60" y="569"/>
                    <a:pt x="60" y="569"/>
                  </a:cubicBezTo>
                  <a:cubicBezTo>
                    <a:pt x="60" y="615"/>
                    <a:pt x="99" y="650"/>
                    <a:pt x="145" y="650"/>
                  </a:cubicBezTo>
                  <a:cubicBezTo>
                    <a:pt x="191" y="650"/>
                    <a:pt x="231" y="615"/>
                    <a:pt x="231" y="569"/>
                  </a:cubicBezTo>
                  <a:cubicBezTo>
                    <a:pt x="231" y="263"/>
                    <a:pt x="231" y="263"/>
                    <a:pt x="231" y="263"/>
                  </a:cubicBezTo>
                  <a:cubicBezTo>
                    <a:pt x="266" y="238"/>
                    <a:pt x="291" y="195"/>
                    <a:pt x="291" y="146"/>
                  </a:cubicBez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spTree>
    <p:extLst>
      <p:ext uri="{BB962C8B-B14F-4D97-AF65-F5344CB8AC3E}">
        <p14:creationId xmlns:p14="http://schemas.microsoft.com/office/powerpoint/2010/main" val="16827368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5692569" y="483017"/>
            <a:ext cx="12992623" cy="1446532"/>
          </a:xfrm>
          <a:prstGeom prst="rect">
            <a:avLst/>
          </a:prstGeom>
          <a:noFill/>
        </p:spPr>
        <p:txBody>
          <a:bodyPr wrap="none" lIns="91422" tIns="45711" rIns="91422" bIns="45711" rtlCol="0">
            <a:spAutoFit/>
          </a:bodyPr>
          <a:lstStyle/>
          <a:p>
            <a:pPr algn="ctr"/>
            <a:r>
              <a:rPr lang="en-US" sz="8800" b="1" dirty="0" err="1">
                <a:solidFill>
                  <a:schemeClr val="tx2"/>
                </a:solidFill>
                <a:latin typeface="Lato" charset="0"/>
                <a:ea typeface="Lato" charset="0"/>
                <a:cs typeface="Lato" charset="0"/>
              </a:rPr>
              <a:t>Enjeux</a:t>
            </a:r>
            <a:r>
              <a:rPr lang="en-US" sz="8800" b="1" dirty="0">
                <a:solidFill>
                  <a:schemeClr val="tx2"/>
                </a:solidFill>
                <a:latin typeface="Lato" charset="0"/>
                <a:ea typeface="Lato" charset="0"/>
                <a:cs typeface="Lato" charset="0"/>
              </a:rPr>
              <a:t> de </a:t>
            </a:r>
            <a:r>
              <a:rPr lang="en-US" sz="8800" b="1" dirty="0" err="1">
                <a:solidFill>
                  <a:schemeClr val="tx2"/>
                </a:solidFill>
                <a:latin typeface="Lato" charset="0"/>
                <a:ea typeface="Lato" charset="0"/>
                <a:cs typeface="Lato" charset="0"/>
              </a:rPr>
              <a:t>l’automatisation</a:t>
            </a:r>
            <a:endParaRPr lang="id-ID" sz="8800" b="1" dirty="0">
              <a:solidFill>
                <a:schemeClr val="tx2"/>
              </a:solidFill>
              <a:latin typeface="Lato" charset="0"/>
              <a:ea typeface="Lato" charset="0"/>
              <a:cs typeface="Lato" charset="0"/>
            </a:endParaRPr>
          </a:p>
        </p:txBody>
      </p:sp>
      <p:sp>
        <p:nvSpPr>
          <p:cNvPr id="127" name="Rectangle 126"/>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32" name="Freeform 10"/>
          <p:cNvSpPr>
            <a:spLocks noChangeArrowheads="1"/>
          </p:cNvSpPr>
          <p:nvPr/>
        </p:nvSpPr>
        <p:spPr bwMode="auto">
          <a:xfrm>
            <a:off x="3434448" y="4317569"/>
            <a:ext cx="4090446" cy="4090448"/>
          </a:xfrm>
          <a:custGeom>
            <a:avLst/>
            <a:gdLst>
              <a:gd name="T0" fmla="*/ 2045 w 2363"/>
              <a:gd name="T1" fmla="*/ 2362 h 2363"/>
              <a:gd name="T2" fmla="*/ 2045 w 2363"/>
              <a:gd name="T3" fmla="*/ 2362 h 2363"/>
              <a:gd name="T4" fmla="*/ 317 w 2363"/>
              <a:gd name="T5" fmla="*/ 2362 h 2363"/>
              <a:gd name="T6" fmla="*/ 0 w 2363"/>
              <a:gd name="T7" fmla="*/ 2045 h 2363"/>
              <a:gd name="T8" fmla="*/ 0 w 2363"/>
              <a:gd name="T9" fmla="*/ 316 h 2363"/>
              <a:gd name="T10" fmla="*/ 317 w 2363"/>
              <a:gd name="T11" fmla="*/ 0 h 2363"/>
              <a:gd name="T12" fmla="*/ 2045 w 2363"/>
              <a:gd name="T13" fmla="*/ 0 h 2363"/>
              <a:gd name="T14" fmla="*/ 2362 w 2363"/>
              <a:gd name="T15" fmla="*/ 316 h 2363"/>
              <a:gd name="T16" fmla="*/ 2362 w 2363"/>
              <a:gd name="T17" fmla="*/ 2045 h 2363"/>
              <a:gd name="T18" fmla="*/ 2045 w 2363"/>
              <a:gd name="T19" fmla="*/ 2362 h 2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3" h="2363">
                <a:moveTo>
                  <a:pt x="2045" y="2362"/>
                </a:moveTo>
                <a:lnTo>
                  <a:pt x="2045" y="2362"/>
                </a:lnTo>
                <a:cubicBezTo>
                  <a:pt x="317" y="2362"/>
                  <a:pt x="317" y="2362"/>
                  <a:pt x="317" y="2362"/>
                </a:cubicBezTo>
                <a:cubicBezTo>
                  <a:pt x="142" y="2362"/>
                  <a:pt x="0" y="2219"/>
                  <a:pt x="0" y="2045"/>
                </a:cubicBezTo>
                <a:cubicBezTo>
                  <a:pt x="0" y="316"/>
                  <a:pt x="0" y="316"/>
                  <a:pt x="0" y="316"/>
                </a:cubicBezTo>
                <a:cubicBezTo>
                  <a:pt x="0" y="142"/>
                  <a:pt x="142" y="0"/>
                  <a:pt x="317" y="0"/>
                </a:cubicBezTo>
                <a:cubicBezTo>
                  <a:pt x="2045" y="0"/>
                  <a:pt x="2045" y="0"/>
                  <a:pt x="2045" y="0"/>
                </a:cubicBezTo>
                <a:cubicBezTo>
                  <a:pt x="2219" y="0"/>
                  <a:pt x="2362" y="142"/>
                  <a:pt x="2362" y="316"/>
                </a:cubicBezTo>
                <a:cubicBezTo>
                  <a:pt x="2362" y="2045"/>
                  <a:pt x="2362" y="2045"/>
                  <a:pt x="2362" y="2045"/>
                </a:cubicBezTo>
                <a:cubicBezTo>
                  <a:pt x="2362" y="2219"/>
                  <a:pt x="2219" y="2362"/>
                  <a:pt x="2045" y="2362"/>
                </a:cubicBezTo>
              </a:path>
            </a:pathLst>
          </a:custGeom>
          <a:solidFill>
            <a:schemeClr val="accent2"/>
          </a:solidFill>
          <a:ln>
            <a:noFill/>
          </a:ln>
          <a:effectLst/>
        </p:spPr>
        <p:txBody>
          <a:bodyPr wrap="none" anchor="ctr"/>
          <a:lstStyle/>
          <a:p>
            <a:endParaRPr lang="en-US" sz="7197"/>
          </a:p>
        </p:txBody>
      </p:sp>
      <p:sp>
        <p:nvSpPr>
          <p:cNvPr id="54" name="Freeform 66"/>
          <p:cNvSpPr>
            <a:spLocks noChangeArrowheads="1"/>
          </p:cNvSpPr>
          <p:nvPr/>
        </p:nvSpPr>
        <p:spPr bwMode="auto">
          <a:xfrm>
            <a:off x="10150106" y="4317569"/>
            <a:ext cx="4090446" cy="4090448"/>
          </a:xfrm>
          <a:custGeom>
            <a:avLst/>
            <a:gdLst>
              <a:gd name="T0" fmla="*/ 2045 w 2363"/>
              <a:gd name="T1" fmla="*/ 2362 h 2363"/>
              <a:gd name="T2" fmla="*/ 2045 w 2363"/>
              <a:gd name="T3" fmla="*/ 2362 h 2363"/>
              <a:gd name="T4" fmla="*/ 316 w 2363"/>
              <a:gd name="T5" fmla="*/ 2362 h 2363"/>
              <a:gd name="T6" fmla="*/ 0 w 2363"/>
              <a:gd name="T7" fmla="*/ 2045 h 2363"/>
              <a:gd name="T8" fmla="*/ 0 w 2363"/>
              <a:gd name="T9" fmla="*/ 317 h 2363"/>
              <a:gd name="T10" fmla="*/ 316 w 2363"/>
              <a:gd name="T11" fmla="*/ 0 h 2363"/>
              <a:gd name="T12" fmla="*/ 2045 w 2363"/>
              <a:gd name="T13" fmla="*/ 0 h 2363"/>
              <a:gd name="T14" fmla="*/ 2362 w 2363"/>
              <a:gd name="T15" fmla="*/ 317 h 2363"/>
              <a:gd name="T16" fmla="*/ 2362 w 2363"/>
              <a:gd name="T17" fmla="*/ 2045 h 2363"/>
              <a:gd name="T18" fmla="*/ 2045 w 2363"/>
              <a:gd name="T19" fmla="*/ 2362 h 2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3" h="2363">
                <a:moveTo>
                  <a:pt x="2045" y="2362"/>
                </a:moveTo>
                <a:lnTo>
                  <a:pt x="2045" y="2362"/>
                </a:lnTo>
                <a:cubicBezTo>
                  <a:pt x="316" y="2362"/>
                  <a:pt x="316" y="2362"/>
                  <a:pt x="316" y="2362"/>
                </a:cubicBezTo>
                <a:cubicBezTo>
                  <a:pt x="142" y="2362"/>
                  <a:pt x="0" y="2219"/>
                  <a:pt x="0" y="2045"/>
                </a:cubicBezTo>
                <a:cubicBezTo>
                  <a:pt x="0" y="317"/>
                  <a:pt x="0" y="317"/>
                  <a:pt x="0" y="317"/>
                </a:cubicBezTo>
                <a:cubicBezTo>
                  <a:pt x="0" y="142"/>
                  <a:pt x="142" y="0"/>
                  <a:pt x="316" y="0"/>
                </a:cubicBezTo>
                <a:cubicBezTo>
                  <a:pt x="2045" y="0"/>
                  <a:pt x="2045" y="0"/>
                  <a:pt x="2045" y="0"/>
                </a:cubicBezTo>
                <a:cubicBezTo>
                  <a:pt x="2219" y="0"/>
                  <a:pt x="2362" y="142"/>
                  <a:pt x="2362" y="317"/>
                </a:cubicBezTo>
                <a:cubicBezTo>
                  <a:pt x="2362" y="2045"/>
                  <a:pt x="2362" y="2045"/>
                  <a:pt x="2362" y="2045"/>
                </a:cubicBezTo>
                <a:cubicBezTo>
                  <a:pt x="2362" y="2219"/>
                  <a:pt x="2219" y="2362"/>
                  <a:pt x="2045" y="2362"/>
                </a:cubicBezTo>
              </a:path>
            </a:pathLst>
          </a:custGeom>
          <a:solidFill>
            <a:srgbClr val="74C0E4"/>
          </a:solidFill>
          <a:ln>
            <a:noFill/>
          </a:ln>
          <a:effectLst/>
        </p:spPr>
        <p:txBody>
          <a:bodyPr wrap="none" anchor="ctr"/>
          <a:lstStyle/>
          <a:p>
            <a:endParaRPr lang="en-US" sz="7197"/>
          </a:p>
        </p:txBody>
      </p:sp>
      <p:sp>
        <p:nvSpPr>
          <p:cNvPr id="57" name="Freeform 113"/>
          <p:cNvSpPr>
            <a:spLocks noChangeArrowheads="1"/>
          </p:cNvSpPr>
          <p:nvPr/>
        </p:nvSpPr>
        <p:spPr bwMode="auto">
          <a:xfrm>
            <a:off x="16865764" y="4317569"/>
            <a:ext cx="4090446" cy="4090448"/>
          </a:xfrm>
          <a:custGeom>
            <a:avLst/>
            <a:gdLst>
              <a:gd name="T0" fmla="*/ 2045 w 2363"/>
              <a:gd name="T1" fmla="*/ 2362 h 2363"/>
              <a:gd name="T2" fmla="*/ 2045 w 2363"/>
              <a:gd name="T3" fmla="*/ 2362 h 2363"/>
              <a:gd name="T4" fmla="*/ 316 w 2363"/>
              <a:gd name="T5" fmla="*/ 2362 h 2363"/>
              <a:gd name="T6" fmla="*/ 0 w 2363"/>
              <a:gd name="T7" fmla="*/ 2045 h 2363"/>
              <a:gd name="T8" fmla="*/ 0 w 2363"/>
              <a:gd name="T9" fmla="*/ 316 h 2363"/>
              <a:gd name="T10" fmla="*/ 316 w 2363"/>
              <a:gd name="T11" fmla="*/ 0 h 2363"/>
              <a:gd name="T12" fmla="*/ 2045 w 2363"/>
              <a:gd name="T13" fmla="*/ 0 h 2363"/>
              <a:gd name="T14" fmla="*/ 2362 w 2363"/>
              <a:gd name="T15" fmla="*/ 316 h 2363"/>
              <a:gd name="T16" fmla="*/ 2362 w 2363"/>
              <a:gd name="T17" fmla="*/ 2045 h 2363"/>
              <a:gd name="T18" fmla="*/ 2045 w 2363"/>
              <a:gd name="T19" fmla="*/ 2362 h 2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3" h="2363">
                <a:moveTo>
                  <a:pt x="2045" y="2362"/>
                </a:moveTo>
                <a:lnTo>
                  <a:pt x="2045" y="2362"/>
                </a:lnTo>
                <a:cubicBezTo>
                  <a:pt x="316" y="2362"/>
                  <a:pt x="316" y="2362"/>
                  <a:pt x="316" y="2362"/>
                </a:cubicBezTo>
                <a:cubicBezTo>
                  <a:pt x="142" y="2362"/>
                  <a:pt x="0" y="2219"/>
                  <a:pt x="0" y="2045"/>
                </a:cubicBezTo>
                <a:cubicBezTo>
                  <a:pt x="0" y="316"/>
                  <a:pt x="0" y="316"/>
                  <a:pt x="0" y="316"/>
                </a:cubicBezTo>
                <a:cubicBezTo>
                  <a:pt x="0" y="142"/>
                  <a:pt x="142" y="0"/>
                  <a:pt x="316" y="0"/>
                </a:cubicBezTo>
                <a:cubicBezTo>
                  <a:pt x="2045" y="0"/>
                  <a:pt x="2045" y="0"/>
                  <a:pt x="2045" y="0"/>
                </a:cubicBezTo>
                <a:cubicBezTo>
                  <a:pt x="2219" y="0"/>
                  <a:pt x="2362" y="142"/>
                  <a:pt x="2362" y="316"/>
                </a:cubicBezTo>
                <a:cubicBezTo>
                  <a:pt x="2362" y="2045"/>
                  <a:pt x="2362" y="2045"/>
                  <a:pt x="2362" y="2045"/>
                </a:cubicBezTo>
                <a:cubicBezTo>
                  <a:pt x="2362" y="2219"/>
                  <a:pt x="2219" y="2362"/>
                  <a:pt x="2045" y="2362"/>
                </a:cubicBezTo>
              </a:path>
            </a:pathLst>
          </a:custGeom>
          <a:solidFill>
            <a:schemeClr val="accent5"/>
          </a:solidFill>
          <a:ln>
            <a:noFill/>
          </a:ln>
          <a:effectLst/>
        </p:spPr>
        <p:txBody>
          <a:bodyPr wrap="none" anchor="ctr"/>
          <a:lstStyle/>
          <a:p>
            <a:endParaRPr lang="en-US" sz="7197"/>
          </a:p>
        </p:txBody>
      </p:sp>
      <p:sp>
        <p:nvSpPr>
          <p:cNvPr id="65" name="Subtitle 2"/>
          <p:cNvSpPr txBox="1">
            <a:spLocks/>
          </p:cNvSpPr>
          <p:nvPr/>
        </p:nvSpPr>
        <p:spPr>
          <a:xfrm>
            <a:off x="16949496" y="9736482"/>
            <a:ext cx="3900744" cy="11828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err="1">
                <a:solidFill>
                  <a:schemeClr val="tx1"/>
                </a:solidFill>
                <a:latin typeface="Lato Light" charset="0"/>
                <a:ea typeface="Lato Light" charset="0"/>
                <a:cs typeface="Lato Light" charset="0"/>
              </a:rPr>
              <a:t>Moins</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d’erreurs</a:t>
            </a:r>
            <a:r>
              <a:rPr lang="en-US" dirty="0">
                <a:solidFill>
                  <a:schemeClr val="tx1"/>
                </a:solidFill>
                <a:latin typeface="Lato Light" charset="0"/>
                <a:ea typeface="Lato Light" charset="0"/>
                <a:cs typeface="Lato Light" charset="0"/>
              </a:rPr>
              <a:t>, des actions plus </a:t>
            </a:r>
            <a:r>
              <a:rPr lang="en-US" dirty="0" err="1">
                <a:solidFill>
                  <a:schemeClr val="tx1"/>
                </a:solidFill>
                <a:latin typeface="Lato Light" charset="0"/>
                <a:ea typeface="Lato Light" charset="0"/>
                <a:cs typeface="Lato Light" charset="0"/>
              </a:rPr>
              <a:t>rapides</a:t>
            </a:r>
            <a:r>
              <a:rPr lang="en-US" dirty="0">
                <a:solidFill>
                  <a:schemeClr val="tx1"/>
                </a:solidFill>
                <a:latin typeface="Lato Light" charset="0"/>
                <a:ea typeface="Lato Light" charset="0"/>
                <a:cs typeface="Lato Light" charset="0"/>
              </a:rPr>
              <a:t>, ….</a:t>
            </a:r>
          </a:p>
        </p:txBody>
      </p:sp>
      <p:sp>
        <p:nvSpPr>
          <p:cNvPr id="66" name="TextBox 65"/>
          <p:cNvSpPr txBox="1"/>
          <p:nvPr/>
        </p:nvSpPr>
        <p:spPr>
          <a:xfrm>
            <a:off x="17244138" y="8970049"/>
            <a:ext cx="3312125" cy="584775"/>
          </a:xfrm>
          <a:prstGeom prst="rect">
            <a:avLst/>
          </a:prstGeom>
          <a:noFill/>
        </p:spPr>
        <p:txBody>
          <a:bodyPr wrap="none" rtlCol="0" anchor="ctr" anchorCtr="0">
            <a:spAutoFit/>
          </a:bodyPr>
          <a:lstStyle/>
          <a:p>
            <a:pPr algn="ctr"/>
            <a:r>
              <a:rPr lang="en-US" sz="3200" b="1" dirty="0">
                <a:solidFill>
                  <a:schemeClr val="tx2"/>
                </a:solidFill>
                <a:latin typeface="Lato Bold" charset="0"/>
                <a:ea typeface="Lato Bold" charset="0"/>
                <a:cs typeface="Lato Bold" charset="0"/>
              </a:rPr>
              <a:t>Satisfaction client</a:t>
            </a:r>
          </a:p>
        </p:txBody>
      </p:sp>
      <p:sp>
        <p:nvSpPr>
          <p:cNvPr id="67" name="Subtitle 2"/>
          <p:cNvSpPr txBox="1">
            <a:spLocks/>
          </p:cNvSpPr>
          <p:nvPr/>
        </p:nvSpPr>
        <p:spPr>
          <a:xfrm>
            <a:off x="10217012" y="9736482"/>
            <a:ext cx="3900744" cy="11828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err="1">
                <a:solidFill>
                  <a:schemeClr val="tx1"/>
                </a:solidFill>
                <a:latin typeface="Lato Light" charset="0"/>
                <a:ea typeface="Lato Light" charset="0"/>
                <a:cs typeface="Lato Light" charset="0"/>
              </a:rPr>
              <a:t>Meilleure</a:t>
            </a:r>
            <a:r>
              <a:rPr lang="en-US" dirty="0">
                <a:solidFill>
                  <a:schemeClr val="tx1"/>
                </a:solidFill>
                <a:latin typeface="Lato Light" charset="0"/>
                <a:ea typeface="Lato Light" charset="0"/>
                <a:cs typeface="Lato Light" charset="0"/>
              </a:rPr>
              <a:t> </a:t>
            </a:r>
            <a:r>
              <a:rPr lang="en-US" dirty="0" err="1">
                <a:solidFill>
                  <a:schemeClr val="tx1"/>
                </a:solidFill>
                <a:latin typeface="Lato Light" charset="0"/>
                <a:ea typeface="Lato Light" charset="0"/>
                <a:cs typeface="Lato Light" charset="0"/>
              </a:rPr>
              <a:t>productivité</a:t>
            </a:r>
            <a:r>
              <a:rPr lang="en-US" dirty="0">
                <a:solidFill>
                  <a:schemeClr val="tx1"/>
                </a:solidFill>
                <a:latin typeface="Lato Light" charset="0"/>
                <a:ea typeface="Lato Light" charset="0"/>
                <a:cs typeface="Lato Light" charset="0"/>
              </a:rPr>
              <a:t> = gain </a:t>
            </a:r>
            <a:r>
              <a:rPr lang="en-US" dirty="0" err="1">
                <a:solidFill>
                  <a:schemeClr val="tx1"/>
                </a:solidFill>
                <a:latin typeface="Lato Light" charset="0"/>
                <a:ea typeface="Lato Light" charset="0"/>
                <a:cs typeface="Lato Light" charset="0"/>
              </a:rPr>
              <a:t>d’argent</a:t>
            </a:r>
            <a:endParaRPr lang="en-US" dirty="0">
              <a:solidFill>
                <a:schemeClr val="tx1"/>
              </a:solidFill>
              <a:latin typeface="Lato Light" charset="0"/>
              <a:ea typeface="Lato Light" charset="0"/>
              <a:cs typeface="Lato Light" charset="0"/>
            </a:endParaRPr>
          </a:p>
        </p:txBody>
      </p:sp>
      <p:sp>
        <p:nvSpPr>
          <p:cNvPr id="68" name="TextBox 67"/>
          <p:cNvSpPr txBox="1"/>
          <p:nvPr/>
        </p:nvSpPr>
        <p:spPr>
          <a:xfrm>
            <a:off x="11123204" y="8970049"/>
            <a:ext cx="2089034" cy="584775"/>
          </a:xfrm>
          <a:prstGeom prst="rect">
            <a:avLst/>
          </a:prstGeom>
          <a:noFill/>
        </p:spPr>
        <p:txBody>
          <a:bodyPr wrap="none" rtlCol="0" anchor="ctr" anchorCtr="0">
            <a:spAutoFit/>
          </a:bodyPr>
          <a:lstStyle/>
          <a:p>
            <a:pPr algn="ctr"/>
            <a:r>
              <a:rPr lang="en-US" sz="3200" b="1" dirty="0" err="1">
                <a:solidFill>
                  <a:schemeClr val="tx2"/>
                </a:solidFill>
                <a:latin typeface="Lato Bold" charset="0"/>
                <a:ea typeface="Lato Bold" charset="0"/>
                <a:cs typeface="Lato Bold" charset="0"/>
              </a:rPr>
              <a:t>Rentabilité</a:t>
            </a:r>
            <a:endParaRPr lang="en-US" sz="3200" b="1" dirty="0">
              <a:solidFill>
                <a:schemeClr val="tx2"/>
              </a:solidFill>
              <a:latin typeface="Lato Bold" charset="0"/>
              <a:ea typeface="Lato Bold" charset="0"/>
              <a:cs typeface="Lato Bold" charset="0"/>
            </a:endParaRPr>
          </a:p>
        </p:txBody>
      </p:sp>
      <p:sp>
        <p:nvSpPr>
          <p:cNvPr id="69" name="Subtitle 2"/>
          <p:cNvSpPr txBox="1">
            <a:spLocks/>
          </p:cNvSpPr>
          <p:nvPr/>
        </p:nvSpPr>
        <p:spPr>
          <a:xfrm>
            <a:off x="3515815" y="9758784"/>
            <a:ext cx="3900744" cy="11828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Des process </a:t>
            </a:r>
            <a:r>
              <a:rPr lang="en-US" dirty="0" err="1">
                <a:solidFill>
                  <a:schemeClr val="tx1"/>
                </a:solidFill>
                <a:latin typeface="Lato Light" charset="0"/>
                <a:ea typeface="Lato Light" charset="0"/>
                <a:cs typeface="Lato Light" charset="0"/>
              </a:rPr>
              <a:t>maitrisés</a:t>
            </a:r>
            <a:r>
              <a:rPr lang="en-US" dirty="0">
                <a:solidFill>
                  <a:schemeClr val="tx1"/>
                </a:solidFill>
                <a:latin typeface="Lato Light" charset="0"/>
                <a:ea typeface="Lato Light" charset="0"/>
                <a:cs typeface="Lato Light" charset="0"/>
              </a:rPr>
              <a:t> et </a:t>
            </a:r>
            <a:r>
              <a:rPr lang="en-US" dirty="0" err="1">
                <a:solidFill>
                  <a:schemeClr val="tx1"/>
                </a:solidFill>
                <a:latin typeface="Lato Light" charset="0"/>
                <a:ea typeface="Lato Light" charset="0"/>
                <a:cs typeface="Lato Light" charset="0"/>
              </a:rPr>
              <a:t>sécurisés</a:t>
            </a:r>
            <a:r>
              <a:rPr lang="en-US" dirty="0">
                <a:solidFill>
                  <a:schemeClr val="tx1"/>
                </a:solidFill>
                <a:latin typeface="Lato Light" charset="0"/>
                <a:ea typeface="Lato Light" charset="0"/>
                <a:cs typeface="Lato Light" charset="0"/>
              </a:rPr>
              <a:t> </a:t>
            </a:r>
          </a:p>
        </p:txBody>
      </p:sp>
      <p:sp>
        <p:nvSpPr>
          <p:cNvPr id="70" name="TextBox 69"/>
          <p:cNvSpPr txBox="1"/>
          <p:nvPr/>
        </p:nvSpPr>
        <p:spPr>
          <a:xfrm>
            <a:off x="4232047" y="8992351"/>
            <a:ext cx="2468946" cy="584775"/>
          </a:xfrm>
          <a:prstGeom prst="rect">
            <a:avLst/>
          </a:prstGeom>
          <a:noFill/>
        </p:spPr>
        <p:txBody>
          <a:bodyPr wrap="none" rtlCol="0" anchor="ctr" anchorCtr="0">
            <a:spAutoFit/>
          </a:bodyPr>
          <a:lstStyle/>
          <a:p>
            <a:pPr algn="ctr"/>
            <a:r>
              <a:rPr lang="en-US" sz="3200" b="1" dirty="0" err="1">
                <a:solidFill>
                  <a:schemeClr val="tx2"/>
                </a:solidFill>
                <a:latin typeface="Lato Bold" charset="0"/>
                <a:ea typeface="Lato Bold" charset="0"/>
                <a:cs typeface="Lato Bold" charset="0"/>
              </a:rPr>
              <a:t>Optimisation</a:t>
            </a:r>
            <a:endParaRPr lang="en-US" sz="3200" b="1" dirty="0">
              <a:solidFill>
                <a:schemeClr val="tx2"/>
              </a:solidFill>
              <a:latin typeface="Lato Bold" charset="0"/>
              <a:ea typeface="Lato Bold" charset="0"/>
              <a:cs typeface="Lato Bold" charset="0"/>
            </a:endParaRPr>
          </a:p>
        </p:txBody>
      </p:sp>
      <p:grpSp>
        <p:nvGrpSpPr>
          <p:cNvPr id="71" name="Group 70"/>
          <p:cNvGrpSpPr/>
          <p:nvPr/>
        </p:nvGrpSpPr>
        <p:grpSpPr>
          <a:xfrm>
            <a:off x="4458372" y="5062231"/>
            <a:ext cx="2004572" cy="2707814"/>
            <a:chOff x="7261562" y="3100268"/>
            <a:chExt cx="967998" cy="1307589"/>
          </a:xfrm>
        </p:grpSpPr>
        <p:sp>
          <p:nvSpPr>
            <p:cNvPr id="72" name="Freeform 31"/>
            <p:cNvSpPr>
              <a:spLocks noChangeArrowheads="1"/>
            </p:cNvSpPr>
            <p:nvPr/>
          </p:nvSpPr>
          <p:spPr bwMode="auto">
            <a:xfrm>
              <a:off x="7261562" y="3954011"/>
              <a:ext cx="967998" cy="317376"/>
            </a:xfrm>
            <a:custGeom>
              <a:avLst/>
              <a:gdLst>
                <a:gd name="T0" fmla="*/ 0 w 1346"/>
                <a:gd name="T1" fmla="*/ 238 h 439"/>
                <a:gd name="T2" fmla="*/ 0 w 1346"/>
                <a:gd name="T3" fmla="*/ 238 h 439"/>
                <a:gd name="T4" fmla="*/ 199 w 1346"/>
                <a:gd name="T5" fmla="*/ 438 h 439"/>
                <a:gd name="T6" fmla="*/ 1345 w 1346"/>
                <a:gd name="T7" fmla="*/ 438 h 439"/>
                <a:gd name="T8" fmla="*/ 1345 w 1346"/>
                <a:gd name="T9" fmla="*/ 0 h 439"/>
                <a:gd name="T10" fmla="*/ 0 w 1346"/>
                <a:gd name="T11" fmla="*/ 0 h 439"/>
                <a:gd name="T12" fmla="*/ 0 w 1346"/>
                <a:gd name="T13" fmla="*/ 238 h 439"/>
              </a:gdLst>
              <a:ahLst/>
              <a:cxnLst>
                <a:cxn ang="0">
                  <a:pos x="T0" y="T1"/>
                </a:cxn>
                <a:cxn ang="0">
                  <a:pos x="T2" y="T3"/>
                </a:cxn>
                <a:cxn ang="0">
                  <a:pos x="T4" y="T5"/>
                </a:cxn>
                <a:cxn ang="0">
                  <a:pos x="T6" y="T7"/>
                </a:cxn>
                <a:cxn ang="0">
                  <a:pos x="T8" y="T9"/>
                </a:cxn>
                <a:cxn ang="0">
                  <a:pos x="T10" y="T11"/>
                </a:cxn>
                <a:cxn ang="0">
                  <a:pos x="T12" y="T13"/>
                </a:cxn>
              </a:cxnLst>
              <a:rect l="0" t="0" r="r" b="b"/>
              <a:pathLst>
                <a:path w="1346" h="439">
                  <a:moveTo>
                    <a:pt x="0" y="238"/>
                  </a:moveTo>
                  <a:lnTo>
                    <a:pt x="0" y="238"/>
                  </a:lnTo>
                  <a:cubicBezTo>
                    <a:pt x="0" y="349"/>
                    <a:pt x="89" y="438"/>
                    <a:pt x="199" y="438"/>
                  </a:cubicBezTo>
                  <a:cubicBezTo>
                    <a:pt x="1345" y="438"/>
                    <a:pt x="1345" y="438"/>
                    <a:pt x="1345" y="438"/>
                  </a:cubicBezTo>
                  <a:cubicBezTo>
                    <a:pt x="1345" y="0"/>
                    <a:pt x="1345" y="0"/>
                    <a:pt x="1345" y="0"/>
                  </a:cubicBezTo>
                  <a:cubicBezTo>
                    <a:pt x="0" y="0"/>
                    <a:pt x="0" y="0"/>
                    <a:pt x="0" y="0"/>
                  </a:cubicBezTo>
                  <a:lnTo>
                    <a:pt x="0" y="238"/>
                  </a:lnTo>
                </a:path>
              </a:pathLst>
            </a:custGeom>
            <a:solidFill>
              <a:srgbClr val="51B8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73" name="Freeform 32"/>
            <p:cNvSpPr>
              <a:spLocks noChangeArrowheads="1"/>
            </p:cNvSpPr>
            <p:nvPr/>
          </p:nvSpPr>
          <p:spPr bwMode="auto">
            <a:xfrm>
              <a:off x="7261562" y="3100268"/>
              <a:ext cx="967998" cy="317376"/>
            </a:xfrm>
            <a:custGeom>
              <a:avLst/>
              <a:gdLst>
                <a:gd name="T0" fmla="*/ 1345 w 1346"/>
                <a:gd name="T1" fmla="*/ 0 h 442"/>
                <a:gd name="T2" fmla="*/ 1345 w 1346"/>
                <a:gd name="T3" fmla="*/ 0 h 442"/>
                <a:gd name="T4" fmla="*/ 199 w 1346"/>
                <a:gd name="T5" fmla="*/ 0 h 442"/>
                <a:gd name="T6" fmla="*/ 0 w 1346"/>
                <a:gd name="T7" fmla="*/ 202 h 442"/>
                <a:gd name="T8" fmla="*/ 0 w 1346"/>
                <a:gd name="T9" fmla="*/ 441 h 442"/>
                <a:gd name="T10" fmla="*/ 1345 w 1346"/>
                <a:gd name="T11" fmla="*/ 441 h 442"/>
                <a:gd name="T12" fmla="*/ 1345 w 1346"/>
                <a:gd name="T13" fmla="*/ 0 h 442"/>
              </a:gdLst>
              <a:ahLst/>
              <a:cxnLst>
                <a:cxn ang="0">
                  <a:pos x="T0" y="T1"/>
                </a:cxn>
                <a:cxn ang="0">
                  <a:pos x="T2" y="T3"/>
                </a:cxn>
                <a:cxn ang="0">
                  <a:pos x="T4" y="T5"/>
                </a:cxn>
                <a:cxn ang="0">
                  <a:pos x="T6" y="T7"/>
                </a:cxn>
                <a:cxn ang="0">
                  <a:pos x="T8" y="T9"/>
                </a:cxn>
                <a:cxn ang="0">
                  <a:pos x="T10" y="T11"/>
                </a:cxn>
                <a:cxn ang="0">
                  <a:pos x="T12" y="T13"/>
                </a:cxn>
              </a:cxnLst>
              <a:rect l="0" t="0" r="r" b="b"/>
              <a:pathLst>
                <a:path w="1346" h="442">
                  <a:moveTo>
                    <a:pt x="1345" y="0"/>
                  </a:moveTo>
                  <a:lnTo>
                    <a:pt x="1345" y="0"/>
                  </a:lnTo>
                  <a:cubicBezTo>
                    <a:pt x="199" y="0"/>
                    <a:pt x="199" y="0"/>
                    <a:pt x="199" y="0"/>
                  </a:cubicBezTo>
                  <a:cubicBezTo>
                    <a:pt x="89" y="0"/>
                    <a:pt x="0" y="92"/>
                    <a:pt x="0" y="202"/>
                  </a:cubicBezTo>
                  <a:cubicBezTo>
                    <a:pt x="0" y="441"/>
                    <a:pt x="0" y="441"/>
                    <a:pt x="0" y="441"/>
                  </a:cubicBezTo>
                  <a:cubicBezTo>
                    <a:pt x="1345" y="441"/>
                    <a:pt x="1345" y="441"/>
                    <a:pt x="1345" y="441"/>
                  </a:cubicBezTo>
                  <a:lnTo>
                    <a:pt x="1345" y="0"/>
                  </a:lnTo>
                </a:path>
              </a:pathLst>
            </a:custGeom>
            <a:solidFill>
              <a:srgbClr val="51B8C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74" name="Freeform 33"/>
            <p:cNvSpPr>
              <a:spLocks noChangeArrowheads="1"/>
            </p:cNvSpPr>
            <p:nvPr/>
          </p:nvSpPr>
          <p:spPr bwMode="auto">
            <a:xfrm>
              <a:off x="7261562" y="3417644"/>
              <a:ext cx="967998" cy="536366"/>
            </a:xfrm>
            <a:custGeom>
              <a:avLst/>
              <a:gdLst>
                <a:gd name="T0" fmla="*/ 0 w 1346"/>
                <a:gd name="T1" fmla="*/ 0 h 744"/>
                <a:gd name="T2" fmla="*/ 0 w 1346"/>
                <a:gd name="T3" fmla="*/ 743 h 744"/>
                <a:gd name="T4" fmla="*/ 1345 w 1346"/>
                <a:gd name="T5" fmla="*/ 743 h 744"/>
                <a:gd name="T6" fmla="*/ 1345 w 1346"/>
                <a:gd name="T7" fmla="*/ 0 h 744"/>
                <a:gd name="T8" fmla="*/ 0 w 1346"/>
                <a:gd name="T9" fmla="*/ 0 h 744"/>
              </a:gdLst>
              <a:ahLst/>
              <a:cxnLst>
                <a:cxn ang="0">
                  <a:pos x="T0" y="T1"/>
                </a:cxn>
                <a:cxn ang="0">
                  <a:pos x="T2" y="T3"/>
                </a:cxn>
                <a:cxn ang="0">
                  <a:pos x="T4" y="T5"/>
                </a:cxn>
                <a:cxn ang="0">
                  <a:pos x="T6" y="T7"/>
                </a:cxn>
                <a:cxn ang="0">
                  <a:pos x="T8" y="T9"/>
                </a:cxn>
              </a:cxnLst>
              <a:rect l="0" t="0" r="r" b="b"/>
              <a:pathLst>
                <a:path w="1346" h="744">
                  <a:moveTo>
                    <a:pt x="0" y="0"/>
                  </a:moveTo>
                  <a:lnTo>
                    <a:pt x="0" y="743"/>
                  </a:lnTo>
                  <a:lnTo>
                    <a:pt x="1345" y="743"/>
                  </a:lnTo>
                  <a:lnTo>
                    <a:pt x="1345" y="0"/>
                  </a:lnTo>
                  <a:lnTo>
                    <a:pt x="0" y="0"/>
                  </a:lnTo>
                </a:path>
              </a:pathLst>
            </a:custGeom>
            <a:solidFill>
              <a:srgbClr val="FFFFF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75" name="Freeform 34"/>
            <p:cNvSpPr>
              <a:spLocks noChangeArrowheads="1"/>
            </p:cNvSpPr>
            <p:nvPr/>
          </p:nvSpPr>
          <p:spPr bwMode="auto">
            <a:xfrm>
              <a:off x="7439293" y="3100268"/>
              <a:ext cx="88865" cy="1167944"/>
            </a:xfrm>
            <a:custGeom>
              <a:avLst/>
              <a:gdLst>
                <a:gd name="T0" fmla="*/ 124 w 125"/>
                <a:gd name="T1" fmla="*/ 0 h 1623"/>
                <a:gd name="T2" fmla="*/ 0 w 125"/>
                <a:gd name="T3" fmla="*/ 0 h 1623"/>
                <a:gd name="T4" fmla="*/ 0 w 125"/>
                <a:gd name="T5" fmla="*/ 1622 h 1623"/>
                <a:gd name="T6" fmla="*/ 124 w 125"/>
                <a:gd name="T7" fmla="*/ 1622 h 1623"/>
                <a:gd name="T8" fmla="*/ 124 w 125"/>
                <a:gd name="T9" fmla="*/ 0 h 1623"/>
              </a:gdLst>
              <a:ahLst/>
              <a:cxnLst>
                <a:cxn ang="0">
                  <a:pos x="T0" y="T1"/>
                </a:cxn>
                <a:cxn ang="0">
                  <a:pos x="T2" y="T3"/>
                </a:cxn>
                <a:cxn ang="0">
                  <a:pos x="T4" y="T5"/>
                </a:cxn>
                <a:cxn ang="0">
                  <a:pos x="T6" y="T7"/>
                </a:cxn>
                <a:cxn ang="0">
                  <a:pos x="T8" y="T9"/>
                </a:cxn>
              </a:cxnLst>
              <a:rect l="0" t="0" r="r" b="b"/>
              <a:pathLst>
                <a:path w="125" h="1623">
                  <a:moveTo>
                    <a:pt x="124" y="0"/>
                  </a:moveTo>
                  <a:lnTo>
                    <a:pt x="0" y="0"/>
                  </a:lnTo>
                  <a:lnTo>
                    <a:pt x="0" y="1622"/>
                  </a:lnTo>
                  <a:lnTo>
                    <a:pt x="124" y="1622"/>
                  </a:lnTo>
                  <a:lnTo>
                    <a:pt x="124"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76" name="Freeform 35"/>
            <p:cNvSpPr>
              <a:spLocks noChangeArrowheads="1"/>
            </p:cNvSpPr>
            <p:nvPr/>
          </p:nvSpPr>
          <p:spPr bwMode="auto">
            <a:xfrm>
              <a:off x="7874099" y="4268212"/>
              <a:ext cx="228511" cy="139645"/>
            </a:xfrm>
            <a:custGeom>
              <a:avLst/>
              <a:gdLst>
                <a:gd name="T0" fmla="*/ 317 w 318"/>
                <a:gd name="T1" fmla="*/ 0 h 193"/>
                <a:gd name="T2" fmla="*/ 0 w 318"/>
                <a:gd name="T3" fmla="*/ 0 h 193"/>
                <a:gd name="T4" fmla="*/ 0 w 318"/>
                <a:gd name="T5" fmla="*/ 192 h 193"/>
                <a:gd name="T6" fmla="*/ 157 w 318"/>
                <a:gd name="T7" fmla="*/ 156 h 193"/>
                <a:gd name="T8" fmla="*/ 317 w 318"/>
                <a:gd name="T9" fmla="*/ 192 h 193"/>
                <a:gd name="T10" fmla="*/ 317 w 318"/>
                <a:gd name="T11" fmla="*/ 0 h 193"/>
              </a:gdLst>
              <a:ahLst/>
              <a:cxnLst>
                <a:cxn ang="0">
                  <a:pos x="T0" y="T1"/>
                </a:cxn>
                <a:cxn ang="0">
                  <a:pos x="T2" y="T3"/>
                </a:cxn>
                <a:cxn ang="0">
                  <a:pos x="T4" y="T5"/>
                </a:cxn>
                <a:cxn ang="0">
                  <a:pos x="T6" y="T7"/>
                </a:cxn>
                <a:cxn ang="0">
                  <a:pos x="T8" y="T9"/>
                </a:cxn>
                <a:cxn ang="0">
                  <a:pos x="T10" y="T11"/>
                </a:cxn>
              </a:cxnLst>
              <a:rect l="0" t="0" r="r" b="b"/>
              <a:pathLst>
                <a:path w="318" h="193">
                  <a:moveTo>
                    <a:pt x="317" y="0"/>
                  </a:moveTo>
                  <a:lnTo>
                    <a:pt x="0" y="0"/>
                  </a:lnTo>
                  <a:lnTo>
                    <a:pt x="0" y="192"/>
                  </a:lnTo>
                  <a:lnTo>
                    <a:pt x="157" y="156"/>
                  </a:lnTo>
                  <a:lnTo>
                    <a:pt x="317" y="192"/>
                  </a:lnTo>
                  <a:lnTo>
                    <a:pt x="317"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grpSp>
        <p:nvGrpSpPr>
          <p:cNvPr id="77" name="Group 76"/>
          <p:cNvGrpSpPr/>
          <p:nvPr/>
        </p:nvGrpSpPr>
        <p:grpSpPr>
          <a:xfrm>
            <a:off x="10891617" y="4768240"/>
            <a:ext cx="2562820" cy="2901818"/>
            <a:chOff x="3132502" y="7089686"/>
            <a:chExt cx="1199682" cy="1358369"/>
          </a:xfrm>
        </p:grpSpPr>
        <p:sp>
          <p:nvSpPr>
            <p:cNvPr id="78" name="Freeform 70"/>
            <p:cNvSpPr>
              <a:spLocks noChangeArrowheads="1"/>
            </p:cNvSpPr>
            <p:nvPr/>
          </p:nvSpPr>
          <p:spPr bwMode="auto">
            <a:xfrm>
              <a:off x="3138850" y="7635572"/>
              <a:ext cx="1186986" cy="517322"/>
            </a:xfrm>
            <a:custGeom>
              <a:avLst/>
              <a:gdLst>
                <a:gd name="T0" fmla="*/ 1650 w 1651"/>
                <a:gd name="T1" fmla="*/ 75 h 719"/>
                <a:gd name="T2" fmla="*/ 1650 w 1651"/>
                <a:gd name="T3" fmla="*/ 75 h 719"/>
                <a:gd name="T4" fmla="*/ 1558 w 1651"/>
                <a:gd name="T5" fmla="*/ 0 h 719"/>
                <a:gd name="T6" fmla="*/ 81 w 1651"/>
                <a:gd name="T7" fmla="*/ 0 h 719"/>
                <a:gd name="T8" fmla="*/ 0 w 1651"/>
                <a:gd name="T9" fmla="*/ 50 h 719"/>
                <a:gd name="T10" fmla="*/ 828 w 1651"/>
                <a:gd name="T11" fmla="*/ 718 h 719"/>
                <a:gd name="T12" fmla="*/ 1650 w 1651"/>
                <a:gd name="T13" fmla="*/ 75 h 719"/>
              </a:gdLst>
              <a:ahLst/>
              <a:cxnLst>
                <a:cxn ang="0">
                  <a:pos x="T0" y="T1"/>
                </a:cxn>
                <a:cxn ang="0">
                  <a:pos x="T2" y="T3"/>
                </a:cxn>
                <a:cxn ang="0">
                  <a:pos x="T4" y="T5"/>
                </a:cxn>
                <a:cxn ang="0">
                  <a:pos x="T6" y="T7"/>
                </a:cxn>
                <a:cxn ang="0">
                  <a:pos x="T8" y="T9"/>
                </a:cxn>
                <a:cxn ang="0">
                  <a:pos x="T10" y="T11"/>
                </a:cxn>
                <a:cxn ang="0">
                  <a:pos x="T12" y="T13"/>
                </a:cxn>
              </a:cxnLst>
              <a:rect l="0" t="0" r="r" b="b"/>
              <a:pathLst>
                <a:path w="1651" h="719">
                  <a:moveTo>
                    <a:pt x="1650" y="75"/>
                  </a:moveTo>
                  <a:lnTo>
                    <a:pt x="1650" y="75"/>
                  </a:lnTo>
                  <a:cubicBezTo>
                    <a:pt x="1639" y="32"/>
                    <a:pt x="1604" y="0"/>
                    <a:pt x="1558" y="0"/>
                  </a:cubicBezTo>
                  <a:cubicBezTo>
                    <a:pt x="81" y="0"/>
                    <a:pt x="81" y="0"/>
                    <a:pt x="81" y="0"/>
                  </a:cubicBezTo>
                  <a:cubicBezTo>
                    <a:pt x="46" y="0"/>
                    <a:pt x="17" y="21"/>
                    <a:pt x="0" y="50"/>
                  </a:cubicBezTo>
                  <a:cubicBezTo>
                    <a:pt x="828" y="718"/>
                    <a:pt x="828" y="718"/>
                    <a:pt x="828" y="718"/>
                  </a:cubicBezTo>
                  <a:lnTo>
                    <a:pt x="1650" y="75"/>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79" name="Freeform 71"/>
            <p:cNvSpPr>
              <a:spLocks noChangeArrowheads="1"/>
            </p:cNvSpPr>
            <p:nvPr/>
          </p:nvSpPr>
          <p:spPr bwMode="auto">
            <a:xfrm>
              <a:off x="3138850" y="7089686"/>
              <a:ext cx="1183811" cy="606187"/>
            </a:xfrm>
            <a:custGeom>
              <a:avLst/>
              <a:gdLst>
                <a:gd name="T0" fmla="*/ 825 w 1647"/>
                <a:gd name="T1" fmla="*/ 843 h 844"/>
                <a:gd name="T2" fmla="*/ 1646 w 1647"/>
                <a:gd name="T3" fmla="*/ 811 h 844"/>
                <a:gd name="T4" fmla="*/ 825 w 1647"/>
                <a:gd name="T5" fmla="*/ 3 h 844"/>
                <a:gd name="T6" fmla="*/ 825 w 1647"/>
                <a:gd name="T7" fmla="*/ 0 h 844"/>
                <a:gd name="T8" fmla="*/ 821 w 1647"/>
                <a:gd name="T9" fmla="*/ 0 h 844"/>
                <a:gd name="T10" fmla="*/ 821 w 1647"/>
                <a:gd name="T11" fmla="*/ 0 h 844"/>
                <a:gd name="T12" fmla="*/ 821 w 1647"/>
                <a:gd name="T13" fmla="*/ 3 h 844"/>
                <a:gd name="T14" fmla="*/ 0 w 1647"/>
                <a:gd name="T15" fmla="*/ 811 h 844"/>
                <a:gd name="T16" fmla="*/ 821 w 1647"/>
                <a:gd name="T17" fmla="*/ 843 h 844"/>
                <a:gd name="T18" fmla="*/ 821 w 1647"/>
                <a:gd name="T19" fmla="*/ 843 h 844"/>
                <a:gd name="T20" fmla="*/ 821 w 1647"/>
                <a:gd name="T21" fmla="*/ 843 h 844"/>
                <a:gd name="T22" fmla="*/ 825 w 1647"/>
                <a:gd name="T23" fmla="*/ 843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7" h="844">
                  <a:moveTo>
                    <a:pt x="825" y="843"/>
                  </a:moveTo>
                  <a:lnTo>
                    <a:pt x="1646" y="811"/>
                  </a:lnTo>
                  <a:lnTo>
                    <a:pt x="825" y="3"/>
                  </a:lnTo>
                  <a:lnTo>
                    <a:pt x="825" y="0"/>
                  </a:lnTo>
                  <a:lnTo>
                    <a:pt x="821" y="0"/>
                  </a:lnTo>
                  <a:lnTo>
                    <a:pt x="821" y="0"/>
                  </a:lnTo>
                  <a:lnTo>
                    <a:pt x="821" y="3"/>
                  </a:lnTo>
                  <a:lnTo>
                    <a:pt x="0" y="811"/>
                  </a:lnTo>
                  <a:lnTo>
                    <a:pt x="821" y="843"/>
                  </a:lnTo>
                  <a:lnTo>
                    <a:pt x="821" y="843"/>
                  </a:lnTo>
                  <a:lnTo>
                    <a:pt x="821" y="843"/>
                  </a:lnTo>
                  <a:lnTo>
                    <a:pt x="825" y="843"/>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80" name="Freeform 72"/>
            <p:cNvSpPr>
              <a:spLocks noChangeArrowheads="1"/>
            </p:cNvSpPr>
            <p:nvPr/>
          </p:nvSpPr>
          <p:spPr bwMode="auto">
            <a:xfrm>
              <a:off x="3265801" y="7391193"/>
              <a:ext cx="933085" cy="898175"/>
            </a:xfrm>
            <a:custGeom>
              <a:avLst/>
              <a:gdLst>
                <a:gd name="T0" fmla="*/ 1295 w 1296"/>
                <a:gd name="T1" fmla="*/ 0 h 1250"/>
                <a:gd name="T2" fmla="*/ 0 w 1296"/>
                <a:gd name="T3" fmla="*/ 0 h 1250"/>
                <a:gd name="T4" fmla="*/ 0 w 1296"/>
                <a:gd name="T5" fmla="*/ 1249 h 1250"/>
                <a:gd name="T6" fmla="*/ 1295 w 1296"/>
                <a:gd name="T7" fmla="*/ 1249 h 1250"/>
                <a:gd name="T8" fmla="*/ 1295 w 1296"/>
                <a:gd name="T9" fmla="*/ 0 h 1250"/>
              </a:gdLst>
              <a:ahLst/>
              <a:cxnLst>
                <a:cxn ang="0">
                  <a:pos x="T0" y="T1"/>
                </a:cxn>
                <a:cxn ang="0">
                  <a:pos x="T2" y="T3"/>
                </a:cxn>
                <a:cxn ang="0">
                  <a:pos x="T4" y="T5"/>
                </a:cxn>
                <a:cxn ang="0">
                  <a:pos x="T6" y="T7"/>
                </a:cxn>
                <a:cxn ang="0">
                  <a:pos x="T8" y="T9"/>
                </a:cxn>
              </a:cxnLst>
              <a:rect l="0" t="0" r="r" b="b"/>
              <a:pathLst>
                <a:path w="1296" h="1250">
                  <a:moveTo>
                    <a:pt x="1295" y="0"/>
                  </a:moveTo>
                  <a:lnTo>
                    <a:pt x="0" y="0"/>
                  </a:lnTo>
                  <a:lnTo>
                    <a:pt x="0" y="1249"/>
                  </a:lnTo>
                  <a:lnTo>
                    <a:pt x="1295" y="1249"/>
                  </a:lnTo>
                  <a:lnTo>
                    <a:pt x="1295" y="0"/>
                  </a:lnTo>
                </a:path>
              </a:pathLst>
            </a:custGeom>
            <a:solidFill>
              <a:srgbClr val="FFFFF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81" name="Freeform 73"/>
            <p:cNvSpPr>
              <a:spLocks noChangeArrowheads="1"/>
            </p:cNvSpPr>
            <p:nvPr/>
          </p:nvSpPr>
          <p:spPr bwMode="auto">
            <a:xfrm>
              <a:off x="3427660" y="7572097"/>
              <a:ext cx="609362" cy="38085"/>
            </a:xfrm>
            <a:custGeom>
              <a:avLst/>
              <a:gdLst>
                <a:gd name="T0" fmla="*/ 847 w 848"/>
                <a:gd name="T1" fmla="*/ 0 h 55"/>
                <a:gd name="T2" fmla="*/ 0 w 848"/>
                <a:gd name="T3" fmla="*/ 0 h 55"/>
                <a:gd name="T4" fmla="*/ 0 w 848"/>
                <a:gd name="T5" fmla="*/ 54 h 55"/>
                <a:gd name="T6" fmla="*/ 847 w 848"/>
                <a:gd name="T7" fmla="*/ 54 h 55"/>
                <a:gd name="T8" fmla="*/ 847 w 848"/>
                <a:gd name="T9" fmla="*/ 0 h 55"/>
              </a:gdLst>
              <a:ahLst/>
              <a:cxnLst>
                <a:cxn ang="0">
                  <a:pos x="T0" y="T1"/>
                </a:cxn>
                <a:cxn ang="0">
                  <a:pos x="T2" y="T3"/>
                </a:cxn>
                <a:cxn ang="0">
                  <a:pos x="T4" y="T5"/>
                </a:cxn>
                <a:cxn ang="0">
                  <a:pos x="T6" y="T7"/>
                </a:cxn>
                <a:cxn ang="0">
                  <a:pos x="T8" y="T9"/>
                </a:cxn>
              </a:cxnLst>
              <a:rect l="0" t="0" r="r" b="b"/>
              <a:pathLst>
                <a:path w="848" h="55">
                  <a:moveTo>
                    <a:pt x="847" y="0"/>
                  </a:moveTo>
                  <a:lnTo>
                    <a:pt x="0" y="0"/>
                  </a:lnTo>
                  <a:lnTo>
                    <a:pt x="0" y="54"/>
                  </a:lnTo>
                  <a:lnTo>
                    <a:pt x="847" y="54"/>
                  </a:lnTo>
                  <a:lnTo>
                    <a:pt x="847"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82" name="Freeform 74"/>
            <p:cNvSpPr>
              <a:spLocks noChangeArrowheads="1"/>
            </p:cNvSpPr>
            <p:nvPr/>
          </p:nvSpPr>
          <p:spPr bwMode="auto">
            <a:xfrm>
              <a:off x="3427660" y="7714915"/>
              <a:ext cx="609362" cy="38085"/>
            </a:xfrm>
            <a:custGeom>
              <a:avLst/>
              <a:gdLst>
                <a:gd name="T0" fmla="*/ 847 w 848"/>
                <a:gd name="T1" fmla="*/ 0 h 55"/>
                <a:gd name="T2" fmla="*/ 0 w 848"/>
                <a:gd name="T3" fmla="*/ 0 h 55"/>
                <a:gd name="T4" fmla="*/ 0 w 848"/>
                <a:gd name="T5" fmla="*/ 54 h 55"/>
                <a:gd name="T6" fmla="*/ 847 w 848"/>
                <a:gd name="T7" fmla="*/ 54 h 55"/>
                <a:gd name="T8" fmla="*/ 847 w 848"/>
                <a:gd name="T9" fmla="*/ 0 h 55"/>
              </a:gdLst>
              <a:ahLst/>
              <a:cxnLst>
                <a:cxn ang="0">
                  <a:pos x="T0" y="T1"/>
                </a:cxn>
                <a:cxn ang="0">
                  <a:pos x="T2" y="T3"/>
                </a:cxn>
                <a:cxn ang="0">
                  <a:pos x="T4" y="T5"/>
                </a:cxn>
                <a:cxn ang="0">
                  <a:pos x="T6" y="T7"/>
                </a:cxn>
                <a:cxn ang="0">
                  <a:pos x="T8" y="T9"/>
                </a:cxn>
              </a:cxnLst>
              <a:rect l="0" t="0" r="r" b="b"/>
              <a:pathLst>
                <a:path w="848" h="55">
                  <a:moveTo>
                    <a:pt x="847" y="0"/>
                  </a:moveTo>
                  <a:lnTo>
                    <a:pt x="0" y="0"/>
                  </a:lnTo>
                  <a:lnTo>
                    <a:pt x="0" y="54"/>
                  </a:lnTo>
                  <a:lnTo>
                    <a:pt x="847" y="54"/>
                  </a:lnTo>
                  <a:lnTo>
                    <a:pt x="847" y="0"/>
                  </a:lnTo>
                </a:path>
              </a:pathLst>
            </a:custGeom>
            <a:solidFill>
              <a:srgbClr val="526D8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83" name="Freeform 75"/>
            <p:cNvSpPr>
              <a:spLocks noChangeArrowheads="1"/>
            </p:cNvSpPr>
            <p:nvPr/>
          </p:nvSpPr>
          <p:spPr bwMode="auto">
            <a:xfrm>
              <a:off x="3132502" y="7673658"/>
              <a:ext cx="606187" cy="755355"/>
            </a:xfrm>
            <a:custGeom>
              <a:avLst/>
              <a:gdLst>
                <a:gd name="T0" fmla="*/ 842 w 843"/>
                <a:gd name="T1" fmla="*/ 516 h 1050"/>
                <a:gd name="T2" fmla="*/ 842 w 843"/>
                <a:gd name="T3" fmla="*/ 516 h 1050"/>
                <a:gd name="T4" fmla="*/ 10 w 843"/>
                <a:gd name="T5" fmla="*/ 0 h 1050"/>
                <a:gd name="T6" fmla="*/ 0 w 843"/>
                <a:gd name="T7" fmla="*/ 46 h 1050"/>
                <a:gd name="T8" fmla="*/ 0 w 843"/>
                <a:gd name="T9" fmla="*/ 981 h 1050"/>
                <a:gd name="T10" fmla="*/ 28 w 843"/>
                <a:gd name="T11" fmla="*/ 1049 h 1050"/>
                <a:gd name="T12" fmla="*/ 28 w 843"/>
                <a:gd name="T13" fmla="*/ 1049 h 1050"/>
                <a:gd name="T14" fmla="*/ 842 w 843"/>
                <a:gd name="T15" fmla="*/ 516 h 10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3" h="1050">
                  <a:moveTo>
                    <a:pt x="842" y="516"/>
                  </a:moveTo>
                  <a:lnTo>
                    <a:pt x="842" y="516"/>
                  </a:lnTo>
                  <a:cubicBezTo>
                    <a:pt x="10" y="0"/>
                    <a:pt x="10" y="0"/>
                    <a:pt x="10" y="0"/>
                  </a:cubicBezTo>
                  <a:cubicBezTo>
                    <a:pt x="3" y="14"/>
                    <a:pt x="0" y="28"/>
                    <a:pt x="0" y="46"/>
                  </a:cubicBezTo>
                  <a:cubicBezTo>
                    <a:pt x="0" y="981"/>
                    <a:pt x="0" y="981"/>
                    <a:pt x="0" y="981"/>
                  </a:cubicBezTo>
                  <a:cubicBezTo>
                    <a:pt x="0" y="1006"/>
                    <a:pt x="10" y="1031"/>
                    <a:pt x="28" y="1049"/>
                  </a:cubicBezTo>
                  <a:lnTo>
                    <a:pt x="28" y="1049"/>
                  </a:lnTo>
                  <a:lnTo>
                    <a:pt x="842" y="516"/>
                  </a:lnTo>
                </a:path>
              </a:pathLst>
            </a:custGeom>
            <a:solidFill>
              <a:srgbClr val="F4773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84" name="Freeform 76"/>
            <p:cNvSpPr>
              <a:spLocks noChangeArrowheads="1"/>
            </p:cNvSpPr>
            <p:nvPr/>
          </p:nvSpPr>
          <p:spPr bwMode="auto">
            <a:xfrm>
              <a:off x="3154717" y="8041814"/>
              <a:ext cx="1158423" cy="406241"/>
            </a:xfrm>
            <a:custGeom>
              <a:avLst/>
              <a:gdLst>
                <a:gd name="T0" fmla="*/ 0 w 1608"/>
                <a:gd name="T1" fmla="*/ 537 h 563"/>
                <a:gd name="T2" fmla="*/ 0 w 1608"/>
                <a:gd name="T3" fmla="*/ 537 h 563"/>
                <a:gd name="T4" fmla="*/ 0 w 1608"/>
                <a:gd name="T5" fmla="*/ 537 h 563"/>
                <a:gd name="T6" fmla="*/ 68 w 1608"/>
                <a:gd name="T7" fmla="*/ 562 h 563"/>
                <a:gd name="T8" fmla="*/ 1540 w 1608"/>
                <a:gd name="T9" fmla="*/ 562 h 563"/>
                <a:gd name="T10" fmla="*/ 1607 w 1608"/>
                <a:gd name="T11" fmla="*/ 537 h 563"/>
                <a:gd name="T12" fmla="*/ 814 w 1608"/>
                <a:gd name="T13" fmla="*/ 0 h 563"/>
                <a:gd name="T14" fmla="*/ 0 w 1608"/>
                <a:gd name="T15" fmla="*/ 537 h 5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8" h="563">
                  <a:moveTo>
                    <a:pt x="0" y="537"/>
                  </a:moveTo>
                  <a:lnTo>
                    <a:pt x="0" y="537"/>
                  </a:lnTo>
                  <a:lnTo>
                    <a:pt x="0" y="537"/>
                  </a:lnTo>
                  <a:cubicBezTo>
                    <a:pt x="18" y="551"/>
                    <a:pt x="39" y="562"/>
                    <a:pt x="68" y="562"/>
                  </a:cubicBezTo>
                  <a:cubicBezTo>
                    <a:pt x="1540" y="562"/>
                    <a:pt x="1540" y="562"/>
                    <a:pt x="1540" y="562"/>
                  </a:cubicBezTo>
                  <a:cubicBezTo>
                    <a:pt x="1568" y="562"/>
                    <a:pt x="1590" y="551"/>
                    <a:pt x="1607" y="537"/>
                  </a:cubicBezTo>
                  <a:cubicBezTo>
                    <a:pt x="814" y="0"/>
                    <a:pt x="814" y="0"/>
                    <a:pt x="814" y="0"/>
                  </a:cubicBezTo>
                  <a:lnTo>
                    <a:pt x="0" y="537"/>
                  </a:lnTo>
                </a:path>
              </a:pathLst>
            </a:custGeom>
            <a:solidFill>
              <a:srgbClr val="CD562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sp>
          <p:nvSpPr>
            <p:cNvPr id="85" name="Freeform 77"/>
            <p:cNvSpPr>
              <a:spLocks noChangeArrowheads="1"/>
            </p:cNvSpPr>
            <p:nvPr/>
          </p:nvSpPr>
          <p:spPr bwMode="auto">
            <a:xfrm>
              <a:off x="3738690" y="7689525"/>
              <a:ext cx="593494" cy="736312"/>
            </a:xfrm>
            <a:custGeom>
              <a:avLst/>
              <a:gdLst>
                <a:gd name="T0" fmla="*/ 819 w 823"/>
                <a:gd name="T1" fmla="*/ 0 h 1025"/>
                <a:gd name="T2" fmla="*/ 819 w 823"/>
                <a:gd name="T3" fmla="*/ 0 h 1025"/>
                <a:gd name="T4" fmla="*/ 0 w 823"/>
                <a:gd name="T5" fmla="*/ 491 h 1025"/>
                <a:gd name="T6" fmla="*/ 793 w 823"/>
                <a:gd name="T7" fmla="*/ 1024 h 1025"/>
                <a:gd name="T8" fmla="*/ 822 w 823"/>
                <a:gd name="T9" fmla="*/ 956 h 1025"/>
                <a:gd name="T10" fmla="*/ 822 w 823"/>
                <a:gd name="T11" fmla="*/ 21 h 1025"/>
                <a:gd name="T12" fmla="*/ 819 w 823"/>
                <a:gd name="T13" fmla="*/ 0 h 1025"/>
              </a:gdLst>
              <a:ahLst/>
              <a:cxnLst>
                <a:cxn ang="0">
                  <a:pos x="T0" y="T1"/>
                </a:cxn>
                <a:cxn ang="0">
                  <a:pos x="T2" y="T3"/>
                </a:cxn>
                <a:cxn ang="0">
                  <a:pos x="T4" y="T5"/>
                </a:cxn>
                <a:cxn ang="0">
                  <a:pos x="T6" y="T7"/>
                </a:cxn>
                <a:cxn ang="0">
                  <a:pos x="T8" y="T9"/>
                </a:cxn>
                <a:cxn ang="0">
                  <a:pos x="T10" y="T11"/>
                </a:cxn>
                <a:cxn ang="0">
                  <a:pos x="T12" y="T13"/>
                </a:cxn>
              </a:cxnLst>
              <a:rect l="0" t="0" r="r" b="b"/>
              <a:pathLst>
                <a:path w="823" h="1025">
                  <a:moveTo>
                    <a:pt x="819" y="0"/>
                  </a:moveTo>
                  <a:lnTo>
                    <a:pt x="819" y="0"/>
                  </a:lnTo>
                  <a:cubicBezTo>
                    <a:pt x="0" y="491"/>
                    <a:pt x="0" y="491"/>
                    <a:pt x="0" y="491"/>
                  </a:cubicBezTo>
                  <a:cubicBezTo>
                    <a:pt x="793" y="1024"/>
                    <a:pt x="793" y="1024"/>
                    <a:pt x="793" y="1024"/>
                  </a:cubicBezTo>
                  <a:cubicBezTo>
                    <a:pt x="811" y="1006"/>
                    <a:pt x="822" y="981"/>
                    <a:pt x="822" y="956"/>
                  </a:cubicBezTo>
                  <a:cubicBezTo>
                    <a:pt x="822" y="21"/>
                    <a:pt x="822" y="21"/>
                    <a:pt x="822" y="21"/>
                  </a:cubicBezTo>
                  <a:cubicBezTo>
                    <a:pt x="822" y="14"/>
                    <a:pt x="822" y="7"/>
                    <a:pt x="819" y="0"/>
                  </a:cubicBezTo>
                </a:path>
              </a:pathLst>
            </a:custGeom>
            <a:solidFill>
              <a:srgbClr val="F4773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a:p>
          </p:txBody>
        </p:sp>
      </p:grpSp>
      <p:pic>
        <p:nvPicPr>
          <p:cNvPr id="3" name="Graphique 2">
            <a:extLst>
              <a:ext uri="{FF2B5EF4-FFF2-40B4-BE49-F238E27FC236}">
                <a16:creationId xmlns:a16="http://schemas.microsoft.com/office/drawing/2014/main" id="{E32DE397-EEED-424F-9737-34FE1B2F0D75}"/>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62387" y="4768240"/>
            <a:ext cx="3268380" cy="3268380"/>
          </a:xfrm>
          <a:prstGeom prst="rect">
            <a:avLst/>
          </a:prstGeom>
        </p:spPr>
      </p:pic>
      <p:pic>
        <p:nvPicPr>
          <p:cNvPr id="5" name="Image 4">
            <a:extLst>
              <a:ext uri="{FF2B5EF4-FFF2-40B4-BE49-F238E27FC236}">
                <a16:creationId xmlns:a16="http://schemas.microsoft.com/office/drawing/2014/main" id="{2BE0246E-BC7B-467D-BF56-AF1CEAB2842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574159" y="4683086"/>
            <a:ext cx="3270516" cy="3270516"/>
          </a:xfrm>
          <a:prstGeom prst="rect">
            <a:avLst/>
          </a:prstGeom>
        </p:spPr>
      </p:pic>
      <p:pic>
        <p:nvPicPr>
          <p:cNvPr id="7" name="Image 6">
            <a:extLst>
              <a:ext uri="{FF2B5EF4-FFF2-40B4-BE49-F238E27FC236}">
                <a16:creationId xmlns:a16="http://schemas.microsoft.com/office/drawing/2014/main" id="{7AA7B09F-BF8E-40F5-AF5E-ED6090ABCE7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6812168" y="4584512"/>
            <a:ext cx="4175399" cy="3340751"/>
          </a:xfrm>
          <a:prstGeom prst="rect">
            <a:avLst/>
          </a:prstGeom>
        </p:spPr>
      </p:pic>
    </p:spTree>
    <p:extLst>
      <p:ext uri="{BB962C8B-B14F-4D97-AF65-F5344CB8AC3E}">
        <p14:creationId xmlns:p14="http://schemas.microsoft.com/office/powerpoint/2010/main" val="15351519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4">
            <a:extLst>
              <a:ext uri="{FF2B5EF4-FFF2-40B4-BE49-F238E27FC236}">
                <a16:creationId xmlns:a16="http://schemas.microsoft.com/office/drawing/2014/main" id="{E67EF52D-5702-4488-A01F-9AF193F980D1}"/>
              </a:ext>
            </a:extLst>
          </p:cNvPr>
          <p:cNvSpPr txBox="1"/>
          <p:nvPr/>
        </p:nvSpPr>
        <p:spPr>
          <a:xfrm>
            <a:off x="6860332" y="483017"/>
            <a:ext cx="10657048" cy="1446532"/>
          </a:xfrm>
          <a:prstGeom prst="rect">
            <a:avLst/>
          </a:prstGeom>
          <a:noFill/>
        </p:spPr>
        <p:txBody>
          <a:bodyPr wrap="none" lIns="91422" tIns="45711" rIns="91422" bIns="45711" rtlCol="0">
            <a:spAutoFit/>
          </a:bodyPr>
          <a:lstStyle/>
          <a:p>
            <a:pPr algn="ctr"/>
            <a:r>
              <a:rPr lang="en-US" sz="8800" b="1" dirty="0" err="1">
                <a:solidFill>
                  <a:schemeClr val="tx2"/>
                </a:solidFill>
                <a:latin typeface="Lato" charset="0"/>
                <a:ea typeface="Lato" charset="0"/>
                <a:cs typeface="Lato" charset="0"/>
              </a:rPr>
              <a:t>Quelques</a:t>
            </a:r>
            <a:r>
              <a:rPr lang="en-US" sz="8800" b="1" dirty="0">
                <a:solidFill>
                  <a:schemeClr val="tx2"/>
                </a:solidFill>
                <a:latin typeface="Lato" charset="0"/>
                <a:ea typeface="Lato" charset="0"/>
                <a:cs typeface="Lato" charset="0"/>
              </a:rPr>
              <a:t> </a:t>
            </a:r>
            <a:r>
              <a:rPr lang="en-US" sz="8800" b="1" dirty="0" err="1">
                <a:solidFill>
                  <a:schemeClr val="tx2"/>
                </a:solidFill>
                <a:latin typeface="Lato" charset="0"/>
                <a:ea typeface="Lato" charset="0"/>
                <a:cs typeface="Lato" charset="0"/>
              </a:rPr>
              <a:t>statistiques</a:t>
            </a:r>
            <a:endParaRPr lang="id-ID" sz="8800" b="1" dirty="0">
              <a:solidFill>
                <a:schemeClr val="tx2"/>
              </a:solidFill>
              <a:latin typeface="Lato" charset="0"/>
              <a:ea typeface="Lato" charset="0"/>
              <a:cs typeface="Lato" charset="0"/>
            </a:endParaRPr>
          </a:p>
        </p:txBody>
      </p:sp>
      <p:sp>
        <p:nvSpPr>
          <p:cNvPr id="4" name="Rectangle 3">
            <a:extLst>
              <a:ext uri="{FF2B5EF4-FFF2-40B4-BE49-F238E27FC236}">
                <a16:creationId xmlns:a16="http://schemas.microsoft.com/office/drawing/2014/main" id="{2387BD8E-2164-4767-8C80-AF08ABE11179}"/>
              </a:ext>
            </a:extLst>
          </p:cNvPr>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sp>
        <p:nvSpPr>
          <p:cNvPr id="5" name="Subtitle 2">
            <a:extLst>
              <a:ext uri="{FF2B5EF4-FFF2-40B4-BE49-F238E27FC236}">
                <a16:creationId xmlns:a16="http://schemas.microsoft.com/office/drawing/2014/main" id="{D0A29579-EDFB-4C88-8C41-22AB211A2B21}"/>
              </a:ext>
            </a:extLst>
          </p:cNvPr>
          <p:cNvSpPr txBox="1">
            <a:spLocks/>
          </p:cNvSpPr>
          <p:nvPr/>
        </p:nvSpPr>
        <p:spPr>
          <a:xfrm>
            <a:off x="9374802" y="1634834"/>
            <a:ext cx="5669250" cy="738987"/>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Des </a:t>
            </a:r>
            <a:r>
              <a:rPr lang="en-US" sz="3100" dirty="0">
                <a:latin typeface="Lato Light"/>
              </a:rPr>
              <a:t>impacts </a:t>
            </a:r>
            <a:r>
              <a:rPr lang="en-US" sz="3100" dirty="0" err="1">
                <a:latin typeface="Lato Light"/>
              </a:rPr>
              <a:t>selon</a:t>
            </a:r>
            <a:r>
              <a:rPr lang="en-US" sz="3100" dirty="0">
                <a:latin typeface="Lato Light"/>
              </a:rPr>
              <a:t> </a:t>
            </a:r>
            <a:r>
              <a:rPr lang="en-US" sz="3100" dirty="0">
                <a:solidFill>
                  <a:schemeClr val="accent1"/>
                </a:solidFill>
                <a:latin typeface="Lato Light"/>
                <a:cs typeface="Lato Light"/>
              </a:rPr>
              <a:t>les services</a:t>
            </a:r>
          </a:p>
        </p:txBody>
      </p:sp>
      <p:pic>
        <p:nvPicPr>
          <p:cNvPr id="9" name="Image 8">
            <a:extLst>
              <a:ext uri="{FF2B5EF4-FFF2-40B4-BE49-F238E27FC236}">
                <a16:creationId xmlns:a16="http://schemas.microsoft.com/office/drawing/2014/main" id="{16854E2F-6BE2-4F96-87E3-F77CC4AD92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68163" y="1495212"/>
            <a:ext cx="13112795" cy="6642951"/>
          </a:xfrm>
          <a:prstGeom prst="rect">
            <a:avLst/>
          </a:prstGeom>
        </p:spPr>
      </p:pic>
      <p:pic>
        <p:nvPicPr>
          <p:cNvPr id="11" name="Image 10">
            <a:extLst>
              <a:ext uri="{FF2B5EF4-FFF2-40B4-BE49-F238E27FC236}">
                <a16:creationId xmlns:a16="http://schemas.microsoft.com/office/drawing/2014/main" id="{3E19C833-A3BB-45B3-B1CD-B6CF615643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08053" y="8138163"/>
            <a:ext cx="14433016" cy="4261558"/>
          </a:xfrm>
          <a:prstGeom prst="rect">
            <a:avLst/>
          </a:prstGeom>
        </p:spPr>
      </p:pic>
      <p:sp>
        <p:nvSpPr>
          <p:cNvPr id="8" name="ZoneTexte 7">
            <a:extLst>
              <a:ext uri="{FF2B5EF4-FFF2-40B4-BE49-F238E27FC236}">
                <a16:creationId xmlns:a16="http://schemas.microsoft.com/office/drawing/2014/main" id="{388576F3-A00F-4871-AB66-22BE3B6C4EC1}"/>
              </a:ext>
            </a:extLst>
          </p:cNvPr>
          <p:cNvSpPr txBox="1"/>
          <p:nvPr/>
        </p:nvSpPr>
        <p:spPr>
          <a:xfrm>
            <a:off x="853288" y="12773481"/>
            <a:ext cx="8521514" cy="523220"/>
          </a:xfrm>
          <a:prstGeom prst="rect">
            <a:avLst/>
          </a:prstGeom>
          <a:noFill/>
        </p:spPr>
        <p:txBody>
          <a:bodyPr wrap="square">
            <a:spAutoFit/>
          </a:bodyPr>
          <a:lstStyle/>
          <a:p>
            <a:r>
              <a:rPr lang="fr-FR" sz="2800" u="sng" dirty="0">
                <a:solidFill>
                  <a:srgbClr val="002060"/>
                </a:solidFill>
              </a:rPr>
              <a:t>https://remiojr.fr/les-chiffres-cles-de-lautomatisation/</a:t>
            </a:r>
          </a:p>
        </p:txBody>
      </p:sp>
    </p:spTree>
    <p:extLst>
      <p:ext uri="{BB962C8B-B14F-4D97-AF65-F5344CB8AC3E}">
        <p14:creationId xmlns:p14="http://schemas.microsoft.com/office/powerpoint/2010/main" val="20810969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a:extLst>
              <a:ext uri="{FF2B5EF4-FFF2-40B4-BE49-F238E27FC236}">
                <a16:creationId xmlns:a16="http://schemas.microsoft.com/office/drawing/2014/main" id="{F73EFEAB-1AB7-4FC7-99F9-7395A309A45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5884" t="7823" r="5884" b="18518"/>
          <a:stretch/>
        </p:blipFill>
        <p:spPr>
          <a:xfrm>
            <a:off x="0" y="141765"/>
            <a:ext cx="24377651" cy="13574236"/>
          </a:xfrm>
        </p:spPr>
      </p:pic>
      <p:sp>
        <p:nvSpPr>
          <p:cNvPr id="15" name="Rectangle 14">
            <a:extLst>
              <a:ext uri="{FF2B5EF4-FFF2-40B4-BE49-F238E27FC236}">
                <a16:creationId xmlns:a16="http://schemas.microsoft.com/office/drawing/2014/main" id="{0C89A010-8D23-443F-B790-E04758D3D19A}"/>
              </a:ext>
            </a:extLst>
          </p:cNvPr>
          <p:cNvSpPr/>
          <p:nvPr/>
        </p:nvSpPr>
        <p:spPr>
          <a:xfrm>
            <a:off x="0" y="0"/>
            <a:ext cx="24377651" cy="13716000"/>
          </a:xfrm>
          <a:prstGeom prst="rect">
            <a:avLst/>
          </a:prstGeom>
          <a:solidFill>
            <a:schemeClr val="accent6">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8023" y="4970541"/>
            <a:ext cx="24377649" cy="3426579"/>
          </a:xfrm>
          <a:prstGeom prst="rect">
            <a:avLst/>
          </a:prstGeom>
          <a:noFill/>
        </p:spPr>
        <p:txBody>
          <a:bodyPr wrap="square" rtlCol="0">
            <a:spAutoFit/>
          </a:bodyPr>
          <a:lstStyle/>
          <a:p>
            <a:pPr algn="ctr">
              <a:lnSpc>
                <a:spcPts val="13000"/>
              </a:lnSpc>
            </a:pPr>
            <a:r>
              <a:rPr lang="en-US" sz="11500" b="1" dirty="0">
                <a:solidFill>
                  <a:schemeClr val="bg1"/>
                </a:solidFill>
                <a:latin typeface="Lato" charset="0"/>
                <a:ea typeface="Lato" charset="0"/>
                <a:cs typeface="Lato" charset="0"/>
              </a:rPr>
              <a:t>Les </a:t>
            </a:r>
            <a:r>
              <a:rPr lang="en-US" sz="11500" b="1" dirty="0" err="1">
                <a:solidFill>
                  <a:schemeClr val="bg1"/>
                </a:solidFill>
                <a:latin typeface="Lato" charset="0"/>
                <a:ea typeface="Lato" charset="0"/>
                <a:cs typeface="Lato" charset="0"/>
              </a:rPr>
              <a:t>outils</a:t>
            </a:r>
            <a:r>
              <a:rPr lang="en-US" sz="11500" b="1" dirty="0">
                <a:solidFill>
                  <a:schemeClr val="bg1"/>
                </a:solidFill>
                <a:latin typeface="Lato" charset="0"/>
                <a:ea typeface="Lato" charset="0"/>
                <a:cs typeface="Lato" charset="0"/>
              </a:rPr>
              <a:t> </a:t>
            </a:r>
            <a:r>
              <a:rPr lang="en-US" sz="11500" b="1" dirty="0" err="1">
                <a:solidFill>
                  <a:schemeClr val="bg1"/>
                </a:solidFill>
                <a:latin typeface="Lato" charset="0"/>
                <a:ea typeface="Lato" charset="0"/>
                <a:cs typeface="Lato" charset="0"/>
              </a:rPr>
              <a:t>d’automatisation</a:t>
            </a:r>
            <a:endParaRPr lang="en-US" sz="11500" b="1" dirty="0">
              <a:solidFill>
                <a:schemeClr val="bg1"/>
              </a:solidFill>
              <a:latin typeface="Lato" charset="0"/>
              <a:ea typeface="Lato" charset="0"/>
              <a:cs typeface="Lato" charset="0"/>
            </a:endParaRPr>
          </a:p>
          <a:p>
            <a:pPr algn="ctr">
              <a:lnSpc>
                <a:spcPts val="13000"/>
              </a:lnSpc>
            </a:pPr>
            <a:r>
              <a:rPr lang="en-US" sz="11500" b="1" dirty="0">
                <a:solidFill>
                  <a:schemeClr val="bg1"/>
                </a:solidFill>
                <a:latin typeface="Lato" charset="0"/>
                <a:ea typeface="Lato" charset="0"/>
                <a:cs typeface="Lato" charset="0"/>
              </a:rPr>
              <a:t>dans </a:t>
            </a:r>
            <a:r>
              <a:rPr lang="en-US" sz="11500" b="1" dirty="0" err="1">
                <a:solidFill>
                  <a:schemeClr val="bg1"/>
                </a:solidFill>
                <a:latin typeface="Lato" charset="0"/>
                <a:ea typeface="Lato" charset="0"/>
                <a:cs typeface="Lato" charset="0"/>
              </a:rPr>
              <a:t>Dolibarr</a:t>
            </a:r>
            <a:endParaRPr lang="en-US" sz="11500" b="1" dirty="0">
              <a:solidFill>
                <a:schemeClr val="bg1"/>
              </a:solidFill>
              <a:latin typeface="Lato" charset="0"/>
              <a:ea typeface="Lato" charset="0"/>
              <a:cs typeface="Lato" charset="0"/>
            </a:endParaRPr>
          </a:p>
        </p:txBody>
      </p:sp>
    </p:spTree>
    <p:extLst>
      <p:ext uri="{BB962C8B-B14F-4D97-AF65-F5344CB8AC3E}">
        <p14:creationId xmlns:p14="http://schemas.microsoft.com/office/powerpoint/2010/main" val="4050581106"/>
      </p:ext>
    </p:extLst>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384463" y="3002505"/>
            <a:ext cx="17366142" cy="9382448"/>
            <a:chOff x="5898415" y="1976415"/>
            <a:chExt cx="5654530" cy="3255020"/>
          </a:xfrm>
        </p:grpSpPr>
        <p:sp>
          <p:nvSpPr>
            <p:cNvPr id="57"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8"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59"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0"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1" name="Rectangle 50"/>
            <p:cNvSpPr>
              <a:spLocks noChangeArrowheads="1"/>
            </p:cNvSpPr>
            <p:nvPr/>
          </p:nvSpPr>
          <p:spPr bwMode="auto">
            <a:xfrm>
              <a:off x="5898415" y="5054180"/>
              <a:ext cx="5654530" cy="103129"/>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2"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3" name="Rectangle 52"/>
            <p:cNvSpPr>
              <a:spLocks noChangeArrowheads="1"/>
            </p:cNvSpPr>
            <p:nvPr/>
          </p:nvSpPr>
          <p:spPr bwMode="auto">
            <a:xfrm>
              <a:off x="6623354" y="2189119"/>
              <a:ext cx="4249758" cy="2684587"/>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4"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5"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6"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7"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sp>
          <p:nvSpPr>
            <p:cNvPr id="68"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Light" charset="0"/>
              </a:endParaRPr>
            </a:p>
          </p:txBody>
        </p:sp>
      </p:grpSp>
      <p:sp>
        <p:nvSpPr>
          <p:cNvPr id="28" name="TextBox 27"/>
          <p:cNvSpPr txBox="1"/>
          <p:nvPr/>
        </p:nvSpPr>
        <p:spPr>
          <a:xfrm>
            <a:off x="9548574" y="483017"/>
            <a:ext cx="5280576" cy="1446532"/>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Workflow</a:t>
            </a:r>
            <a:endParaRPr lang="id-ID" sz="8800" b="1" dirty="0">
              <a:solidFill>
                <a:schemeClr val="tx2"/>
              </a:solidFill>
              <a:latin typeface="Lato" charset="0"/>
              <a:ea typeface="Lato" charset="0"/>
              <a:cs typeface="Lato" charset="0"/>
            </a:endParaRPr>
          </a:p>
        </p:txBody>
      </p:sp>
      <p:sp>
        <p:nvSpPr>
          <p:cNvPr id="33" name="Rectangle 32"/>
          <p:cNvSpPr/>
          <p:nvPr/>
        </p:nvSpPr>
        <p:spPr>
          <a:xfrm>
            <a:off x="11432898"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a:solidFill>
                <a:schemeClr val="accent2"/>
              </a:solidFill>
              <a:latin typeface="Lato Light" charset="0"/>
            </a:endParaRPr>
          </a:p>
        </p:txBody>
      </p:sp>
      <p:pic>
        <p:nvPicPr>
          <p:cNvPr id="5" name="Espace réservé pour une image  4" descr="Une image contenant texte&#10;&#10;Description générée automatiquement">
            <a:extLst>
              <a:ext uri="{FF2B5EF4-FFF2-40B4-BE49-F238E27FC236}">
                <a16:creationId xmlns:a16="http://schemas.microsoft.com/office/drawing/2014/main" id="{74C41D8B-7C58-453F-B6B3-C30136E9C3E0}"/>
              </a:ext>
              <a:ext uri="{C183D7F6-B498-43B3-948B-1728B52AA6E4}">
                <adec:decorative xmlns:adec="http://schemas.microsoft.com/office/drawing/2017/decorative" val="0"/>
              </a:ext>
            </a:extLst>
          </p:cNvPr>
          <p:cNvPicPr>
            <a:picLocks noGrp="1" noChangeAspect="1"/>
          </p:cNvPicPr>
          <p:nvPr>
            <p:ph type="pic" sz="quarter" idx="20"/>
          </p:nvPr>
        </p:nvPicPr>
        <p:blipFill rotWithShape="1">
          <a:blip r:embed="rId3" cstate="email">
            <a:extLst>
              <a:ext uri="{28A0092B-C50C-407E-A947-70E740481C1C}">
                <a14:useLocalDpi xmlns:a14="http://schemas.microsoft.com/office/drawing/2010/main" val="0"/>
              </a:ext>
            </a:extLst>
          </a:blip>
          <a:srcRect l="-71" t="-9745" r="306" b="-11208"/>
          <a:stretch/>
        </p:blipFill>
        <p:spPr>
          <a:xfrm>
            <a:off x="2571750" y="3616325"/>
            <a:ext cx="13050838" cy="7737475"/>
          </a:xfrm>
        </p:spPr>
      </p:pic>
      <p:sp>
        <p:nvSpPr>
          <p:cNvPr id="3" name="ZoneTexte 2">
            <a:extLst>
              <a:ext uri="{FF2B5EF4-FFF2-40B4-BE49-F238E27FC236}">
                <a16:creationId xmlns:a16="http://schemas.microsoft.com/office/drawing/2014/main" id="{26D821F9-C8EB-40C4-8B8A-C9C796A2CB8E}"/>
              </a:ext>
            </a:extLst>
          </p:cNvPr>
          <p:cNvSpPr txBox="1"/>
          <p:nvPr/>
        </p:nvSpPr>
        <p:spPr>
          <a:xfrm>
            <a:off x="16840200" y="5064242"/>
            <a:ext cx="6115050" cy="3970318"/>
          </a:xfrm>
          <a:prstGeom prst="rect">
            <a:avLst/>
          </a:prstGeom>
          <a:noFill/>
        </p:spPr>
        <p:txBody>
          <a:bodyPr wrap="square" rtlCol="0">
            <a:spAutoFit/>
          </a:bodyPr>
          <a:lstStyle/>
          <a:p>
            <a:r>
              <a:rPr lang="fr-FR" dirty="0"/>
              <a:t>Gestion du workflow entre différents modules </a:t>
            </a:r>
          </a:p>
          <a:p>
            <a:endParaRPr lang="fr-FR" dirty="0"/>
          </a:p>
          <a:p>
            <a:endParaRPr lang="fr-FR" dirty="0"/>
          </a:p>
          <a:p>
            <a:r>
              <a:rPr lang="fr-FR" dirty="0"/>
              <a:t>Création automatique d'objet et / ou de changement automatique d'état</a:t>
            </a:r>
          </a:p>
        </p:txBody>
      </p:sp>
    </p:spTree>
    <p:extLst>
      <p:ext uri="{BB962C8B-B14F-4D97-AF65-F5344CB8AC3E}">
        <p14:creationId xmlns:p14="http://schemas.microsoft.com/office/powerpoint/2010/main" val="1063299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22002</TotalTime>
  <Words>995</Words>
  <Application>Microsoft Office PowerPoint</Application>
  <PresentationFormat>Personnalisé</PresentationFormat>
  <Paragraphs>133</Paragraphs>
  <Slides>30</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30</vt:i4>
      </vt:variant>
    </vt:vector>
  </HeadingPairs>
  <TitlesOfParts>
    <vt:vector size="37" baseType="lpstr">
      <vt:lpstr>Arial</vt:lpstr>
      <vt:lpstr>Lato</vt:lpstr>
      <vt:lpstr>Lato Black</vt:lpstr>
      <vt:lpstr>Lato Bold</vt:lpstr>
      <vt:lpstr>Lato Light</vt:lpstr>
      <vt:lpstr>Vanadin</vt:lpstr>
      <vt:lpstr>Default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Marie SIEGLER</cp:lastModifiedBy>
  <cp:revision>3146</cp:revision>
  <dcterms:created xsi:type="dcterms:W3CDTF">2014-11-12T21:47:38Z</dcterms:created>
  <dcterms:modified xsi:type="dcterms:W3CDTF">2022-03-02T07:34:50Z</dcterms:modified>
  <cp:category/>
</cp:coreProperties>
</file>