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3" r:id="rId14"/>
    <p:sldId id="272" r:id="rId15"/>
    <p:sldId id="271" r:id="rId16"/>
    <p:sldId id="264" r:id="rId17"/>
    <p:sldId id="265" r:id="rId18"/>
    <p:sldId id="266" r:id="rId19"/>
    <p:sldId id="267" r:id="rId20"/>
    <p:sldId id="268"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59" autoAdjust="0"/>
  </p:normalViewPr>
  <p:slideViewPr>
    <p:cSldViewPr snapToGrid="0">
      <p:cViewPr varScale="1">
        <p:scale>
          <a:sx n="80" d="100"/>
          <a:sy n="80" d="100"/>
        </p:scale>
        <p:origin x="132" y="7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Hello, my name is Daoud Sogoba and this is my presentation on the security policy of the Green Corp Corporation.</a:t>
            </a: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test I am testing the assertion adding 10 entries to the vector collection does in fact increase the size to 10 entries. </a:t>
            </a:r>
          </a:p>
          <a:p>
            <a:endParaRPr lang="en-US" dirty="0"/>
          </a:p>
        </p:txBody>
      </p:sp>
    </p:spTree>
    <p:extLst>
      <p:ext uri="{BB962C8B-B14F-4D97-AF65-F5344CB8AC3E}">
        <p14:creationId xmlns:p14="http://schemas.microsoft.com/office/powerpoint/2010/main" val="317345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test I am testing the assertion that the resizing of the collection outside of its limits throws a range exception error. </a:t>
            </a:r>
          </a:p>
          <a:p>
            <a:endParaRPr lang="en-US" dirty="0"/>
          </a:p>
        </p:txBody>
      </p:sp>
    </p:spTree>
    <p:extLst>
      <p:ext uri="{BB962C8B-B14F-4D97-AF65-F5344CB8AC3E}">
        <p14:creationId xmlns:p14="http://schemas.microsoft.com/office/powerpoint/2010/main" val="82518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test I am testing the assertion that the reservation of entries space increase the size of the collection.</a:t>
            </a:r>
          </a:p>
          <a:p>
            <a:endParaRPr lang="en-US" dirty="0"/>
          </a:p>
          <a:p>
            <a:endParaRPr lang="en-US" dirty="0"/>
          </a:p>
        </p:txBody>
      </p:sp>
    </p:spTree>
    <p:extLst>
      <p:ext uri="{BB962C8B-B14F-4D97-AF65-F5344CB8AC3E}">
        <p14:creationId xmlns:p14="http://schemas.microsoft.com/office/powerpoint/2010/main" val="3115591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Automation in the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pipeline is a natural part of the implementation of this security policy. There are several tools that allows developers to test their software and code for varying vulnerabilities. </a:t>
            </a: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Development security operations is a process by which developers continuously use and integrate security policies in tools during software development. This is often accompanied by several checks for security breaches or potential attack vectors before and after code is written and while it is running.</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These tools include but are not limited to Fortify which tests against HTTP response splitting and Code Sonar, a tool that tests against </a:t>
            </a:r>
            <a:r>
              <a:rPr lang="en-US" sz="1800" dirty="0" err="1">
                <a:effectLst/>
                <a:latin typeface="Calibri" panose="020F0502020204030204" pitchFamily="34" charset="0"/>
                <a:ea typeface="Calibri" panose="020F0502020204030204" pitchFamily="34" charset="0"/>
              </a:rPr>
              <a:t>sql</a:t>
            </a:r>
            <a:r>
              <a:rPr lang="en-US" sz="1800" dirty="0">
                <a:effectLst/>
                <a:latin typeface="Calibri" panose="020F0502020204030204" pitchFamily="34" charset="0"/>
                <a:ea typeface="Calibri" panose="020F0502020204030204" pitchFamily="34" charset="0"/>
              </a:rPr>
              <a:t> injection.</a:t>
            </a: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When deciding whether to implement security policies at the start or at the end of a project, developers often find themselves struggling to find a balance with implementation timelines, project funding, and software completion.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Some of the primary benefits of incorporating security into the software development lifecycle early on are secure coding policies and techniques will be core to the software large, security vectors will be identified and fixed before software released, and a more secure product can be expected. Granted these often come with an increase in cost and project complexity, as well as an increased development time.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There are few if any pros too waiting to implement security policies in the software development lifecycle. the primary being a fast development time at the cost of security policies potentially never being implemented. Whether that's due to a lack of time or project funding. Or what is likely more common, halfhearted, or incomplete attempts at implementing security policies and standards in the software.</a:t>
            </a: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For the green pace corporation, there are several recommendations to ensure proper security policies for software development. Use include or not limited encryptions for all three states of data, the implementation of the AAA framework, and the insurance of developer knowledge and education regarding implementation of software security and security coding policies.</a:t>
            </a: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To conclude, it's great that the policies focusing on security and security coding are likely to prevent many, if not most of the common threat actors and attack vectors that software often finds. But it is imperative that we stay vigilant to the ever-present and ever evolving threats. Any cyber security spaces. Continual growth of knowledge bases and defense in depth of implementation will ensure that software and company data remain safe and secure.</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The policy found within relies on a key piece of security policy. It is defense in depth. Security apparatuses are most effective when used in the defense in depth strategy. Defense in depth being a redundant multilayered defense. In software development this ranges from the use of input verification at the code level to the physical barriers and security guards found in the data storage facilities of cloud service companies.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My threats matrix shows that though most of the standards I have chosen to focus on are not the most likely to occur, I still find them still be of high pretty in preventing.  Unlikely issues can still be valuable vectors for threat actors.</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The threat that are the most likely and of the highest priority are “Ensure adequate space is present for string character data.” and “Use prepared statements for SQL queries”. Adequate space for string character characters removes a vector for buffer overflow, while the use of prepared statements prevents threat actors from injecting malicious code via SQL statements.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Though still just as likely as the former material, the standard “Do not attempt to access a variable after its lifetime” is still a high priority.  This is an error that will prevent the software from compiling as references to objects that no longer exist is not possible.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While this list only contains standards that are considered unlikely. I do still consider them a higher than low priority but not a higher priority than standards in the likely category. This is to do my philosophy that as many standards as possible should be kept in compliance regardless of their likelihood. </a:t>
            </a: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The 10 principles for secure coding in this policy are {READ POLICIES OF SLIDE}. I have the coding standards mentioned in the previous slide aligned with the principles that best match them. </a:t>
            </a:r>
          </a:p>
          <a:p>
            <a:pPr marL="0" marR="0">
              <a:lnSpc>
                <a:spcPct val="107000"/>
              </a:lnSpc>
              <a:spcBef>
                <a:spcPts val="0"/>
              </a:spcBef>
              <a:spcAft>
                <a:spcPts val="0"/>
              </a:spcAft>
            </a:pPr>
            <a:br>
              <a:rPr lang="en-US"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Validating user input is imperative as it prevents errors that are a result of unexpected user input.  This includes buffer overflow.</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Compiler warnings offer developers insight into issues that will not prevent the code from compiling but that may present security risks.</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Software should be designed from the ground up and the starting points to incorporate security best practices to ensure a secure product.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Simplicity is a boon to developers and customers alike. It allows developers the ability to modify and secure their code and protects consumer data more easily.</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Default deny ensures that developers have not possibly way to accidently forget to remove permissions that users or thread do not need.</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The principle of least privilege ensures that objects and users are not given more permissions than their tasks require. This removes potential attack vectors.</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Sanitation of data sent to other systems ensures that data that is not pertinent to the performance of a task by another system is kept separately. </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Defense in depth ensure that are numerous and redundant systems to counter and protect against as many threat vectors as possible.</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Effective quality assurance like unit testing can help ensure that software is secure and almost always operates within the bounds of expected behavior.</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Adopting a secure coding standard ensures that the software written will have a focus on security from the moment it starts being worked on.</a:t>
            </a: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The coding standards form the previous slides are presented here together to display their varying levels of severity, likelihood, remediation cost, priority, and level. This again was provided by the Carnegie Mellon University.</a:t>
            </a: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Encryption at Rest: Data at rest is one of the most secure states available. Disk encryption allows sensitive data to be secured even if the physical media storing the data is compromised or stolen</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Encryption at flight: This refers to data like encrypted emails making use of PKI or </a:t>
            </a:r>
            <a:r>
              <a:rPr lang="en-US" sz="1800" dirty="0" err="1">
                <a:effectLst/>
                <a:latin typeface="Calibri" panose="020F0502020204030204" pitchFamily="34" charset="0"/>
                <a:ea typeface="Calibri" panose="020F0502020204030204" pitchFamily="34" charset="0"/>
              </a:rPr>
              <a:t>SMIME</a:t>
            </a:r>
            <a:r>
              <a:rPr lang="en-US" sz="1800" dirty="0">
                <a:effectLst/>
                <a:latin typeface="Calibri" panose="020F0502020204030204" pitchFamily="34" charset="0"/>
                <a:ea typeface="Calibri" panose="020F0502020204030204" pitchFamily="34" charset="0"/>
              </a:rPr>
              <a:t> to ensure that data remains encrypted as it is moved across a network.</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rPr>
              <a:t>Encryption in use: This data currently being accessed in memory and is arguably one of the more vulnerable states of data. Here data is decrypted so that it can be used to perform the actions required of the computer. Some systems make use of Memory Encryption in system or CPU ram.</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 </a:t>
            </a: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Authentication - Ensures that users are who they say they are to gain access to a system. Used for positive identification</a:t>
            </a: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Authorization - Grants or Denys users the authorization to make use of a system</a:t>
            </a: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Accounting - Logs will be kept on system authorizations, authentications, and accesses.</a:t>
            </a: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 type of testing in which functions or units of whole pieces of software are tested. </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test I am testing the assertion that the resizing of the collection causes a decrease in the collection size.</a:t>
            </a:r>
          </a:p>
          <a:p>
            <a:endParaRPr lang="en-US" dirty="0"/>
          </a:p>
        </p:txBody>
      </p:sp>
    </p:spTree>
    <p:extLst>
      <p:ext uri="{BB962C8B-B14F-4D97-AF65-F5344CB8AC3E}">
        <p14:creationId xmlns:p14="http://schemas.microsoft.com/office/powerpoint/2010/main" val="736911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a:t>Security Policy Presentation</a:t>
            </a:r>
            <a:endParaRPr lang="en-US"/>
          </a:p>
          <a:p>
            <a:pPr marL="0" lvl="0" indent="0" algn="l" rtl="0">
              <a:lnSpc>
                <a:spcPct val="70000"/>
              </a:lnSpc>
              <a:spcBef>
                <a:spcPts val="1000"/>
              </a:spcBef>
              <a:spcAft>
                <a:spcPts val="0"/>
              </a:spcAft>
              <a:buClr>
                <a:schemeClr val="lt1"/>
              </a:buClr>
              <a:buSzPts val="1850"/>
              <a:buNone/>
            </a:pPr>
            <a:r>
              <a:rPr lang="en-US" sz="1850"/>
              <a:t>Developer: </a:t>
            </a:r>
            <a:r>
              <a:rPr lang="en-US" sz="1850" i="1"/>
              <a:t>Daoud Sogoba</a:t>
            </a:r>
          </a:p>
          <a:p>
            <a:pPr marL="0" lvl="0" indent="0" algn="l" rtl="0">
              <a:lnSpc>
                <a:spcPct val="70000"/>
              </a:lnSpc>
              <a:spcBef>
                <a:spcPts val="1000"/>
              </a:spcBef>
              <a:spcAft>
                <a:spcPts val="0"/>
              </a:spcAft>
              <a:buSzPts val="1850"/>
              <a:buNone/>
            </a:pPr>
            <a:endParaRPr lang="en-US"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8975-6627-4306-A44F-96F22ACDCE8B}"/>
              </a:ext>
            </a:extLst>
          </p:cNvPr>
          <p:cNvSpPr>
            <a:spLocks noGrp="1"/>
          </p:cNvSpPr>
          <p:nvPr>
            <p:ph type="title"/>
          </p:nvPr>
        </p:nvSpPr>
        <p:spPr>
          <a:xfrm>
            <a:off x="945481" y="800469"/>
            <a:ext cx="10301037" cy="1293028"/>
          </a:xfrm>
        </p:spPr>
        <p:txBody>
          <a:bodyPr/>
          <a:lstStyle/>
          <a:p>
            <a:r>
              <a:rPr lang="en-US" dirty="0"/>
              <a:t>Does add 10 entries increase size by 10?</a:t>
            </a:r>
          </a:p>
        </p:txBody>
      </p:sp>
      <p:pic>
        <p:nvPicPr>
          <p:cNvPr id="5" name="Picture 4" descr="Text&#10;&#10;Description automatically generated">
            <a:extLst>
              <a:ext uri="{FF2B5EF4-FFF2-40B4-BE49-F238E27FC236}">
                <a16:creationId xmlns:a16="http://schemas.microsoft.com/office/drawing/2014/main" id="{C80A8E77-6C4E-40C8-AAE0-36E0995A3688}"/>
              </a:ext>
            </a:extLst>
          </p:cNvPr>
          <p:cNvPicPr>
            <a:picLocks noChangeAspect="1"/>
          </p:cNvPicPr>
          <p:nvPr/>
        </p:nvPicPr>
        <p:blipFill>
          <a:blip r:embed="rId3"/>
          <a:stretch>
            <a:fillRect/>
          </a:stretch>
        </p:blipFill>
        <p:spPr>
          <a:xfrm>
            <a:off x="1397954" y="2564425"/>
            <a:ext cx="9142049" cy="2356490"/>
          </a:xfrm>
          <a:prstGeom prst="rect">
            <a:avLst/>
          </a:prstGeom>
        </p:spPr>
      </p:pic>
    </p:spTree>
    <p:extLst>
      <p:ext uri="{BB962C8B-B14F-4D97-AF65-F5344CB8AC3E}">
        <p14:creationId xmlns:p14="http://schemas.microsoft.com/office/powerpoint/2010/main" val="78605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8BCF-88DD-419B-A3F1-520AFFC6F81F}"/>
              </a:ext>
            </a:extLst>
          </p:cNvPr>
          <p:cNvSpPr>
            <a:spLocks noGrp="1"/>
          </p:cNvSpPr>
          <p:nvPr>
            <p:ph type="title"/>
          </p:nvPr>
        </p:nvSpPr>
        <p:spPr/>
        <p:txBody>
          <a:bodyPr/>
          <a:lstStyle/>
          <a:p>
            <a:r>
              <a:rPr lang="en-US" dirty="0"/>
              <a:t>Is a range exception thrown?</a:t>
            </a:r>
          </a:p>
        </p:txBody>
      </p:sp>
      <p:pic>
        <p:nvPicPr>
          <p:cNvPr id="5" name="Picture 4" descr="Text&#10;&#10;Description automatically generated">
            <a:extLst>
              <a:ext uri="{FF2B5EF4-FFF2-40B4-BE49-F238E27FC236}">
                <a16:creationId xmlns:a16="http://schemas.microsoft.com/office/drawing/2014/main" id="{3B7DFAD8-44D2-4050-9FD9-E92178B3B4E3}"/>
              </a:ext>
            </a:extLst>
          </p:cNvPr>
          <p:cNvPicPr>
            <a:picLocks noChangeAspect="1"/>
          </p:cNvPicPr>
          <p:nvPr/>
        </p:nvPicPr>
        <p:blipFill>
          <a:blip r:embed="rId3"/>
          <a:stretch>
            <a:fillRect/>
          </a:stretch>
        </p:blipFill>
        <p:spPr>
          <a:xfrm>
            <a:off x="566285" y="2821772"/>
            <a:ext cx="11099700" cy="1629912"/>
          </a:xfrm>
          <a:prstGeom prst="rect">
            <a:avLst/>
          </a:prstGeom>
        </p:spPr>
      </p:pic>
    </p:spTree>
    <p:extLst>
      <p:ext uri="{BB962C8B-B14F-4D97-AF65-F5344CB8AC3E}">
        <p14:creationId xmlns:p14="http://schemas.microsoft.com/office/powerpoint/2010/main" val="83790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52FE-53A1-42A3-B56E-9D2027DB05DB}"/>
              </a:ext>
            </a:extLst>
          </p:cNvPr>
          <p:cNvSpPr>
            <a:spLocks noGrp="1"/>
          </p:cNvSpPr>
          <p:nvPr>
            <p:ph type="title"/>
          </p:nvPr>
        </p:nvSpPr>
        <p:spPr>
          <a:xfrm>
            <a:off x="697832" y="812499"/>
            <a:ext cx="11097126" cy="1293028"/>
          </a:xfrm>
        </p:spPr>
        <p:txBody>
          <a:bodyPr/>
          <a:lstStyle/>
          <a:p>
            <a:r>
              <a:rPr lang="en-US" dirty="0"/>
              <a:t>Does reserve increase collection capacity?</a:t>
            </a:r>
          </a:p>
        </p:txBody>
      </p:sp>
      <p:pic>
        <p:nvPicPr>
          <p:cNvPr id="5" name="Picture 4" descr="Text&#10;&#10;Description automatically generated">
            <a:extLst>
              <a:ext uri="{FF2B5EF4-FFF2-40B4-BE49-F238E27FC236}">
                <a16:creationId xmlns:a16="http://schemas.microsoft.com/office/drawing/2014/main" id="{3EC1B758-7B95-4F52-8F98-BCB103D8396E}"/>
              </a:ext>
            </a:extLst>
          </p:cNvPr>
          <p:cNvPicPr>
            <a:picLocks noChangeAspect="1"/>
          </p:cNvPicPr>
          <p:nvPr/>
        </p:nvPicPr>
        <p:blipFill>
          <a:blip r:embed="rId3"/>
          <a:stretch>
            <a:fillRect/>
          </a:stretch>
        </p:blipFill>
        <p:spPr>
          <a:xfrm>
            <a:off x="2004538" y="2465636"/>
            <a:ext cx="8918062" cy="2912480"/>
          </a:xfrm>
          <a:prstGeom prst="rect">
            <a:avLst/>
          </a:prstGeom>
        </p:spPr>
      </p:pic>
    </p:spTree>
    <p:extLst>
      <p:ext uri="{BB962C8B-B14F-4D97-AF65-F5344CB8AC3E}">
        <p14:creationId xmlns:p14="http://schemas.microsoft.com/office/powerpoint/2010/main" val="214219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endParaRPr lang="en-US" dirty="0"/>
          </a:p>
          <a:p>
            <a:pPr marL="685800" lvl="1" indent="-228600" algn="l" rtl="0">
              <a:lnSpc>
                <a:spcPct val="90000"/>
              </a:lnSpc>
              <a:spcBef>
                <a:spcPts val="0"/>
              </a:spcBef>
              <a:spcAft>
                <a:spcPts val="0"/>
              </a:spcAft>
              <a:buClr>
                <a:schemeClr val="lt1"/>
              </a:buClr>
              <a:buSzPts val="2000"/>
              <a:buChar char="•"/>
            </a:pPr>
            <a:r>
              <a:rPr lang="en-US" sz="1600" dirty="0"/>
              <a:t>Development security operations is a process by which developers continuously use and integrate security policies in tools during software development. This is often accompanied by a number of checks for security breaches or potential attack vectors before and after code is written and also while it is running.</a:t>
            </a:r>
            <a:endParaRPr sz="1600" dirty="0"/>
          </a:p>
          <a:p>
            <a:pPr marL="685800" lvl="1" indent="-228600" algn="l" rtl="0">
              <a:lnSpc>
                <a:spcPct val="90000"/>
              </a:lnSpc>
              <a:spcBef>
                <a:spcPts val="500"/>
              </a:spcBef>
              <a:spcAft>
                <a:spcPts val="0"/>
              </a:spcAft>
              <a:buClr>
                <a:schemeClr val="lt1"/>
              </a:buClr>
              <a:buSzPts val="2000"/>
              <a:buChar char="•"/>
            </a:pPr>
            <a:r>
              <a:rPr lang="en-US" sz="1600" dirty="0"/>
              <a:t>Tools</a:t>
            </a:r>
          </a:p>
          <a:p>
            <a:pPr marL="1143000" lvl="2" indent="-228600">
              <a:buSzPts val="2000"/>
            </a:pPr>
            <a:r>
              <a:rPr lang="en-US" sz="1400" dirty="0"/>
              <a:t>Fortify</a:t>
            </a:r>
          </a:p>
          <a:p>
            <a:pPr marL="1143000" lvl="2" indent="-228600">
              <a:buSzPts val="2000"/>
            </a:pPr>
            <a:r>
              <a:rPr lang="en-US" sz="1400" dirty="0"/>
              <a:t>Code Sonar</a:t>
            </a:r>
          </a:p>
          <a:p>
            <a:pPr marL="1143000" lvl="2" indent="-228600">
              <a:buSzPts val="2000"/>
            </a:pPr>
            <a:r>
              <a:rPr lang="en-US" sz="1400" dirty="0" err="1"/>
              <a:t>CPPCheck</a:t>
            </a:r>
            <a:endParaRPr lang="en-US" sz="1400" dirty="0"/>
          </a:p>
          <a:p>
            <a:pPr marL="1143000" lvl="2" indent="-228600">
              <a:buSzPts val="2000"/>
            </a:pPr>
            <a:r>
              <a:rPr lang="en-US" sz="1400" dirty="0"/>
              <a:t>Clang</a:t>
            </a:r>
            <a:endParaRPr sz="1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Now</a:t>
            </a:r>
          </a:p>
          <a:p>
            <a:pPr marL="685800" lvl="1" indent="-228600">
              <a:spcBef>
                <a:spcPts val="0"/>
              </a:spcBef>
              <a:buSzPts val="2000"/>
            </a:pPr>
            <a:r>
              <a:rPr lang="en-US" sz="1800" dirty="0"/>
              <a:t>Pro</a:t>
            </a:r>
          </a:p>
          <a:p>
            <a:pPr marL="1143000" lvl="2" indent="-228600">
              <a:spcBef>
                <a:spcPts val="0"/>
              </a:spcBef>
              <a:buSzPts val="2000"/>
            </a:pPr>
            <a:r>
              <a:rPr lang="en-US" sz="1600" dirty="0"/>
              <a:t>Secure coding polices and techniques are core to the software at large</a:t>
            </a:r>
          </a:p>
          <a:p>
            <a:pPr marL="1143000" lvl="2" indent="-228600">
              <a:spcBef>
                <a:spcPts val="0"/>
              </a:spcBef>
              <a:buSzPts val="2000"/>
            </a:pPr>
            <a:r>
              <a:rPr lang="en-US" sz="1600" dirty="0"/>
              <a:t>Security vectors are identified and fixed before software release</a:t>
            </a:r>
          </a:p>
          <a:p>
            <a:pPr marL="1143000" lvl="2" indent="-228600">
              <a:spcBef>
                <a:spcPts val="0"/>
              </a:spcBef>
              <a:buSzPts val="2000"/>
            </a:pPr>
            <a:r>
              <a:rPr lang="en-US" sz="1600" dirty="0"/>
              <a:t>More secure product</a:t>
            </a:r>
          </a:p>
          <a:p>
            <a:pPr marL="685800" lvl="1" indent="-228600">
              <a:spcBef>
                <a:spcPts val="0"/>
              </a:spcBef>
              <a:buSzPts val="2000"/>
            </a:pPr>
            <a:r>
              <a:rPr lang="en-US" sz="1800" dirty="0"/>
              <a:t>Risk</a:t>
            </a:r>
          </a:p>
          <a:p>
            <a:pPr marL="1143000" lvl="2" indent="-228600">
              <a:spcBef>
                <a:spcPts val="0"/>
              </a:spcBef>
              <a:buSzPts val="2000"/>
            </a:pPr>
            <a:r>
              <a:rPr lang="en-US" sz="1600" dirty="0"/>
              <a:t>Longer Development time</a:t>
            </a:r>
          </a:p>
          <a:p>
            <a:pPr marL="1143000" lvl="2" indent="-228600">
              <a:spcBef>
                <a:spcPts val="0"/>
              </a:spcBef>
              <a:buSzPts val="2000"/>
            </a:pPr>
            <a:r>
              <a:rPr lang="en-US" sz="1600" dirty="0"/>
              <a:t>Increase cost and complexity</a:t>
            </a:r>
          </a:p>
          <a:p>
            <a:pPr marL="228600" lvl="0" indent="-228600" algn="l" rtl="0">
              <a:lnSpc>
                <a:spcPct val="90000"/>
              </a:lnSpc>
              <a:spcBef>
                <a:spcPts val="0"/>
              </a:spcBef>
              <a:spcAft>
                <a:spcPts val="0"/>
              </a:spcAft>
              <a:buClr>
                <a:schemeClr val="lt1"/>
              </a:buClr>
              <a:buSzPts val="2000"/>
              <a:buChar char="•"/>
            </a:pPr>
            <a:r>
              <a:rPr lang="en-US" sz="2000" dirty="0"/>
              <a:t>Waiting</a:t>
            </a:r>
          </a:p>
          <a:p>
            <a:pPr marL="685800" lvl="1" indent="-228600">
              <a:spcBef>
                <a:spcPts val="0"/>
              </a:spcBef>
              <a:buSzPts val="2000"/>
            </a:pPr>
            <a:r>
              <a:rPr lang="en-US" sz="1800" dirty="0"/>
              <a:t>Pro</a:t>
            </a:r>
          </a:p>
          <a:p>
            <a:pPr marL="1143000" lvl="2" indent="-228600">
              <a:spcBef>
                <a:spcPts val="0"/>
              </a:spcBef>
              <a:buSzPts val="2000"/>
            </a:pPr>
            <a:r>
              <a:rPr lang="en-US" sz="1600" dirty="0"/>
              <a:t>Faster Development Time</a:t>
            </a:r>
          </a:p>
          <a:p>
            <a:pPr marL="685800" lvl="1" indent="-228600">
              <a:spcBef>
                <a:spcPts val="0"/>
              </a:spcBef>
              <a:buSzPts val="2000"/>
            </a:pPr>
            <a:r>
              <a:rPr lang="en-US" sz="1800" dirty="0"/>
              <a:t>Risk</a:t>
            </a:r>
          </a:p>
          <a:p>
            <a:pPr marL="1143000" lvl="2" indent="-228600">
              <a:spcBef>
                <a:spcPts val="0"/>
              </a:spcBef>
              <a:buSzPts val="2000"/>
            </a:pPr>
            <a:r>
              <a:rPr lang="en-US" sz="1600" dirty="0"/>
              <a:t>Failure to implement secure coding policies</a:t>
            </a:r>
          </a:p>
          <a:p>
            <a:pPr marL="1143000" lvl="2" indent="-228600">
              <a:spcBef>
                <a:spcPts val="0"/>
              </a:spcBef>
              <a:buSzPts val="2000"/>
            </a:pPr>
            <a:r>
              <a:rPr lang="en-US" sz="1600" dirty="0"/>
              <a:t>Lack of time or funds to implement security policies</a:t>
            </a:r>
          </a:p>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err="1"/>
              <a:t>Encyption</a:t>
            </a:r>
            <a:r>
              <a:rPr lang="en-US" sz="1400" dirty="0"/>
              <a:t> for three states of data</a:t>
            </a:r>
          </a:p>
          <a:p>
            <a:pPr marL="1143000" lvl="2" indent="-228600" algn="l" rtl="0">
              <a:lnSpc>
                <a:spcPct val="90000"/>
              </a:lnSpc>
              <a:spcBef>
                <a:spcPts val="0"/>
              </a:spcBef>
              <a:spcAft>
                <a:spcPts val="0"/>
              </a:spcAft>
              <a:buClr>
                <a:schemeClr val="lt1"/>
              </a:buClr>
              <a:buSzPts val="1800"/>
              <a:buChar char="•"/>
            </a:pPr>
            <a:r>
              <a:rPr lang="en-US" sz="1400" dirty="0"/>
              <a:t>Triple A Framework</a:t>
            </a:r>
          </a:p>
          <a:p>
            <a:pPr marL="1143000" lvl="2" indent="-228600" algn="l" rtl="0">
              <a:lnSpc>
                <a:spcPct val="90000"/>
              </a:lnSpc>
              <a:spcBef>
                <a:spcPts val="0"/>
              </a:spcBef>
              <a:spcAft>
                <a:spcPts val="0"/>
              </a:spcAft>
              <a:buClr>
                <a:schemeClr val="lt1"/>
              </a:buClr>
              <a:buSzPts val="1800"/>
              <a:buChar char="•"/>
            </a:pPr>
            <a:r>
              <a:rPr lang="en-US" sz="1400" dirty="0"/>
              <a:t>Developer Knowledge and Education</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Defense in Depth</a:t>
            </a:r>
          </a:p>
          <a:p>
            <a:pPr marL="228600" lvl="0" indent="-228600" algn="l" rtl="0">
              <a:lnSpc>
                <a:spcPct val="90000"/>
              </a:lnSpc>
              <a:spcBef>
                <a:spcPts val="0"/>
              </a:spcBef>
              <a:spcAft>
                <a:spcPts val="0"/>
              </a:spcAft>
              <a:buClr>
                <a:schemeClr val="lt1"/>
              </a:buClr>
              <a:buSzPts val="2200"/>
              <a:buChar char="•"/>
            </a:pPr>
            <a:r>
              <a:rPr lang="en-US" sz="1800" dirty="0"/>
              <a:t>Continued Focus on Evolving Threats</a:t>
            </a:r>
          </a:p>
          <a:p>
            <a:pPr marL="228600" lvl="0" indent="-228600" algn="l" rtl="0">
              <a:lnSpc>
                <a:spcPct val="90000"/>
              </a:lnSpc>
              <a:spcBef>
                <a:spcPts val="0"/>
              </a:spcBef>
              <a:spcAft>
                <a:spcPts val="0"/>
              </a:spcAft>
              <a:buClr>
                <a:schemeClr val="lt1"/>
              </a:buClr>
              <a:buSzPts val="2200"/>
              <a:buChar char="•"/>
            </a:pPr>
            <a:r>
              <a:rPr lang="en-US" sz="1800" dirty="0"/>
              <a:t>Growth of developer and company knowledge bases</a:t>
            </a:r>
          </a:p>
          <a:p>
            <a:pPr marL="228600" lvl="0" indent="-228600" algn="l" rtl="0">
              <a:lnSpc>
                <a:spcPct val="90000"/>
              </a:lnSpc>
              <a:spcBef>
                <a:spcPts val="0"/>
              </a:spcBef>
              <a:spcAft>
                <a:spcPts val="0"/>
              </a:spcAft>
              <a:buClr>
                <a:schemeClr val="lt1"/>
              </a:buClr>
              <a:buSzPts val="2200"/>
              <a:buChar char="•"/>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485480223"/>
              </p:ext>
            </p:extLst>
          </p:nvPr>
        </p:nvGraphicFramePr>
        <p:xfrm>
          <a:off x="3171900" y="2561050"/>
          <a:ext cx="7835225" cy="365905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Likely</a:t>
                      </a:r>
                    </a:p>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EXP-054-</a:t>
                      </a:r>
                      <a:r>
                        <a:rPr lang="en-US" sz="1400" b="0" u="none" strike="noStrike" cap="none" dirty="0" err="1">
                          <a:solidFill>
                            <a:schemeClr val="tx1"/>
                          </a:solidFill>
                        </a:rPr>
                        <a:t>Cpp</a:t>
                      </a:r>
                      <a:endParaRPr sz="1400" b="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u="none" strike="noStrike" cap="none" dirty="0">
                          <a:solidFill>
                            <a:schemeClr val="tx1"/>
                          </a:solidFill>
                        </a:rPr>
                        <a:t>STR-050-CPP</a:t>
                      </a:r>
                    </a:p>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IDS-000-J</a:t>
                      </a:r>
                      <a:endParaRPr sz="1400" b="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Low priority</a:t>
                      </a:r>
                      <a:endParaRPr sz="1400" b="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Unlikely</a:t>
                      </a:r>
                    </a:p>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DCL-031-C</a:t>
                      </a:r>
                    </a:p>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STR-053-CPP</a:t>
                      </a:r>
                    </a:p>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MEM-053-CPP</a:t>
                      </a:r>
                    </a:p>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DCL-003-C</a:t>
                      </a:r>
                    </a:p>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DCL-053-CPP</a:t>
                      </a:r>
                    </a:p>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err="1">
                          <a:solidFill>
                            <a:schemeClr val="tx1"/>
                          </a:solidFill>
                        </a:rPr>
                        <a:t>FIO</a:t>
                      </a:r>
                      <a:r>
                        <a:rPr lang="en-US" sz="1400" b="0" u="none" strike="noStrike" cap="none" dirty="0">
                          <a:solidFill>
                            <a:schemeClr val="tx1"/>
                          </a:solidFill>
                        </a:rPr>
                        <a:t>-051-CPP</a:t>
                      </a:r>
                    </a:p>
                    <a:p>
                      <a:pPr marL="0" marR="0" lvl="0" indent="0" algn="ctr" rtl="0">
                        <a:lnSpc>
                          <a:spcPct val="100000"/>
                        </a:lnSpc>
                        <a:spcBef>
                          <a:spcPts val="0"/>
                        </a:spcBef>
                        <a:spcAft>
                          <a:spcPts val="0"/>
                        </a:spcAft>
                        <a:buClr>
                          <a:srgbClr val="000000"/>
                        </a:buClr>
                        <a:buSzPts val="3600"/>
                        <a:buFont typeface="Arial"/>
                        <a:buNone/>
                      </a:pPr>
                      <a:r>
                        <a:rPr lang="en-US" sz="1400" b="0" u="none" strike="noStrike" cap="none" dirty="0">
                          <a:solidFill>
                            <a:schemeClr val="tx1"/>
                          </a:solidFill>
                        </a:rPr>
                        <a:t>ERR-051-CPP</a:t>
                      </a:r>
                      <a:endParaRPr sz="1400" b="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916774" y="-37826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957E36EE-E498-4AA2-8725-A89E4D5DCEAE}"/>
              </a:ext>
            </a:extLst>
          </p:cNvPr>
          <p:cNvGraphicFramePr>
            <a:graphicFrameLocks noGrp="1"/>
          </p:cNvGraphicFramePr>
          <p:nvPr>
            <p:extLst>
              <p:ext uri="{D42A27DB-BD31-4B8C-83A1-F6EECF244321}">
                <p14:modId xmlns:p14="http://schemas.microsoft.com/office/powerpoint/2010/main" val="2394560905"/>
              </p:ext>
            </p:extLst>
          </p:nvPr>
        </p:nvGraphicFramePr>
        <p:xfrm>
          <a:off x="1130968" y="1216469"/>
          <a:ext cx="10130590" cy="5608320"/>
        </p:xfrm>
        <a:graphic>
          <a:graphicData uri="http://schemas.openxmlformats.org/drawingml/2006/table">
            <a:tbl>
              <a:tblPr firstRow="1" bandRow="1">
                <a:tableStyleId>{802198C4-3087-4945-87E3-76CBB3509B7E}</a:tableStyleId>
              </a:tblPr>
              <a:tblGrid>
                <a:gridCol w="5065295">
                  <a:extLst>
                    <a:ext uri="{9D8B030D-6E8A-4147-A177-3AD203B41FA5}">
                      <a16:colId xmlns:a16="http://schemas.microsoft.com/office/drawing/2014/main" val="3535584198"/>
                    </a:ext>
                  </a:extLst>
                </a:gridCol>
                <a:gridCol w="5065295">
                  <a:extLst>
                    <a:ext uri="{9D8B030D-6E8A-4147-A177-3AD203B41FA5}">
                      <a16:colId xmlns:a16="http://schemas.microsoft.com/office/drawing/2014/main" val="2388017356"/>
                    </a:ext>
                  </a:extLst>
                </a:gridCol>
              </a:tblGrid>
              <a:tr h="445978">
                <a:tc>
                  <a:txBody>
                    <a:bodyPr/>
                    <a:lstStyle/>
                    <a:p>
                      <a:pPr marL="0" lvl="0" indent="0" algn="l" rtl="0">
                        <a:lnSpc>
                          <a:spcPct val="90000"/>
                        </a:lnSpc>
                        <a:spcBef>
                          <a:spcPts val="0"/>
                        </a:spcBef>
                        <a:spcAft>
                          <a:spcPts val="0"/>
                        </a:spcAft>
                        <a:buClr>
                          <a:schemeClr val="lt1"/>
                        </a:buClr>
                        <a:buSzPts val="2200"/>
                        <a:buNone/>
                      </a:pPr>
                      <a:r>
                        <a:rPr lang="en-US" dirty="0">
                          <a:solidFill>
                            <a:schemeClr val="bg1"/>
                          </a:solidFill>
                        </a:rPr>
                        <a:t>Value Input Data</a:t>
                      </a:r>
                    </a:p>
                    <a:p>
                      <a:endParaRPr lang="en-US" dirty="0">
                        <a:solidFill>
                          <a:schemeClr val="bg1"/>
                        </a:solidFill>
                      </a:endParaRPr>
                    </a:p>
                  </a:txBody>
                  <a:tcPr/>
                </a:tc>
                <a:tc>
                  <a:txBody>
                    <a:bodyPr/>
                    <a:lstStyle/>
                    <a:p>
                      <a:r>
                        <a:rPr lang="en-US" dirty="0">
                          <a:solidFill>
                            <a:schemeClr val="bg1"/>
                          </a:solidFill>
                        </a:rPr>
                        <a:t>STR-053-C++ : Ensure range operations stay within the bounds of the given variable.</a:t>
                      </a:r>
                    </a:p>
                    <a:p>
                      <a:endParaRPr lang="en-US" dirty="0">
                        <a:solidFill>
                          <a:schemeClr val="bg1"/>
                        </a:solidFill>
                      </a:endParaRPr>
                    </a:p>
                  </a:txBody>
                  <a:tcPr/>
                </a:tc>
                <a:extLst>
                  <a:ext uri="{0D108BD9-81ED-4DB2-BD59-A6C34878D82A}">
                    <a16:rowId xmlns:a16="http://schemas.microsoft.com/office/drawing/2014/main" val="500931791"/>
                  </a:ext>
                </a:extLst>
              </a:tr>
              <a:tr h="46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Head Compiler Warnings</a:t>
                      </a:r>
                    </a:p>
                    <a:p>
                      <a:endParaRPr lang="en-US"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EXP-054-C++ : Do not attempt to access a variable after its lifetime.</a:t>
                      </a:r>
                      <a:endParaRPr lang="en-US" dirty="0">
                        <a:solidFill>
                          <a:schemeClr val="bg1"/>
                        </a:solidFill>
                      </a:endParaRPr>
                    </a:p>
                  </a:txBody>
                  <a:tcPr/>
                </a:tc>
                <a:extLst>
                  <a:ext uri="{0D108BD9-81ED-4DB2-BD59-A6C34878D82A}">
                    <a16:rowId xmlns:a16="http://schemas.microsoft.com/office/drawing/2014/main" val="1671254588"/>
                  </a:ext>
                </a:extLst>
              </a:tr>
              <a:tr h="46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Architect and Design for Security Policies</a:t>
                      </a:r>
                    </a:p>
                    <a:p>
                      <a:endParaRPr lang="en-US" dirty="0">
                        <a:solidFill>
                          <a:schemeClr val="bg1"/>
                        </a:solidFill>
                      </a:endParaRPr>
                    </a:p>
                  </a:txBody>
                  <a:tcPr/>
                </a:tc>
                <a:tc>
                  <a:txBody>
                    <a:bodyPr/>
                    <a:lstStyle/>
                    <a:p>
                      <a:r>
                        <a:rPr lang="en-US" dirty="0">
                          <a:solidFill>
                            <a:schemeClr val="bg1"/>
                          </a:solidFill>
                        </a:rPr>
                        <a:t>MEM-053-C++: Explicitly create and destroy objects when manually managing its lifetime</a:t>
                      </a:r>
                    </a:p>
                  </a:txBody>
                  <a:tcPr/>
                </a:tc>
                <a:extLst>
                  <a:ext uri="{0D108BD9-81ED-4DB2-BD59-A6C34878D82A}">
                    <a16:rowId xmlns:a16="http://schemas.microsoft.com/office/drawing/2014/main" val="1541820059"/>
                  </a:ext>
                </a:extLst>
              </a:tr>
              <a:tr h="46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Keep it Simple</a:t>
                      </a:r>
                    </a:p>
                    <a:p>
                      <a:endParaRPr lang="en-US" dirty="0">
                        <a:solidFill>
                          <a:schemeClr val="bg1"/>
                        </a:solidFill>
                      </a:endParaRPr>
                    </a:p>
                  </a:txBody>
                  <a:tcPr/>
                </a:tc>
                <a:tc>
                  <a:txBody>
                    <a:bodyPr/>
                    <a:lstStyle/>
                    <a:p>
                      <a:r>
                        <a:rPr lang="en-US" dirty="0">
                          <a:solidFill>
                            <a:schemeClr val="bg1"/>
                          </a:solidFill>
                        </a:rPr>
                        <a:t>DCL-053-CPP: Do not make ambiguous </a:t>
                      </a:r>
                      <a:r>
                        <a:rPr lang="en-US" dirty="0" err="1">
                          <a:solidFill>
                            <a:schemeClr val="bg1"/>
                          </a:solidFill>
                        </a:rPr>
                        <a:t>declerations</a:t>
                      </a:r>
                      <a:endParaRPr lang="en-US" dirty="0">
                        <a:solidFill>
                          <a:schemeClr val="bg1"/>
                        </a:solidFill>
                      </a:endParaRPr>
                    </a:p>
                  </a:txBody>
                  <a:tcPr/>
                </a:tc>
                <a:extLst>
                  <a:ext uri="{0D108BD9-81ED-4DB2-BD59-A6C34878D82A}">
                    <a16:rowId xmlns:a16="http://schemas.microsoft.com/office/drawing/2014/main" val="3414159082"/>
                  </a:ext>
                </a:extLst>
              </a:tr>
              <a:tr h="46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Default Deny</a:t>
                      </a:r>
                    </a:p>
                    <a:p>
                      <a:endParaRPr 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chemeClr val="bg1"/>
                          </a:solidFill>
                        </a:rPr>
                        <a:t>FIO</a:t>
                      </a:r>
                      <a:r>
                        <a:rPr lang="en-US" dirty="0">
                          <a:solidFill>
                            <a:schemeClr val="bg1"/>
                          </a:solidFill>
                        </a:rPr>
                        <a:t>-051-CPP: Close unused files</a:t>
                      </a:r>
                    </a:p>
                    <a:p>
                      <a:endParaRPr lang="en-US" dirty="0">
                        <a:solidFill>
                          <a:schemeClr val="bg1"/>
                        </a:solidFill>
                      </a:endParaRPr>
                    </a:p>
                  </a:txBody>
                  <a:tcPr/>
                </a:tc>
                <a:extLst>
                  <a:ext uri="{0D108BD9-81ED-4DB2-BD59-A6C34878D82A}">
                    <a16:rowId xmlns:a16="http://schemas.microsoft.com/office/drawing/2014/main" val="3524701195"/>
                  </a:ext>
                </a:extLst>
              </a:tr>
              <a:tr h="46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Adhere to Principle of Least privilege</a:t>
                      </a:r>
                    </a:p>
                    <a:p>
                      <a:endParaRPr 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IDS-000-j : Use prepared statements for database queries</a:t>
                      </a:r>
                    </a:p>
                    <a:p>
                      <a:endParaRPr lang="en-US" dirty="0">
                        <a:solidFill>
                          <a:schemeClr val="bg1"/>
                        </a:solidFill>
                      </a:endParaRPr>
                    </a:p>
                  </a:txBody>
                  <a:tcPr/>
                </a:tc>
                <a:extLst>
                  <a:ext uri="{0D108BD9-81ED-4DB2-BD59-A6C34878D82A}">
                    <a16:rowId xmlns:a16="http://schemas.microsoft.com/office/drawing/2014/main" val="912173418"/>
                  </a:ext>
                </a:extLst>
              </a:tr>
              <a:tr h="46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Sanitize Data Sent to Other Systems</a:t>
                      </a:r>
                    </a:p>
                    <a:p>
                      <a:endParaRPr lang="en-US" dirty="0">
                        <a:solidFill>
                          <a:schemeClr val="bg1"/>
                        </a:solidFill>
                      </a:endParaRPr>
                    </a:p>
                  </a:txBody>
                  <a:tcPr/>
                </a:tc>
                <a:tc>
                  <a:txBody>
                    <a:bodyPr/>
                    <a:lstStyle/>
                    <a:p>
                      <a:r>
                        <a:rPr lang="en-US" dirty="0">
                          <a:solidFill>
                            <a:schemeClr val="bg1"/>
                          </a:solidFill>
                        </a:rPr>
                        <a:t>STR-050-CPP: Ensure adequate space is present for string character data.</a:t>
                      </a:r>
                    </a:p>
                    <a:p>
                      <a:endParaRPr lang="en-US" dirty="0">
                        <a:solidFill>
                          <a:schemeClr val="bg1"/>
                        </a:solidFill>
                      </a:endParaRPr>
                    </a:p>
                  </a:txBody>
                  <a:tcPr/>
                </a:tc>
                <a:extLst>
                  <a:ext uri="{0D108BD9-81ED-4DB2-BD59-A6C34878D82A}">
                    <a16:rowId xmlns:a16="http://schemas.microsoft.com/office/drawing/2014/main" val="4214967883"/>
                  </a:ext>
                </a:extLst>
              </a:tr>
              <a:tr h="46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Practice Defense in Depth</a:t>
                      </a:r>
                    </a:p>
                    <a:p>
                      <a:endParaRPr lang="en-US" dirty="0">
                        <a:solidFill>
                          <a:schemeClr val="bg1"/>
                        </a:solidFill>
                      </a:endParaRPr>
                    </a:p>
                  </a:txBody>
                  <a:tcPr/>
                </a:tc>
                <a:tc>
                  <a:txBody>
                    <a:bodyPr/>
                    <a:lstStyle/>
                    <a:p>
                      <a:r>
                        <a:rPr lang="en-US" dirty="0">
                          <a:solidFill>
                            <a:schemeClr val="bg1"/>
                          </a:solidFill>
                        </a:rPr>
                        <a:t>ERR-051-CPP: Handle all thrown exceptions</a:t>
                      </a:r>
                    </a:p>
                  </a:txBody>
                  <a:tcPr/>
                </a:tc>
                <a:extLst>
                  <a:ext uri="{0D108BD9-81ED-4DB2-BD59-A6C34878D82A}">
                    <a16:rowId xmlns:a16="http://schemas.microsoft.com/office/drawing/2014/main" val="287923268"/>
                  </a:ext>
                </a:extLst>
              </a:tr>
              <a:tr h="46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Use Effective Quality Assurance</a:t>
                      </a:r>
                    </a:p>
                    <a:p>
                      <a:endParaRPr lang="en-US" dirty="0">
                        <a:solidFill>
                          <a:schemeClr val="bg1"/>
                        </a:solidFill>
                      </a:endParaRPr>
                    </a:p>
                  </a:txBody>
                  <a:tcPr/>
                </a:tc>
                <a:tc>
                  <a:txBody>
                    <a:bodyPr/>
                    <a:lstStyle/>
                    <a:p>
                      <a:r>
                        <a:rPr lang="en-US" sz="1400" b="0" i="0" u="none" strike="noStrike" cap="none" dirty="0">
                          <a:solidFill>
                            <a:schemeClr val="bg1"/>
                          </a:solidFill>
                          <a:effectLst/>
                          <a:latin typeface="Arial"/>
                          <a:ea typeface="Arial"/>
                          <a:cs typeface="Arial"/>
                          <a:sym typeface="Arial"/>
                        </a:rPr>
                        <a:t>DCL-031-C : Type specifiers are required, and implicating function declarations are forbidden. </a:t>
                      </a:r>
                      <a:endParaRPr lang="en-US" dirty="0">
                        <a:solidFill>
                          <a:schemeClr val="bg1"/>
                        </a:solidFill>
                      </a:endParaRPr>
                    </a:p>
                  </a:txBody>
                  <a:tcPr/>
                </a:tc>
                <a:extLst>
                  <a:ext uri="{0D108BD9-81ED-4DB2-BD59-A6C34878D82A}">
                    <a16:rowId xmlns:a16="http://schemas.microsoft.com/office/drawing/2014/main" val="3111845442"/>
                  </a:ext>
                </a:extLst>
              </a:tr>
              <a:tr h="4651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Adopt a Secure Coding Standard</a:t>
                      </a:r>
                    </a:p>
                    <a:p>
                      <a:endParaRPr lang="en-US" dirty="0">
                        <a:solidFill>
                          <a:schemeClr val="bg1"/>
                        </a:solidFill>
                      </a:endParaRPr>
                    </a:p>
                  </a:txBody>
                  <a:tcPr/>
                </a:tc>
                <a:tc>
                  <a:txBody>
                    <a:bodyPr/>
                    <a:lstStyle/>
                    <a:p>
                      <a:r>
                        <a:rPr lang="en-US">
                          <a:solidFill>
                            <a:schemeClr val="bg1"/>
                          </a:solidFill>
                        </a:rPr>
                        <a:t>DCL-003-C: Use assertions to evaluate expressions and variables.</a:t>
                      </a:r>
                      <a:endParaRPr lang="en-US" dirty="0">
                        <a:solidFill>
                          <a:schemeClr val="bg1"/>
                        </a:solidFill>
                      </a:endParaRPr>
                    </a:p>
                  </a:txBody>
                  <a:tcPr/>
                </a:tc>
                <a:extLst>
                  <a:ext uri="{0D108BD9-81ED-4DB2-BD59-A6C34878D82A}">
                    <a16:rowId xmlns:a16="http://schemas.microsoft.com/office/drawing/2014/main" val="1479466595"/>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8" name="Table 7">
            <a:extLst>
              <a:ext uri="{FF2B5EF4-FFF2-40B4-BE49-F238E27FC236}">
                <a16:creationId xmlns:a16="http://schemas.microsoft.com/office/drawing/2014/main" id="{A7586D22-CDBB-4239-AA0B-4572A529F2D6}"/>
              </a:ext>
            </a:extLst>
          </p:cNvPr>
          <p:cNvGraphicFramePr>
            <a:graphicFrameLocks noGrp="1"/>
          </p:cNvGraphicFramePr>
          <p:nvPr>
            <p:extLst>
              <p:ext uri="{D42A27DB-BD31-4B8C-83A1-F6EECF244321}">
                <p14:modId xmlns:p14="http://schemas.microsoft.com/office/powerpoint/2010/main" val="1836140120"/>
              </p:ext>
            </p:extLst>
          </p:nvPr>
        </p:nvGraphicFramePr>
        <p:xfrm>
          <a:off x="1155784" y="1819016"/>
          <a:ext cx="6848474" cy="3840480"/>
        </p:xfrm>
        <a:graphic>
          <a:graphicData uri="http://schemas.openxmlformats.org/drawingml/2006/table">
            <a:tbl>
              <a:tblPr firstRow="1" firstCol="1" bandRow="1"/>
              <a:tblGrid>
                <a:gridCol w="739432">
                  <a:extLst>
                    <a:ext uri="{9D8B030D-6E8A-4147-A177-3AD203B41FA5}">
                      <a16:colId xmlns:a16="http://schemas.microsoft.com/office/drawing/2014/main" val="1204401373"/>
                    </a:ext>
                  </a:extLst>
                </a:gridCol>
                <a:gridCol w="1078365">
                  <a:extLst>
                    <a:ext uri="{9D8B030D-6E8A-4147-A177-3AD203B41FA5}">
                      <a16:colId xmlns:a16="http://schemas.microsoft.com/office/drawing/2014/main" val="2042122117"/>
                    </a:ext>
                  </a:extLst>
                </a:gridCol>
                <a:gridCol w="856218">
                  <a:extLst>
                    <a:ext uri="{9D8B030D-6E8A-4147-A177-3AD203B41FA5}">
                      <a16:colId xmlns:a16="http://schemas.microsoft.com/office/drawing/2014/main" val="2888765604"/>
                    </a:ext>
                  </a:extLst>
                </a:gridCol>
                <a:gridCol w="1178014">
                  <a:extLst>
                    <a:ext uri="{9D8B030D-6E8A-4147-A177-3AD203B41FA5}">
                      <a16:colId xmlns:a16="http://schemas.microsoft.com/office/drawing/2014/main" val="2968513490"/>
                    </a:ext>
                  </a:extLst>
                </a:gridCol>
                <a:gridCol w="1295434">
                  <a:extLst>
                    <a:ext uri="{9D8B030D-6E8A-4147-A177-3AD203B41FA5}">
                      <a16:colId xmlns:a16="http://schemas.microsoft.com/office/drawing/2014/main" val="900867455"/>
                    </a:ext>
                  </a:extLst>
                </a:gridCol>
                <a:gridCol w="1701011">
                  <a:extLst>
                    <a:ext uri="{9D8B030D-6E8A-4147-A177-3AD203B41FA5}">
                      <a16:colId xmlns:a16="http://schemas.microsoft.com/office/drawing/2014/main" val="3915356124"/>
                    </a:ext>
                  </a:extLst>
                </a:gridCol>
              </a:tblGrid>
              <a:tr h="0">
                <a:tc>
                  <a:txBody>
                    <a:bodyPr/>
                    <a:lstStyle/>
                    <a:p>
                      <a:pPr marL="0" marR="0" algn="ctr">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Rule</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Severity</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Likelihood</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Remediation Cost</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Priority</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Level</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932207823"/>
                  </a:ext>
                </a:extLst>
              </a:tr>
              <a:tr h="0">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DCL-031-C</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Unlikely</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dirty="0" err="1">
                          <a:solidFill>
                            <a:srgbClr val="EEECE1"/>
                          </a:solidFill>
                          <a:effectLst/>
                          <a:latin typeface="Calibri" panose="020F0502020204030204" pitchFamily="34" charset="0"/>
                          <a:ea typeface="Calibri" panose="020F0502020204030204" pitchFamily="34" charset="0"/>
                        </a:rPr>
                        <a:t>P3</a:t>
                      </a: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dirty="0" err="1">
                          <a:solidFill>
                            <a:srgbClr val="EEECE1"/>
                          </a:solidFill>
                          <a:effectLst/>
                          <a:latin typeface="Calibri" panose="020F0502020204030204" pitchFamily="34" charset="0"/>
                          <a:ea typeface="Calibri" panose="020F0502020204030204" pitchFamily="34" charset="0"/>
                        </a:rPr>
                        <a:t>L3</a:t>
                      </a: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432188777"/>
                  </a:ext>
                </a:extLst>
              </a:tr>
              <a:tr h="0">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EXP-054-Cpp</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Probable</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P6</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L2</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636812849"/>
                  </a:ext>
                </a:extLst>
              </a:tr>
              <a:tr h="0">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STR-053-Cpp</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Unlikely</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P6</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L2</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521364641"/>
                  </a:ext>
                </a:extLst>
              </a:tr>
              <a:tr h="0">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IDS-000-J</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Probable</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P12</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L1</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850401236"/>
                  </a:ext>
                </a:extLst>
              </a:tr>
              <a:tr h="0">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MEM-053-CPP</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Unlikely</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P1</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L3</a:t>
                      </a:r>
                      <a:endParaRPr lang="en-US" sz="1200">
                        <a:effectLst/>
                        <a:latin typeface="Calibri" panose="020F0502020204030204" pitchFamily="34" charset="0"/>
                        <a:ea typeface="Calibri" panose="020F0502020204030204" pitchFamily="34" charset="0"/>
                      </a:endParaRPr>
                    </a:p>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 </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563796006"/>
                  </a:ext>
                </a:extLst>
              </a:tr>
              <a:tr h="0">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DCL-003-C</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Unlikely</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P1</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L3</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444152707"/>
                  </a:ext>
                </a:extLst>
              </a:tr>
              <a:tr h="0">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ERR-051-CPP</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Probable</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Medoum</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P5</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L3</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4307977"/>
                  </a:ext>
                </a:extLst>
              </a:tr>
              <a:tr h="0">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DCL-053-CPP</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Low</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Unlikely</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P2</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L3</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043936286"/>
                  </a:ext>
                </a:extLst>
              </a:tr>
              <a:tr h="0">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STR-050-CPP</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High</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Likely</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Medium</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P18</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marL="0" marR="0">
                        <a:spcBef>
                          <a:spcPts val="0"/>
                        </a:spcBef>
                        <a:spcAft>
                          <a:spcPts val="0"/>
                        </a:spcAft>
                      </a:pPr>
                      <a:r>
                        <a:rPr lang="en-US" sz="1200">
                          <a:solidFill>
                            <a:srgbClr val="EEECE1"/>
                          </a:solidFill>
                          <a:effectLst/>
                          <a:latin typeface="Calibri" panose="020F0502020204030204" pitchFamily="34" charset="0"/>
                          <a:ea typeface="Calibri" panose="020F0502020204030204" pitchFamily="34" charset="0"/>
                        </a:rPr>
                        <a:t>L1</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4112999461"/>
                  </a:ext>
                </a:extLst>
              </a:tr>
              <a:tr h="0">
                <a:tc>
                  <a:txBody>
                    <a:bodyPr/>
                    <a:lstStyle/>
                    <a:p>
                      <a:pPr marL="0" marR="0">
                        <a:spcBef>
                          <a:spcPts val="0"/>
                        </a:spcBef>
                        <a:spcAft>
                          <a:spcPts val="0"/>
                        </a:spcAft>
                      </a:pPr>
                      <a:r>
                        <a:rPr lang="en-US" sz="1200" dirty="0" err="1">
                          <a:solidFill>
                            <a:schemeClr val="bg1"/>
                          </a:solidFill>
                          <a:effectLst/>
                          <a:latin typeface="Calibri" panose="020F0502020204030204" pitchFamily="34" charset="0"/>
                          <a:ea typeface="Calibri" panose="020F0502020204030204" pitchFamily="34" charset="0"/>
                        </a:rPr>
                        <a:t>FIO</a:t>
                      </a:r>
                      <a:r>
                        <a:rPr lang="en-US" sz="1200" dirty="0">
                          <a:solidFill>
                            <a:schemeClr val="bg1"/>
                          </a:solidFill>
                          <a:effectLst/>
                          <a:latin typeface="Calibri" panose="020F0502020204030204" pitchFamily="34" charset="0"/>
                          <a:ea typeface="Calibri" panose="020F0502020204030204" pitchFamily="34" charset="0"/>
                        </a:rPr>
                        <a:t>-051-CPP</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Unlikley</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chemeClr val="bg1"/>
                          </a:solidFill>
                          <a:effectLst/>
                          <a:latin typeface="Calibri" panose="020F0502020204030204" pitchFamily="34" charset="0"/>
                          <a:ea typeface="Calibri" panose="020F0502020204030204" pitchFamily="34" charset="0"/>
                        </a:rPr>
                        <a:t>P4</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dirty="0" err="1">
                          <a:solidFill>
                            <a:schemeClr val="bg1"/>
                          </a:solidFill>
                          <a:effectLst/>
                          <a:latin typeface="Calibri" panose="020F0502020204030204" pitchFamily="34" charset="0"/>
                          <a:ea typeface="Calibri" panose="020F0502020204030204" pitchFamily="34" charset="0"/>
                        </a:rPr>
                        <a:t>L3</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tx1"/>
                    </a:solidFill>
                  </a:tcPr>
                </a:tc>
                <a:extLst>
                  <a:ext uri="{0D108BD9-81ED-4DB2-BD59-A6C34878D82A}">
                    <a16:rowId xmlns:a16="http://schemas.microsoft.com/office/drawing/2014/main" val="3500378108"/>
                  </a:ext>
                </a:extLst>
              </a:tr>
            </a:tbl>
          </a:graphicData>
        </a:graphic>
      </p:graphicFrame>
      <p:sp>
        <p:nvSpPr>
          <p:cNvPr id="9" name="TextBox 8">
            <a:extLst>
              <a:ext uri="{FF2B5EF4-FFF2-40B4-BE49-F238E27FC236}">
                <a16:creationId xmlns:a16="http://schemas.microsoft.com/office/drawing/2014/main" id="{063AF7BA-C163-4C4D-9B41-A3D492E3635A}"/>
              </a:ext>
            </a:extLst>
          </p:cNvPr>
          <p:cNvSpPr txBox="1"/>
          <p:nvPr/>
        </p:nvSpPr>
        <p:spPr>
          <a:xfrm>
            <a:off x="1022685" y="5731034"/>
            <a:ext cx="8241631" cy="738664"/>
          </a:xfrm>
          <a:prstGeom prst="rect">
            <a:avLst/>
          </a:prstGeom>
          <a:noFill/>
        </p:spPr>
        <p:txBody>
          <a:bodyPr wrap="square" rtlCol="0">
            <a:spAutoFit/>
          </a:bodyPr>
          <a:lstStyle/>
          <a:p>
            <a:r>
              <a:rPr lang="en-US" dirty="0">
                <a:solidFill>
                  <a:schemeClr val="bg1"/>
                </a:solidFill>
              </a:rPr>
              <a:t>The above coding standards are a resulting list from the Carnegie Mellon Software Engineering Institute. This a system of rankings of the risk factors associated with certain rules regarding secure code.</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 Data not currently in use. </a:t>
            </a:r>
          </a:p>
          <a:p>
            <a:pPr marL="685800" lvl="1" indent="-228600">
              <a:spcBef>
                <a:spcPts val="0"/>
              </a:spcBef>
              <a:buSzPts val="2000"/>
            </a:pPr>
            <a:r>
              <a:rPr lang="en-US" sz="1800" dirty="0"/>
              <a:t>Hard Drive Disk Encryption</a:t>
            </a:r>
          </a:p>
          <a:p>
            <a:pPr marL="685800" lvl="1" indent="-228600">
              <a:spcBef>
                <a:spcPts val="0"/>
              </a:spcBef>
              <a:buSzPts val="2000"/>
            </a:pPr>
            <a:r>
              <a:rPr lang="en-US" sz="1800" dirty="0"/>
              <a:t>Individual File Encryption</a:t>
            </a:r>
          </a:p>
          <a:p>
            <a:pPr marL="685800" lvl="1" indent="-228600">
              <a:spcBef>
                <a:spcPts val="0"/>
              </a:spcBef>
              <a:buSzPts val="2000"/>
            </a:pPr>
            <a:r>
              <a:rPr lang="en-US" sz="1800" dirty="0"/>
              <a:t>Database Encryption</a:t>
            </a:r>
          </a:p>
          <a:p>
            <a:pPr marL="685800" lvl="1" indent="-228600">
              <a:spcBef>
                <a:spcPts val="0"/>
              </a:spcBef>
              <a:buSzPts val="2000"/>
            </a:pPr>
            <a:r>
              <a:rPr lang="en-US" sz="1800" dirty="0"/>
              <a:t>Physical Hardware Security</a:t>
            </a:r>
          </a:p>
          <a:p>
            <a:pPr marL="457200" lvl="1" indent="0">
              <a:spcBef>
                <a:spcPts val="0"/>
              </a:spcBef>
              <a:buSzPts val="2000"/>
              <a:buNone/>
            </a:pPr>
            <a:endParaRPr lang="en-US" sz="1800" dirty="0"/>
          </a:p>
          <a:p>
            <a:pPr marL="228600" lvl="0" indent="-228600" algn="l" rtl="0">
              <a:lnSpc>
                <a:spcPct val="90000"/>
              </a:lnSpc>
              <a:spcBef>
                <a:spcPts val="0"/>
              </a:spcBef>
              <a:spcAft>
                <a:spcPts val="0"/>
              </a:spcAft>
              <a:buClr>
                <a:schemeClr val="lt1"/>
              </a:buClr>
              <a:buSzPts val="2000"/>
              <a:buChar char="•"/>
            </a:pPr>
            <a:r>
              <a:rPr lang="en-US" sz="2000" dirty="0"/>
              <a:t>Encryption  in Flight : Data moving across a networked or otherwise medium.</a:t>
            </a:r>
          </a:p>
          <a:p>
            <a:pPr marL="685800" lvl="1" indent="-228600">
              <a:spcBef>
                <a:spcPts val="0"/>
              </a:spcBef>
              <a:buSzPts val="2000"/>
            </a:pPr>
            <a:r>
              <a:rPr lang="en-US" sz="1800" dirty="0"/>
              <a:t>Public Key Infrastructure: Data currently being accessed in </a:t>
            </a:r>
            <a:r>
              <a:rPr lang="en-US" sz="1800" dirty="0" err="1"/>
              <a:t>memor</a:t>
            </a:r>
            <a:endParaRPr lang="en-US" sz="1800" dirty="0"/>
          </a:p>
          <a:p>
            <a:pPr marL="685800" lvl="1" indent="-228600">
              <a:spcBef>
                <a:spcPts val="0"/>
              </a:spcBef>
              <a:buSzPts val="2000"/>
            </a:pPr>
            <a:r>
              <a:rPr lang="en-US" sz="1800" dirty="0" err="1"/>
              <a:t>SMIME</a:t>
            </a:r>
            <a:endParaRPr lang="en-US" sz="1800" dirty="0"/>
          </a:p>
          <a:p>
            <a:pPr marL="457200" lvl="1" indent="0">
              <a:spcBef>
                <a:spcPts val="0"/>
              </a:spcBef>
              <a:buSzPts val="2000"/>
              <a:buNone/>
            </a:pPr>
            <a:endParaRPr lang="en-US" sz="1800" dirty="0"/>
          </a:p>
          <a:p>
            <a:pPr marL="228600" lvl="0" indent="-228600" algn="l" rtl="0">
              <a:lnSpc>
                <a:spcPct val="90000"/>
              </a:lnSpc>
              <a:spcBef>
                <a:spcPts val="0"/>
              </a:spcBef>
              <a:spcAft>
                <a:spcPts val="0"/>
              </a:spcAft>
              <a:buClr>
                <a:schemeClr val="lt1"/>
              </a:buClr>
              <a:buSzPts val="2000"/>
              <a:buChar char="•"/>
            </a:pPr>
            <a:r>
              <a:rPr lang="en-US" sz="2000" dirty="0"/>
              <a:t>Encryption in Use</a:t>
            </a:r>
          </a:p>
          <a:p>
            <a:pPr marL="685800" lvl="1" indent="-228600">
              <a:spcBef>
                <a:spcPts val="0"/>
              </a:spcBef>
              <a:buSzPts val="2000"/>
            </a:pPr>
            <a:r>
              <a:rPr lang="en-US" dirty="0"/>
              <a:t>CPU or System Memory Encryption</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Ensures that users are who they say the are to gain access to a system. Used for positive identification</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 Grants or Denys users the authorization to make use of a system</a:t>
            </a:r>
          </a:p>
          <a:p>
            <a:pPr marL="228600" lvl="0" indent="-228600" algn="l" rtl="0">
              <a:lnSpc>
                <a:spcPct val="90000"/>
              </a:lnSpc>
              <a:spcBef>
                <a:spcPts val="0"/>
              </a:spcBef>
              <a:spcAft>
                <a:spcPts val="0"/>
              </a:spcAft>
              <a:buClr>
                <a:schemeClr val="lt1"/>
              </a:buClr>
              <a:buSzPts val="2400"/>
              <a:buChar char="•"/>
            </a:pPr>
            <a:endParaRPr lang="en-US" sz="2400" dirty="0"/>
          </a:p>
          <a:p>
            <a:pPr marL="0" lvl="0" indent="0" algn="l" rtl="0">
              <a:lnSpc>
                <a:spcPct val="90000"/>
              </a:lnSpc>
              <a:spcBef>
                <a:spcPts val="0"/>
              </a:spcBef>
              <a:spcAft>
                <a:spcPts val="0"/>
              </a:spcAft>
              <a:buClr>
                <a:schemeClr val="lt1"/>
              </a:buClr>
              <a:buSzPts val="2400"/>
              <a:buNone/>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 Logs will be kept on system authorizations, authentications, and accesses.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 type of testing in which functions or units of whole pieces of software are tested.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58FB-85D1-4320-BF61-DA63B9255255}"/>
              </a:ext>
            </a:extLst>
          </p:cNvPr>
          <p:cNvSpPr>
            <a:spLocks noGrp="1"/>
          </p:cNvSpPr>
          <p:nvPr>
            <p:ph type="title"/>
          </p:nvPr>
        </p:nvSpPr>
        <p:spPr>
          <a:xfrm>
            <a:off x="1949116" y="764373"/>
            <a:ext cx="9557084" cy="1293028"/>
          </a:xfrm>
        </p:spPr>
        <p:txBody>
          <a:bodyPr/>
          <a:lstStyle/>
          <a:p>
            <a:r>
              <a:rPr lang="en-US" dirty="0"/>
              <a:t>Does resize decrease collection size?</a:t>
            </a:r>
          </a:p>
        </p:txBody>
      </p:sp>
      <p:pic>
        <p:nvPicPr>
          <p:cNvPr id="5" name="Picture 4">
            <a:extLst>
              <a:ext uri="{FF2B5EF4-FFF2-40B4-BE49-F238E27FC236}">
                <a16:creationId xmlns:a16="http://schemas.microsoft.com/office/drawing/2014/main" id="{15C12D78-0631-4326-9E05-054B5AA904A7}"/>
              </a:ext>
            </a:extLst>
          </p:cNvPr>
          <p:cNvPicPr>
            <a:picLocks noChangeAspect="1"/>
          </p:cNvPicPr>
          <p:nvPr/>
        </p:nvPicPr>
        <p:blipFill>
          <a:blip r:embed="rId3"/>
          <a:stretch>
            <a:fillRect/>
          </a:stretch>
        </p:blipFill>
        <p:spPr>
          <a:xfrm>
            <a:off x="685800" y="2524607"/>
            <a:ext cx="10855698" cy="3364029"/>
          </a:xfrm>
          <a:prstGeom prst="rect">
            <a:avLst/>
          </a:prstGeom>
        </p:spPr>
      </p:pic>
    </p:spTree>
    <p:extLst>
      <p:ext uri="{BB962C8B-B14F-4D97-AF65-F5344CB8AC3E}">
        <p14:creationId xmlns:p14="http://schemas.microsoft.com/office/powerpoint/2010/main" val="3312696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1923</Words>
  <Application>Microsoft Office PowerPoint</Application>
  <PresentationFormat>Widescreen</PresentationFormat>
  <Paragraphs>208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Does resize decrease collection size?</vt:lpstr>
      <vt:lpstr>Does add 10 entries increase size by 10?</vt:lpstr>
      <vt:lpstr>Is a range exception thrown?</vt:lpstr>
      <vt:lpstr>Does reserve increase collection capacity?</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Daoud Sogoba</cp:lastModifiedBy>
  <cp:revision>30</cp:revision>
  <dcterms:created xsi:type="dcterms:W3CDTF">2020-08-19T17:59:24Z</dcterms:created>
  <dcterms:modified xsi:type="dcterms:W3CDTF">2021-11-30T02:10:12Z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