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charts/colors2.xml" ContentType="application/vnd.ms-office.chartcolorstyl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Default Extension="xlsx" ContentType="application/vnd.openxmlformats-officedocument.spreadsheetml.sheet"/>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charts/style1.xml" ContentType="application/vnd.ms-office.chartstyl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charts/colors1.xml" ContentType="application/vnd.ms-office.chartcolorstyl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charts/style2.xml" ContentType="application/vnd.ms-office.chart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xls" ContentType="application/vnd.ms-exce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drawings/drawing1.xml" ContentType="application/vnd.openxmlformats-officedocument.drawingml.chartshape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733" r:id="rId1"/>
  </p:sldMasterIdLst>
  <p:notesMasterIdLst>
    <p:notesMasterId r:id="rId96"/>
  </p:notesMasterIdLst>
  <p:handoutMasterIdLst>
    <p:handoutMasterId r:id="rId97"/>
  </p:handoutMasterIdLst>
  <p:sldIdLst>
    <p:sldId id="464" r:id="rId2"/>
    <p:sldId id="463" r:id="rId3"/>
    <p:sldId id="329" r:id="rId4"/>
    <p:sldId id="287" r:id="rId5"/>
    <p:sldId id="285" r:id="rId6"/>
    <p:sldId id="411" r:id="rId7"/>
    <p:sldId id="286" r:id="rId8"/>
    <p:sldId id="425" r:id="rId9"/>
    <p:sldId id="258" r:id="rId10"/>
    <p:sldId id="462" r:id="rId11"/>
    <p:sldId id="421" r:id="rId12"/>
    <p:sldId id="299" r:id="rId13"/>
    <p:sldId id="283" r:id="rId14"/>
    <p:sldId id="422" r:id="rId15"/>
    <p:sldId id="426" r:id="rId16"/>
    <p:sldId id="458" r:id="rId17"/>
    <p:sldId id="423" r:id="rId18"/>
    <p:sldId id="427" r:id="rId19"/>
    <p:sldId id="459" r:id="rId20"/>
    <p:sldId id="280" r:id="rId21"/>
    <p:sldId id="432" r:id="rId22"/>
    <p:sldId id="456" r:id="rId23"/>
    <p:sldId id="428" r:id="rId24"/>
    <p:sldId id="460" r:id="rId25"/>
    <p:sldId id="461" r:id="rId26"/>
    <p:sldId id="284" r:id="rId27"/>
    <p:sldId id="430" r:id="rId28"/>
    <p:sldId id="429" r:id="rId29"/>
    <p:sldId id="277" r:id="rId30"/>
    <p:sldId id="288" r:id="rId31"/>
    <p:sldId id="263" r:id="rId32"/>
    <p:sldId id="266" r:id="rId33"/>
    <p:sldId id="294" r:id="rId34"/>
    <p:sldId id="289" r:id="rId35"/>
    <p:sldId id="290" r:id="rId36"/>
    <p:sldId id="300" r:id="rId37"/>
    <p:sldId id="291" r:id="rId38"/>
    <p:sldId id="293" r:id="rId39"/>
    <p:sldId id="301" r:id="rId40"/>
    <p:sldId id="302" r:id="rId41"/>
    <p:sldId id="319" r:id="rId42"/>
    <p:sldId id="307" r:id="rId43"/>
    <p:sldId id="431" r:id="rId44"/>
    <p:sldId id="309" r:id="rId45"/>
    <p:sldId id="310" r:id="rId46"/>
    <p:sldId id="311" r:id="rId47"/>
    <p:sldId id="312" r:id="rId48"/>
    <p:sldId id="313" r:id="rId49"/>
    <p:sldId id="317" r:id="rId50"/>
    <p:sldId id="465" r:id="rId51"/>
    <p:sldId id="318" r:id="rId52"/>
    <p:sldId id="466" r:id="rId53"/>
    <p:sldId id="436" r:id="rId54"/>
    <p:sldId id="437" r:id="rId55"/>
    <p:sldId id="438" r:id="rId56"/>
    <p:sldId id="292" r:id="rId57"/>
    <p:sldId id="439" r:id="rId58"/>
    <p:sldId id="323" r:id="rId59"/>
    <p:sldId id="303" r:id="rId60"/>
    <p:sldId id="304" r:id="rId61"/>
    <p:sldId id="324" r:id="rId62"/>
    <p:sldId id="325" r:id="rId63"/>
    <p:sldId id="442" r:id="rId64"/>
    <p:sldId id="441" r:id="rId65"/>
    <p:sldId id="443" r:id="rId66"/>
    <p:sldId id="444" r:id="rId67"/>
    <p:sldId id="295" r:id="rId68"/>
    <p:sldId id="296" r:id="rId69"/>
    <p:sldId id="418" r:id="rId70"/>
    <p:sldId id="372" r:id="rId71"/>
    <p:sldId id="297" r:id="rId72"/>
    <p:sldId id="330" r:id="rId73"/>
    <p:sldId id="315" r:id="rId74"/>
    <p:sldId id="316" r:id="rId75"/>
    <p:sldId id="322" r:id="rId76"/>
    <p:sldId id="467" r:id="rId77"/>
    <p:sldId id="468" r:id="rId78"/>
    <p:sldId id="469" r:id="rId79"/>
    <p:sldId id="320" r:id="rId80"/>
    <p:sldId id="270" r:id="rId81"/>
    <p:sldId id="321" r:id="rId82"/>
    <p:sldId id="413" r:id="rId83"/>
    <p:sldId id="414" r:id="rId84"/>
    <p:sldId id="415" r:id="rId85"/>
    <p:sldId id="416" r:id="rId86"/>
    <p:sldId id="417" r:id="rId87"/>
    <p:sldId id="326" r:id="rId88"/>
    <p:sldId id="328" r:id="rId89"/>
    <p:sldId id="334" r:id="rId90"/>
    <p:sldId id="331" r:id="rId91"/>
    <p:sldId id="335" r:id="rId92"/>
    <p:sldId id="336" r:id="rId93"/>
    <p:sldId id="333" r:id="rId94"/>
    <p:sldId id="332" r:id="rId95"/>
  </p:sldIdLst>
  <p:sldSz cx="9906000" cy="6858000" type="A4"/>
  <p:notesSz cx="6797675" cy="9926638"/>
  <p:defaultTextStyle>
    <a:defPPr>
      <a:defRPr lang="fr-FR"/>
    </a:defPPr>
    <a:lvl1pPr algn="l" rtl="0" fontAlgn="base">
      <a:spcBef>
        <a:spcPct val="0"/>
      </a:spcBef>
      <a:spcAft>
        <a:spcPct val="0"/>
      </a:spcAft>
      <a:defRPr sz="2400" kern="1200">
        <a:solidFill>
          <a:srgbClr val="006699"/>
        </a:solidFill>
        <a:latin typeface="Verdana" pitchFamily="34" charset="0"/>
        <a:ea typeface="+mn-ea"/>
        <a:cs typeface="Arial" pitchFamily="34" charset="0"/>
      </a:defRPr>
    </a:lvl1pPr>
    <a:lvl2pPr marL="457200" algn="l" rtl="0" fontAlgn="base">
      <a:spcBef>
        <a:spcPct val="0"/>
      </a:spcBef>
      <a:spcAft>
        <a:spcPct val="0"/>
      </a:spcAft>
      <a:defRPr sz="2400" kern="1200">
        <a:solidFill>
          <a:srgbClr val="006699"/>
        </a:solidFill>
        <a:latin typeface="Verdana" pitchFamily="34" charset="0"/>
        <a:ea typeface="+mn-ea"/>
        <a:cs typeface="Arial" pitchFamily="34" charset="0"/>
      </a:defRPr>
    </a:lvl2pPr>
    <a:lvl3pPr marL="914400" algn="l" rtl="0" fontAlgn="base">
      <a:spcBef>
        <a:spcPct val="0"/>
      </a:spcBef>
      <a:spcAft>
        <a:spcPct val="0"/>
      </a:spcAft>
      <a:defRPr sz="2400" kern="1200">
        <a:solidFill>
          <a:srgbClr val="006699"/>
        </a:solidFill>
        <a:latin typeface="Verdana" pitchFamily="34" charset="0"/>
        <a:ea typeface="+mn-ea"/>
        <a:cs typeface="Arial" pitchFamily="34" charset="0"/>
      </a:defRPr>
    </a:lvl3pPr>
    <a:lvl4pPr marL="1371600" algn="l" rtl="0" fontAlgn="base">
      <a:spcBef>
        <a:spcPct val="0"/>
      </a:spcBef>
      <a:spcAft>
        <a:spcPct val="0"/>
      </a:spcAft>
      <a:defRPr sz="2400" kern="1200">
        <a:solidFill>
          <a:srgbClr val="006699"/>
        </a:solidFill>
        <a:latin typeface="Verdana" pitchFamily="34" charset="0"/>
        <a:ea typeface="+mn-ea"/>
        <a:cs typeface="Arial" pitchFamily="34" charset="0"/>
      </a:defRPr>
    </a:lvl4pPr>
    <a:lvl5pPr marL="1828800" algn="l" rtl="0" fontAlgn="base">
      <a:spcBef>
        <a:spcPct val="0"/>
      </a:spcBef>
      <a:spcAft>
        <a:spcPct val="0"/>
      </a:spcAft>
      <a:defRPr sz="2400" kern="1200">
        <a:solidFill>
          <a:srgbClr val="006699"/>
        </a:solidFill>
        <a:latin typeface="Verdana" pitchFamily="34" charset="0"/>
        <a:ea typeface="+mn-ea"/>
        <a:cs typeface="Arial" pitchFamily="34" charset="0"/>
      </a:defRPr>
    </a:lvl5pPr>
    <a:lvl6pPr marL="2286000" algn="l" defTabSz="914400" rtl="0" eaLnBrk="1" latinLnBrk="0" hangingPunct="1">
      <a:defRPr sz="2400" kern="1200">
        <a:solidFill>
          <a:srgbClr val="006699"/>
        </a:solidFill>
        <a:latin typeface="Verdana" pitchFamily="34" charset="0"/>
        <a:ea typeface="+mn-ea"/>
        <a:cs typeface="Arial" pitchFamily="34" charset="0"/>
      </a:defRPr>
    </a:lvl6pPr>
    <a:lvl7pPr marL="2743200" algn="l" defTabSz="914400" rtl="0" eaLnBrk="1" latinLnBrk="0" hangingPunct="1">
      <a:defRPr sz="2400" kern="1200">
        <a:solidFill>
          <a:srgbClr val="006699"/>
        </a:solidFill>
        <a:latin typeface="Verdana" pitchFamily="34" charset="0"/>
        <a:ea typeface="+mn-ea"/>
        <a:cs typeface="Arial" pitchFamily="34" charset="0"/>
      </a:defRPr>
    </a:lvl7pPr>
    <a:lvl8pPr marL="3200400" algn="l" defTabSz="914400" rtl="0" eaLnBrk="1" latinLnBrk="0" hangingPunct="1">
      <a:defRPr sz="2400" kern="1200">
        <a:solidFill>
          <a:srgbClr val="006699"/>
        </a:solidFill>
        <a:latin typeface="Verdana" pitchFamily="34" charset="0"/>
        <a:ea typeface="+mn-ea"/>
        <a:cs typeface="Arial" pitchFamily="34" charset="0"/>
      </a:defRPr>
    </a:lvl8pPr>
    <a:lvl9pPr marL="3657600" algn="l" defTabSz="914400" rtl="0" eaLnBrk="1" latinLnBrk="0" hangingPunct="1">
      <a:defRPr sz="2400" kern="1200">
        <a:solidFill>
          <a:srgbClr val="006699"/>
        </a:solidFill>
        <a:latin typeface="Verdana" pitchFamily="34" charset="0"/>
        <a:ea typeface="+mn-ea"/>
        <a:cs typeface="Arial" pitchFamily="34" charset="0"/>
      </a:defRPr>
    </a:lvl9pPr>
  </p:defaultTextStyle>
  <p:extLst>
    <p:ext uri="{EFAFB233-063F-42B5-8137-9DF3F51BA10A}">
      <p15:sldGuideLst xmlns="" xmlns:p15="http://schemas.microsoft.com/office/powerpoint/2012/main">
        <p15:guide id="1" orient="horz" pos="4128">
          <p15:clr>
            <a:srgbClr val="A4A3A4"/>
          </p15:clr>
        </p15:guide>
        <p15:guide id="2" pos="3224">
          <p15:clr>
            <a:srgbClr val="A4A3A4"/>
          </p15:clr>
        </p15:guide>
      </p15:sldGuideLst>
    </p:ext>
    <p:ext uri="{2D200454-40CA-4A62-9FC3-DE9A4176ACB9}">
      <p15:notesGuideLst xmlns="" xmlns:p15="http://schemas.microsoft.com/office/powerpoint/2012/main">
        <p15:guide id="1" orient="horz" pos="2194">
          <p15:clr>
            <a:srgbClr val="A4A3A4"/>
          </p15:clr>
        </p15:guide>
        <p15:guide id="2" pos="285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768B2"/>
    <a:srgbClr val="FF0000"/>
    <a:srgbClr val="99FF99"/>
    <a:srgbClr val="0654B2"/>
    <a:srgbClr val="0000CC"/>
    <a:srgbClr val="990000"/>
    <a:srgbClr val="FFFFFF"/>
    <a:srgbClr val="009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85" autoAdjust="0"/>
    <p:restoredTop sz="94527" autoAdjust="0"/>
  </p:normalViewPr>
  <p:slideViewPr>
    <p:cSldViewPr>
      <p:cViewPr varScale="1">
        <p:scale>
          <a:sx n="69" d="100"/>
          <a:sy n="69" d="100"/>
        </p:scale>
        <p:origin x="-336" y="-96"/>
      </p:cViewPr>
      <p:guideLst>
        <p:guide orient="horz" pos="4128"/>
        <p:guide pos="3224"/>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1860" y="-102"/>
      </p:cViewPr>
      <p:guideLst>
        <p:guide orient="horz" pos="2194"/>
        <p:guide pos="2855"/>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slide" Target="slides/slide29.xml"/><Relationship Id="rId1" Type="http://schemas.openxmlformats.org/officeDocument/2006/relationships/slide" Target="slides/slide9.xml"/></Relationships>
</file>

<file path=ppt/charts/_rels/chart1.xml.rels><?xml version="1.0" encoding="UTF-8" standalone="yes"?>
<Relationships xmlns="http://schemas.openxmlformats.org/package/2006/relationships"><Relationship Id="rId2" Type="http://schemas.openxmlformats.org/officeDocument/2006/relationships/oleObject" Target="Classeur1"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Classeur1"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Feuille_Microsoft_Office_Excel1.xlsx"/></Relationships>
</file>

<file path=ppt/charts/_rels/chart4.xml.rels><?xml version="1.0" encoding="UTF-8" standalone="yes"?>
<Relationships xmlns="http://schemas.openxmlformats.org/package/2006/relationships"><Relationship Id="rId3" Type="http://schemas.microsoft.com/office/2011/relationships/chartStyle" Target="style2.xml"/><Relationship Id="rId2" Type="http://schemas.openxmlformats.org/officeDocument/2006/relationships/chartUserShapes" Target="../drawings/drawing1.xml"/><Relationship Id="rId1" Type="http://schemas.openxmlformats.org/officeDocument/2006/relationships/package" Target="../embeddings/Feuille_Microsoft_Office_Excel2.xlsx"/><Relationship Id="rId4"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fr-FR"/>
  <c:clrMapOvr bg1="lt1" tx1="dk1" bg2="lt2" tx2="dk2" accent1="accent1" accent2="accent2" accent3="accent3" accent4="accent4" accent5="accent5" accent6="accent6" hlink="hlink" folHlink="folHlink"/>
  <c:chart>
    <c:title>
      <c:tx>
        <c:rich>
          <a:bodyPr/>
          <a:lstStyle/>
          <a:p>
            <a:pPr algn="l">
              <a:defRPr sz="2000"/>
            </a:pPr>
            <a:r>
              <a:rPr lang="en-US" sz="2000" dirty="0" smtClean="0">
                <a:solidFill>
                  <a:srgbClr val="92D050"/>
                </a:solidFill>
              </a:rPr>
              <a:t> </a:t>
            </a:r>
            <a:r>
              <a:rPr lang="en-US" sz="2000" dirty="0" err="1">
                <a:solidFill>
                  <a:srgbClr val="92D050"/>
                </a:solidFill>
              </a:rPr>
              <a:t>Niveau</a:t>
            </a:r>
            <a:r>
              <a:rPr lang="en-US" sz="2000" dirty="0">
                <a:solidFill>
                  <a:srgbClr val="92D050"/>
                </a:solidFill>
              </a:rPr>
              <a:t> </a:t>
            </a:r>
            <a:r>
              <a:rPr lang="en-US" sz="2000" dirty="0" err="1">
                <a:solidFill>
                  <a:srgbClr val="92D050"/>
                </a:solidFill>
              </a:rPr>
              <a:t>d'étude</a:t>
            </a:r>
            <a:endParaRPr lang="en-US" sz="2000" dirty="0">
              <a:solidFill>
                <a:srgbClr val="92D050"/>
              </a:solidFill>
            </a:endParaRPr>
          </a:p>
        </c:rich>
      </c:tx>
      <c:layout>
        <c:manualLayout>
          <c:xMode val="edge"/>
          <c:yMode val="edge"/>
          <c:x val="0.26563188976377999"/>
          <c:y val="2.314822489294098E-2"/>
        </c:manualLayout>
      </c:layout>
    </c:title>
    <c:plotArea>
      <c:layout/>
      <c:pieChart>
        <c:varyColors val="1"/>
        <c:ser>
          <c:idx val="0"/>
          <c:order val="0"/>
          <c:tx>
            <c:strRef>
              <c:f>Feuil1!$M$3</c:f>
              <c:strCache>
                <c:ptCount val="1"/>
                <c:pt idx="0">
                  <c:v>fréquences en %</c:v>
                </c:pt>
              </c:strCache>
            </c:strRef>
          </c:tx>
          <c:dLbls>
            <c:dLbl>
              <c:idx val="2"/>
              <c:layout>
                <c:manualLayout>
                  <c:x val="3.6878390201225277E-2"/>
                  <c:y val="2.7617381160688335E-3"/>
                </c:manualLayout>
              </c:layout>
              <c:showVal val="1"/>
              <c:extLst>
                <c:ext xmlns:c15="http://schemas.microsoft.com/office/drawing/2012/chart" uri="{CE6537A1-D6FC-4f65-9D91-7224C49458BB}">
                  <c15:layout/>
                </c:ext>
              </c:extLst>
            </c:dLbl>
            <c:spPr>
              <a:noFill/>
              <a:ln>
                <a:noFill/>
              </a:ln>
              <a:effectLst/>
            </c:spPr>
            <c:txPr>
              <a:bodyPr/>
              <a:lstStyle/>
              <a:p>
                <a:pPr>
                  <a:defRPr sz="2400"/>
                </a:pPr>
                <a:endParaRPr lang="fr-FR"/>
              </a:p>
            </c:txPr>
            <c:showVal val="1"/>
            <c:extLst>
              <c:ext xmlns:c15="http://schemas.microsoft.com/office/drawing/2012/chart" uri="{CE6537A1-D6FC-4f65-9D91-7224C49458BB}">
                <c15:layout/>
              </c:ext>
            </c:extLst>
          </c:dLbls>
          <c:cat>
            <c:strRef>
              <c:f>Feuil1!$J$4:$J$6</c:f>
              <c:strCache>
                <c:ptCount val="3"/>
                <c:pt idx="0">
                  <c:v>A</c:v>
                </c:pt>
                <c:pt idx="1">
                  <c:v>B</c:v>
                </c:pt>
                <c:pt idx="2">
                  <c:v>C</c:v>
                </c:pt>
              </c:strCache>
            </c:strRef>
          </c:cat>
          <c:val>
            <c:numRef>
              <c:f>Feuil1!$M$4:$M$6</c:f>
              <c:numCache>
                <c:formatCode>0%</c:formatCode>
                <c:ptCount val="3"/>
                <c:pt idx="0">
                  <c:v>0.5</c:v>
                </c:pt>
                <c:pt idx="1">
                  <c:v>0.42000000000000032</c:v>
                </c:pt>
                <c:pt idx="2">
                  <c:v>8.0000000000000224E-2</c:v>
                </c:pt>
              </c:numCache>
            </c:numRef>
          </c:val>
        </c:ser>
        <c:ser>
          <c:idx val="1"/>
          <c:order val="1"/>
          <c:tx>
            <c:strRef>
              <c:f>Feuil1!$M$4:$M$6</c:f>
              <c:strCache>
                <c:ptCount val="1"/>
                <c:pt idx="0">
                  <c:v>50% 42% 8%</c:v>
                </c:pt>
              </c:strCache>
            </c:strRef>
          </c:tx>
          <c:val>
            <c:numLit>
              <c:formatCode>General</c:formatCode>
              <c:ptCount val="1"/>
              <c:pt idx="0">
                <c:v>1</c:v>
              </c:pt>
            </c:numLit>
          </c:val>
        </c:ser>
        <c:firstSliceAng val="0"/>
      </c:pieChart>
    </c:plotArea>
    <c:legend>
      <c:legendPos val="r"/>
      <c:txPr>
        <a:bodyPr/>
        <a:lstStyle/>
        <a:p>
          <a:pPr>
            <a:defRPr sz="2000"/>
          </a:pPr>
          <a:endParaRPr lang="fr-FR"/>
        </a:p>
      </c:txPr>
    </c:legend>
    <c:plotVisOnly val="1"/>
    <c:dispBlanksAs val="zero"/>
  </c:chart>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fr-FR"/>
  <c:clrMapOvr bg1="lt1" tx1="dk1" bg2="lt2" tx2="dk2" accent1="accent1" accent2="accent2" accent3="accent3" accent4="accent4" accent5="accent5" accent6="accent6" hlink="hlink" folHlink="folHlink"/>
  <c:chart>
    <c:plotArea>
      <c:layout/>
      <c:barChart>
        <c:barDir val="col"/>
        <c:grouping val="clustered"/>
        <c:ser>
          <c:idx val="0"/>
          <c:order val="0"/>
          <c:dPt>
            <c:idx val="0"/>
            <c:spPr>
              <a:solidFill>
                <a:srgbClr val="00B050"/>
              </a:solidFill>
            </c:spPr>
          </c:dPt>
          <c:dPt>
            <c:idx val="1"/>
            <c:spPr>
              <a:solidFill>
                <a:schemeClr val="accent6">
                  <a:lumMod val="75000"/>
                </a:schemeClr>
              </a:solidFill>
            </c:spPr>
          </c:dPt>
          <c:dPt>
            <c:idx val="2"/>
            <c:spPr>
              <a:solidFill>
                <a:srgbClr val="FF0000"/>
              </a:solidFill>
            </c:spPr>
          </c:dPt>
          <c:cat>
            <c:strRef>
              <c:f>Feuil1!$J$4:$J$6</c:f>
              <c:strCache>
                <c:ptCount val="3"/>
                <c:pt idx="0">
                  <c:v>A</c:v>
                </c:pt>
                <c:pt idx="1">
                  <c:v>B</c:v>
                </c:pt>
                <c:pt idx="2">
                  <c:v>C</c:v>
                </c:pt>
              </c:strCache>
            </c:strRef>
          </c:cat>
          <c:val>
            <c:numRef>
              <c:f>Feuil1!$M$4:$M$6</c:f>
              <c:numCache>
                <c:formatCode>0%</c:formatCode>
                <c:ptCount val="3"/>
                <c:pt idx="0">
                  <c:v>0.5</c:v>
                </c:pt>
                <c:pt idx="1">
                  <c:v>0.42000000000000032</c:v>
                </c:pt>
                <c:pt idx="2">
                  <c:v>8.0000000000000043E-2</c:v>
                </c:pt>
              </c:numCache>
            </c:numRef>
          </c:val>
        </c:ser>
        <c:axId val="64793600"/>
        <c:axId val="64946944"/>
      </c:barChart>
      <c:catAx>
        <c:axId val="64793600"/>
        <c:scaling>
          <c:orientation val="minMax"/>
        </c:scaling>
        <c:axPos val="b"/>
        <c:numFmt formatCode="General" sourceLinked="0"/>
        <c:tickLblPos val="nextTo"/>
        <c:txPr>
          <a:bodyPr/>
          <a:lstStyle/>
          <a:p>
            <a:pPr>
              <a:defRPr sz="1800"/>
            </a:pPr>
            <a:endParaRPr lang="fr-FR"/>
          </a:p>
        </c:txPr>
        <c:crossAx val="64946944"/>
        <c:crosses val="autoZero"/>
        <c:auto val="1"/>
        <c:lblAlgn val="ctr"/>
        <c:lblOffset val="100"/>
      </c:catAx>
      <c:valAx>
        <c:axId val="64946944"/>
        <c:scaling>
          <c:orientation val="minMax"/>
        </c:scaling>
        <c:axPos val="l"/>
        <c:majorGridlines/>
        <c:numFmt formatCode="0%" sourceLinked="1"/>
        <c:tickLblPos val="nextTo"/>
        <c:txPr>
          <a:bodyPr/>
          <a:lstStyle/>
          <a:p>
            <a:pPr>
              <a:defRPr sz="1800"/>
            </a:pPr>
            <a:endParaRPr lang="fr-FR"/>
          </a:p>
        </c:txPr>
        <c:crossAx val="64793600"/>
        <c:crosses val="autoZero"/>
        <c:crossBetween val="between"/>
      </c:valAx>
    </c:plotArea>
    <c:legend>
      <c:legendPos val="r"/>
      <c:txPr>
        <a:bodyPr/>
        <a:lstStyle/>
        <a:p>
          <a:pPr>
            <a:defRPr sz="2000"/>
          </a:pPr>
          <a:endParaRPr lang="fr-FR"/>
        </a:p>
      </c:txPr>
    </c:legend>
    <c:plotVisOnly val="1"/>
    <c:dispBlanksAs val="gap"/>
  </c:chart>
  <c:externalData r:id="rId2"/>
</c:chartSpace>
</file>

<file path=ppt/charts/chart3.xml><?xml version="1.0" encoding="utf-8"?>
<c:chartSpace xmlns:c="http://schemas.openxmlformats.org/drawingml/2006/chart" xmlns:a="http://schemas.openxmlformats.org/drawingml/2006/main" xmlns:r="http://schemas.openxmlformats.org/officeDocument/2006/relationships">
  <c:lang val="fr-FR"/>
  <c:chart>
    <c:title>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plotArea>
      <c:layout/>
      <c:barChart>
        <c:barDir val="col"/>
        <c:grouping val="clustered"/>
        <c:ser>
          <c:idx val="0"/>
          <c:order val="0"/>
          <c:tx>
            <c:strRef>
              <c:f>Feuil1!$B$1</c:f>
              <c:strCache>
                <c:ptCount val="1"/>
                <c:pt idx="0">
                  <c:v>Effectif</c:v>
                </c:pt>
              </c:strCache>
            </c:strRef>
          </c:tx>
          <c:spPr>
            <a:solidFill>
              <a:schemeClr val="accent1"/>
            </a:solidFill>
            <a:ln>
              <a:noFill/>
            </a:ln>
            <a:effectLst/>
          </c:spPr>
          <c:cat>
            <c:strRef>
              <c:f>Feuil1!$A$2:$A$6</c:f>
              <c:strCache>
                <c:ptCount val="5"/>
                <c:pt idx="0">
                  <c:v>[10,15]</c:v>
                </c:pt>
                <c:pt idx="1">
                  <c:v>[15,20]</c:v>
                </c:pt>
                <c:pt idx="2">
                  <c:v>[20,25]</c:v>
                </c:pt>
                <c:pt idx="3">
                  <c:v>[25,30]</c:v>
                </c:pt>
                <c:pt idx="4">
                  <c:v>[30,35]</c:v>
                </c:pt>
              </c:strCache>
            </c:strRef>
          </c:cat>
          <c:val>
            <c:numRef>
              <c:f>Feuil1!$B$2:$B$6</c:f>
              <c:numCache>
                <c:formatCode>General</c:formatCode>
                <c:ptCount val="5"/>
                <c:pt idx="0">
                  <c:v>10</c:v>
                </c:pt>
                <c:pt idx="1">
                  <c:v>18</c:v>
                </c:pt>
                <c:pt idx="2">
                  <c:v>15</c:v>
                </c:pt>
                <c:pt idx="3">
                  <c:v>30</c:v>
                </c:pt>
                <c:pt idx="4">
                  <c:v>7</c:v>
                </c:pt>
              </c:numCache>
            </c:numRef>
          </c:val>
        </c:ser>
        <c:gapWidth val="219"/>
        <c:overlap val="-27"/>
        <c:axId val="100865536"/>
        <c:axId val="100867072"/>
      </c:barChart>
      <c:catAx>
        <c:axId val="10086553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867072"/>
        <c:crosses val="autoZero"/>
        <c:auto val="1"/>
        <c:lblAlgn val="ctr"/>
        <c:lblOffset val="100"/>
      </c:catAx>
      <c:valAx>
        <c:axId val="10086707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865536"/>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chart>
  <c:spPr>
    <a:noFill/>
    <a:ln>
      <a:noFill/>
    </a:ln>
    <a:effectLst/>
  </c:spPr>
  <c:txPr>
    <a:bodyPr/>
    <a:lstStyle/>
    <a:p>
      <a:pPr>
        <a:defRPr/>
      </a:pPr>
      <a:endParaRPr lang="fr-FR"/>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fr-FR"/>
  <c:chart>
    <c:title>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plotArea>
      <c:layout/>
      <c:barChart>
        <c:barDir val="col"/>
        <c:grouping val="clustered"/>
        <c:ser>
          <c:idx val="0"/>
          <c:order val="0"/>
          <c:tx>
            <c:strRef>
              <c:f>Feuil1!$B$1</c:f>
              <c:strCache>
                <c:ptCount val="1"/>
                <c:pt idx="0">
                  <c:v>Effectif</c:v>
                </c:pt>
              </c:strCache>
            </c:strRef>
          </c:tx>
          <c:spPr>
            <a:solidFill>
              <a:schemeClr val="accent1"/>
            </a:solidFill>
            <a:ln>
              <a:noFill/>
            </a:ln>
            <a:effectLst/>
          </c:spPr>
          <c:cat>
            <c:strRef>
              <c:f>Feuil1!$A$2:$A$6</c:f>
              <c:strCache>
                <c:ptCount val="5"/>
                <c:pt idx="0">
                  <c:v>[10,15]</c:v>
                </c:pt>
                <c:pt idx="1">
                  <c:v>[15,25]</c:v>
                </c:pt>
                <c:pt idx="2">
                  <c:v>[25,30]</c:v>
                </c:pt>
                <c:pt idx="3">
                  <c:v>[30,50]</c:v>
                </c:pt>
                <c:pt idx="4">
                  <c:v>[50,55]</c:v>
                </c:pt>
              </c:strCache>
            </c:strRef>
          </c:cat>
          <c:val>
            <c:numRef>
              <c:f>Feuil1!$B$2:$B$6</c:f>
              <c:numCache>
                <c:formatCode>General</c:formatCode>
                <c:ptCount val="5"/>
                <c:pt idx="0">
                  <c:v>10</c:v>
                </c:pt>
                <c:pt idx="1">
                  <c:v>18</c:v>
                </c:pt>
                <c:pt idx="2">
                  <c:v>15</c:v>
                </c:pt>
                <c:pt idx="3">
                  <c:v>30</c:v>
                </c:pt>
                <c:pt idx="4">
                  <c:v>7</c:v>
                </c:pt>
              </c:numCache>
            </c:numRef>
          </c:val>
        </c:ser>
        <c:gapWidth val="219"/>
        <c:overlap val="-27"/>
        <c:axId val="101199872"/>
        <c:axId val="101201408"/>
      </c:barChart>
      <c:catAx>
        <c:axId val="101199872"/>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1201408"/>
        <c:crosses val="autoZero"/>
        <c:auto val="1"/>
        <c:lblAlgn val="ctr"/>
        <c:lblOffset val="100"/>
      </c:catAx>
      <c:valAx>
        <c:axId val="10120140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1199872"/>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chart>
  <c:spPr>
    <a:noFill/>
    <a:ln>
      <a:noFill/>
    </a:ln>
    <a:effectLst/>
  </c:spPr>
  <c:txPr>
    <a:bodyPr/>
    <a:lstStyle/>
    <a:p>
      <a:pPr>
        <a:defRPr/>
      </a:pPr>
      <a:endParaRPr lang="fr-FR"/>
    </a:p>
  </c:txPr>
  <c:externalData r:id="rId1"/>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drawing1.xml><?xml version="1.0" encoding="utf-8"?>
<c:userShapes xmlns:c="http://schemas.openxmlformats.org/drawingml/2006/chart">
  <cdr:relSizeAnchor xmlns:cdr="http://schemas.openxmlformats.org/drawingml/2006/chartDrawing">
    <cdr:from>
      <cdr:x>0.56297</cdr:x>
      <cdr:y>0.27531</cdr:y>
    </cdr:from>
    <cdr:to>
      <cdr:x>0.56297</cdr:x>
      <cdr:y>0.51688</cdr:y>
    </cdr:to>
    <cdr:cxnSp macro="">
      <cdr:nvCxnSpPr>
        <cdr:cNvPr id="3" name="Connecteur droit avec flèche 2"/>
        <cdr:cNvCxnSpPr/>
      </cdr:nvCxnSpPr>
      <cdr:spPr>
        <a:xfrm xmlns:a="http://schemas.openxmlformats.org/drawingml/2006/main">
          <a:off x="4536504" y="820687"/>
          <a:ext cx="0" cy="720080"/>
        </a:xfrm>
        <a:prstGeom xmlns:a="http://schemas.openxmlformats.org/drawingml/2006/main" prst="straightConnector1">
          <a:avLst/>
        </a:prstGeom>
        <a:ln xmlns:a="http://schemas.openxmlformats.org/drawingml/2006/main">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0.49149</cdr:x>
      <cdr:y>0.46856</cdr:y>
    </cdr:from>
    <cdr:to>
      <cdr:x>0.5451</cdr:x>
      <cdr:y>0.46856</cdr:y>
    </cdr:to>
    <cdr:cxnSp macro="">
      <cdr:nvCxnSpPr>
        <cdr:cNvPr id="5" name="Connecteur droit avec flèche 4"/>
        <cdr:cNvCxnSpPr/>
      </cdr:nvCxnSpPr>
      <cdr:spPr>
        <a:xfrm xmlns:a="http://schemas.openxmlformats.org/drawingml/2006/main">
          <a:off x="3960440" y="1396751"/>
          <a:ext cx="432048" cy="0"/>
        </a:xfrm>
        <a:prstGeom xmlns:a="http://schemas.openxmlformats.org/drawingml/2006/main" prst="straightConnector1">
          <a:avLst/>
        </a:prstGeom>
        <a:ln xmlns:a="http://schemas.openxmlformats.org/drawingml/2006/main">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9525"/>
            <a:ext cx="2946400" cy="4651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i="1">
                <a:solidFill>
                  <a:schemeClr val="tx1"/>
                </a:solidFill>
                <a:latin typeface="Arial" charset="0"/>
                <a:cs typeface="+mn-cs"/>
              </a:defRPr>
            </a:lvl1pPr>
          </a:lstStyle>
          <a:p>
            <a:pPr>
              <a:defRPr/>
            </a:pPr>
            <a:endParaRPr lang="fr-FR"/>
          </a:p>
        </p:txBody>
      </p:sp>
      <p:sp>
        <p:nvSpPr>
          <p:cNvPr id="3075" name="Rectangle 3"/>
          <p:cNvSpPr>
            <a:spLocks noGrp="1" noChangeArrowheads="1"/>
          </p:cNvSpPr>
          <p:nvPr>
            <p:ph type="dt" sz="quarter" idx="1"/>
          </p:nvPr>
        </p:nvSpPr>
        <p:spPr bwMode="auto">
          <a:xfrm>
            <a:off x="3851275" y="9525"/>
            <a:ext cx="2946400" cy="4651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i="1">
                <a:solidFill>
                  <a:schemeClr val="tx1"/>
                </a:solidFill>
                <a:latin typeface="Arial" charset="0"/>
                <a:cs typeface="+mn-cs"/>
              </a:defRPr>
            </a:lvl1pPr>
          </a:lstStyle>
          <a:p>
            <a:pPr>
              <a:defRPr/>
            </a:pPr>
            <a:endParaRPr lang="fr-FR"/>
          </a:p>
        </p:txBody>
      </p:sp>
      <p:sp>
        <p:nvSpPr>
          <p:cNvPr id="3076" name="Rectangle 4"/>
          <p:cNvSpPr>
            <a:spLocks noGrp="1" noChangeArrowheads="1"/>
          </p:cNvSpPr>
          <p:nvPr>
            <p:ph type="ftr" sz="quarter" idx="2"/>
          </p:nvPr>
        </p:nvSpPr>
        <p:spPr bwMode="auto">
          <a:xfrm>
            <a:off x="0" y="9450388"/>
            <a:ext cx="2946400" cy="465137"/>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i="1">
                <a:solidFill>
                  <a:schemeClr val="tx1"/>
                </a:solidFill>
                <a:latin typeface="Arial" charset="0"/>
                <a:cs typeface="+mn-cs"/>
              </a:defRPr>
            </a:lvl1pPr>
          </a:lstStyle>
          <a:p>
            <a:pPr>
              <a:defRPr/>
            </a:pPr>
            <a:r>
              <a:rPr lang="fr-FR"/>
              <a:t>Transparents - Statistique descriptive élémentaire</a:t>
            </a:r>
          </a:p>
        </p:txBody>
      </p:sp>
      <p:sp>
        <p:nvSpPr>
          <p:cNvPr id="3077" name="Rectangle 5"/>
          <p:cNvSpPr>
            <a:spLocks noGrp="1" noChangeArrowheads="1"/>
          </p:cNvSpPr>
          <p:nvPr>
            <p:ph type="sldNum" sz="quarter" idx="3"/>
          </p:nvPr>
        </p:nvSpPr>
        <p:spPr bwMode="auto">
          <a:xfrm>
            <a:off x="3851275" y="9450388"/>
            <a:ext cx="2946400" cy="465137"/>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i="1">
                <a:solidFill>
                  <a:schemeClr val="tx1"/>
                </a:solidFill>
                <a:latin typeface="Arial" charset="0"/>
                <a:cs typeface="+mn-cs"/>
              </a:defRPr>
            </a:lvl1pPr>
          </a:lstStyle>
          <a:p>
            <a:pPr>
              <a:defRPr/>
            </a:pPr>
            <a:fld id="{23A95D8F-640F-4D19-8103-005CB3B88516}" type="slidenum">
              <a:rPr lang="fr-FR"/>
              <a:pPr>
                <a:defRPr/>
              </a:pPr>
              <a:t>‹N°›</a:t>
            </a:fld>
            <a:endParaRPr lang="fr-FR"/>
          </a:p>
        </p:txBody>
      </p:sp>
    </p:spTree>
    <p:extLst>
      <p:ext uri="{BB962C8B-B14F-4D97-AF65-F5344CB8AC3E}">
        <p14:creationId xmlns="" xmlns:p14="http://schemas.microsoft.com/office/powerpoint/2010/main" val="28806186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059" name="Group 11"/>
          <p:cNvGraphicFramePr>
            <a:graphicFrameLocks noGrp="1"/>
          </p:cNvGraphicFramePr>
          <p:nvPr/>
        </p:nvGraphicFramePr>
        <p:xfrm>
          <a:off x="403225" y="0"/>
          <a:ext cx="6107113" cy="9750425"/>
        </p:xfrm>
        <a:graphic>
          <a:graphicData uri="http://schemas.openxmlformats.org/drawingml/2006/table">
            <a:tbl>
              <a:tblPr/>
              <a:tblGrid>
                <a:gridCol w="357193"/>
                <a:gridCol w="361913"/>
                <a:gridCol w="360339"/>
                <a:gridCol w="358766"/>
                <a:gridCol w="357193"/>
                <a:gridCol w="360339"/>
                <a:gridCol w="360340"/>
                <a:gridCol w="355619"/>
                <a:gridCol w="363486"/>
                <a:gridCol w="355619"/>
                <a:gridCol w="360340"/>
                <a:gridCol w="360339"/>
                <a:gridCol w="357193"/>
                <a:gridCol w="358766"/>
                <a:gridCol w="360339"/>
                <a:gridCol w="361913"/>
                <a:gridCol w="357193"/>
              </a:tblGrid>
              <a:tr h="464329">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r>
              <a:tr h="464329">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r>
              <a:tr h="464329">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r>
              <a:tr h="464329">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r>
              <a:tr h="464329">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r>
              <a:tr h="464329">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r>
              <a:tr h="464329">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r>
              <a:tr h="464329">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r>
              <a:tr h="464329">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r>
              <a:tr h="464329">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r>
              <a:tr h="464329">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r>
              <a:tr h="464329">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r>
              <a:tr h="464329">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r>
              <a:tr h="464329">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r>
              <a:tr h="464329">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r>
              <a:tr h="464329">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r>
              <a:tr h="464329">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r>
              <a:tr h="464329">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r>
              <a:tr h="464329">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r>
              <a:tr h="464329">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r>
              <a:tr h="464329">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imes New Roman" pitchFamily="18" charset="0"/>
                      </a:endParaRPr>
                    </a:p>
                  </a:txBody>
                  <a:tcPr marL="90636" marR="90636" marT="46433" marB="46433" horzOverflow="overflow">
                    <a:lnL w="6350" cap="flat" cmpd="sng" algn="ctr">
                      <a:solidFill>
                        <a:schemeClr val="tx1"/>
                      </a:solidFill>
                      <a:prstDash val="sysDot"/>
                      <a:round/>
                      <a:headEnd type="none" w="sm" len="sm"/>
                      <a:tailEnd type="none" w="sm" len="sm"/>
                    </a:lnL>
                    <a:lnR w="6350" cap="flat" cmpd="sng" algn="ctr">
                      <a:solidFill>
                        <a:schemeClr val="tx1"/>
                      </a:solidFill>
                      <a:prstDash val="sysDot"/>
                      <a:round/>
                      <a:headEnd type="none" w="sm" len="sm"/>
                      <a:tailEnd type="none" w="sm" len="sm"/>
                    </a:lnR>
                    <a:lnT w="6350" cap="flat" cmpd="sng" algn="ctr">
                      <a:solidFill>
                        <a:schemeClr val="tx1"/>
                      </a:solidFill>
                      <a:prstDash val="sysDot"/>
                      <a:round/>
                      <a:headEnd type="none" w="sm" len="sm"/>
                      <a:tailEnd type="none" w="sm" len="sm"/>
                    </a:lnT>
                    <a:lnB w="6350" cap="flat" cmpd="sng" algn="ctr">
                      <a:solidFill>
                        <a:schemeClr val="tx1"/>
                      </a:solidFill>
                      <a:prstDash val="sysDot"/>
                      <a:round/>
                      <a:headEnd type="none" w="sm" len="sm"/>
                      <a:tailEnd type="none" w="sm" len="sm"/>
                    </a:lnB>
                    <a:lnTlToBr>
                      <a:noFill/>
                    </a:lnTlToBr>
                    <a:lnBlToTr>
                      <a:noFill/>
                    </a:lnBlToTr>
                    <a:noFill/>
                  </a:tcPr>
                </a:tc>
              </a:tr>
            </a:tbl>
          </a:graphicData>
        </a:graphic>
      </p:graphicFrame>
      <p:sp>
        <p:nvSpPr>
          <p:cNvPr id="107920" name="Rectangle 7"/>
          <p:cNvSpPr>
            <a:spLocks noGrp="1" noRot="1" noChangeAspect="1" noChangeArrowheads="1" noTextEdit="1"/>
          </p:cNvSpPr>
          <p:nvPr>
            <p:ph type="sldImg" idx="2"/>
          </p:nvPr>
        </p:nvSpPr>
        <p:spPr bwMode="auto">
          <a:xfrm>
            <a:off x="144463" y="503238"/>
            <a:ext cx="6651625" cy="4605337"/>
          </a:xfrm>
          <a:prstGeom prst="rect">
            <a:avLst/>
          </a:prstGeom>
          <a:noFill/>
          <a:ln w="12700">
            <a:solidFill>
              <a:schemeClr val="tx1"/>
            </a:solidFill>
            <a:miter lim="800000"/>
            <a:headEnd/>
            <a:tailEnd/>
          </a:ln>
        </p:spPr>
      </p:sp>
    </p:spTree>
    <p:extLst>
      <p:ext uri="{BB962C8B-B14F-4D97-AF65-F5344CB8AC3E}">
        <p14:creationId xmlns="" xmlns:p14="http://schemas.microsoft.com/office/powerpoint/2010/main" val="1286934291"/>
      </p:ext>
    </p:extLst>
  </p:cSld>
  <p:clrMap bg1="lt1" tx1="dk1" bg2="lt2" tx2="dk2" accent1="accent1" accent2="accent2" accent3="accent3" accent4="accent4" accent5="accent5" accent6="accent6" hlink="hlink" folHlink="folHlink"/>
  <p:notesStyle>
    <a:lvl1pPr algn="l" defTabSz="762000"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defTabSz="762000"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defTabSz="762000"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defTabSz="762000"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defTabSz="762000"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Tree>
    <p:extLst>
      <p:ext uri="{BB962C8B-B14F-4D97-AF65-F5344CB8AC3E}">
        <p14:creationId xmlns="" xmlns:p14="http://schemas.microsoft.com/office/powerpoint/2010/main" val="549493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Tree>
    <p:extLst>
      <p:ext uri="{BB962C8B-B14F-4D97-AF65-F5344CB8AC3E}">
        <p14:creationId xmlns="" xmlns:p14="http://schemas.microsoft.com/office/powerpoint/2010/main" val="1894373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cap="flat"/>
        </p:spPr>
      </p:sp>
    </p:spTree>
    <p:extLst>
      <p:ext uri="{BB962C8B-B14F-4D97-AF65-F5344CB8AC3E}">
        <p14:creationId xmlns="" xmlns:p14="http://schemas.microsoft.com/office/powerpoint/2010/main" val="2153052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cap="flat"/>
        </p:spPr>
      </p:sp>
    </p:spTree>
    <p:extLst>
      <p:ext uri="{BB962C8B-B14F-4D97-AF65-F5344CB8AC3E}">
        <p14:creationId xmlns="" xmlns:p14="http://schemas.microsoft.com/office/powerpoint/2010/main" val="2902122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bwMode="auto">
          <a:xfrm>
            <a:off x="679450" y="4716463"/>
            <a:ext cx="5438775" cy="4465637"/>
          </a:xfrm>
          <a:prstGeom prst="rect">
            <a:avLst/>
          </a:prstGeom>
          <a:noFill/>
          <a:ln>
            <a:miter lim="800000"/>
            <a:headEnd/>
            <a:tailEnd/>
          </a:ln>
        </p:spPr>
        <p:txBody>
          <a:bodyPr/>
          <a:lstStyle/>
          <a:p>
            <a:r>
              <a:rPr lang="fr-FR" sz="1600" smtClean="0">
                <a:latin typeface="Arial" pitchFamily="34" charset="0"/>
              </a:rPr>
              <a:t>Pour un histogramme des fréquences, on définit les densités de fréquence.</a:t>
            </a:r>
          </a:p>
        </p:txBody>
      </p:sp>
    </p:spTree>
    <p:extLst>
      <p:ext uri="{BB962C8B-B14F-4D97-AF65-F5344CB8AC3E}">
        <p14:creationId xmlns="" xmlns:p14="http://schemas.microsoft.com/office/powerpoint/2010/main" val="1685278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bwMode="auto">
          <a:xfrm>
            <a:off x="679450" y="4716463"/>
            <a:ext cx="5438775" cy="4465637"/>
          </a:xfrm>
          <a:prstGeom prst="rect">
            <a:avLst/>
          </a:prstGeom>
          <a:noFill/>
          <a:ln>
            <a:miter lim="800000"/>
            <a:headEnd/>
            <a:tailEnd/>
          </a:ln>
        </p:spPr>
        <p:txBody>
          <a:bodyPr/>
          <a:lstStyle/>
          <a:p>
            <a:r>
              <a:rPr lang="fr-FR" smtClean="0">
                <a:latin typeface="Arial" pitchFamily="34" charset="0"/>
              </a:rPr>
              <a:t>Les deux dernières classes représentées correspondent au même effectif de 9.</a:t>
            </a:r>
          </a:p>
          <a:p>
            <a:r>
              <a:rPr lang="fr-FR" smtClean="0">
                <a:latin typeface="Arial" pitchFamily="34" charset="0"/>
              </a:rPr>
              <a:t>Leurs aires sont égales. </a:t>
            </a:r>
          </a:p>
        </p:txBody>
      </p:sp>
    </p:spTree>
    <p:extLst>
      <p:ext uri="{BB962C8B-B14F-4D97-AF65-F5344CB8AC3E}">
        <p14:creationId xmlns="" xmlns:p14="http://schemas.microsoft.com/office/powerpoint/2010/main" val="421463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bwMode="auto">
          <a:xfrm>
            <a:off x="679450" y="4716463"/>
            <a:ext cx="5438775" cy="4465637"/>
          </a:xfrm>
          <a:prstGeom prst="rect">
            <a:avLst/>
          </a:prstGeom>
          <a:noFill/>
          <a:ln>
            <a:miter lim="800000"/>
            <a:headEnd/>
            <a:tailEnd/>
          </a:ln>
        </p:spPr>
        <p:txBody>
          <a:bodyPr/>
          <a:lstStyle/>
          <a:p>
            <a:r>
              <a:rPr lang="fr-FR" smtClean="0">
                <a:latin typeface="Arial" pitchFamily="34" charset="0"/>
              </a:rPr>
              <a:t>Lorsque </a:t>
            </a:r>
            <a:r>
              <a:rPr lang="fr-FR" i="1" smtClean="0">
                <a:latin typeface="Arial" pitchFamily="34" charset="0"/>
              </a:rPr>
              <a:t>n</a:t>
            </a:r>
            <a:r>
              <a:rPr lang="fr-FR" smtClean="0">
                <a:latin typeface="Arial" pitchFamily="34" charset="0"/>
              </a:rPr>
              <a:t> est pair, tout réel compris entre </a:t>
            </a:r>
            <a:r>
              <a:rPr lang="fr-FR" i="1" smtClean="0">
                <a:latin typeface="Arial" pitchFamily="34" charset="0"/>
              </a:rPr>
              <a:t>s</a:t>
            </a:r>
            <a:r>
              <a:rPr lang="fr-FR" i="1" baseline="-25000" smtClean="0">
                <a:latin typeface="Arial" pitchFamily="34" charset="0"/>
              </a:rPr>
              <a:t>p</a:t>
            </a:r>
            <a:r>
              <a:rPr lang="fr-FR" smtClean="0">
                <a:latin typeface="Arial" pitchFamily="34" charset="0"/>
              </a:rPr>
              <a:t> et </a:t>
            </a:r>
            <a:r>
              <a:rPr lang="fr-FR" i="1" smtClean="0">
                <a:latin typeface="Arial" pitchFamily="34" charset="0"/>
              </a:rPr>
              <a:t>s</a:t>
            </a:r>
            <a:r>
              <a:rPr lang="fr-FR" i="1" baseline="-25000" smtClean="0">
                <a:latin typeface="Arial" pitchFamily="34" charset="0"/>
              </a:rPr>
              <a:t>p</a:t>
            </a:r>
            <a:r>
              <a:rPr lang="fr-FR" baseline="-25000" smtClean="0">
                <a:latin typeface="Arial" pitchFamily="34" charset="0"/>
              </a:rPr>
              <a:t>+1</a:t>
            </a:r>
            <a:r>
              <a:rPr lang="fr-FR" smtClean="0">
                <a:latin typeface="Arial" pitchFamily="34" charset="0"/>
              </a:rPr>
              <a:t> est une médiane</a:t>
            </a:r>
          </a:p>
        </p:txBody>
      </p:sp>
    </p:spTree>
    <p:extLst>
      <p:ext uri="{BB962C8B-B14F-4D97-AF65-F5344CB8AC3E}">
        <p14:creationId xmlns="" xmlns:p14="http://schemas.microsoft.com/office/powerpoint/2010/main" val="2244142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4294967295"/>
          </p:nvPr>
        </p:nvSpPr>
        <p:spPr bwMode="auto">
          <a:xfrm>
            <a:off x="3849688" y="9428163"/>
            <a:ext cx="2946400" cy="496887"/>
          </a:xfrm>
          <a:prstGeom prst="rect">
            <a:avLst/>
          </a:prstGeom>
          <a:noFill/>
          <a:ln>
            <a:miter lim="800000"/>
            <a:headEnd/>
            <a:tailEnd/>
          </a:ln>
        </p:spPr>
        <p:txBody>
          <a:bodyPr/>
          <a:lstStyle/>
          <a:p>
            <a:fld id="{A12D95BC-9395-4833-8EBA-06A9AB829357}" type="slidenum">
              <a:rPr lang="fr-FR"/>
              <a:pPr/>
              <a:t>79</a:t>
            </a:fld>
            <a:endParaRPr lang="fr-FR"/>
          </a:p>
        </p:txBody>
      </p:sp>
      <p:sp>
        <p:nvSpPr>
          <p:cNvPr id="123907" name="Rectangle 2"/>
          <p:cNvSpPr>
            <a:spLocks noGrp="1" noRot="1" noChangeAspect="1" noChangeArrowheads="1" noTextEdit="1"/>
          </p:cNvSpPr>
          <p:nvPr>
            <p:ph type="sldImg"/>
          </p:nvPr>
        </p:nvSpPr>
        <p:spPr>
          <a:ln/>
        </p:spPr>
      </p:sp>
    </p:spTree>
    <p:extLst>
      <p:ext uri="{BB962C8B-B14F-4D97-AF65-F5344CB8AC3E}">
        <p14:creationId xmlns="" xmlns:p14="http://schemas.microsoft.com/office/powerpoint/2010/main" val="1150737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cap="flat"/>
        </p:spPr>
      </p:sp>
    </p:spTree>
    <p:extLst>
      <p:ext uri="{BB962C8B-B14F-4D97-AF65-F5344CB8AC3E}">
        <p14:creationId xmlns="" xmlns:p14="http://schemas.microsoft.com/office/powerpoint/2010/main" val="4290564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4294967295"/>
          </p:nvPr>
        </p:nvSpPr>
        <p:spPr bwMode="auto">
          <a:xfrm>
            <a:off x="3849688" y="9428163"/>
            <a:ext cx="2946400" cy="496887"/>
          </a:xfrm>
          <a:prstGeom prst="rect">
            <a:avLst/>
          </a:prstGeom>
          <a:noFill/>
          <a:ln>
            <a:miter lim="800000"/>
            <a:headEnd/>
            <a:tailEnd/>
          </a:ln>
        </p:spPr>
        <p:txBody>
          <a:bodyPr/>
          <a:lstStyle/>
          <a:p>
            <a:fld id="{479AF898-597E-47B2-AF1A-8220978C4BE5}" type="slidenum">
              <a:rPr lang="fr-FR"/>
              <a:pPr/>
              <a:t>81</a:t>
            </a:fld>
            <a:endParaRPr lang="fr-FR"/>
          </a:p>
        </p:txBody>
      </p:sp>
      <p:sp>
        <p:nvSpPr>
          <p:cNvPr id="125955" name="Rectangle 2"/>
          <p:cNvSpPr>
            <a:spLocks noGrp="1" noRot="1" noChangeAspect="1" noChangeArrowheads="1" noTextEdit="1"/>
          </p:cNvSpPr>
          <p:nvPr>
            <p:ph type="sldImg"/>
          </p:nvPr>
        </p:nvSpPr>
        <p:spPr>
          <a:ln/>
        </p:spPr>
      </p:sp>
    </p:spTree>
    <p:extLst>
      <p:ext uri="{BB962C8B-B14F-4D97-AF65-F5344CB8AC3E}">
        <p14:creationId xmlns="" xmlns:p14="http://schemas.microsoft.com/office/powerpoint/2010/main" val="1501607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
          <p:cNvSpPr>
            <a:spLocks noGrp="1" noRot="1" noChangeAspect="1" noChangeArrowheads="1" noTextEdit="1"/>
          </p:cNvSpPr>
          <p:nvPr>
            <p:ph type="sldImg"/>
          </p:nvPr>
        </p:nvSpPr>
        <p:spPr>
          <a:ln/>
        </p:spPr>
      </p:sp>
    </p:spTree>
    <p:extLst>
      <p:ext uri="{BB962C8B-B14F-4D97-AF65-F5344CB8AC3E}">
        <p14:creationId xmlns="" xmlns:p14="http://schemas.microsoft.com/office/powerpoint/2010/main" val="500533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4"/>
          <p:cNvSpPr>
            <a:spLocks noGrp="1" noRot="1" noChangeAspect="1" noChangeArrowheads="1" noTextEdit="1"/>
          </p:cNvSpPr>
          <p:nvPr>
            <p:ph type="sldImg"/>
          </p:nvPr>
        </p:nvSpPr>
        <p:spPr>
          <a:ln/>
        </p:spPr>
      </p:sp>
    </p:spTree>
    <p:extLst>
      <p:ext uri="{BB962C8B-B14F-4D97-AF65-F5344CB8AC3E}">
        <p14:creationId xmlns="" xmlns:p14="http://schemas.microsoft.com/office/powerpoint/2010/main" val="156953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cap="flat"/>
        </p:spPr>
      </p:sp>
    </p:spTree>
    <p:extLst>
      <p:ext uri="{BB962C8B-B14F-4D97-AF65-F5344CB8AC3E}">
        <p14:creationId xmlns="" xmlns:p14="http://schemas.microsoft.com/office/powerpoint/2010/main" val="39264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Tree>
    <p:extLst>
      <p:ext uri="{BB962C8B-B14F-4D97-AF65-F5344CB8AC3E}">
        <p14:creationId xmlns="" xmlns:p14="http://schemas.microsoft.com/office/powerpoint/2010/main" val="4144632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4"/>
          <p:cNvSpPr>
            <a:spLocks noGrp="1" noRot="1" noChangeAspect="1" noChangeArrowheads="1" noTextEdit="1"/>
          </p:cNvSpPr>
          <p:nvPr>
            <p:ph type="sldImg"/>
          </p:nvPr>
        </p:nvSpPr>
        <p:spPr>
          <a:ln/>
        </p:spPr>
      </p:sp>
    </p:spTree>
    <p:extLst>
      <p:ext uri="{BB962C8B-B14F-4D97-AF65-F5344CB8AC3E}">
        <p14:creationId xmlns="" xmlns:p14="http://schemas.microsoft.com/office/powerpoint/2010/main" val="207332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Grp="1" noRot="1" noChangeAspect="1" noChangeArrowheads="1" noTextEdit="1"/>
          </p:cNvSpPr>
          <p:nvPr>
            <p:ph type="sldImg"/>
          </p:nvPr>
        </p:nvSpPr>
        <p:spPr>
          <a:ln/>
        </p:spPr>
      </p:sp>
    </p:spTree>
    <p:extLst>
      <p:ext uri="{BB962C8B-B14F-4D97-AF65-F5344CB8AC3E}">
        <p14:creationId xmlns="" xmlns:p14="http://schemas.microsoft.com/office/powerpoint/2010/main" val="3133139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Tree>
    <p:extLst>
      <p:ext uri="{BB962C8B-B14F-4D97-AF65-F5344CB8AC3E}">
        <p14:creationId xmlns="" xmlns:p14="http://schemas.microsoft.com/office/powerpoint/2010/main" val="548816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Tree>
    <p:extLst>
      <p:ext uri="{BB962C8B-B14F-4D97-AF65-F5344CB8AC3E}">
        <p14:creationId xmlns="" xmlns:p14="http://schemas.microsoft.com/office/powerpoint/2010/main" val="319593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30"/>
            <a:ext cx="84201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pPr>
              <a:defRPr/>
            </a:pPr>
            <a:fld id="{BAD185A1-889E-4081-A3DA-022CB7D57E5C}" type="datetime1">
              <a:rPr lang="en-US" smtClean="0"/>
              <a:pPr>
                <a:defRPr/>
              </a:pPr>
              <a:t>5/2/2016</a:t>
            </a:fld>
            <a:endParaRPr lang="en-US"/>
          </a:p>
        </p:txBody>
      </p:sp>
      <p:sp>
        <p:nvSpPr>
          <p:cNvPr id="5" name="Espace réservé du pied de page 4"/>
          <p:cNvSpPr>
            <a:spLocks noGrp="1"/>
          </p:cNvSpPr>
          <p:nvPr>
            <p:ph type="ftr" sz="quarter" idx="11"/>
          </p:nvPr>
        </p:nvSpPr>
        <p:spPr/>
        <p:txBody>
          <a:bodyPr/>
          <a:lstStyle/>
          <a:p>
            <a:pPr>
              <a:defRPr/>
            </a:pPr>
            <a:endParaRPr lang="en-US"/>
          </a:p>
        </p:txBody>
      </p:sp>
      <p:sp>
        <p:nvSpPr>
          <p:cNvPr id="6" name="Espace réservé du numéro de diapositive 5"/>
          <p:cNvSpPr>
            <a:spLocks noGrp="1"/>
          </p:cNvSpPr>
          <p:nvPr>
            <p:ph type="sldNum" sz="quarter" idx="12"/>
          </p:nvPr>
        </p:nvSpPr>
        <p:spPr/>
        <p:txBody>
          <a:bodyPr/>
          <a:lstStyle/>
          <a:p>
            <a:pPr>
              <a:defRPr/>
            </a:pPr>
            <a:fld id="{BB98FBCA-E370-4F3A-8C0C-F9EA2CE4E48D}" type="slidenum">
              <a:rPr lang="en-US" smtClean="0"/>
              <a:pPr>
                <a:defRPr/>
              </a:pPr>
              <a:t>‹N°›</a:t>
            </a:fld>
            <a:endParaRPr lang="en-US" dirty="0">
              <a:solidFill>
                <a:schemeClr val="accent3">
                  <a:shade val="75000"/>
                </a:schemeClr>
              </a:solidFill>
            </a:endParaRPr>
          </a:p>
        </p:txBody>
      </p:sp>
    </p:spTree>
  </p:cSld>
  <p:clrMapOvr>
    <a:masterClrMapping/>
  </p:clrMapOvr>
  <p:transition>
    <p:randomBar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a:defRPr/>
            </a:pPr>
            <a:fld id="{FF914464-4AFC-4633-A2A5-4D9F0777B18E}" type="datetime1">
              <a:rPr lang="en-US" smtClean="0"/>
              <a:pPr>
                <a:defRPr/>
              </a:pPr>
              <a:t>5/2/2016</a:t>
            </a:fld>
            <a:endParaRPr lang="en-US"/>
          </a:p>
        </p:txBody>
      </p:sp>
      <p:sp>
        <p:nvSpPr>
          <p:cNvPr id="5" name="Espace réservé du pied de page 4"/>
          <p:cNvSpPr>
            <a:spLocks noGrp="1"/>
          </p:cNvSpPr>
          <p:nvPr>
            <p:ph type="ftr" sz="quarter" idx="11"/>
          </p:nvPr>
        </p:nvSpPr>
        <p:spPr/>
        <p:txBody>
          <a:bodyPr/>
          <a:lstStyle/>
          <a:p>
            <a:pPr>
              <a:defRPr/>
            </a:pPr>
            <a:endParaRPr lang="en-US"/>
          </a:p>
        </p:txBody>
      </p:sp>
      <p:sp>
        <p:nvSpPr>
          <p:cNvPr id="6" name="Espace réservé du numéro de diapositive 5"/>
          <p:cNvSpPr>
            <a:spLocks noGrp="1"/>
          </p:cNvSpPr>
          <p:nvPr>
            <p:ph type="sldNum" sz="quarter" idx="12"/>
          </p:nvPr>
        </p:nvSpPr>
        <p:spPr/>
        <p:txBody>
          <a:bodyPr/>
          <a:lstStyle/>
          <a:p>
            <a:pPr>
              <a:defRPr/>
            </a:pPr>
            <a:fld id="{15127A1B-8D99-456B-96E8-E0B187E9539D}" type="slidenum">
              <a:rPr lang="en-US" smtClean="0"/>
              <a:pPr>
                <a:defRPr/>
              </a:pPr>
              <a:t>‹N°›</a:t>
            </a:fld>
            <a:endParaRPr lang="en-US"/>
          </a:p>
        </p:txBody>
      </p:sp>
    </p:spTree>
  </p:cSld>
  <p:clrMapOvr>
    <a:masterClrMapping/>
  </p:clrMapOvr>
  <p:transition>
    <p:randomBar dir="ver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780337" y="274639"/>
            <a:ext cx="2414588"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536577" y="274639"/>
            <a:ext cx="7078663"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a:defRPr/>
            </a:pPr>
            <a:fld id="{92053C7A-EF9D-49DA-8F5B-7D184F5AD6CD}" type="datetime1">
              <a:rPr lang="en-US" smtClean="0"/>
              <a:pPr>
                <a:defRPr/>
              </a:pPr>
              <a:t>5/2/2016</a:t>
            </a:fld>
            <a:endParaRPr lang="en-US"/>
          </a:p>
        </p:txBody>
      </p:sp>
      <p:sp>
        <p:nvSpPr>
          <p:cNvPr id="5" name="Espace réservé du pied de page 4"/>
          <p:cNvSpPr>
            <a:spLocks noGrp="1"/>
          </p:cNvSpPr>
          <p:nvPr>
            <p:ph type="ftr" sz="quarter" idx="11"/>
          </p:nvPr>
        </p:nvSpPr>
        <p:spPr/>
        <p:txBody>
          <a:bodyPr/>
          <a:lstStyle/>
          <a:p>
            <a:pPr>
              <a:defRPr/>
            </a:pPr>
            <a:endParaRPr lang="en-US"/>
          </a:p>
        </p:txBody>
      </p:sp>
      <p:sp>
        <p:nvSpPr>
          <p:cNvPr id="6" name="Espace réservé du numéro de diapositive 5"/>
          <p:cNvSpPr>
            <a:spLocks noGrp="1"/>
          </p:cNvSpPr>
          <p:nvPr>
            <p:ph type="sldNum" sz="quarter" idx="12"/>
          </p:nvPr>
        </p:nvSpPr>
        <p:spPr/>
        <p:txBody>
          <a:bodyPr/>
          <a:lstStyle/>
          <a:p>
            <a:pPr>
              <a:defRPr/>
            </a:pPr>
            <a:fld id="{F71C2EF2-EC51-4763-B273-66D0F36ACC1D}" type="slidenum">
              <a:rPr lang="en-US" smtClean="0"/>
              <a:pPr>
                <a:defRPr/>
              </a:pPr>
              <a:t>‹N°›</a:t>
            </a:fld>
            <a:endParaRPr lang="en-US" dirty="0"/>
          </a:p>
        </p:txBody>
      </p:sp>
    </p:spTree>
  </p:cSld>
  <p:clrMapOvr>
    <a:masterClrMapping/>
  </p:clrMapOvr>
  <p:transition>
    <p:randomBar dir="vert"/>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95300" y="274638"/>
            <a:ext cx="8915400" cy="1143000"/>
          </a:xfrm>
        </p:spPr>
        <p:txBody>
          <a:bodyPr/>
          <a:lstStyle/>
          <a:p>
            <a:r>
              <a:rPr lang="fr-FR" smtClean="0"/>
              <a:t>Cliquez pour modifier le style du titre</a:t>
            </a:r>
            <a:endParaRPr lang="fr-FR"/>
          </a:p>
        </p:txBody>
      </p:sp>
      <p:sp>
        <p:nvSpPr>
          <p:cNvPr id="3" name="Espace réservé du texte 2"/>
          <p:cNvSpPr>
            <a:spLocks noGrp="1"/>
          </p:cNvSpPr>
          <p:nvPr>
            <p:ph type="body" sz="half" idx="1"/>
          </p:nvPr>
        </p:nvSpPr>
        <p:spPr>
          <a:xfrm>
            <a:off x="495300" y="1600201"/>
            <a:ext cx="437515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495300" y="6251575"/>
            <a:ext cx="2311400" cy="476250"/>
          </a:xfrm>
        </p:spPr>
        <p:txBody>
          <a:bodyPr/>
          <a:lstStyle>
            <a:lvl1pPr>
              <a:defRPr/>
            </a:lvl1pPr>
          </a:lstStyle>
          <a:p>
            <a:pPr>
              <a:defRPr/>
            </a:pPr>
            <a:endParaRPr lang="fr-FR"/>
          </a:p>
        </p:txBody>
      </p:sp>
      <p:sp>
        <p:nvSpPr>
          <p:cNvPr id="6" name="Espace réservé du numéro de diapositive 5"/>
          <p:cNvSpPr>
            <a:spLocks noGrp="1"/>
          </p:cNvSpPr>
          <p:nvPr>
            <p:ph type="sldNum" sz="quarter" idx="11"/>
          </p:nvPr>
        </p:nvSpPr>
        <p:spPr>
          <a:xfrm>
            <a:off x="7099300" y="6248400"/>
            <a:ext cx="2311400" cy="476250"/>
          </a:xfrm>
        </p:spPr>
        <p:txBody>
          <a:bodyPr/>
          <a:lstStyle>
            <a:lvl1pPr>
              <a:defRPr/>
            </a:lvl1pPr>
          </a:lstStyle>
          <a:p>
            <a:pPr>
              <a:defRPr/>
            </a:pPr>
            <a:fld id="{A2DBA250-6D63-49BB-BF73-D891C80DD7AE}" type="slidenum">
              <a:rPr lang="fr-FR"/>
              <a:pPr>
                <a:defRPr/>
              </a:pPr>
              <a:t>‹N°›</a:t>
            </a:fld>
            <a:endParaRPr lang="fr-FR"/>
          </a:p>
        </p:txBody>
      </p:sp>
      <p:sp>
        <p:nvSpPr>
          <p:cNvPr id="7" name="Espace réservé du pied de page 6"/>
          <p:cNvSpPr>
            <a:spLocks noGrp="1"/>
          </p:cNvSpPr>
          <p:nvPr>
            <p:ph type="ftr" sz="quarter" idx="12"/>
          </p:nvPr>
        </p:nvSpPr>
        <p:spPr>
          <a:xfrm>
            <a:off x="3384550" y="6248400"/>
            <a:ext cx="3136900" cy="476250"/>
          </a:xfrm>
        </p:spPr>
        <p:txBody>
          <a:bodyPr/>
          <a:lstStyle>
            <a:lvl1pPr>
              <a:defRPr/>
            </a:lvl1pPr>
          </a:lstStyle>
          <a:p>
            <a:pPr>
              <a:defRPr/>
            </a:pPr>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a:defRPr/>
            </a:pPr>
            <a:fld id="{A9F7F1E6-6B31-4304-A6FA-4E37F25ECBD2}" type="datetime1">
              <a:rPr lang="en-US" smtClean="0"/>
              <a:pPr>
                <a:defRPr/>
              </a:pPr>
              <a:t>5/2/2016</a:t>
            </a:fld>
            <a:endParaRPr lang="en-US"/>
          </a:p>
        </p:txBody>
      </p:sp>
      <p:sp>
        <p:nvSpPr>
          <p:cNvPr id="5" name="Espace réservé du pied de page 4"/>
          <p:cNvSpPr>
            <a:spLocks noGrp="1"/>
          </p:cNvSpPr>
          <p:nvPr>
            <p:ph type="ftr" sz="quarter" idx="11"/>
          </p:nvPr>
        </p:nvSpPr>
        <p:spPr/>
        <p:txBody>
          <a:bodyPr/>
          <a:lstStyle/>
          <a:p>
            <a:pPr>
              <a:defRPr/>
            </a:pPr>
            <a:endParaRPr lang="en-US"/>
          </a:p>
        </p:txBody>
      </p:sp>
      <p:sp>
        <p:nvSpPr>
          <p:cNvPr id="6" name="Espace réservé du numéro de diapositive 5"/>
          <p:cNvSpPr>
            <a:spLocks noGrp="1"/>
          </p:cNvSpPr>
          <p:nvPr>
            <p:ph type="sldNum" sz="quarter" idx="12"/>
          </p:nvPr>
        </p:nvSpPr>
        <p:spPr/>
        <p:txBody>
          <a:bodyPr/>
          <a:lstStyle/>
          <a:p>
            <a:pPr>
              <a:defRPr/>
            </a:pPr>
            <a:fld id="{5ED84A6D-C623-4EC5-857F-1F1C8F42D4C0}" type="slidenum">
              <a:rPr lang="en-US" smtClean="0"/>
              <a:pPr>
                <a:defRPr/>
              </a:pPr>
              <a:t>‹N°›</a:t>
            </a:fld>
            <a:endParaRPr lang="en-US" dirty="0"/>
          </a:p>
        </p:txBody>
      </p:sp>
    </p:spTree>
  </p:cSld>
  <p:clrMapOvr>
    <a:masterClrMapping/>
  </p:clrMapOvr>
  <p:transition>
    <p:randomBar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5"/>
            <a:ext cx="84201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pPr>
              <a:defRPr/>
            </a:pPr>
            <a:fld id="{9BE20BAE-3C3C-4108-B477-8CFF99A93CF8}" type="datetime1">
              <a:rPr lang="en-US" smtClean="0"/>
              <a:pPr>
                <a:defRPr/>
              </a:pPr>
              <a:t>5/2/2016</a:t>
            </a:fld>
            <a:endParaRPr lang="en-US"/>
          </a:p>
        </p:txBody>
      </p:sp>
      <p:sp>
        <p:nvSpPr>
          <p:cNvPr id="5" name="Espace réservé du pied de page 4"/>
          <p:cNvSpPr>
            <a:spLocks noGrp="1"/>
          </p:cNvSpPr>
          <p:nvPr>
            <p:ph type="ftr" sz="quarter" idx="11"/>
          </p:nvPr>
        </p:nvSpPr>
        <p:spPr/>
        <p:txBody>
          <a:bodyPr/>
          <a:lstStyle/>
          <a:p>
            <a:pPr>
              <a:defRPr/>
            </a:pPr>
            <a:endParaRPr lang="en-US"/>
          </a:p>
        </p:txBody>
      </p:sp>
      <p:sp>
        <p:nvSpPr>
          <p:cNvPr id="6" name="Espace réservé du numéro de diapositive 5"/>
          <p:cNvSpPr>
            <a:spLocks noGrp="1"/>
          </p:cNvSpPr>
          <p:nvPr>
            <p:ph type="sldNum" sz="quarter" idx="12"/>
          </p:nvPr>
        </p:nvSpPr>
        <p:spPr/>
        <p:txBody>
          <a:bodyPr/>
          <a:lstStyle/>
          <a:p>
            <a:pPr>
              <a:defRPr/>
            </a:pPr>
            <a:fld id="{C31776C8-1E0F-4089-B3E1-643050FA2988}" type="slidenum">
              <a:rPr lang="en-US" smtClean="0"/>
              <a:pPr>
                <a:defRPr/>
              </a:pPr>
              <a:t>‹N°›</a:t>
            </a:fld>
            <a:endParaRPr lang="en-US" dirty="0">
              <a:solidFill>
                <a:schemeClr val="accent3">
                  <a:shade val="75000"/>
                </a:schemeClr>
              </a:solidFill>
            </a:endParaRPr>
          </a:p>
        </p:txBody>
      </p:sp>
    </p:spTree>
  </p:cSld>
  <p:clrMapOvr>
    <a:masterClrMapping/>
  </p:clrMapOvr>
  <p:transition>
    <p:randomBar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536575" y="1600204"/>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448300" y="1600204"/>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pPr>
              <a:defRPr/>
            </a:pPr>
            <a:fld id="{B946CEDC-2593-4C48-8C7A-5F36925ABB97}" type="datetime1">
              <a:rPr lang="en-US" smtClean="0"/>
              <a:pPr>
                <a:defRPr/>
              </a:pPr>
              <a:t>5/2/2016</a:t>
            </a:fld>
            <a:endParaRPr lang="en-US"/>
          </a:p>
        </p:txBody>
      </p:sp>
      <p:sp>
        <p:nvSpPr>
          <p:cNvPr id="6" name="Espace réservé du pied de page 5"/>
          <p:cNvSpPr>
            <a:spLocks noGrp="1"/>
          </p:cNvSpPr>
          <p:nvPr>
            <p:ph type="ftr" sz="quarter" idx="11"/>
          </p:nvPr>
        </p:nvSpPr>
        <p:spPr/>
        <p:txBody>
          <a:bodyPr/>
          <a:lstStyle/>
          <a:p>
            <a:pPr>
              <a:defRPr/>
            </a:pPr>
            <a:endParaRPr lang="en-US"/>
          </a:p>
        </p:txBody>
      </p:sp>
      <p:sp>
        <p:nvSpPr>
          <p:cNvPr id="7" name="Espace réservé du numéro de diapositive 6"/>
          <p:cNvSpPr>
            <a:spLocks noGrp="1"/>
          </p:cNvSpPr>
          <p:nvPr>
            <p:ph type="sldNum" sz="quarter" idx="12"/>
          </p:nvPr>
        </p:nvSpPr>
        <p:spPr/>
        <p:txBody>
          <a:bodyPr/>
          <a:lstStyle/>
          <a:p>
            <a:pPr>
              <a:defRPr/>
            </a:pPr>
            <a:fld id="{59F6F629-E4A6-4B92-98DE-C7774AF00450}" type="slidenum">
              <a:rPr lang="en-US" smtClean="0"/>
              <a:pPr>
                <a:defRPr/>
              </a:pPr>
              <a:t>‹N°›</a:t>
            </a:fld>
            <a:endParaRPr lang="en-US"/>
          </a:p>
        </p:txBody>
      </p:sp>
    </p:spTree>
  </p:cSld>
  <p:clrMapOvr>
    <a:masterClrMapping/>
  </p:clrMapOvr>
  <p:transition>
    <p:randomBar dir="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300" y="274638"/>
            <a:ext cx="89154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3"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3"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pPr>
              <a:defRPr/>
            </a:pPr>
            <a:fld id="{893D7747-A5FD-4F11-AF61-FCC4168F9625}" type="datetime1">
              <a:rPr lang="en-US" smtClean="0"/>
              <a:pPr>
                <a:defRPr/>
              </a:pPr>
              <a:t>5/2/2016</a:t>
            </a:fld>
            <a:endParaRPr lang="en-US"/>
          </a:p>
        </p:txBody>
      </p:sp>
      <p:sp>
        <p:nvSpPr>
          <p:cNvPr id="8" name="Espace réservé du pied de page 7"/>
          <p:cNvSpPr>
            <a:spLocks noGrp="1"/>
          </p:cNvSpPr>
          <p:nvPr>
            <p:ph type="ftr" sz="quarter" idx="11"/>
          </p:nvPr>
        </p:nvSpPr>
        <p:spPr/>
        <p:txBody>
          <a:bodyPr/>
          <a:lstStyle/>
          <a:p>
            <a:pPr>
              <a:defRPr/>
            </a:pPr>
            <a:endParaRPr lang="en-US"/>
          </a:p>
        </p:txBody>
      </p:sp>
      <p:sp>
        <p:nvSpPr>
          <p:cNvPr id="9" name="Espace réservé du numéro de diapositive 8"/>
          <p:cNvSpPr>
            <a:spLocks noGrp="1"/>
          </p:cNvSpPr>
          <p:nvPr>
            <p:ph type="sldNum" sz="quarter" idx="12"/>
          </p:nvPr>
        </p:nvSpPr>
        <p:spPr/>
        <p:txBody>
          <a:bodyPr/>
          <a:lstStyle/>
          <a:p>
            <a:pPr>
              <a:defRPr/>
            </a:pPr>
            <a:fld id="{862DA3D6-C76F-4543-B020-BBEAB66F91F4}" type="slidenum">
              <a:rPr lang="en-US" smtClean="0"/>
              <a:pPr>
                <a:defRPr/>
              </a:pPr>
              <a:t>‹N°›</a:t>
            </a:fld>
            <a:endParaRPr lang="en-US" dirty="0"/>
          </a:p>
        </p:txBody>
      </p:sp>
    </p:spTree>
  </p:cSld>
  <p:clrMapOvr>
    <a:masterClrMapping/>
  </p:clrMapOvr>
  <p:transition>
    <p:randomBar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pPr>
              <a:defRPr/>
            </a:pPr>
            <a:fld id="{EA19150D-1688-4F7E-B6BF-FD83E62051C3}" type="datetime1">
              <a:rPr lang="en-US" smtClean="0"/>
              <a:pPr>
                <a:defRPr/>
              </a:pPr>
              <a:t>5/2/2016</a:t>
            </a:fld>
            <a:endParaRPr lang="en-US"/>
          </a:p>
        </p:txBody>
      </p:sp>
      <p:sp>
        <p:nvSpPr>
          <p:cNvPr id="4" name="Espace réservé du pied de page 3"/>
          <p:cNvSpPr>
            <a:spLocks noGrp="1"/>
          </p:cNvSpPr>
          <p:nvPr>
            <p:ph type="ftr" sz="quarter" idx="11"/>
          </p:nvPr>
        </p:nvSpPr>
        <p:spPr/>
        <p:txBody>
          <a:bodyPr/>
          <a:lstStyle/>
          <a:p>
            <a:pPr>
              <a:defRPr/>
            </a:pPr>
            <a:endParaRPr lang="en-US"/>
          </a:p>
        </p:txBody>
      </p:sp>
      <p:sp>
        <p:nvSpPr>
          <p:cNvPr id="5" name="Espace réservé du numéro de diapositive 4"/>
          <p:cNvSpPr>
            <a:spLocks noGrp="1"/>
          </p:cNvSpPr>
          <p:nvPr>
            <p:ph type="sldNum" sz="quarter" idx="12"/>
          </p:nvPr>
        </p:nvSpPr>
        <p:spPr/>
        <p:txBody>
          <a:bodyPr/>
          <a:lstStyle/>
          <a:p>
            <a:pPr>
              <a:defRPr/>
            </a:pPr>
            <a:fld id="{CB327E86-C12F-4E3A-8397-ABF312913EB5}" type="slidenum">
              <a:rPr lang="en-US" smtClean="0"/>
              <a:pPr>
                <a:defRPr/>
              </a:pPr>
              <a:t>‹N°›</a:t>
            </a:fld>
            <a:endParaRPr lang="en-US" dirty="0"/>
          </a:p>
        </p:txBody>
      </p:sp>
    </p:spTree>
  </p:cSld>
  <p:clrMapOvr>
    <a:masterClrMapping/>
  </p:clrMapOvr>
  <p:transition>
    <p:randomBar dir="ver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a:defRPr/>
            </a:pPr>
            <a:fld id="{44140420-6BF2-4301-99E4-B6E1D74DE26B}" type="datetime1">
              <a:rPr lang="en-US" smtClean="0"/>
              <a:pPr>
                <a:defRPr/>
              </a:pPr>
              <a:t>5/2/2016</a:t>
            </a:fld>
            <a:endParaRPr lang="en-US"/>
          </a:p>
        </p:txBody>
      </p:sp>
      <p:sp>
        <p:nvSpPr>
          <p:cNvPr id="3" name="Espace réservé du pied de page 2"/>
          <p:cNvSpPr>
            <a:spLocks noGrp="1"/>
          </p:cNvSpPr>
          <p:nvPr>
            <p:ph type="ftr" sz="quarter" idx="11"/>
          </p:nvPr>
        </p:nvSpPr>
        <p:spPr/>
        <p:txBody>
          <a:bodyPr/>
          <a:lstStyle/>
          <a:p>
            <a:pPr>
              <a:defRPr/>
            </a:pPr>
            <a:endParaRPr lang="en-US"/>
          </a:p>
        </p:txBody>
      </p:sp>
      <p:sp>
        <p:nvSpPr>
          <p:cNvPr id="4" name="Espace réservé du numéro de diapositive 3"/>
          <p:cNvSpPr>
            <a:spLocks noGrp="1"/>
          </p:cNvSpPr>
          <p:nvPr>
            <p:ph type="sldNum" sz="quarter" idx="12"/>
          </p:nvPr>
        </p:nvSpPr>
        <p:spPr/>
        <p:txBody>
          <a:bodyPr/>
          <a:lstStyle/>
          <a:p>
            <a:pPr>
              <a:defRPr/>
            </a:pPr>
            <a:fld id="{788422B4-5111-4617-B019-18610FA7F1C1}" type="slidenum">
              <a:rPr lang="en-US" smtClean="0"/>
              <a:pPr>
                <a:defRPr/>
              </a:pPr>
              <a:t>‹N°›</a:t>
            </a:fld>
            <a:endParaRPr lang="en-US" dirty="0">
              <a:solidFill>
                <a:srgbClr val="FFFFFF"/>
              </a:solidFill>
            </a:endParaRPr>
          </a:p>
        </p:txBody>
      </p:sp>
    </p:spTree>
  </p:cSld>
  <p:clrMapOvr>
    <a:masterClrMapping/>
  </p:clrMapOvr>
  <p:transition>
    <p:randomBar dir="ver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872972" y="273052"/>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2"/>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pPr>
              <a:defRPr/>
            </a:pPr>
            <a:fld id="{7912B93A-DBC3-4720-A5B3-81556C3D6BDC}" type="datetime1">
              <a:rPr lang="en-US" smtClean="0"/>
              <a:pPr>
                <a:defRPr/>
              </a:pPr>
              <a:t>5/2/2016</a:t>
            </a:fld>
            <a:endParaRPr lang="en-US"/>
          </a:p>
        </p:txBody>
      </p:sp>
      <p:sp>
        <p:nvSpPr>
          <p:cNvPr id="6" name="Espace réservé du pied de page 5"/>
          <p:cNvSpPr>
            <a:spLocks noGrp="1"/>
          </p:cNvSpPr>
          <p:nvPr>
            <p:ph type="ftr" sz="quarter" idx="11"/>
          </p:nvPr>
        </p:nvSpPr>
        <p:spPr/>
        <p:txBody>
          <a:bodyPr/>
          <a:lstStyle/>
          <a:p>
            <a:pPr>
              <a:defRPr/>
            </a:pPr>
            <a:endParaRPr lang="en-US"/>
          </a:p>
        </p:txBody>
      </p:sp>
      <p:sp>
        <p:nvSpPr>
          <p:cNvPr id="7" name="Espace réservé du numéro de diapositive 6"/>
          <p:cNvSpPr>
            <a:spLocks noGrp="1"/>
          </p:cNvSpPr>
          <p:nvPr>
            <p:ph type="sldNum" sz="quarter" idx="12"/>
          </p:nvPr>
        </p:nvSpPr>
        <p:spPr/>
        <p:txBody>
          <a:bodyPr/>
          <a:lstStyle/>
          <a:p>
            <a:pPr>
              <a:defRPr/>
            </a:pPr>
            <a:fld id="{0F1A99DE-704E-45C7-8C9F-56FACAD20910}" type="slidenum">
              <a:rPr lang="en-US" smtClean="0"/>
              <a:pPr>
                <a:defRPr/>
              </a:pPr>
              <a:t>‹N°›</a:t>
            </a:fld>
            <a:endParaRPr lang="en-US" dirty="0">
              <a:solidFill>
                <a:schemeClr val="accent3">
                  <a:shade val="75000"/>
                </a:schemeClr>
              </a:solidFill>
            </a:endParaRPr>
          </a:p>
        </p:txBody>
      </p:sp>
    </p:spTree>
  </p:cSld>
  <p:clrMapOvr>
    <a:masterClrMapping/>
  </p:clrMapOvr>
  <p:transition>
    <p:randomBar dir="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pPr>
              <a:defRPr/>
            </a:pPr>
            <a:fld id="{DE414BAC-CB54-4DA8-807D-A274C321733F}" type="datetime1">
              <a:rPr lang="en-US" smtClean="0"/>
              <a:pPr>
                <a:defRPr/>
              </a:pPr>
              <a:t>5/2/2016</a:t>
            </a:fld>
            <a:endParaRPr lang="en-US" dirty="0"/>
          </a:p>
        </p:txBody>
      </p:sp>
      <p:sp>
        <p:nvSpPr>
          <p:cNvPr id="6" name="Espace réservé du pied de page 5"/>
          <p:cNvSpPr>
            <a:spLocks noGrp="1"/>
          </p:cNvSpPr>
          <p:nvPr>
            <p:ph type="ftr" sz="quarter" idx="11"/>
          </p:nvPr>
        </p:nvSpPr>
        <p:spPr/>
        <p:txBody>
          <a:bodyPr/>
          <a:lstStyle/>
          <a:p>
            <a:pPr>
              <a:defRPr/>
            </a:pPr>
            <a:endParaRPr lang="en-US"/>
          </a:p>
        </p:txBody>
      </p:sp>
      <p:sp>
        <p:nvSpPr>
          <p:cNvPr id="7" name="Espace réservé du numéro de diapositive 6"/>
          <p:cNvSpPr>
            <a:spLocks noGrp="1"/>
          </p:cNvSpPr>
          <p:nvPr>
            <p:ph type="sldNum" sz="quarter" idx="12"/>
          </p:nvPr>
        </p:nvSpPr>
        <p:spPr/>
        <p:txBody>
          <a:bodyPr/>
          <a:lstStyle/>
          <a:p>
            <a:pPr>
              <a:defRPr/>
            </a:pPr>
            <a:fld id="{0069E83A-EB6F-45C0-BBC9-70E9ECD96E3D}" type="slidenum">
              <a:rPr lang="en-US" smtClean="0"/>
              <a:pPr>
                <a:defRPr/>
              </a:pPr>
              <a:t>‹N°›</a:t>
            </a:fld>
            <a:endParaRPr lang="en-US" dirty="0"/>
          </a:p>
        </p:txBody>
      </p:sp>
    </p:spTree>
  </p:cSld>
  <p:clrMapOvr>
    <a:masterClrMapping/>
  </p:clrMapOvr>
  <p:transition>
    <p:randomBar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95300" y="1600204"/>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5"/>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5E6AF42-5AC7-45B7-AFE0-AA077B59C522}" type="datetime1">
              <a:rPr lang="en-US" smtClean="0"/>
              <a:pPr>
                <a:defRPr/>
              </a:pPr>
              <a:t>5/2/2016</a:t>
            </a:fld>
            <a:endParaRPr lang="en-US" sz="1400" dirty="0">
              <a:solidFill>
                <a:srgbClr val="FFFFFF"/>
              </a:solidFill>
            </a:endParaRPr>
          </a:p>
        </p:txBody>
      </p:sp>
      <p:sp>
        <p:nvSpPr>
          <p:cNvPr id="5" name="Espace réservé du pied de page 4"/>
          <p:cNvSpPr>
            <a:spLocks noGrp="1"/>
          </p:cNvSpPr>
          <p:nvPr>
            <p:ph type="ftr" sz="quarter" idx="3"/>
          </p:nvPr>
        </p:nvSpPr>
        <p:spPr>
          <a:xfrm>
            <a:off x="3384550" y="6356355"/>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Espace réservé du numéro de diapositive 5"/>
          <p:cNvSpPr>
            <a:spLocks noGrp="1"/>
          </p:cNvSpPr>
          <p:nvPr>
            <p:ph type="sldNum" sz="quarter" idx="4"/>
          </p:nvPr>
        </p:nvSpPr>
        <p:spPr>
          <a:xfrm>
            <a:off x="7099300" y="6356355"/>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9E980AC-D5CC-49F5-9814-C3915B4A1B9B}" type="slidenum">
              <a:rPr lang="en-US" smtClean="0"/>
              <a:pPr>
                <a:defRPr/>
              </a:pPr>
              <a:t>‹N°›</a:t>
            </a:fld>
            <a:endParaRPr lang="en-US" sz="1600" dirty="0">
              <a:solidFill>
                <a:schemeClr val="accent3">
                  <a:shade val="75000"/>
                </a:schemeClr>
              </a:solidFill>
            </a:endParaRPr>
          </a:p>
        </p:txBody>
      </p:sp>
    </p:spTree>
  </p:cSld>
  <p:clrMap bg1="lt1" tx1="dk1" bg2="lt2" tx2="dk2" accent1="accent1" accent2="accent2" accent3="accent3" accent4="accent4" accent5="accent5" accent6="accent6" hlink="hlink" folHlink="folHlink"/>
  <p:sldLayoutIdLst>
    <p:sldLayoutId id="2147484734" r:id="rId1"/>
    <p:sldLayoutId id="2147484735" r:id="rId2"/>
    <p:sldLayoutId id="2147484736" r:id="rId3"/>
    <p:sldLayoutId id="2147484737" r:id="rId4"/>
    <p:sldLayoutId id="2147484738" r:id="rId5"/>
    <p:sldLayoutId id="2147484739" r:id="rId6"/>
    <p:sldLayoutId id="2147484740" r:id="rId7"/>
    <p:sldLayoutId id="2147484741" r:id="rId8"/>
    <p:sldLayoutId id="2147484742" r:id="rId9"/>
    <p:sldLayoutId id="2147484743" r:id="rId10"/>
    <p:sldLayoutId id="2147484744" r:id="rId11"/>
    <p:sldLayoutId id="2147484745" r:id="rId12"/>
  </p:sldLayoutIdLst>
  <p:transition>
    <p:randomBar dir="vert"/>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gif"/><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Feuille_Microsoft_Office_Excel_97-20031.xls"/><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oleObject" Target="../embeddings/Feuille_Microsoft_Office_Excel_97-20032.xls"/></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gi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9.gif"/><Relationship Id="rId7" Type="http://schemas.openxmlformats.org/officeDocument/2006/relationships/image" Target="../media/image13.gi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5.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6.xml"/><Relationship Id="rId4" Type="http://schemas.openxmlformats.org/officeDocument/2006/relationships/image" Target="../media/image28.gif"/></Relationships>
</file>

<file path=ppt/slides/_rels/slide2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29.gif"/><Relationship Id="rId1" Type="http://schemas.openxmlformats.org/officeDocument/2006/relationships/slideLayout" Target="../slideLayouts/slideLayout6.xml"/><Relationship Id="rId5" Type="http://schemas.openxmlformats.org/officeDocument/2006/relationships/image" Target="../media/image31.gif"/><Relationship Id="rId4" Type="http://schemas.openxmlformats.org/officeDocument/2006/relationships/image" Target="../media/image30.gif"/></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gif"/><Relationship Id="rId1" Type="http://schemas.openxmlformats.org/officeDocument/2006/relationships/slideLayout" Target="../slideLayouts/slideLayout1.xml"/><Relationship Id="rId6" Type="http://schemas.openxmlformats.org/officeDocument/2006/relationships/image" Target="../media/image13.gif"/><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Feuille_Microsoft_Office_Excel_97-20033.xls"/></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8.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slide" Target="slide90.xml"/><Relationship Id="rId2" Type="http://schemas.openxmlformats.org/officeDocument/2006/relationships/slide" Target="slide8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13.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15.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17.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18.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ous-titre 1"/>
          <p:cNvSpPr>
            <a:spLocks noGrp="1"/>
          </p:cNvSpPr>
          <p:nvPr>
            <p:ph type="subTitle" idx="1"/>
          </p:nvPr>
        </p:nvSpPr>
        <p:spPr>
          <a:xfrm>
            <a:off x="881034" y="2500306"/>
            <a:ext cx="5719754" cy="1428760"/>
          </a:xfrm>
        </p:spPr>
        <p:txBody>
          <a:bodyPr>
            <a:normAutofit/>
          </a:bodyPr>
          <a:lstStyle/>
          <a:p>
            <a:pPr eaLnBrk="1" hangingPunct="1">
              <a:defRPr/>
            </a:pPr>
            <a:r>
              <a:rPr lang="fr-FR" sz="6600" b="1" i="1" spc="300" dirty="0" smtClean="0">
                <a:solidFill>
                  <a:schemeClr val="tx2">
                    <a:lumMod val="50000"/>
                  </a:schemeClr>
                </a:solidFill>
                <a:latin typeface="Book Antiqua" pitchFamily="18" charset="0"/>
                <a:cs typeface="Arial" pitchFamily="34" charset="0"/>
              </a:rPr>
              <a:t>Statistique</a:t>
            </a:r>
          </a:p>
        </p:txBody>
      </p:sp>
      <p:pic>
        <p:nvPicPr>
          <p:cNvPr id="10" name="Image 9" descr="article_header_img_92.jpg"/>
          <p:cNvPicPr>
            <a:picLocks noChangeAspect="1"/>
          </p:cNvPicPr>
          <p:nvPr/>
        </p:nvPicPr>
        <p:blipFill>
          <a:blip r:embed="rId2" cstate="print"/>
          <a:stretch>
            <a:fillRect/>
          </a:stretch>
        </p:blipFill>
        <p:spPr>
          <a:xfrm rot="19687059">
            <a:off x="6631826" y="948298"/>
            <a:ext cx="2437197" cy="1643054"/>
          </a:xfrm>
          <a:prstGeom prst="rect">
            <a:avLst/>
          </a:prstGeom>
        </p:spPr>
      </p:pic>
      <p:pic>
        <p:nvPicPr>
          <p:cNvPr id="11" name="Image 10" descr="reg5f.gif"/>
          <p:cNvPicPr>
            <a:picLocks noChangeAspect="1"/>
          </p:cNvPicPr>
          <p:nvPr/>
        </p:nvPicPr>
        <p:blipFill>
          <a:blip r:embed="rId3"/>
          <a:stretch>
            <a:fillRect/>
          </a:stretch>
        </p:blipFill>
        <p:spPr>
          <a:xfrm rot="1055228">
            <a:off x="7223471" y="3714752"/>
            <a:ext cx="2140265" cy="1857388"/>
          </a:xfrm>
          <a:prstGeom prst="rect">
            <a:avLst/>
          </a:prstGeom>
        </p:spPr>
      </p:pic>
      <p:pic>
        <p:nvPicPr>
          <p:cNvPr id="12" name="Image 11" descr="represent-300x246.jpg"/>
          <p:cNvPicPr>
            <a:picLocks noChangeAspect="1"/>
          </p:cNvPicPr>
          <p:nvPr/>
        </p:nvPicPr>
        <p:blipFill>
          <a:blip r:embed="rId4"/>
          <a:stretch>
            <a:fillRect/>
          </a:stretch>
        </p:blipFill>
        <p:spPr>
          <a:xfrm rot="890963">
            <a:off x="452406" y="4214818"/>
            <a:ext cx="1928826" cy="1581637"/>
          </a:xfrm>
          <a:prstGeom prst="rect">
            <a:avLst/>
          </a:prstGeom>
        </p:spPr>
      </p:pic>
      <p:pic>
        <p:nvPicPr>
          <p:cNvPr id="13" name="Image 12" descr="téléchargement.jpg"/>
          <p:cNvPicPr>
            <a:picLocks noChangeAspect="1"/>
          </p:cNvPicPr>
          <p:nvPr/>
        </p:nvPicPr>
        <p:blipFill>
          <a:blip r:embed="rId5"/>
          <a:stretch>
            <a:fillRect/>
          </a:stretch>
        </p:blipFill>
        <p:spPr>
          <a:xfrm rot="1340119">
            <a:off x="2297103" y="4173284"/>
            <a:ext cx="3042979" cy="1285884"/>
          </a:xfrm>
          <a:prstGeom prst="rect">
            <a:avLst/>
          </a:prstGeom>
        </p:spPr>
      </p:pic>
      <p:pic>
        <p:nvPicPr>
          <p:cNvPr id="14" name="Image 13" descr="tests_dhypotheses_picture1.png"/>
          <p:cNvPicPr>
            <a:picLocks noChangeAspect="1"/>
          </p:cNvPicPr>
          <p:nvPr/>
        </p:nvPicPr>
        <p:blipFill>
          <a:blip r:embed="rId6"/>
          <a:stretch>
            <a:fillRect/>
          </a:stretch>
        </p:blipFill>
        <p:spPr>
          <a:xfrm rot="1552335">
            <a:off x="2212158" y="661702"/>
            <a:ext cx="2500330" cy="1436503"/>
          </a:xfrm>
          <a:prstGeom prst="rect">
            <a:avLst/>
          </a:prstGeom>
        </p:spPr>
      </p:pic>
      <p:pic>
        <p:nvPicPr>
          <p:cNvPr id="15" name="Image 14" descr="images.jpg"/>
          <p:cNvPicPr>
            <a:picLocks noChangeAspect="1"/>
          </p:cNvPicPr>
          <p:nvPr/>
        </p:nvPicPr>
        <p:blipFill>
          <a:blip r:embed="rId7"/>
          <a:stretch>
            <a:fillRect/>
          </a:stretch>
        </p:blipFill>
        <p:spPr>
          <a:xfrm rot="20449827">
            <a:off x="5167314" y="428604"/>
            <a:ext cx="1071562" cy="1071562"/>
          </a:xfrm>
          <a:prstGeom prst="rect">
            <a:avLst/>
          </a:prstGeom>
        </p:spPr>
      </p:pic>
      <p:pic>
        <p:nvPicPr>
          <p:cNvPr id="16" name="Image 15" descr="sas.jpg"/>
          <p:cNvPicPr>
            <a:picLocks noChangeAspect="1"/>
          </p:cNvPicPr>
          <p:nvPr/>
        </p:nvPicPr>
        <p:blipFill>
          <a:blip r:embed="rId8" cstate="print"/>
          <a:stretch>
            <a:fillRect/>
          </a:stretch>
        </p:blipFill>
        <p:spPr>
          <a:xfrm rot="21051630">
            <a:off x="1952604" y="5715016"/>
            <a:ext cx="1461452" cy="624954"/>
          </a:xfrm>
          <a:prstGeom prst="rect">
            <a:avLst/>
          </a:prstGeom>
        </p:spPr>
      </p:pic>
      <p:pic>
        <p:nvPicPr>
          <p:cNvPr id="17" name="Image 16" descr="téléchargement (1).jpg"/>
          <p:cNvPicPr>
            <a:picLocks noChangeAspect="1"/>
          </p:cNvPicPr>
          <p:nvPr/>
        </p:nvPicPr>
        <p:blipFill>
          <a:blip r:embed="rId9"/>
          <a:stretch>
            <a:fillRect/>
          </a:stretch>
        </p:blipFill>
        <p:spPr>
          <a:xfrm>
            <a:off x="5095876" y="3571876"/>
            <a:ext cx="1423057" cy="1081082"/>
          </a:xfrm>
          <a:prstGeom prst="rect">
            <a:avLst/>
          </a:prstGeom>
        </p:spPr>
      </p:pic>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re 1"/>
          <p:cNvSpPr>
            <a:spLocks noGrp="1"/>
          </p:cNvSpPr>
          <p:nvPr>
            <p:ph type="title"/>
          </p:nvPr>
        </p:nvSpPr>
        <p:spPr/>
        <p:txBody>
          <a:bodyPr>
            <a:normAutofit/>
          </a:bodyPr>
          <a:lstStyle/>
          <a:p>
            <a:r>
              <a:rPr lang="fr-FR" sz="3200" b="1" dirty="0" smtClean="0">
                <a:solidFill>
                  <a:srgbClr val="0654B2"/>
                </a:solidFill>
                <a:latin typeface="Book Antiqua" pitchFamily="18" charset="0"/>
                <a:cs typeface="Arial" pitchFamily="34" charset="0"/>
              </a:rPr>
              <a:t>POPULATION STATISTIQUE, UNITÉ STATISTIQUE</a:t>
            </a:r>
          </a:p>
        </p:txBody>
      </p:sp>
      <p:sp>
        <p:nvSpPr>
          <p:cNvPr id="3" name="Espace réservé du numéro de diapositive 2"/>
          <p:cNvSpPr>
            <a:spLocks noGrp="1"/>
          </p:cNvSpPr>
          <p:nvPr>
            <p:ph type="sldNum" sz="quarter" idx="12"/>
          </p:nvPr>
        </p:nvSpPr>
        <p:spPr/>
        <p:txBody>
          <a:bodyPr/>
          <a:lstStyle/>
          <a:p>
            <a:pPr>
              <a:defRPr/>
            </a:pPr>
            <a:fld id="{D573B72A-E72D-474E-BC78-7C0DA5B95D23}" type="slidenum">
              <a:rPr lang="en-US" smtClean="0"/>
              <a:pPr>
                <a:defRPr/>
              </a:pPr>
              <a:t>10</a:t>
            </a:fld>
            <a:endParaRPr lang="en-US" dirty="0"/>
          </a:p>
        </p:txBody>
      </p:sp>
      <p:sp>
        <p:nvSpPr>
          <p:cNvPr id="38916" name="ZoneTexte 3"/>
          <p:cNvSpPr txBox="1">
            <a:spLocks noChangeArrowheads="1"/>
          </p:cNvSpPr>
          <p:nvPr/>
        </p:nvSpPr>
        <p:spPr bwMode="auto">
          <a:xfrm>
            <a:off x="560388" y="1484313"/>
            <a:ext cx="8856662" cy="4710112"/>
          </a:xfrm>
          <a:prstGeom prst="rect">
            <a:avLst/>
          </a:prstGeom>
          <a:noFill/>
          <a:ln w="9525">
            <a:noFill/>
            <a:miter lim="800000"/>
            <a:headEnd/>
            <a:tailEnd/>
          </a:ln>
        </p:spPr>
        <p:txBody>
          <a:bodyPr>
            <a:spAutoFit/>
          </a:bodyPr>
          <a:lstStyle/>
          <a:p>
            <a:pPr algn="just">
              <a:lnSpc>
                <a:spcPct val="150000"/>
              </a:lnSpc>
              <a:buFont typeface="Wingdings" pitchFamily="2" charset="2"/>
              <a:buChar char="ü"/>
            </a:pPr>
            <a:r>
              <a:rPr lang="fr-FR" sz="2500" b="1" dirty="0">
                <a:solidFill>
                  <a:schemeClr val="tx1"/>
                </a:solidFill>
                <a:latin typeface="Arial" pitchFamily="34" charset="0"/>
              </a:rPr>
              <a:t> </a:t>
            </a:r>
            <a:r>
              <a:rPr lang="fr-FR" sz="2500" b="1" dirty="0">
                <a:solidFill>
                  <a:srgbClr val="FF0000"/>
                </a:solidFill>
                <a:latin typeface="Arial" pitchFamily="34" charset="0"/>
              </a:rPr>
              <a:t>La population</a:t>
            </a:r>
            <a:r>
              <a:rPr lang="fr-FR" sz="2500" dirty="0">
                <a:solidFill>
                  <a:schemeClr val="tx1"/>
                </a:solidFill>
                <a:latin typeface="Arial" pitchFamily="34" charset="0"/>
              </a:rPr>
              <a:t>: ensemble </a:t>
            </a:r>
            <a:r>
              <a:rPr lang="fr-FR" sz="2500" dirty="0" smtClean="0">
                <a:solidFill>
                  <a:schemeClr val="tx1"/>
                </a:solidFill>
                <a:latin typeface="Arial" pitchFamily="34" charset="0"/>
              </a:rPr>
              <a:t>constitué de:</a:t>
            </a:r>
            <a:endParaRPr lang="fr-FR" sz="2500" dirty="0">
              <a:solidFill>
                <a:schemeClr val="tx1"/>
              </a:solidFill>
              <a:latin typeface="Arial" pitchFamily="34" charset="0"/>
            </a:endParaRPr>
          </a:p>
          <a:p>
            <a:pPr lvl="1" algn="just">
              <a:lnSpc>
                <a:spcPct val="150000"/>
              </a:lnSpc>
              <a:buFont typeface="Wingdings" pitchFamily="2" charset="2"/>
              <a:buChar char="§"/>
            </a:pPr>
            <a:r>
              <a:rPr lang="fr-FR" sz="2500" dirty="0" smtClean="0">
                <a:solidFill>
                  <a:schemeClr val="tx1"/>
                </a:solidFill>
                <a:latin typeface="Arial" pitchFamily="34" charset="0"/>
              </a:rPr>
              <a:t>Personnes, </a:t>
            </a:r>
            <a:r>
              <a:rPr lang="fr-FR" sz="2500" dirty="0">
                <a:solidFill>
                  <a:schemeClr val="tx1"/>
                </a:solidFill>
                <a:latin typeface="Arial" pitchFamily="34" charset="0"/>
              </a:rPr>
              <a:t>d’individus</a:t>
            </a:r>
          </a:p>
          <a:p>
            <a:pPr lvl="1" algn="just">
              <a:lnSpc>
                <a:spcPct val="150000"/>
              </a:lnSpc>
              <a:buFont typeface="Wingdings" pitchFamily="2" charset="2"/>
              <a:buChar char="§"/>
            </a:pPr>
            <a:r>
              <a:rPr lang="fr-FR" sz="2500" dirty="0" smtClean="0">
                <a:solidFill>
                  <a:schemeClr val="tx1"/>
                </a:solidFill>
                <a:latin typeface="Arial" pitchFamily="34" charset="0"/>
              </a:rPr>
              <a:t>Entités collectives</a:t>
            </a:r>
            <a:endParaRPr lang="fr-FR" sz="2500" dirty="0">
              <a:solidFill>
                <a:schemeClr val="tx1"/>
              </a:solidFill>
              <a:latin typeface="Arial" pitchFamily="34" charset="0"/>
            </a:endParaRPr>
          </a:p>
          <a:p>
            <a:pPr lvl="1" algn="just">
              <a:lnSpc>
                <a:spcPct val="150000"/>
              </a:lnSpc>
              <a:buFont typeface="Wingdings" pitchFamily="2" charset="2"/>
              <a:buChar char="§"/>
            </a:pPr>
            <a:r>
              <a:rPr lang="fr-FR" sz="2500" dirty="0" smtClean="0">
                <a:solidFill>
                  <a:schemeClr val="tx1"/>
                </a:solidFill>
                <a:latin typeface="Arial" pitchFamily="34" charset="0"/>
              </a:rPr>
              <a:t>Objets </a:t>
            </a:r>
            <a:r>
              <a:rPr lang="fr-FR" sz="2500" dirty="0">
                <a:solidFill>
                  <a:schemeClr val="tx1"/>
                </a:solidFill>
                <a:latin typeface="Arial" pitchFamily="34" charset="0"/>
              </a:rPr>
              <a:t>matériels ou immatériels</a:t>
            </a:r>
          </a:p>
          <a:p>
            <a:pPr lvl="1" algn="just">
              <a:lnSpc>
                <a:spcPct val="150000"/>
              </a:lnSpc>
              <a:buFont typeface="Wingdings" pitchFamily="2" charset="2"/>
              <a:buChar char="§"/>
            </a:pPr>
            <a:r>
              <a:rPr lang="fr-FR" sz="2500" dirty="0" smtClean="0">
                <a:solidFill>
                  <a:schemeClr val="tx1"/>
                </a:solidFill>
                <a:latin typeface="Arial" pitchFamily="34" charset="0"/>
              </a:rPr>
              <a:t>Actions </a:t>
            </a:r>
            <a:r>
              <a:rPr lang="fr-FR" sz="2500" dirty="0">
                <a:solidFill>
                  <a:schemeClr val="tx1"/>
                </a:solidFill>
                <a:latin typeface="Arial" pitchFamily="34" charset="0"/>
              </a:rPr>
              <a:t>de situations</a:t>
            </a:r>
          </a:p>
          <a:p>
            <a:pPr algn="just">
              <a:lnSpc>
                <a:spcPct val="150000"/>
              </a:lnSpc>
              <a:buFont typeface="Arial" pitchFamily="34" charset="0"/>
              <a:buChar char="•"/>
            </a:pPr>
            <a:endParaRPr lang="fr-FR" sz="2500" dirty="0">
              <a:solidFill>
                <a:schemeClr val="tx1"/>
              </a:solidFill>
              <a:latin typeface="Arial" pitchFamily="34" charset="0"/>
            </a:endParaRPr>
          </a:p>
          <a:p>
            <a:pPr algn="just">
              <a:lnSpc>
                <a:spcPct val="150000"/>
              </a:lnSpc>
              <a:buFont typeface="Wingdings" pitchFamily="2" charset="2"/>
              <a:buChar char="ü"/>
            </a:pPr>
            <a:r>
              <a:rPr lang="fr-FR" sz="2500" dirty="0">
                <a:solidFill>
                  <a:schemeClr val="tx1"/>
                </a:solidFill>
                <a:latin typeface="Arial" pitchFamily="34" charset="0"/>
              </a:rPr>
              <a:t> </a:t>
            </a:r>
            <a:r>
              <a:rPr lang="fr-FR" sz="2500" b="1" dirty="0">
                <a:solidFill>
                  <a:srgbClr val="00B0F0"/>
                </a:solidFill>
                <a:latin typeface="Arial" pitchFamily="34" charset="0"/>
              </a:rPr>
              <a:t>l’unité statistique </a:t>
            </a:r>
            <a:r>
              <a:rPr lang="fr-FR" sz="2500" dirty="0">
                <a:solidFill>
                  <a:schemeClr val="tx1"/>
                </a:solidFill>
                <a:latin typeface="Arial" pitchFamily="34" charset="0"/>
              </a:rPr>
              <a:t>ou</a:t>
            </a:r>
            <a:r>
              <a:rPr lang="fr-FR" sz="2500" b="1" dirty="0">
                <a:solidFill>
                  <a:schemeClr val="tx1"/>
                </a:solidFill>
                <a:latin typeface="Arial" pitchFamily="34" charset="0"/>
              </a:rPr>
              <a:t> individu </a:t>
            </a:r>
            <a:r>
              <a:rPr lang="fr-FR" sz="2500" dirty="0">
                <a:solidFill>
                  <a:schemeClr val="tx1"/>
                </a:solidFill>
                <a:latin typeface="Arial" pitchFamily="34" charset="0"/>
              </a:rPr>
              <a:t>est l’unité sur laquelle porte l’observation (élément de la population)</a:t>
            </a:r>
          </a:p>
        </p:txBody>
      </p:sp>
    </p:spTree>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Titre 1"/>
          <p:cNvSpPr>
            <a:spLocks noGrp="1"/>
          </p:cNvSpPr>
          <p:nvPr>
            <p:ph type="title"/>
          </p:nvPr>
        </p:nvSpPr>
        <p:spPr/>
        <p:txBody>
          <a:bodyPr/>
          <a:lstStyle/>
          <a:p>
            <a:pPr>
              <a:defRPr/>
            </a:pPr>
            <a:r>
              <a:rPr lang="fr-FR" b="1" i="1" dirty="0" smtClean="0">
                <a:solidFill>
                  <a:srgbClr val="00B0F0"/>
                </a:solidFill>
                <a:effectLst>
                  <a:outerShdw blurRad="38100" dist="38100" dir="2700000" algn="tl">
                    <a:srgbClr val="000000">
                      <a:alpha val="43137"/>
                    </a:srgbClr>
                  </a:outerShdw>
                </a:effectLst>
                <a:latin typeface="Book Antiqua" pitchFamily="18" charset="0"/>
                <a:cs typeface="Arial" pitchFamily="34" charset="0"/>
              </a:rPr>
              <a:t>LES VARIABLES</a:t>
            </a:r>
          </a:p>
        </p:txBody>
      </p:sp>
      <p:sp>
        <p:nvSpPr>
          <p:cNvPr id="3" name="Espace réservé du numéro de diapositive 2"/>
          <p:cNvSpPr>
            <a:spLocks noGrp="1"/>
          </p:cNvSpPr>
          <p:nvPr>
            <p:ph type="sldNum" sz="quarter" idx="12"/>
          </p:nvPr>
        </p:nvSpPr>
        <p:spPr/>
        <p:txBody>
          <a:bodyPr/>
          <a:lstStyle/>
          <a:p>
            <a:pPr>
              <a:defRPr/>
            </a:pPr>
            <a:fld id="{C0F3BAAB-421F-475F-A51E-7B5C29F24F53}" type="slidenum">
              <a:rPr lang="en-US" smtClean="0"/>
              <a:pPr>
                <a:defRPr/>
              </a:pPr>
              <a:t>11</a:t>
            </a:fld>
            <a:endParaRPr lang="en-US" dirty="0"/>
          </a:p>
        </p:txBody>
      </p:sp>
      <p:sp>
        <p:nvSpPr>
          <p:cNvPr id="39940" name="ZoneTexte 3"/>
          <p:cNvSpPr txBox="1">
            <a:spLocks noChangeArrowheads="1"/>
          </p:cNvSpPr>
          <p:nvPr/>
        </p:nvSpPr>
        <p:spPr bwMode="auto">
          <a:xfrm>
            <a:off x="404812" y="2643182"/>
            <a:ext cx="9501188" cy="1951037"/>
          </a:xfrm>
          <a:prstGeom prst="rect">
            <a:avLst/>
          </a:prstGeom>
          <a:noFill/>
          <a:ln w="9525">
            <a:noFill/>
            <a:miter lim="800000"/>
            <a:headEnd/>
            <a:tailEnd/>
          </a:ln>
        </p:spPr>
        <p:txBody>
          <a:bodyPr>
            <a:spAutoFit/>
          </a:bodyPr>
          <a:lstStyle/>
          <a:p>
            <a:pPr algn="ctr">
              <a:lnSpc>
                <a:spcPct val="150000"/>
              </a:lnSpc>
            </a:pPr>
            <a:r>
              <a:rPr lang="fr-FR" sz="2800" dirty="0">
                <a:solidFill>
                  <a:schemeClr val="tx1"/>
                </a:solidFill>
                <a:latin typeface="Arial" pitchFamily="34" charset="0"/>
              </a:rPr>
              <a:t>C'est la </a:t>
            </a:r>
            <a:r>
              <a:rPr lang="fr-FR" sz="2800" u="sng" dirty="0">
                <a:solidFill>
                  <a:schemeClr val="tx1"/>
                </a:solidFill>
                <a:latin typeface="Arial" pitchFamily="34" charset="0"/>
              </a:rPr>
              <a:t>propriété</a:t>
            </a:r>
            <a:r>
              <a:rPr lang="fr-FR" sz="2800" dirty="0">
                <a:solidFill>
                  <a:schemeClr val="tx1"/>
                </a:solidFill>
                <a:latin typeface="Arial" pitchFamily="34" charset="0"/>
              </a:rPr>
              <a:t> ou l'aspect </a:t>
            </a:r>
            <a:r>
              <a:rPr lang="fr-FR" sz="2800" u="sng" dirty="0">
                <a:solidFill>
                  <a:schemeClr val="tx1"/>
                </a:solidFill>
                <a:latin typeface="Arial" pitchFamily="34" charset="0"/>
              </a:rPr>
              <a:t>singulier</a:t>
            </a:r>
            <a:r>
              <a:rPr lang="fr-FR" sz="2800" dirty="0">
                <a:solidFill>
                  <a:schemeClr val="tx1"/>
                </a:solidFill>
                <a:latin typeface="Arial" pitchFamily="34" charset="0"/>
              </a:rPr>
              <a:t> que l'on se propose d'observer chez chaque individus de la  population ou de l'échantillon.</a:t>
            </a:r>
          </a:p>
        </p:txBody>
      </p:sp>
    </p:spTree>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21" name="Rectangle 5"/>
          <p:cNvSpPr>
            <a:spLocks noChangeArrowheads="1"/>
          </p:cNvSpPr>
          <p:nvPr/>
        </p:nvSpPr>
        <p:spPr bwMode="auto">
          <a:xfrm>
            <a:off x="1166786" y="428604"/>
            <a:ext cx="7143750" cy="584200"/>
          </a:xfrm>
          <a:prstGeom prst="rect">
            <a:avLst/>
          </a:prstGeom>
          <a:noFill/>
          <a:ln w="9525">
            <a:noFill/>
            <a:miter lim="800000"/>
            <a:headEnd/>
            <a:tailEnd/>
          </a:ln>
        </p:spPr>
        <p:txBody>
          <a:bodyPr>
            <a:spAutoFit/>
          </a:bodyPr>
          <a:lstStyle/>
          <a:p>
            <a:pPr algn="ctr"/>
            <a:r>
              <a:rPr lang="fr-FR" sz="3200" b="1" dirty="0">
                <a:solidFill>
                  <a:srgbClr val="00B0F0"/>
                </a:solidFill>
                <a:latin typeface="Book Antiqua" pitchFamily="18" charset="0"/>
              </a:rPr>
              <a:t>NATURE DES VARIABLES </a:t>
            </a:r>
            <a:r>
              <a:rPr lang="en-US" sz="3200" b="1" dirty="0">
                <a:solidFill>
                  <a:srgbClr val="00B0F0"/>
                </a:solidFill>
                <a:latin typeface="Book Antiqua" pitchFamily="18" charset="0"/>
              </a:rPr>
              <a:t> </a:t>
            </a:r>
          </a:p>
        </p:txBody>
      </p:sp>
      <p:grpSp>
        <p:nvGrpSpPr>
          <p:cNvPr id="2" name="Group 7"/>
          <p:cNvGrpSpPr>
            <a:grpSpLocks/>
          </p:cNvGrpSpPr>
          <p:nvPr/>
        </p:nvGrpSpPr>
        <p:grpSpPr bwMode="auto">
          <a:xfrm>
            <a:off x="3302000" y="2000254"/>
            <a:ext cx="3079555" cy="1287460"/>
            <a:chOff x="4176" y="4917"/>
            <a:chExt cx="2950" cy="1419"/>
          </a:xfrm>
        </p:grpSpPr>
        <p:sp>
          <p:nvSpPr>
            <p:cNvPr id="31770" name="Oval 8"/>
            <p:cNvSpPr>
              <a:spLocks noChangeArrowheads="1"/>
            </p:cNvSpPr>
            <p:nvPr/>
          </p:nvSpPr>
          <p:spPr bwMode="auto">
            <a:xfrm>
              <a:off x="4252" y="4917"/>
              <a:ext cx="2448" cy="1151"/>
            </a:xfrm>
            <a:prstGeom prst="ellipse">
              <a:avLst/>
            </a:prstGeom>
            <a:solidFill>
              <a:srgbClr val="FFFFFF"/>
            </a:solidFill>
            <a:ln w="9525">
              <a:solidFill>
                <a:schemeClr val="accent2">
                  <a:lumMod val="75000"/>
                </a:schemeClr>
              </a:solidFill>
              <a:round/>
              <a:headEnd/>
              <a:tailEnd/>
            </a:ln>
          </p:spPr>
          <p:txBody>
            <a:bodyPr/>
            <a:lstStyle/>
            <a:p>
              <a:pPr algn="ctr" eaLnBrk="0" hangingPunct="0">
                <a:defRPr/>
              </a:pPr>
              <a:r>
                <a:rPr lang="fr-FR" sz="2000" b="1" dirty="0">
                  <a:solidFill>
                    <a:srgbClr val="990000"/>
                  </a:solidFill>
                  <a:effectLst>
                    <a:outerShdw blurRad="38100" dist="38100" dir="2700000" algn="tl">
                      <a:srgbClr val="000000">
                        <a:alpha val="43137"/>
                      </a:srgbClr>
                    </a:outerShdw>
                  </a:effectLst>
                  <a:latin typeface="Flat Brush"/>
                  <a:cs typeface="+mn-cs"/>
                </a:rPr>
                <a:t>VARIABLES</a:t>
              </a:r>
            </a:p>
          </p:txBody>
        </p:sp>
        <p:sp>
          <p:nvSpPr>
            <p:cNvPr id="31771" name="Line 9"/>
            <p:cNvSpPr>
              <a:spLocks noChangeShapeType="1"/>
            </p:cNvSpPr>
            <p:nvPr/>
          </p:nvSpPr>
          <p:spPr bwMode="auto">
            <a:xfrm flipH="1">
              <a:off x="4176" y="6098"/>
              <a:ext cx="760" cy="238"/>
            </a:xfrm>
            <a:prstGeom prst="line">
              <a:avLst/>
            </a:prstGeom>
            <a:noFill/>
            <a:ln w="19050">
              <a:solidFill>
                <a:schemeClr val="accent2">
                  <a:lumMod val="75000"/>
                </a:schemeClr>
              </a:solidFill>
              <a:round/>
              <a:headEnd/>
              <a:tailEnd type="triangle" w="med" len="med"/>
            </a:ln>
          </p:spPr>
          <p:txBody>
            <a:bodyPr/>
            <a:lstStyle/>
            <a:p>
              <a:pPr>
                <a:defRPr/>
              </a:pPr>
              <a:endParaRPr lang="fr-FR" b="1">
                <a:effectLst>
                  <a:outerShdw blurRad="38100" dist="38100" dir="2700000" algn="tl">
                    <a:srgbClr val="000000">
                      <a:alpha val="43137"/>
                    </a:srgbClr>
                  </a:outerShdw>
                </a:effectLst>
                <a:cs typeface="+mn-cs"/>
              </a:endParaRPr>
            </a:p>
          </p:txBody>
        </p:sp>
        <p:sp>
          <p:nvSpPr>
            <p:cNvPr id="31772" name="Line 10"/>
            <p:cNvSpPr>
              <a:spLocks noChangeShapeType="1"/>
            </p:cNvSpPr>
            <p:nvPr/>
          </p:nvSpPr>
          <p:spPr bwMode="auto">
            <a:xfrm>
              <a:off x="6048" y="6047"/>
              <a:ext cx="1078" cy="209"/>
            </a:xfrm>
            <a:prstGeom prst="line">
              <a:avLst/>
            </a:prstGeom>
            <a:noFill/>
            <a:ln w="19050">
              <a:solidFill>
                <a:schemeClr val="accent2">
                  <a:lumMod val="75000"/>
                </a:schemeClr>
              </a:solidFill>
              <a:round/>
              <a:headEnd/>
              <a:tailEnd type="triangle" w="med" len="med"/>
            </a:ln>
          </p:spPr>
          <p:txBody>
            <a:bodyPr/>
            <a:lstStyle/>
            <a:p>
              <a:pPr>
                <a:defRPr/>
              </a:pPr>
              <a:endParaRPr lang="fr-FR" b="1">
                <a:effectLst>
                  <a:outerShdw blurRad="38100" dist="38100" dir="2700000" algn="tl">
                    <a:srgbClr val="000000">
                      <a:alpha val="43137"/>
                    </a:srgbClr>
                  </a:outerShdw>
                </a:effectLst>
                <a:cs typeface="+mn-cs"/>
              </a:endParaRPr>
            </a:p>
          </p:txBody>
        </p:sp>
      </p:grpSp>
      <p:grpSp>
        <p:nvGrpSpPr>
          <p:cNvPr id="3" name="Group 11"/>
          <p:cNvGrpSpPr>
            <a:grpSpLocks/>
          </p:cNvGrpSpPr>
          <p:nvPr/>
        </p:nvGrpSpPr>
        <p:grpSpPr bwMode="auto">
          <a:xfrm>
            <a:off x="6024570" y="2786058"/>
            <a:ext cx="3133725" cy="1046162"/>
            <a:chOff x="4176" y="4892"/>
            <a:chExt cx="3744" cy="1444"/>
          </a:xfrm>
        </p:grpSpPr>
        <p:sp>
          <p:nvSpPr>
            <p:cNvPr id="40984" name="Oval 12"/>
            <p:cNvSpPr>
              <a:spLocks noChangeArrowheads="1"/>
            </p:cNvSpPr>
            <p:nvPr/>
          </p:nvSpPr>
          <p:spPr bwMode="auto">
            <a:xfrm>
              <a:off x="4752" y="4892"/>
              <a:ext cx="2525" cy="1152"/>
            </a:xfrm>
            <a:prstGeom prst="ellipse">
              <a:avLst/>
            </a:prstGeom>
            <a:solidFill>
              <a:srgbClr val="FFFFFF"/>
            </a:solidFill>
            <a:ln w="9525">
              <a:solidFill>
                <a:srgbClr val="00B050"/>
              </a:solidFill>
              <a:round/>
              <a:headEnd/>
              <a:tailEnd/>
            </a:ln>
          </p:spPr>
          <p:txBody>
            <a:bodyPr/>
            <a:lstStyle/>
            <a:p>
              <a:pPr algn="ctr" eaLnBrk="0" hangingPunct="0"/>
              <a:r>
                <a:rPr lang="fr-FR" sz="1600" b="1" dirty="0">
                  <a:solidFill>
                    <a:srgbClr val="000066"/>
                  </a:solidFill>
                  <a:latin typeface="Flat Brush"/>
                </a:rPr>
                <a:t>Quantitatives</a:t>
              </a:r>
            </a:p>
          </p:txBody>
        </p:sp>
        <p:sp>
          <p:nvSpPr>
            <p:cNvPr id="40985" name="Line 13"/>
            <p:cNvSpPr>
              <a:spLocks noChangeShapeType="1"/>
            </p:cNvSpPr>
            <p:nvPr/>
          </p:nvSpPr>
          <p:spPr bwMode="auto">
            <a:xfrm flipH="1">
              <a:off x="4176" y="6048"/>
              <a:ext cx="1872" cy="288"/>
            </a:xfrm>
            <a:prstGeom prst="line">
              <a:avLst/>
            </a:prstGeom>
            <a:noFill/>
            <a:ln w="19050">
              <a:solidFill>
                <a:srgbClr val="00B050"/>
              </a:solidFill>
              <a:round/>
              <a:headEnd/>
              <a:tailEnd type="triangle" w="med" len="med"/>
            </a:ln>
          </p:spPr>
          <p:txBody>
            <a:bodyPr/>
            <a:lstStyle/>
            <a:p>
              <a:endParaRPr lang="fr-FR"/>
            </a:p>
          </p:txBody>
        </p:sp>
        <p:sp>
          <p:nvSpPr>
            <p:cNvPr id="40986" name="Line 14"/>
            <p:cNvSpPr>
              <a:spLocks noChangeShapeType="1"/>
            </p:cNvSpPr>
            <p:nvPr/>
          </p:nvSpPr>
          <p:spPr bwMode="auto">
            <a:xfrm>
              <a:off x="6048" y="6048"/>
              <a:ext cx="1872" cy="288"/>
            </a:xfrm>
            <a:prstGeom prst="line">
              <a:avLst/>
            </a:prstGeom>
            <a:noFill/>
            <a:ln w="19050">
              <a:solidFill>
                <a:srgbClr val="00B050"/>
              </a:solidFill>
              <a:round/>
              <a:headEnd/>
              <a:tailEnd type="triangle" w="med" len="med"/>
            </a:ln>
          </p:spPr>
          <p:txBody>
            <a:bodyPr/>
            <a:lstStyle/>
            <a:p>
              <a:endParaRPr lang="fr-FR"/>
            </a:p>
          </p:txBody>
        </p:sp>
      </p:grpSp>
      <p:sp>
        <p:nvSpPr>
          <p:cNvPr id="34831" name="Oval 15"/>
          <p:cNvSpPr>
            <a:spLocks noChangeArrowheads="1"/>
          </p:cNvSpPr>
          <p:nvPr/>
        </p:nvSpPr>
        <p:spPr bwMode="auto">
          <a:xfrm>
            <a:off x="7616825" y="4005263"/>
            <a:ext cx="1976438" cy="522287"/>
          </a:xfrm>
          <a:prstGeom prst="ellipse">
            <a:avLst/>
          </a:prstGeom>
          <a:solidFill>
            <a:srgbClr val="FFFFFF"/>
          </a:solidFill>
          <a:ln w="9525">
            <a:solidFill>
              <a:srgbClr val="000000"/>
            </a:solidFill>
            <a:round/>
            <a:headEnd/>
            <a:tailEnd/>
          </a:ln>
        </p:spPr>
        <p:txBody>
          <a:bodyPr/>
          <a:lstStyle/>
          <a:p>
            <a:pPr eaLnBrk="0" hangingPunct="0">
              <a:defRPr/>
            </a:pPr>
            <a:r>
              <a:rPr lang="fr-FR" sz="1600" b="1" dirty="0">
                <a:solidFill>
                  <a:schemeClr val="tx2">
                    <a:lumMod val="50000"/>
                  </a:schemeClr>
                </a:solidFill>
                <a:cs typeface="+mn-cs"/>
              </a:rPr>
              <a:t>Continues</a:t>
            </a:r>
          </a:p>
        </p:txBody>
      </p:sp>
      <p:grpSp>
        <p:nvGrpSpPr>
          <p:cNvPr id="4" name="Group 16"/>
          <p:cNvGrpSpPr>
            <a:grpSpLocks/>
          </p:cNvGrpSpPr>
          <p:nvPr/>
        </p:nvGrpSpPr>
        <p:grpSpPr bwMode="auto">
          <a:xfrm>
            <a:off x="595282" y="2857496"/>
            <a:ext cx="3133725" cy="1044575"/>
            <a:chOff x="4176" y="4896"/>
            <a:chExt cx="3744" cy="1440"/>
          </a:xfrm>
        </p:grpSpPr>
        <p:sp>
          <p:nvSpPr>
            <p:cNvPr id="40981" name="Oval 17"/>
            <p:cNvSpPr>
              <a:spLocks noChangeArrowheads="1"/>
            </p:cNvSpPr>
            <p:nvPr/>
          </p:nvSpPr>
          <p:spPr bwMode="auto">
            <a:xfrm>
              <a:off x="4445" y="4896"/>
              <a:ext cx="2986" cy="1152"/>
            </a:xfrm>
            <a:prstGeom prst="ellipse">
              <a:avLst/>
            </a:prstGeom>
            <a:solidFill>
              <a:srgbClr val="FFFFFF"/>
            </a:solidFill>
            <a:ln w="9525">
              <a:solidFill>
                <a:srgbClr val="0654B2"/>
              </a:solidFill>
              <a:round/>
              <a:headEnd/>
              <a:tailEnd/>
            </a:ln>
          </p:spPr>
          <p:txBody>
            <a:bodyPr/>
            <a:lstStyle/>
            <a:p>
              <a:pPr algn="ctr" eaLnBrk="0" hangingPunct="0"/>
              <a:r>
                <a:rPr lang="fr-FR" sz="1600" b="1">
                  <a:solidFill>
                    <a:srgbClr val="000066"/>
                  </a:solidFill>
                  <a:latin typeface="Flat Brush"/>
                </a:rPr>
                <a:t>Qualitatives</a:t>
              </a:r>
            </a:p>
          </p:txBody>
        </p:sp>
        <p:sp>
          <p:nvSpPr>
            <p:cNvPr id="40982" name="Line 18"/>
            <p:cNvSpPr>
              <a:spLocks noChangeShapeType="1"/>
            </p:cNvSpPr>
            <p:nvPr/>
          </p:nvSpPr>
          <p:spPr bwMode="auto">
            <a:xfrm flipH="1">
              <a:off x="4176" y="6048"/>
              <a:ext cx="1872" cy="288"/>
            </a:xfrm>
            <a:prstGeom prst="line">
              <a:avLst/>
            </a:prstGeom>
            <a:noFill/>
            <a:ln w="19050">
              <a:solidFill>
                <a:srgbClr val="0654B2"/>
              </a:solidFill>
              <a:round/>
              <a:headEnd/>
              <a:tailEnd type="triangle" w="med" len="med"/>
            </a:ln>
          </p:spPr>
          <p:txBody>
            <a:bodyPr/>
            <a:lstStyle/>
            <a:p>
              <a:endParaRPr lang="fr-FR"/>
            </a:p>
          </p:txBody>
        </p:sp>
        <p:sp>
          <p:nvSpPr>
            <p:cNvPr id="40983" name="Line 19"/>
            <p:cNvSpPr>
              <a:spLocks noChangeShapeType="1"/>
            </p:cNvSpPr>
            <p:nvPr/>
          </p:nvSpPr>
          <p:spPr bwMode="auto">
            <a:xfrm>
              <a:off x="6048" y="6048"/>
              <a:ext cx="1872" cy="288"/>
            </a:xfrm>
            <a:prstGeom prst="line">
              <a:avLst/>
            </a:prstGeom>
            <a:noFill/>
            <a:ln w="19050">
              <a:solidFill>
                <a:srgbClr val="0654B2"/>
              </a:solidFill>
              <a:round/>
              <a:headEnd/>
              <a:tailEnd type="triangle" w="med" len="med"/>
            </a:ln>
          </p:spPr>
          <p:txBody>
            <a:bodyPr/>
            <a:lstStyle/>
            <a:p>
              <a:endParaRPr lang="fr-FR"/>
            </a:p>
          </p:txBody>
        </p:sp>
      </p:grpSp>
      <p:sp>
        <p:nvSpPr>
          <p:cNvPr id="34836" name="Oval 20"/>
          <p:cNvSpPr>
            <a:spLocks noChangeArrowheads="1"/>
          </p:cNvSpPr>
          <p:nvPr/>
        </p:nvSpPr>
        <p:spPr bwMode="auto">
          <a:xfrm>
            <a:off x="5313363" y="3933825"/>
            <a:ext cx="1952625" cy="522288"/>
          </a:xfrm>
          <a:prstGeom prst="ellipse">
            <a:avLst/>
          </a:prstGeom>
          <a:solidFill>
            <a:srgbClr val="FFFFFF"/>
          </a:solidFill>
          <a:ln w="9525">
            <a:solidFill>
              <a:srgbClr val="000000"/>
            </a:solidFill>
            <a:round/>
            <a:headEnd/>
            <a:tailEnd/>
          </a:ln>
        </p:spPr>
        <p:txBody>
          <a:bodyPr/>
          <a:lstStyle/>
          <a:p>
            <a:pPr eaLnBrk="0" hangingPunct="0">
              <a:defRPr/>
            </a:pPr>
            <a:r>
              <a:rPr lang="fr-FR" sz="1600" b="1" dirty="0">
                <a:solidFill>
                  <a:schemeClr val="tx2">
                    <a:lumMod val="50000"/>
                  </a:schemeClr>
                </a:solidFill>
                <a:cs typeface="+mn-cs"/>
              </a:rPr>
              <a:t>Discrètes</a:t>
            </a:r>
          </a:p>
        </p:txBody>
      </p:sp>
      <p:sp>
        <p:nvSpPr>
          <p:cNvPr id="34837" name="Oval 21"/>
          <p:cNvSpPr>
            <a:spLocks noChangeArrowheads="1"/>
          </p:cNvSpPr>
          <p:nvPr/>
        </p:nvSpPr>
        <p:spPr bwMode="auto">
          <a:xfrm>
            <a:off x="166654" y="4000504"/>
            <a:ext cx="2022475" cy="522288"/>
          </a:xfrm>
          <a:prstGeom prst="ellipse">
            <a:avLst/>
          </a:prstGeom>
          <a:solidFill>
            <a:srgbClr val="FFFFFF"/>
          </a:solidFill>
          <a:ln w="9525">
            <a:solidFill>
              <a:srgbClr val="000000"/>
            </a:solidFill>
            <a:round/>
            <a:headEnd/>
            <a:tailEnd/>
          </a:ln>
        </p:spPr>
        <p:txBody>
          <a:bodyPr/>
          <a:lstStyle/>
          <a:p>
            <a:pPr eaLnBrk="0" hangingPunct="0">
              <a:defRPr/>
            </a:pPr>
            <a:r>
              <a:rPr lang="fr-FR" sz="1600" b="1" dirty="0">
                <a:solidFill>
                  <a:schemeClr val="tx2">
                    <a:lumMod val="50000"/>
                  </a:schemeClr>
                </a:solidFill>
                <a:cs typeface="+mn-cs"/>
              </a:rPr>
              <a:t>Nominales</a:t>
            </a:r>
          </a:p>
        </p:txBody>
      </p:sp>
      <p:sp>
        <p:nvSpPr>
          <p:cNvPr id="34838" name="Oval 22"/>
          <p:cNvSpPr>
            <a:spLocks noChangeArrowheads="1"/>
          </p:cNvSpPr>
          <p:nvPr/>
        </p:nvSpPr>
        <p:spPr bwMode="auto">
          <a:xfrm>
            <a:off x="2720975" y="4005263"/>
            <a:ext cx="1857375" cy="522287"/>
          </a:xfrm>
          <a:prstGeom prst="ellipse">
            <a:avLst/>
          </a:prstGeom>
          <a:solidFill>
            <a:srgbClr val="FFFFFF"/>
          </a:solidFill>
          <a:ln w="9525">
            <a:solidFill>
              <a:srgbClr val="000000"/>
            </a:solidFill>
            <a:round/>
            <a:headEnd/>
            <a:tailEnd/>
          </a:ln>
        </p:spPr>
        <p:txBody>
          <a:bodyPr/>
          <a:lstStyle/>
          <a:p>
            <a:pPr eaLnBrk="0" hangingPunct="0">
              <a:defRPr/>
            </a:pPr>
            <a:r>
              <a:rPr lang="fr-FR" sz="1600" b="1" dirty="0">
                <a:solidFill>
                  <a:schemeClr val="tx2">
                    <a:lumMod val="50000"/>
                  </a:schemeClr>
                </a:solidFill>
                <a:cs typeface="+mn-cs"/>
              </a:rPr>
              <a:t>Ordinales</a:t>
            </a:r>
          </a:p>
        </p:txBody>
      </p:sp>
      <p:sp>
        <p:nvSpPr>
          <p:cNvPr id="34839" name="Line 23"/>
          <p:cNvSpPr>
            <a:spLocks noChangeShapeType="1"/>
          </p:cNvSpPr>
          <p:nvPr/>
        </p:nvSpPr>
        <p:spPr bwMode="auto">
          <a:xfrm>
            <a:off x="1166786" y="4572008"/>
            <a:ext cx="0" cy="130175"/>
          </a:xfrm>
          <a:prstGeom prst="line">
            <a:avLst/>
          </a:prstGeom>
          <a:noFill/>
          <a:ln w="9525">
            <a:solidFill>
              <a:srgbClr val="000000"/>
            </a:solidFill>
            <a:round/>
            <a:headEnd/>
            <a:tailEnd type="triangle" w="med" len="med"/>
          </a:ln>
        </p:spPr>
        <p:txBody>
          <a:bodyPr/>
          <a:lstStyle/>
          <a:p>
            <a:endParaRPr lang="fr-FR"/>
          </a:p>
        </p:txBody>
      </p:sp>
      <p:sp>
        <p:nvSpPr>
          <p:cNvPr id="34840" name="Line 24"/>
          <p:cNvSpPr>
            <a:spLocks noChangeShapeType="1"/>
          </p:cNvSpPr>
          <p:nvPr/>
        </p:nvSpPr>
        <p:spPr bwMode="auto">
          <a:xfrm>
            <a:off x="3584575" y="4581525"/>
            <a:ext cx="0" cy="130175"/>
          </a:xfrm>
          <a:prstGeom prst="line">
            <a:avLst/>
          </a:prstGeom>
          <a:noFill/>
          <a:ln w="9525">
            <a:solidFill>
              <a:srgbClr val="000000"/>
            </a:solidFill>
            <a:round/>
            <a:headEnd/>
            <a:tailEnd type="triangle" w="med" len="med"/>
          </a:ln>
        </p:spPr>
        <p:txBody>
          <a:bodyPr/>
          <a:lstStyle/>
          <a:p>
            <a:endParaRPr lang="fr-FR"/>
          </a:p>
        </p:txBody>
      </p:sp>
      <p:sp>
        <p:nvSpPr>
          <p:cNvPr id="34841" name="Line 25"/>
          <p:cNvSpPr>
            <a:spLocks noChangeShapeType="1"/>
          </p:cNvSpPr>
          <p:nvPr/>
        </p:nvSpPr>
        <p:spPr bwMode="auto">
          <a:xfrm>
            <a:off x="6215063" y="4594225"/>
            <a:ext cx="0" cy="130175"/>
          </a:xfrm>
          <a:prstGeom prst="line">
            <a:avLst/>
          </a:prstGeom>
          <a:noFill/>
          <a:ln w="9525">
            <a:solidFill>
              <a:srgbClr val="000000"/>
            </a:solidFill>
            <a:round/>
            <a:headEnd/>
            <a:tailEnd type="triangle" w="med" len="med"/>
          </a:ln>
        </p:spPr>
        <p:txBody>
          <a:bodyPr/>
          <a:lstStyle/>
          <a:p>
            <a:endParaRPr lang="fr-FR"/>
          </a:p>
        </p:txBody>
      </p:sp>
      <p:sp>
        <p:nvSpPr>
          <p:cNvPr id="34842" name="Line 26"/>
          <p:cNvSpPr>
            <a:spLocks noChangeShapeType="1"/>
          </p:cNvSpPr>
          <p:nvPr/>
        </p:nvSpPr>
        <p:spPr bwMode="auto">
          <a:xfrm>
            <a:off x="8435975" y="4594225"/>
            <a:ext cx="0" cy="130175"/>
          </a:xfrm>
          <a:prstGeom prst="line">
            <a:avLst/>
          </a:prstGeom>
          <a:noFill/>
          <a:ln w="9525">
            <a:solidFill>
              <a:srgbClr val="000000"/>
            </a:solidFill>
            <a:round/>
            <a:headEnd/>
            <a:tailEnd type="triangle" w="med" len="med"/>
          </a:ln>
        </p:spPr>
        <p:txBody>
          <a:bodyPr/>
          <a:lstStyle/>
          <a:p>
            <a:endParaRPr lang="fr-FR"/>
          </a:p>
        </p:txBody>
      </p:sp>
      <p:sp>
        <p:nvSpPr>
          <p:cNvPr id="34851" name="Text Box 35"/>
          <p:cNvSpPr txBox="1">
            <a:spLocks noChangeArrowheads="1"/>
          </p:cNvSpPr>
          <p:nvPr/>
        </p:nvSpPr>
        <p:spPr bwMode="auto">
          <a:xfrm>
            <a:off x="7524768" y="2000240"/>
            <a:ext cx="1822450" cy="400050"/>
          </a:xfrm>
          <a:prstGeom prst="rect">
            <a:avLst/>
          </a:prstGeom>
          <a:noFill/>
          <a:ln w="9525">
            <a:solidFill>
              <a:schemeClr val="tx1"/>
            </a:solidFill>
            <a:miter lim="800000"/>
            <a:headEnd/>
            <a:tailEnd/>
          </a:ln>
        </p:spPr>
        <p:txBody>
          <a:bodyPr wrap="none">
            <a:spAutoFit/>
          </a:bodyPr>
          <a:lstStyle/>
          <a:p>
            <a:r>
              <a:rPr lang="fr-FR" sz="2000" b="1" dirty="0">
                <a:solidFill>
                  <a:schemeClr val="tx1"/>
                </a:solidFill>
              </a:rPr>
              <a:t>Mesurables</a:t>
            </a:r>
          </a:p>
        </p:txBody>
      </p:sp>
      <p:sp>
        <p:nvSpPr>
          <p:cNvPr id="34852" name="Text Box 36"/>
          <p:cNvSpPr txBox="1">
            <a:spLocks noChangeArrowheads="1"/>
          </p:cNvSpPr>
          <p:nvPr/>
        </p:nvSpPr>
        <p:spPr bwMode="auto">
          <a:xfrm>
            <a:off x="666720" y="2071678"/>
            <a:ext cx="1962150" cy="400050"/>
          </a:xfrm>
          <a:prstGeom prst="rect">
            <a:avLst/>
          </a:prstGeom>
          <a:noFill/>
          <a:ln w="9525">
            <a:solidFill>
              <a:schemeClr val="tx1"/>
            </a:solidFill>
            <a:miter lim="800000"/>
            <a:headEnd/>
            <a:tailEnd/>
          </a:ln>
        </p:spPr>
        <p:txBody>
          <a:bodyPr wrap="none">
            <a:spAutoFit/>
          </a:bodyPr>
          <a:lstStyle/>
          <a:p>
            <a:r>
              <a:rPr lang="fr-FR" sz="2000" b="1" dirty="0">
                <a:solidFill>
                  <a:schemeClr val="tx1"/>
                </a:solidFill>
              </a:rPr>
              <a:t>Observables</a:t>
            </a:r>
          </a:p>
        </p:txBody>
      </p:sp>
      <p:sp>
        <p:nvSpPr>
          <p:cNvPr id="29" name="Espace réservé du numéro de diapositive 28"/>
          <p:cNvSpPr>
            <a:spLocks noGrp="1"/>
          </p:cNvSpPr>
          <p:nvPr>
            <p:ph type="sldNum" sz="quarter" idx="12"/>
          </p:nvPr>
        </p:nvSpPr>
        <p:spPr/>
        <p:txBody>
          <a:bodyPr/>
          <a:lstStyle/>
          <a:p>
            <a:pPr>
              <a:defRPr/>
            </a:pPr>
            <a:fld id="{FF07C630-A5BF-4D3F-A134-576D56D1E7D6}" type="slidenum">
              <a:rPr lang="en-US" smtClean="0"/>
              <a:pPr>
                <a:defRPr/>
              </a:pPr>
              <a:t>12</a:t>
            </a:fld>
            <a:endParaRPr lang="en-US" dirty="0"/>
          </a:p>
        </p:txBody>
      </p:sp>
      <p:sp>
        <p:nvSpPr>
          <p:cNvPr id="30" name="Accolades 29"/>
          <p:cNvSpPr/>
          <p:nvPr/>
        </p:nvSpPr>
        <p:spPr>
          <a:xfrm>
            <a:off x="0" y="4941888"/>
            <a:ext cx="2360613" cy="1582737"/>
          </a:xfrm>
          <a:prstGeom prst="bracePair">
            <a:avLst/>
          </a:prstGeom>
        </p:spPr>
        <p:style>
          <a:lnRef idx="1">
            <a:schemeClr val="accent1"/>
          </a:lnRef>
          <a:fillRef idx="0">
            <a:schemeClr val="accent1"/>
          </a:fillRef>
          <a:effectRef idx="0">
            <a:schemeClr val="accent1"/>
          </a:effectRef>
          <a:fontRef idx="minor">
            <a:schemeClr val="tx1"/>
          </a:fontRef>
        </p:style>
        <p:txBody>
          <a:bodyPr anchor="ctr"/>
          <a:lstStyle/>
          <a:p>
            <a:pPr algn="just">
              <a:defRPr/>
            </a:pPr>
            <a:r>
              <a:rPr lang="fr-FR" sz="2000" b="1" i="1" dirty="0"/>
              <a:t>- Sexe</a:t>
            </a:r>
          </a:p>
          <a:p>
            <a:pPr algn="just">
              <a:buFontTx/>
              <a:buChar char="-"/>
              <a:defRPr/>
            </a:pPr>
            <a:r>
              <a:rPr lang="fr-FR" sz="2000" b="1" i="1" dirty="0"/>
              <a:t>Couleur</a:t>
            </a:r>
          </a:p>
          <a:p>
            <a:pPr algn="just">
              <a:buFontTx/>
              <a:buChar char="-"/>
              <a:defRPr/>
            </a:pPr>
            <a:r>
              <a:rPr lang="fr-FR" sz="2000" b="1" i="1" dirty="0"/>
              <a:t>Ville d’origine</a:t>
            </a:r>
          </a:p>
          <a:p>
            <a:pPr algn="just">
              <a:buFontTx/>
              <a:buChar char="-"/>
              <a:defRPr/>
            </a:pPr>
            <a:r>
              <a:rPr lang="fr-FR" sz="2000" b="1" i="1" dirty="0"/>
              <a:t>Type de Culture</a:t>
            </a:r>
          </a:p>
          <a:p>
            <a:pPr algn="just">
              <a:buFontTx/>
              <a:buChar char="-"/>
              <a:defRPr/>
            </a:pPr>
            <a:r>
              <a:rPr lang="fr-FR" sz="2000" b="1" i="1" dirty="0"/>
              <a:t>…etc.</a:t>
            </a:r>
          </a:p>
          <a:p>
            <a:pPr algn="ctr">
              <a:defRPr/>
            </a:pPr>
            <a:endParaRPr lang="fr-FR" sz="2000" dirty="0"/>
          </a:p>
        </p:txBody>
      </p:sp>
      <p:sp>
        <p:nvSpPr>
          <p:cNvPr id="31" name="Accolades 30"/>
          <p:cNvSpPr/>
          <p:nvPr/>
        </p:nvSpPr>
        <p:spPr>
          <a:xfrm>
            <a:off x="2432050" y="4724400"/>
            <a:ext cx="2736850" cy="1800225"/>
          </a:xfrm>
          <a:prstGeom prst="bracePair">
            <a:avLst/>
          </a:prstGeom>
        </p:spPr>
        <p:style>
          <a:lnRef idx="1">
            <a:schemeClr val="accent1"/>
          </a:lnRef>
          <a:fillRef idx="0">
            <a:schemeClr val="accent1"/>
          </a:fillRef>
          <a:effectRef idx="0">
            <a:schemeClr val="accent1"/>
          </a:effectRef>
          <a:fontRef idx="minor">
            <a:schemeClr val="tx1"/>
          </a:fontRef>
        </p:style>
        <p:txBody>
          <a:bodyPr anchor="ctr"/>
          <a:lstStyle/>
          <a:p>
            <a:pPr algn="just">
              <a:buFontTx/>
              <a:buChar char="-"/>
              <a:defRPr/>
            </a:pPr>
            <a:r>
              <a:rPr lang="fr-FR" sz="2000" b="1" i="1" dirty="0"/>
              <a:t>Situation </a:t>
            </a:r>
            <a:r>
              <a:rPr lang="fr-FR" sz="2000" b="1" i="1" dirty="0" err="1"/>
              <a:t>socioprof</a:t>
            </a:r>
            <a:endParaRPr lang="fr-FR" sz="2000" b="1" i="1" dirty="0"/>
          </a:p>
          <a:p>
            <a:pPr algn="just">
              <a:buFontTx/>
              <a:buChar char="-"/>
              <a:defRPr/>
            </a:pPr>
            <a:r>
              <a:rPr lang="fr-FR" sz="2000" b="1" i="1" dirty="0"/>
              <a:t>Niveau d’étude</a:t>
            </a:r>
          </a:p>
          <a:p>
            <a:pPr algn="just">
              <a:buFontTx/>
              <a:buChar char="-"/>
              <a:defRPr/>
            </a:pPr>
            <a:r>
              <a:rPr lang="fr-FR" sz="2000" b="1" i="1" dirty="0"/>
              <a:t>Appréciation</a:t>
            </a:r>
          </a:p>
          <a:p>
            <a:pPr algn="just">
              <a:buFontTx/>
              <a:buChar char="-"/>
              <a:defRPr/>
            </a:pPr>
            <a:r>
              <a:rPr lang="fr-FR" sz="2000" b="1" i="1" dirty="0"/>
              <a:t>…etc.</a:t>
            </a:r>
          </a:p>
          <a:p>
            <a:pPr algn="ctr">
              <a:defRPr/>
            </a:pPr>
            <a:endParaRPr lang="fr-FR" sz="2000" dirty="0"/>
          </a:p>
        </p:txBody>
      </p:sp>
      <p:sp>
        <p:nvSpPr>
          <p:cNvPr id="32" name="Accolades 31"/>
          <p:cNvSpPr/>
          <p:nvPr/>
        </p:nvSpPr>
        <p:spPr>
          <a:xfrm>
            <a:off x="5168900" y="4724400"/>
            <a:ext cx="2376488" cy="1800225"/>
          </a:xfrm>
          <a:prstGeom prst="bracePair">
            <a:avLst/>
          </a:prstGeom>
        </p:spPr>
        <p:style>
          <a:lnRef idx="1">
            <a:schemeClr val="accent1"/>
          </a:lnRef>
          <a:fillRef idx="0">
            <a:schemeClr val="accent1"/>
          </a:fillRef>
          <a:effectRef idx="0">
            <a:schemeClr val="accent1"/>
          </a:effectRef>
          <a:fontRef idx="minor">
            <a:schemeClr val="tx1"/>
          </a:fontRef>
        </p:style>
        <p:txBody>
          <a:bodyPr anchor="ctr"/>
          <a:lstStyle/>
          <a:p>
            <a:pPr algn="just">
              <a:buFontTx/>
              <a:buChar char="-"/>
              <a:defRPr/>
            </a:pPr>
            <a:r>
              <a:rPr lang="fr-FR" sz="2000" b="1" i="1" dirty="0"/>
              <a:t>N. d’enfants</a:t>
            </a:r>
          </a:p>
          <a:p>
            <a:pPr algn="just">
              <a:buFontTx/>
              <a:buChar char="-"/>
              <a:defRPr/>
            </a:pPr>
            <a:r>
              <a:rPr lang="fr-FR" sz="2000" b="1" i="1" dirty="0"/>
              <a:t>N. de bactéries</a:t>
            </a:r>
          </a:p>
          <a:p>
            <a:pPr algn="just">
              <a:buFontTx/>
              <a:buChar char="-"/>
              <a:defRPr/>
            </a:pPr>
            <a:r>
              <a:rPr lang="fr-FR" sz="2000" b="1" i="1" dirty="0"/>
              <a:t>N. d’assurés</a:t>
            </a:r>
          </a:p>
          <a:p>
            <a:pPr algn="just">
              <a:buFontTx/>
              <a:buChar char="-"/>
              <a:defRPr/>
            </a:pPr>
            <a:r>
              <a:rPr lang="fr-FR" sz="2000" b="1" i="1" dirty="0"/>
              <a:t>N. de salariés</a:t>
            </a:r>
          </a:p>
          <a:p>
            <a:pPr algn="just">
              <a:buFontTx/>
              <a:buChar char="-"/>
              <a:defRPr/>
            </a:pPr>
            <a:r>
              <a:rPr lang="fr-FR" sz="2000" b="1" i="1" dirty="0"/>
              <a:t>N. de patients</a:t>
            </a:r>
          </a:p>
          <a:p>
            <a:pPr algn="just">
              <a:buFontTx/>
              <a:buChar char="-"/>
              <a:defRPr/>
            </a:pPr>
            <a:r>
              <a:rPr lang="fr-FR" sz="2000" b="1" i="1" dirty="0"/>
              <a:t>…etc.</a:t>
            </a:r>
          </a:p>
          <a:p>
            <a:pPr algn="ctr">
              <a:defRPr/>
            </a:pPr>
            <a:endParaRPr lang="fr-FR" sz="2000" dirty="0"/>
          </a:p>
        </p:txBody>
      </p:sp>
      <p:sp>
        <p:nvSpPr>
          <p:cNvPr id="33" name="Accolades 32"/>
          <p:cNvSpPr/>
          <p:nvPr/>
        </p:nvSpPr>
        <p:spPr>
          <a:xfrm>
            <a:off x="7616825" y="4868863"/>
            <a:ext cx="2289175" cy="1584325"/>
          </a:xfrm>
          <a:prstGeom prst="bracePair">
            <a:avLst/>
          </a:prstGeom>
        </p:spPr>
        <p:style>
          <a:lnRef idx="1">
            <a:schemeClr val="accent1"/>
          </a:lnRef>
          <a:fillRef idx="0">
            <a:schemeClr val="accent1"/>
          </a:fillRef>
          <a:effectRef idx="0">
            <a:schemeClr val="accent1"/>
          </a:effectRef>
          <a:fontRef idx="minor">
            <a:schemeClr val="tx1"/>
          </a:fontRef>
        </p:style>
        <p:txBody>
          <a:bodyPr anchor="ctr"/>
          <a:lstStyle/>
          <a:p>
            <a:pPr algn="just">
              <a:buFontTx/>
              <a:buChar char="-"/>
              <a:defRPr/>
            </a:pPr>
            <a:r>
              <a:rPr lang="fr-FR" sz="2000" b="1" i="1" dirty="0"/>
              <a:t>Taille</a:t>
            </a:r>
          </a:p>
          <a:p>
            <a:pPr algn="just">
              <a:buFontTx/>
              <a:buChar char="-"/>
              <a:defRPr/>
            </a:pPr>
            <a:r>
              <a:rPr lang="fr-FR" sz="2000" b="1" i="1" dirty="0"/>
              <a:t>Poids</a:t>
            </a:r>
          </a:p>
          <a:p>
            <a:pPr algn="just">
              <a:buFontTx/>
              <a:buChar char="-"/>
              <a:defRPr/>
            </a:pPr>
            <a:r>
              <a:rPr lang="fr-FR" sz="2000" b="1" i="1" dirty="0"/>
              <a:t>Taux de glucose</a:t>
            </a:r>
          </a:p>
          <a:p>
            <a:pPr algn="just">
              <a:buFontTx/>
              <a:buChar char="-"/>
              <a:defRPr/>
            </a:pPr>
            <a:r>
              <a:rPr lang="fr-FR" sz="2000" b="1" i="1" dirty="0"/>
              <a:t>Durée de vie</a:t>
            </a:r>
          </a:p>
          <a:p>
            <a:pPr algn="just">
              <a:buFontTx/>
              <a:buChar char="-"/>
              <a:defRPr/>
            </a:pPr>
            <a:r>
              <a:rPr lang="fr-FR" sz="2000" b="1" i="1" dirty="0"/>
              <a:t>.</a:t>
            </a:r>
          </a:p>
          <a:p>
            <a:pPr algn="ctr">
              <a:defRPr/>
            </a:pPr>
            <a:endParaRPr lang="fr-FR" sz="2000" dirty="0"/>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box(in)">
                                      <p:cBhvr>
                                        <p:cTn id="7" dur="500"/>
                                        <p:tgtEl>
                                          <p:spTgt spid="3482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amond(in)">
                                      <p:cBhvr>
                                        <p:cTn id="22" dur="20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4836"/>
                                        </p:tgtEl>
                                        <p:attrNameLst>
                                          <p:attrName>style.visibility</p:attrName>
                                        </p:attrNameLst>
                                      </p:cBhvr>
                                      <p:to>
                                        <p:strVal val="visible"/>
                                      </p:to>
                                    </p:set>
                                    <p:animEffect transition="in" filter="diamond(in)">
                                      <p:cBhvr>
                                        <p:cTn id="27" dur="2000"/>
                                        <p:tgtEl>
                                          <p:spTgt spid="3483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4839"/>
                                        </p:tgtEl>
                                        <p:attrNameLst>
                                          <p:attrName>style.visibility</p:attrName>
                                        </p:attrNameLst>
                                      </p:cBhvr>
                                      <p:to>
                                        <p:strVal val="visible"/>
                                      </p:to>
                                    </p:set>
                                    <p:animEffect transition="in" filter="box(in)">
                                      <p:cBhvr>
                                        <p:cTn id="32" dur="500"/>
                                        <p:tgtEl>
                                          <p:spTgt spid="3483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4831"/>
                                        </p:tgtEl>
                                        <p:attrNameLst>
                                          <p:attrName>style.visibility</p:attrName>
                                        </p:attrNameLst>
                                      </p:cBhvr>
                                      <p:to>
                                        <p:strVal val="visible"/>
                                      </p:to>
                                    </p:set>
                                    <p:animEffect transition="in" filter="box(in)">
                                      <p:cBhvr>
                                        <p:cTn id="37" dur="500"/>
                                        <p:tgtEl>
                                          <p:spTgt spid="34831"/>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4840"/>
                                        </p:tgtEl>
                                        <p:attrNameLst>
                                          <p:attrName>style.visibility</p:attrName>
                                        </p:attrNameLst>
                                      </p:cBhvr>
                                      <p:to>
                                        <p:strVal val="visible"/>
                                      </p:to>
                                    </p:set>
                                    <p:animEffect transition="in" filter="box(in)">
                                      <p:cBhvr>
                                        <p:cTn id="42" dur="500"/>
                                        <p:tgtEl>
                                          <p:spTgt spid="34840"/>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34837"/>
                                        </p:tgtEl>
                                        <p:attrNameLst>
                                          <p:attrName>style.visibility</p:attrName>
                                        </p:attrNameLst>
                                      </p:cBhvr>
                                      <p:to>
                                        <p:strVal val="visible"/>
                                      </p:to>
                                    </p:set>
                                    <p:animEffect transition="in" filter="diamond(in)">
                                      <p:cBhvr>
                                        <p:cTn id="47" dur="2000"/>
                                        <p:tgtEl>
                                          <p:spTgt spid="34837"/>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4841"/>
                                        </p:tgtEl>
                                        <p:attrNameLst>
                                          <p:attrName>style.visibility</p:attrName>
                                        </p:attrNameLst>
                                      </p:cBhvr>
                                      <p:to>
                                        <p:strVal val="visible"/>
                                      </p:to>
                                    </p:set>
                                    <p:animEffect transition="in" filter="box(in)">
                                      <p:cBhvr>
                                        <p:cTn id="52" dur="500"/>
                                        <p:tgtEl>
                                          <p:spTgt spid="34841"/>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34838"/>
                                        </p:tgtEl>
                                        <p:attrNameLst>
                                          <p:attrName>style.visibility</p:attrName>
                                        </p:attrNameLst>
                                      </p:cBhvr>
                                      <p:to>
                                        <p:strVal val="visible"/>
                                      </p:to>
                                    </p:set>
                                    <p:animEffect transition="in" filter="checkerboard(across)">
                                      <p:cBhvr>
                                        <p:cTn id="57" dur="500"/>
                                        <p:tgtEl>
                                          <p:spTgt spid="3483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4842"/>
                                        </p:tgtEl>
                                        <p:attrNameLst>
                                          <p:attrName>style.visibility</p:attrName>
                                        </p:attrNameLst>
                                      </p:cBhvr>
                                      <p:to>
                                        <p:strVal val="visible"/>
                                      </p:to>
                                    </p:set>
                                    <p:animEffect transition="in" filter="blinds(horizontal)">
                                      <p:cBhvr>
                                        <p:cTn id="62" dur="500"/>
                                        <p:tgtEl>
                                          <p:spTgt spid="34842"/>
                                        </p:tgtEl>
                                      </p:cBhvr>
                                    </p:animEffect>
                                  </p:childTnLst>
                                </p:cTn>
                              </p:par>
                            </p:childTnLst>
                          </p:cTn>
                        </p:par>
                      </p:childTnLst>
                    </p:cTn>
                  </p:par>
                  <p:par>
                    <p:cTn id="63" fill="hold">
                      <p:stCondLst>
                        <p:cond delay="indefinite"/>
                      </p:stCondLst>
                      <p:childTnLst>
                        <p:par>
                          <p:cTn id="64" fill="hold">
                            <p:stCondLst>
                              <p:cond delay="0"/>
                            </p:stCondLst>
                            <p:childTnLst>
                              <p:par>
                                <p:cTn id="65" presetID="24" presetClass="entr" presetSubtype="0" fill="hold" grpId="0" nodeType="clickEffect">
                                  <p:stCondLst>
                                    <p:cond delay="0"/>
                                  </p:stCondLst>
                                  <p:childTnLst>
                                    <p:set>
                                      <p:cBhvr>
                                        <p:cTn id="66" dur="1" fill="hold">
                                          <p:stCondLst>
                                            <p:cond delay="0"/>
                                          </p:stCondLst>
                                        </p:cTn>
                                        <p:tgtEl>
                                          <p:spTgt spid="34851"/>
                                        </p:tgtEl>
                                        <p:attrNameLst>
                                          <p:attrName>style.visibility</p:attrName>
                                        </p:attrNameLst>
                                      </p:cBhvr>
                                      <p:to>
                                        <p:strVal val="visible"/>
                                      </p:to>
                                    </p:set>
                                    <p:anim to="" calcmode="lin" valueType="num">
                                      <p:cBhvr>
                                        <p:cTn id="67" dur="1" fill="hold"/>
                                        <p:tgtEl>
                                          <p:spTgt spid="34851"/>
                                        </p:tgtEl>
                                        <p:attrNameLst>
                                          <p:attrName/>
                                        </p:attrNameLst>
                                      </p:cBhvr>
                                    </p:anim>
                                  </p:childTnLst>
                                </p:cTn>
                              </p:par>
                            </p:childTnLst>
                          </p:cTn>
                        </p:par>
                      </p:childTnLst>
                    </p:cTn>
                  </p:par>
                  <p:par>
                    <p:cTn id="68" fill="hold">
                      <p:stCondLst>
                        <p:cond delay="indefinite"/>
                      </p:stCondLst>
                      <p:childTnLst>
                        <p:par>
                          <p:cTn id="69" fill="hold">
                            <p:stCondLst>
                              <p:cond delay="0"/>
                            </p:stCondLst>
                            <p:childTnLst>
                              <p:par>
                                <p:cTn id="70" presetID="24" presetClass="entr" presetSubtype="0" fill="hold" grpId="0" nodeType="clickEffect">
                                  <p:stCondLst>
                                    <p:cond delay="0"/>
                                  </p:stCondLst>
                                  <p:childTnLst>
                                    <p:set>
                                      <p:cBhvr>
                                        <p:cTn id="71" dur="1" fill="hold">
                                          <p:stCondLst>
                                            <p:cond delay="0"/>
                                          </p:stCondLst>
                                        </p:cTn>
                                        <p:tgtEl>
                                          <p:spTgt spid="34852"/>
                                        </p:tgtEl>
                                        <p:attrNameLst>
                                          <p:attrName>style.visibility</p:attrName>
                                        </p:attrNameLst>
                                      </p:cBhvr>
                                      <p:to>
                                        <p:strVal val="visible"/>
                                      </p:to>
                                    </p:set>
                                    <p:anim to="" calcmode="lin" valueType="num">
                                      <p:cBhvr>
                                        <p:cTn id="72" dur="1" fill="hold"/>
                                        <p:tgtEl>
                                          <p:spTgt spid="3485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p:bldP spid="34831" grpId="0" animBg="1"/>
      <p:bldP spid="34836" grpId="0" animBg="1"/>
      <p:bldP spid="34837" grpId="0" animBg="1"/>
      <p:bldP spid="34838" grpId="0" animBg="1"/>
      <p:bldP spid="34839" grpId="0" animBg="1"/>
      <p:bldP spid="34840" grpId="0" animBg="1"/>
      <p:bldP spid="34841" grpId="0" animBg="1"/>
      <p:bldP spid="34842" grpId="0" animBg="1"/>
      <p:bldP spid="34851" grpId="0" animBg="1"/>
      <p:bldP spid="3485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fr-FR" sz="4000" b="1" dirty="0" smtClean="0">
                <a:solidFill>
                  <a:schemeClr val="accent2">
                    <a:lumMod val="75000"/>
                  </a:schemeClr>
                </a:solidFill>
                <a:latin typeface="Book Antiqua" pitchFamily="18" charset="0"/>
              </a:rPr>
              <a:t>Echelles de mesure</a:t>
            </a:r>
          </a:p>
        </p:txBody>
      </p:sp>
      <p:sp>
        <p:nvSpPr>
          <p:cNvPr id="20" name="Espace réservé du numéro de diapositive 19"/>
          <p:cNvSpPr>
            <a:spLocks noGrp="1"/>
          </p:cNvSpPr>
          <p:nvPr>
            <p:ph type="sldNum" sz="quarter" idx="12"/>
          </p:nvPr>
        </p:nvSpPr>
        <p:spPr/>
        <p:txBody>
          <a:bodyPr/>
          <a:lstStyle/>
          <a:p>
            <a:pPr>
              <a:defRPr/>
            </a:pPr>
            <a:fld id="{F0C36459-4919-4B9D-A73E-50CE7F94376B}" type="slidenum">
              <a:rPr lang="en-US" smtClean="0"/>
              <a:pPr>
                <a:defRPr/>
              </a:pPr>
              <a:t>13</a:t>
            </a:fld>
            <a:endParaRPr lang="en-US" dirty="0"/>
          </a:p>
        </p:txBody>
      </p:sp>
      <p:sp>
        <p:nvSpPr>
          <p:cNvPr id="41987" name="Text Box 6"/>
          <p:cNvSpPr txBox="1">
            <a:spLocks noChangeArrowheads="1"/>
          </p:cNvSpPr>
          <p:nvPr/>
        </p:nvSpPr>
        <p:spPr bwMode="auto">
          <a:xfrm>
            <a:off x="4705350" y="1530350"/>
            <a:ext cx="1149350" cy="400050"/>
          </a:xfrm>
          <a:prstGeom prst="rect">
            <a:avLst/>
          </a:prstGeom>
          <a:noFill/>
          <a:ln w="25400">
            <a:noFill/>
            <a:miter lim="800000"/>
            <a:headEnd type="none" w="sm" len="sm"/>
            <a:tailEnd type="none" w="sm" len="sm"/>
          </a:ln>
        </p:spPr>
        <p:txBody>
          <a:bodyPr wrap="none">
            <a:spAutoFit/>
          </a:bodyPr>
          <a:lstStyle/>
          <a:p>
            <a:pPr eaLnBrk="0" hangingPunct="0"/>
            <a:r>
              <a:rPr lang="fr-FR" sz="2000" b="1">
                <a:solidFill>
                  <a:srgbClr val="002060"/>
                </a:solidFill>
                <a:latin typeface="Trebuchet MS" pitchFamily="34" charset="0"/>
              </a:rPr>
              <a:t>variable</a:t>
            </a:r>
          </a:p>
        </p:txBody>
      </p:sp>
      <p:grpSp>
        <p:nvGrpSpPr>
          <p:cNvPr id="2" name="Group 18"/>
          <p:cNvGrpSpPr>
            <a:grpSpLocks/>
          </p:cNvGrpSpPr>
          <p:nvPr/>
        </p:nvGrpSpPr>
        <p:grpSpPr bwMode="auto">
          <a:xfrm>
            <a:off x="1238250" y="4114800"/>
            <a:ext cx="3108325" cy="1933575"/>
            <a:chOff x="720" y="2592"/>
            <a:chExt cx="1808" cy="1218"/>
          </a:xfrm>
        </p:grpSpPr>
        <p:sp>
          <p:nvSpPr>
            <p:cNvPr id="42000" name="Text Box 7"/>
            <p:cNvSpPr txBox="1">
              <a:spLocks noChangeArrowheads="1"/>
            </p:cNvSpPr>
            <p:nvPr/>
          </p:nvSpPr>
          <p:spPr bwMode="auto">
            <a:xfrm>
              <a:off x="720" y="3364"/>
              <a:ext cx="750" cy="446"/>
            </a:xfrm>
            <a:prstGeom prst="rect">
              <a:avLst/>
            </a:prstGeom>
            <a:noFill/>
            <a:ln w="25400">
              <a:solidFill>
                <a:srgbClr val="990000"/>
              </a:solidFill>
              <a:miter lim="800000"/>
              <a:headEnd type="none" w="sm" len="sm"/>
              <a:tailEnd type="none" w="sm" len="sm"/>
            </a:ln>
          </p:spPr>
          <p:txBody>
            <a:bodyPr wrap="none">
              <a:spAutoFit/>
            </a:bodyPr>
            <a:lstStyle/>
            <a:p>
              <a:pPr eaLnBrk="0" hangingPunct="0"/>
              <a:r>
                <a:rPr lang="fr-FR" sz="2000" b="1">
                  <a:solidFill>
                    <a:srgbClr val="002060"/>
                  </a:solidFill>
                  <a:latin typeface="Trebuchet MS" pitchFamily="34" charset="0"/>
                </a:rPr>
                <a:t>Echelle </a:t>
              </a:r>
            </a:p>
            <a:p>
              <a:pPr eaLnBrk="0" hangingPunct="0"/>
              <a:r>
                <a:rPr lang="fr-FR" sz="2000" b="1">
                  <a:solidFill>
                    <a:srgbClr val="002060"/>
                  </a:solidFill>
                  <a:latin typeface="Trebuchet MS" pitchFamily="34" charset="0"/>
                </a:rPr>
                <a:t>nominale</a:t>
              </a:r>
            </a:p>
          </p:txBody>
        </p:sp>
        <p:sp>
          <p:nvSpPr>
            <p:cNvPr id="42001" name="Text Box 8"/>
            <p:cNvSpPr txBox="1">
              <a:spLocks noChangeArrowheads="1"/>
            </p:cNvSpPr>
            <p:nvPr/>
          </p:nvSpPr>
          <p:spPr bwMode="auto">
            <a:xfrm>
              <a:off x="1872" y="3364"/>
              <a:ext cx="656" cy="446"/>
            </a:xfrm>
            <a:prstGeom prst="rect">
              <a:avLst/>
            </a:prstGeom>
            <a:noFill/>
            <a:ln w="25400">
              <a:solidFill>
                <a:srgbClr val="990000"/>
              </a:solidFill>
              <a:miter lim="800000"/>
              <a:headEnd type="none" w="sm" len="sm"/>
              <a:tailEnd type="none" w="sm" len="sm"/>
            </a:ln>
          </p:spPr>
          <p:txBody>
            <a:bodyPr wrap="none">
              <a:spAutoFit/>
            </a:bodyPr>
            <a:lstStyle/>
            <a:p>
              <a:pPr eaLnBrk="0" hangingPunct="0"/>
              <a:r>
                <a:rPr lang="fr-FR" sz="2000">
                  <a:solidFill>
                    <a:srgbClr val="002060"/>
                  </a:solidFill>
                  <a:latin typeface="Trebuchet MS" pitchFamily="34" charset="0"/>
                </a:rPr>
                <a:t>Echelle</a:t>
              </a:r>
            </a:p>
            <a:p>
              <a:pPr eaLnBrk="0" hangingPunct="0"/>
              <a:r>
                <a:rPr lang="fr-FR" sz="2000">
                  <a:solidFill>
                    <a:srgbClr val="002060"/>
                  </a:solidFill>
                  <a:latin typeface="Trebuchet MS" pitchFamily="34" charset="0"/>
                </a:rPr>
                <a:t>ordinale</a:t>
              </a:r>
            </a:p>
          </p:txBody>
        </p:sp>
        <p:sp>
          <p:nvSpPr>
            <p:cNvPr id="42002" name="Line 11"/>
            <p:cNvSpPr>
              <a:spLocks noChangeShapeType="1"/>
            </p:cNvSpPr>
            <p:nvPr/>
          </p:nvSpPr>
          <p:spPr bwMode="auto">
            <a:xfrm flipH="1">
              <a:off x="1200" y="2592"/>
              <a:ext cx="480" cy="768"/>
            </a:xfrm>
            <a:prstGeom prst="line">
              <a:avLst/>
            </a:prstGeom>
            <a:noFill/>
            <a:ln w="57150">
              <a:solidFill>
                <a:srgbClr val="990000"/>
              </a:solidFill>
              <a:round/>
              <a:headEnd type="none" w="sm" len="sm"/>
              <a:tailEnd type="triangle" w="sm" len="sm"/>
            </a:ln>
          </p:spPr>
          <p:txBody>
            <a:bodyPr/>
            <a:lstStyle/>
            <a:p>
              <a:endParaRPr lang="fr-FR"/>
            </a:p>
          </p:txBody>
        </p:sp>
        <p:sp>
          <p:nvSpPr>
            <p:cNvPr id="42003" name="Line 12"/>
            <p:cNvSpPr>
              <a:spLocks noChangeShapeType="1"/>
            </p:cNvSpPr>
            <p:nvPr/>
          </p:nvSpPr>
          <p:spPr bwMode="auto">
            <a:xfrm>
              <a:off x="1824" y="2592"/>
              <a:ext cx="432" cy="768"/>
            </a:xfrm>
            <a:prstGeom prst="line">
              <a:avLst/>
            </a:prstGeom>
            <a:noFill/>
            <a:ln w="57150">
              <a:solidFill>
                <a:srgbClr val="990000"/>
              </a:solidFill>
              <a:round/>
              <a:headEnd type="none" w="sm" len="sm"/>
              <a:tailEnd type="triangle" w="sm" len="sm"/>
            </a:ln>
          </p:spPr>
          <p:txBody>
            <a:bodyPr/>
            <a:lstStyle/>
            <a:p>
              <a:endParaRPr lang="fr-FR"/>
            </a:p>
          </p:txBody>
        </p:sp>
      </p:grpSp>
      <p:grpSp>
        <p:nvGrpSpPr>
          <p:cNvPr id="3" name="Group 19"/>
          <p:cNvGrpSpPr>
            <a:grpSpLocks/>
          </p:cNvGrpSpPr>
          <p:nvPr/>
        </p:nvGrpSpPr>
        <p:grpSpPr bwMode="auto">
          <a:xfrm>
            <a:off x="6108700" y="4114800"/>
            <a:ext cx="3300413" cy="1933575"/>
            <a:chOff x="3552" y="2592"/>
            <a:chExt cx="1919" cy="1218"/>
          </a:xfrm>
        </p:grpSpPr>
        <p:sp>
          <p:nvSpPr>
            <p:cNvPr id="41996" name="Text Box 9"/>
            <p:cNvSpPr txBox="1">
              <a:spLocks noChangeArrowheads="1"/>
            </p:cNvSpPr>
            <p:nvPr/>
          </p:nvSpPr>
          <p:spPr bwMode="auto">
            <a:xfrm>
              <a:off x="3552" y="3364"/>
              <a:ext cx="886" cy="446"/>
            </a:xfrm>
            <a:prstGeom prst="rect">
              <a:avLst/>
            </a:prstGeom>
            <a:noFill/>
            <a:ln w="25400">
              <a:solidFill>
                <a:srgbClr val="990000"/>
              </a:solidFill>
              <a:miter lim="800000"/>
              <a:headEnd type="none" w="sm" len="sm"/>
              <a:tailEnd type="none" w="sm" len="sm"/>
            </a:ln>
          </p:spPr>
          <p:txBody>
            <a:bodyPr wrap="none">
              <a:spAutoFit/>
            </a:bodyPr>
            <a:lstStyle/>
            <a:p>
              <a:pPr eaLnBrk="0" hangingPunct="0"/>
              <a:r>
                <a:rPr lang="fr-FR" sz="2000">
                  <a:solidFill>
                    <a:srgbClr val="002060"/>
                  </a:solidFill>
                  <a:latin typeface="Trebuchet MS" pitchFamily="34" charset="0"/>
                </a:rPr>
                <a:t>Echelle </a:t>
              </a:r>
            </a:p>
            <a:p>
              <a:pPr eaLnBrk="0" hangingPunct="0"/>
              <a:r>
                <a:rPr lang="fr-FR" sz="2000">
                  <a:solidFill>
                    <a:srgbClr val="002060"/>
                  </a:solidFill>
                  <a:latin typeface="Trebuchet MS" pitchFamily="34" charset="0"/>
                </a:rPr>
                <a:t>d’intervalle</a:t>
              </a:r>
            </a:p>
          </p:txBody>
        </p:sp>
        <p:sp>
          <p:nvSpPr>
            <p:cNvPr id="41997" name="Text Box 10"/>
            <p:cNvSpPr txBox="1">
              <a:spLocks noChangeArrowheads="1"/>
            </p:cNvSpPr>
            <p:nvPr/>
          </p:nvSpPr>
          <p:spPr bwMode="auto">
            <a:xfrm>
              <a:off x="4656" y="3364"/>
              <a:ext cx="815" cy="446"/>
            </a:xfrm>
            <a:prstGeom prst="rect">
              <a:avLst/>
            </a:prstGeom>
            <a:noFill/>
            <a:ln w="25400">
              <a:solidFill>
                <a:srgbClr val="990000"/>
              </a:solidFill>
              <a:miter lim="800000"/>
              <a:headEnd type="none" w="sm" len="sm"/>
              <a:tailEnd type="none" w="sm" len="sm"/>
            </a:ln>
          </p:spPr>
          <p:txBody>
            <a:bodyPr wrap="none">
              <a:spAutoFit/>
            </a:bodyPr>
            <a:lstStyle/>
            <a:p>
              <a:pPr eaLnBrk="0" hangingPunct="0"/>
              <a:r>
                <a:rPr lang="fr-FR" sz="2000">
                  <a:solidFill>
                    <a:srgbClr val="7030A0"/>
                  </a:solidFill>
                  <a:latin typeface="Trebuchet MS" pitchFamily="34" charset="0"/>
                </a:rPr>
                <a:t>Echelle </a:t>
              </a:r>
            </a:p>
            <a:p>
              <a:pPr eaLnBrk="0" hangingPunct="0"/>
              <a:r>
                <a:rPr lang="fr-FR" sz="2000">
                  <a:solidFill>
                    <a:srgbClr val="7030A0"/>
                  </a:solidFill>
                  <a:latin typeface="Trebuchet MS" pitchFamily="34" charset="0"/>
                </a:rPr>
                <a:t>de rapport</a:t>
              </a:r>
            </a:p>
          </p:txBody>
        </p:sp>
        <p:sp>
          <p:nvSpPr>
            <p:cNvPr id="41998" name="Line 13"/>
            <p:cNvSpPr>
              <a:spLocks noChangeShapeType="1"/>
            </p:cNvSpPr>
            <p:nvPr/>
          </p:nvSpPr>
          <p:spPr bwMode="auto">
            <a:xfrm flipH="1">
              <a:off x="3936" y="2592"/>
              <a:ext cx="480" cy="768"/>
            </a:xfrm>
            <a:prstGeom prst="line">
              <a:avLst/>
            </a:prstGeom>
            <a:noFill/>
            <a:ln w="57150">
              <a:solidFill>
                <a:srgbClr val="990000"/>
              </a:solidFill>
              <a:round/>
              <a:headEnd type="none" w="sm" len="sm"/>
              <a:tailEnd type="triangle" w="sm" len="sm"/>
            </a:ln>
          </p:spPr>
          <p:txBody>
            <a:bodyPr/>
            <a:lstStyle/>
            <a:p>
              <a:endParaRPr lang="fr-FR"/>
            </a:p>
          </p:txBody>
        </p:sp>
        <p:sp>
          <p:nvSpPr>
            <p:cNvPr id="41999" name="Line 14"/>
            <p:cNvSpPr>
              <a:spLocks noChangeShapeType="1"/>
            </p:cNvSpPr>
            <p:nvPr/>
          </p:nvSpPr>
          <p:spPr bwMode="auto">
            <a:xfrm>
              <a:off x="4560" y="2592"/>
              <a:ext cx="432" cy="768"/>
            </a:xfrm>
            <a:prstGeom prst="line">
              <a:avLst/>
            </a:prstGeom>
            <a:noFill/>
            <a:ln w="57150">
              <a:solidFill>
                <a:srgbClr val="990000"/>
              </a:solidFill>
              <a:round/>
              <a:headEnd type="none" w="sm" len="sm"/>
              <a:tailEnd type="triangle" w="sm" len="sm"/>
            </a:ln>
          </p:spPr>
          <p:txBody>
            <a:bodyPr/>
            <a:lstStyle/>
            <a:p>
              <a:endParaRPr lang="fr-FR"/>
            </a:p>
          </p:txBody>
        </p:sp>
      </p:grpSp>
      <p:grpSp>
        <p:nvGrpSpPr>
          <p:cNvPr id="4" name="Group 17"/>
          <p:cNvGrpSpPr>
            <a:grpSpLocks/>
          </p:cNvGrpSpPr>
          <p:nvPr/>
        </p:nvGrpSpPr>
        <p:grpSpPr bwMode="auto">
          <a:xfrm>
            <a:off x="2311400" y="1981200"/>
            <a:ext cx="6034088" cy="2079625"/>
            <a:chOff x="1344" y="1248"/>
            <a:chExt cx="3508" cy="1310"/>
          </a:xfrm>
        </p:grpSpPr>
        <p:sp>
          <p:nvSpPr>
            <p:cNvPr id="41992" name="Line 3"/>
            <p:cNvSpPr>
              <a:spLocks noChangeShapeType="1"/>
            </p:cNvSpPr>
            <p:nvPr/>
          </p:nvSpPr>
          <p:spPr bwMode="auto">
            <a:xfrm flipH="1">
              <a:off x="1776" y="1248"/>
              <a:ext cx="1200" cy="1056"/>
            </a:xfrm>
            <a:prstGeom prst="line">
              <a:avLst/>
            </a:prstGeom>
            <a:noFill/>
            <a:ln w="57150">
              <a:solidFill>
                <a:srgbClr val="990000"/>
              </a:solidFill>
              <a:round/>
              <a:headEnd type="none" w="sm" len="sm"/>
              <a:tailEnd type="triangle" w="sm" len="sm"/>
            </a:ln>
          </p:spPr>
          <p:txBody>
            <a:bodyPr/>
            <a:lstStyle/>
            <a:p>
              <a:endParaRPr lang="fr-FR"/>
            </a:p>
          </p:txBody>
        </p:sp>
        <p:sp>
          <p:nvSpPr>
            <p:cNvPr id="41993" name="Text Box 4"/>
            <p:cNvSpPr txBox="1">
              <a:spLocks noChangeArrowheads="1"/>
            </p:cNvSpPr>
            <p:nvPr/>
          </p:nvSpPr>
          <p:spPr bwMode="auto">
            <a:xfrm>
              <a:off x="1344" y="2308"/>
              <a:ext cx="821" cy="250"/>
            </a:xfrm>
            <a:prstGeom prst="rect">
              <a:avLst/>
            </a:prstGeom>
            <a:noFill/>
            <a:ln w="25400">
              <a:noFill/>
              <a:miter lim="800000"/>
              <a:headEnd type="none" w="sm" len="sm"/>
              <a:tailEnd type="none" w="sm" len="sm"/>
            </a:ln>
          </p:spPr>
          <p:txBody>
            <a:bodyPr wrap="none">
              <a:spAutoFit/>
            </a:bodyPr>
            <a:lstStyle/>
            <a:p>
              <a:pPr eaLnBrk="0" hangingPunct="0"/>
              <a:r>
                <a:rPr lang="fr-FR" sz="2000">
                  <a:solidFill>
                    <a:srgbClr val="002060"/>
                  </a:solidFill>
                  <a:latin typeface="Trebuchet MS" pitchFamily="34" charset="0"/>
                </a:rPr>
                <a:t>qualitative</a:t>
              </a:r>
            </a:p>
          </p:txBody>
        </p:sp>
        <p:sp>
          <p:nvSpPr>
            <p:cNvPr id="41994" name="Text Box 5"/>
            <p:cNvSpPr txBox="1">
              <a:spLocks noChangeArrowheads="1"/>
            </p:cNvSpPr>
            <p:nvPr/>
          </p:nvSpPr>
          <p:spPr bwMode="auto">
            <a:xfrm>
              <a:off x="3936" y="2308"/>
              <a:ext cx="916" cy="250"/>
            </a:xfrm>
            <a:prstGeom prst="rect">
              <a:avLst/>
            </a:prstGeom>
            <a:noFill/>
            <a:ln w="25400">
              <a:noFill/>
              <a:miter lim="800000"/>
              <a:headEnd type="none" w="sm" len="sm"/>
              <a:tailEnd type="none" w="sm" len="sm"/>
            </a:ln>
          </p:spPr>
          <p:txBody>
            <a:bodyPr wrap="none">
              <a:spAutoFit/>
            </a:bodyPr>
            <a:lstStyle/>
            <a:p>
              <a:pPr eaLnBrk="0" hangingPunct="0"/>
              <a:r>
                <a:rPr lang="fr-FR" sz="2000">
                  <a:solidFill>
                    <a:srgbClr val="002060"/>
                  </a:solidFill>
                  <a:latin typeface="Trebuchet MS" pitchFamily="34" charset="0"/>
                </a:rPr>
                <a:t>quantitative</a:t>
              </a:r>
            </a:p>
          </p:txBody>
        </p:sp>
        <p:sp>
          <p:nvSpPr>
            <p:cNvPr id="41995" name="Line 15"/>
            <p:cNvSpPr>
              <a:spLocks noChangeShapeType="1"/>
            </p:cNvSpPr>
            <p:nvPr/>
          </p:nvSpPr>
          <p:spPr bwMode="auto">
            <a:xfrm>
              <a:off x="3216" y="1248"/>
              <a:ext cx="1248" cy="1056"/>
            </a:xfrm>
            <a:prstGeom prst="line">
              <a:avLst/>
            </a:prstGeom>
            <a:noFill/>
            <a:ln w="57150">
              <a:solidFill>
                <a:srgbClr val="990000"/>
              </a:solidFill>
              <a:round/>
              <a:headEnd type="none" w="sm" len="sm"/>
              <a:tailEnd type="triangle" w="sm" len="sm"/>
            </a:ln>
          </p:spPr>
          <p:txBody>
            <a:bodyPr/>
            <a:lstStyle/>
            <a:p>
              <a:endParaRPr lang="fr-FR"/>
            </a:p>
          </p:txBody>
        </p:sp>
      </p:gr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defRPr/>
            </a:pPr>
            <a:r>
              <a:rPr lang="fr-FR" sz="4000" b="1" dirty="0" smtClean="0">
                <a:solidFill>
                  <a:schemeClr val="accent4">
                    <a:lumMod val="75000"/>
                  </a:schemeClr>
                </a:solidFill>
                <a:effectLst>
                  <a:outerShdw blurRad="38100" dist="38100" dir="2700000" algn="tl">
                    <a:srgbClr val="000000">
                      <a:alpha val="43137"/>
                    </a:srgbClr>
                  </a:outerShdw>
                </a:effectLst>
                <a:latin typeface="Arial" pitchFamily="34" charset="0"/>
                <a:cs typeface="Arial" pitchFamily="34" charset="0"/>
              </a:rPr>
              <a:t>REPRÉSENTATION DES DONNÉES</a:t>
            </a:r>
            <a:endParaRPr lang="fr-FR" sz="4000" dirty="0">
              <a:solidFill>
                <a:schemeClr val="accent4">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43011" name="Espace réservé du contenu 2"/>
          <p:cNvSpPr>
            <a:spLocks noGrp="1"/>
          </p:cNvSpPr>
          <p:nvPr>
            <p:ph idx="1"/>
          </p:nvPr>
        </p:nvSpPr>
        <p:spPr/>
        <p:txBody>
          <a:bodyPr/>
          <a:lstStyle/>
          <a:p>
            <a:pPr algn="just">
              <a:lnSpc>
                <a:spcPct val="150000"/>
              </a:lnSpc>
              <a:buNone/>
            </a:pPr>
            <a:r>
              <a:rPr lang="fr-FR" dirty="0"/>
              <a:t>P</a:t>
            </a:r>
            <a:r>
              <a:rPr lang="fr-FR" dirty="0" smtClean="0"/>
              <a:t>lusieurs niveaux de description statistique :</a:t>
            </a:r>
          </a:p>
          <a:p>
            <a:pPr lvl="1" algn="just">
              <a:lnSpc>
                <a:spcPct val="150000"/>
              </a:lnSpc>
            </a:pPr>
            <a:r>
              <a:rPr lang="fr-FR" dirty="0" smtClean="0"/>
              <a:t> Présentation brute des données, </a:t>
            </a:r>
          </a:p>
          <a:p>
            <a:pPr lvl="1" algn="just">
              <a:lnSpc>
                <a:spcPct val="150000"/>
              </a:lnSpc>
            </a:pPr>
            <a:r>
              <a:rPr lang="fr-FR" dirty="0" smtClean="0"/>
              <a:t>Présentations par tableaux numériques, </a:t>
            </a:r>
          </a:p>
          <a:p>
            <a:pPr lvl="1" algn="just">
              <a:lnSpc>
                <a:spcPct val="150000"/>
              </a:lnSpc>
            </a:pPr>
            <a:r>
              <a:rPr lang="fr-FR" dirty="0" smtClean="0"/>
              <a:t>Représentations graphiques </a:t>
            </a:r>
          </a:p>
          <a:p>
            <a:pPr lvl="1" algn="just">
              <a:lnSpc>
                <a:spcPct val="150000"/>
              </a:lnSpc>
            </a:pPr>
            <a:r>
              <a:rPr lang="fr-FR" dirty="0" smtClean="0"/>
              <a:t>Résumés numériques fournis par un petit nombre de paramètres caractéristiques.</a:t>
            </a:r>
          </a:p>
        </p:txBody>
      </p:sp>
      <p:sp>
        <p:nvSpPr>
          <p:cNvPr id="4" name="Espace réservé du numéro de diapositive 3"/>
          <p:cNvSpPr>
            <a:spLocks noGrp="1"/>
          </p:cNvSpPr>
          <p:nvPr>
            <p:ph type="sldNum" sz="quarter" idx="12"/>
          </p:nvPr>
        </p:nvSpPr>
        <p:spPr/>
        <p:txBody>
          <a:bodyPr/>
          <a:lstStyle/>
          <a:p>
            <a:pPr>
              <a:defRPr/>
            </a:pPr>
            <a:fld id="{135F6ED0-3B51-4548-9B54-F1DFE5DC3724}" type="slidenum">
              <a:rPr lang="en-US" smtClean="0"/>
              <a:pPr>
                <a:defRPr/>
              </a:pPr>
              <a:t>14</a:t>
            </a:fld>
            <a:endParaRPr lang="en-US" dirty="0"/>
          </a:p>
        </p:txBody>
      </p:sp>
    </p:spTree>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Titre 1"/>
          <p:cNvSpPr>
            <a:spLocks noGrp="1"/>
          </p:cNvSpPr>
          <p:nvPr>
            <p:ph type="title"/>
          </p:nvPr>
        </p:nvSpPr>
        <p:spPr/>
        <p:txBody>
          <a:bodyPr/>
          <a:lstStyle/>
          <a:p>
            <a:r>
              <a:rPr lang="fr-FR" sz="3600" b="1" dirty="0" smtClean="0">
                <a:solidFill>
                  <a:schemeClr val="tx2"/>
                </a:solidFill>
                <a:latin typeface="Arial" pitchFamily="34" charset="0"/>
                <a:cs typeface="Arial" pitchFamily="34" charset="0"/>
              </a:rPr>
              <a:t>DONNÉES BRUTES</a:t>
            </a:r>
          </a:p>
        </p:txBody>
      </p:sp>
      <p:sp>
        <p:nvSpPr>
          <p:cNvPr id="44035" name="Espace réservé du contenu 2"/>
          <p:cNvSpPr>
            <a:spLocks noGrp="1"/>
          </p:cNvSpPr>
          <p:nvPr>
            <p:ph idx="1"/>
          </p:nvPr>
        </p:nvSpPr>
        <p:spPr>
          <a:xfrm>
            <a:off x="495300" y="1600200"/>
            <a:ext cx="9210675" cy="4525963"/>
          </a:xfrm>
        </p:spPr>
        <p:txBody>
          <a:bodyPr/>
          <a:lstStyle/>
          <a:p>
            <a:pPr algn="just">
              <a:lnSpc>
                <a:spcPct val="150000"/>
              </a:lnSpc>
              <a:buFont typeface="Wingdings" pitchFamily="2" charset="2"/>
              <a:buChar char="ü"/>
            </a:pPr>
            <a:r>
              <a:rPr lang="fr-FR" sz="2800" b="1" dirty="0" smtClean="0">
                <a:solidFill>
                  <a:srgbClr val="FF0000"/>
                </a:solidFill>
                <a:latin typeface="Arial" pitchFamily="34" charset="0"/>
                <a:cs typeface="Arial" pitchFamily="34" charset="0"/>
              </a:rPr>
              <a:t>Définitions</a:t>
            </a:r>
          </a:p>
          <a:p>
            <a:pPr algn="just">
              <a:lnSpc>
                <a:spcPct val="150000"/>
              </a:lnSpc>
              <a:buFont typeface="Arial" pitchFamily="34" charset="0"/>
              <a:buNone/>
            </a:pPr>
            <a:r>
              <a:rPr lang="fr-FR" sz="2800" dirty="0" smtClean="0">
                <a:latin typeface="Arial" pitchFamily="34" charset="0"/>
                <a:cs typeface="Arial" pitchFamily="34" charset="0"/>
              </a:rPr>
              <a:t>On appelle </a:t>
            </a:r>
            <a:r>
              <a:rPr lang="fr-FR" sz="2800" b="1" dirty="0" smtClean="0">
                <a:latin typeface="Arial" pitchFamily="34" charset="0"/>
                <a:cs typeface="Arial" pitchFamily="34" charset="0"/>
              </a:rPr>
              <a:t>données brutes ou tableau élémentaire le tableau relevant pour chaque unité statistique </a:t>
            </a:r>
            <a:r>
              <a:rPr lang="fr-FR" sz="2800" dirty="0" smtClean="0">
                <a:latin typeface="Arial" pitchFamily="34" charset="0"/>
                <a:cs typeface="Arial" pitchFamily="34" charset="0"/>
              </a:rPr>
              <a:t>la modalité de la variable étudiée.</a:t>
            </a:r>
          </a:p>
        </p:txBody>
      </p:sp>
      <p:sp>
        <p:nvSpPr>
          <p:cNvPr id="4" name="Espace réservé du numéro de diapositive 3"/>
          <p:cNvSpPr>
            <a:spLocks noGrp="1"/>
          </p:cNvSpPr>
          <p:nvPr>
            <p:ph type="sldNum" sz="quarter" idx="12"/>
          </p:nvPr>
        </p:nvSpPr>
        <p:spPr/>
        <p:txBody>
          <a:bodyPr/>
          <a:lstStyle/>
          <a:p>
            <a:pPr>
              <a:defRPr/>
            </a:pPr>
            <a:fld id="{97E3CE8A-91E7-4EA7-8F7D-EFA9FC6ADC9C}" type="slidenum">
              <a:rPr lang="en-US" smtClean="0"/>
              <a:pPr>
                <a:defRPr/>
              </a:pPr>
              <a:t>15</a:t>
            </a:fld>
            <a:endParaRPr lang="en-US" dirty="0"/>
          </a:p>
        </p:txBody>
      </p:sp>
    </p:spTree>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2"/>
          <p:cNvSpPr>
            <a:spLocks noGrp="1" noRot="1" noChangeArrowheads="1"/>
          </p:cNvSpPr>
          <p:nvPr>
            <p:ph type="title"/>
          </p:nvPr>
        </p:nvSpPr>
        <p:spPr/>
        <p:txBody>
          <a:bodyPr/>
          <a:lstStyle/>
          <a:p>
            <a:r>
              <a:rPr lang="fr-FR" sz="3600" b="1" dirty="0" smtClean="0">
                <a:solidFill>
                  <a:schemeClr val="tx2"/>
                </a:solidFill>
                <a:latin typeface="Book Antiqua" pitchFamily="18" charset="0"/>
                <a:cs typeface="Arial" pitchFamily="34" charset="0"/>
              </a:rPr>
              <a:t>DONNÉES BRUTES</a:t>
            </a:r>
          </a:p>
        </p:txBody>
      </p:sp>
      <p:sp>
        <p:nvSpPr>
          <p:cNvPr id="317443" name="Rectangle 3"/>
          <p:cNvSpPr>
            <a:spLocks noGrp="1" noChangeArrowheads="1"/>
          </p:cNvSpPr>
          <p:nvPr>
            <p:ph type="body" sz="half" idx="1"/>
          </p:nvPr>
        </p:nvSpPr>
        <p:spPr>
          <a:xfrm>
            <a:off x="1166786" y="1357298"/>
            <a:ext cx="8201025" cy="1397000"/>
          </a:xfrm>
        </p:spPr>
        <p:txBody>
          <a:bodyPr/>
          <a:lstStyle/>
          <a:p>
            <a:r>
              <a:rPr lang="fr-FR" sz="2800" b="1" dirty="0" smtClean="0">
                <a:solidFill>
                  <a:srgbClr val="FF3300"/>
                </a:solidFill>
              </a:rPr>
              <a:t>Données brutes</a:t>
            </a:r>
            <a:r>
              <a:rPr lang="fr-FR" sz="2800" dirty="0" smtClean="0"/>
              <a:t> </a:t>
            </a:r>
          </a:p>
          <a:p>
            <a:pPr lvl="1"/>
            <a:r>
              <a:rPr lang="fr-FR" sz="2400" dirty="0" smtClean="0"/>
              <a:t>tableau regroupant les valeurs des différentes variables pour chaque individu</a:t>
            </a:r>
          </a:p>
        </p:txBody>
      </p:sp>
      <p:grpSp>
        <p:nvGrpSpPr>
          <p:cNvPr id="2" name="Group 179"/>
          <p:cNvGrpSpPr>
            <a:grpSpLocks/>
          </p:cNvGrpSpPr>
          <p:nvPr/>
        </p:nvGrpSpPr>
        <p:grpSpPr bwMode="auto">
          <a:xfrm>
            <a:off x="488289" y="2868327"/>
            <a:ext cx="9238720" cy="3482419"/>
            <a:chOff x="284" y="1374"/>
            <a:chExt cx="5372" cy="2601"/>
          </a:xfrm>
        </p:grpSpPr>
        <p:graphicFrame>
          <p:nvGraphicFramePr>
            <p:cNvPr id="1026" name="Object 2"/>
            <p:cNvGraphicFramePr>
              <a:graphicFrameLocks noChangeAspect="1"/>
            </p:cNvGraphicFramePr>
            <p:nvPr>
              <p:extLst>
                <p:ext uri="{D42A27DB-BD31-4B8C-83A1-F6EECF244321}">
                  <p14:modId xmlns="" xmlns:p14="http://schemas.microsoft.com/office/powerpoint/2010/main" val="3148809847"/>
                </p:ext>
              </p:extLst>
            </p:nvPr>
          </p:nvGraphicFramePr>
          <p:xfrm>
            <a:off x="598" y="1374"/>
            <a:ext cx="5058" cy="2539"/>
          </p:xfrm>
          <a:graphic>
            <a:graphicData uri="http://schemas.openxmlformats.org/presentationml/2006/ole">
              <p:oleObj spid="_x0000_s1055" name="Feuille de calcul" r:id="rId3" imgW="9782640" imgH="2450160" progId="Excel.Sheet.8">
                <p:embed/>
              </p:oleObj>
            </a:graphicData>
          </a:graphic>
        </p:graphicFrame>
        <p:sp>
          <p:nvSpPr>
            <p:cNvPr id="1030" name="AutoShape 174"/>
            <p:cNvSpPr>
              <a:spLocks/>
            </p:cNvSpPr>
            <p:nvPr/>
          </p:nvSpPr>
          <p:spPr bwMode="auto">
            <a:xfrm>
              <a:off x="870" y="2726"/>
              <a:ext cx="60" cy="1249"/>
            </a:xfrm>
            <a:prstGeom prst="leftBrace">
              <a:avLst>
                <a:gd name="adj1" fmla="val 95602"/>
                <a:gd name="adj2" fmla="val 50000"/>
              </a:avLst>
            </a:prstGeom>
            <a:noFill/>
            <a:ln w="9525">
              <a:solidFill>
                <a:schemeClr val="hlink"/>
              </a:solidFill>
              <a:round/>
              <a:headEnd/>
              <a:tailEnd/>
            </a:ln>
          </p:spPr>
          <p:txBody>
            <a:bodyPr wrap="none" anchor="ctr"/>
            <a:lstStyle/>
            <a:p>
              <a:endParaRPr lang="fr-FR">
                <a:solidFill>
                  <a:schemeClr val="tx1"/>
                </a:solidFill>
              </a:endParaRPr>
            </a:p>
          </p:txBody>
        </p:sp>
        <p:grpSp>
          <p:nvGrpSpPr>
            <p:cNvPr id="1031" name="Group 178"/>
            <p:cNvGrpSpPr>
              <a:grpSpLocks/>
            </p:cNvGrpSpPr>
            <p:nvPr/>
          </p:nvGrpSpPr>
          <p:grpSpPr bwMode="auto">
            <a:xfrm>
              <a:off x="1289" y="1602"/>
              <a:ext cx="3182" cy="384"/>
              <a:chOff x="1289" y="1602"/>
              <a:chExt cx="3182" cy="384"/>
            </a:xfrm>
          </p:grpSpPr>
          <p:sp>
            <p:nvSpPr>
              <p:cNvPr id="1033" name="AutoShape 175"/>
              <p:cNvSpPr>
                <a:spLocks/>
              </p:cNvSpPr>
              <p:nvPr/>
            </p:nvSpPr>
            <p:spPr bwMode="auto">
              <a:xfrm rot="5400000">
                <a:off x="2834" y="350"/>
                <a:ext cx="91" cy="3182"/>
              </a:xfrm>
              <a:prstGeom prst="leftBrace">
                <a:avLst>
                  <a:gd name="adj1" fmla="val 323283"/>
                  <a:gd name="adj2" fmla="val 50000"/>
                </a:avLst>
              </a:prstGeom>
              <a:noFill/>
              <a:ln w="9525">
                <a:solidFill>
                  <a:schemeClr val="hlink"/>
                </a:solidFill>
                <a:round/>
                <a:headEnd/>
                <a:tailEnd/>
              </a:ln>
            </p:spPr>
            <p:txBody>
              <a:bodyPr wrap="none" anchor="ctr"/>
              <a:lstStyle/>
              <a:p>
                <a:endParaRPr lang="fr-FR">
                  <a:solidFill>
                    <a:schemeClr val="tx1"/>
                  </a:solidFill>
                </a:endParaRPr>
              </a:p>
            </p:txBody>
          </p:sp>
          <p:sp>
            <p:nvSpPr>
              <p:cNvPr id="1034" name="Text Box 176"/>
              <p:cNvSpPr txBox="1">
                <a:spLocks noChangeArrowheads="1"/>
              </p:cNvSpPr>
              <p:nvPr/>
            </p:nvSpPr>
            <p:spPr bwMode="auto">
              <a:xfrm>
                <a:off x="2294" y="1602"/>
                <a:ext cx="721" cy="213"/>
              </a:xfrm>
              <a:prstGeom prst="rect">
                <a:avLst/>
              </a:prstGeom>
              <a:noFill/>
              <a:ln w="9525">
                <a:noFill/>
                <a:miter lim="800000"/>
                <a:headEnd/>
                <a:tailEnd/>
              </a:ln>
            </p:spPr>
            <p:txBody>
              <a:bodyPr wrap="none">
                <a:spAutoFit/>
              </a:bodyPr>
              <a:lstStyle/>
              <a:p>
                <a:r>
                  <a:rPr lang="fr-FR" sz="1600" b="1" dirty="0">
                    <a:solidFill>
                      <a:schemeClr val="tx1"/>
                    </a:solidFill>
                  </a:rPr>
                  <a:t>variables</a:t>
                </a:r>
              </a:p>
            </p:txBody>
          </p:sp>
        </p:grpSp>
        <p:sp>
          <p:nvSpPr>
            <p:cNvPr id="1032" name="Text Box 177"/>
            <p:cNvSpPr txBox="1">
              <a:spLocks noChangeArrowheads="1"/>
            </p:cNvSpPr>
            <p:nvPr/>
          </p:nvSpPr>
          <p:spPr bwMode="auto">
            <a:xfrm flipV="1">
              <a:off x="284" y="2850"/>
              <a:ext cx="251" cy="718"/>
            </a:xfrm>
            <a:prstGeom prst="rect">
              <a:avLst/>
            </a:prstGeom>
            <a:noFill/>
            <a:ln w="9525">
              <a:noFill/>
              <a:miter lim="800000"/>
              <a:headEnd/>
              <a:tailEnd/>
            </a:ln>
          </p:spPr>
          <p:txBody>
            <a:bodyPr vert="eaVert" wrap="none">
              <a:spAutoFit/>
            </a:bodyPr>
            <a:lstStyle/>
            <a:p>
              <a:r>
                <a:rPr lang="fr-FR" sz="1600" b="1" dirty="0">
                  <a:solidFill>
                    <a:schemeClr val="tx1"/>
                  </a:solidFill>
                </a:rPr>
                <a:t>individus</a:t>
              </a:r>
            </a:p>
          </p:txBody>
        </p:sp>
      </p:gr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50" name="Object 3"/>
          <p:cNvGraphicFramePr>
            <a:graphicFrameLocks noChangeAspect="1"/>
          </p:cNvGraphicFramePr>
          <p:nvPr/>
        </p:nvGraphicFramePr>
        <p:xfrm>
          <a:off x="560388" y="981075"/>
          <a:ext cx="8496300" cy="5416550"/>
        </p:xfrm>
        <a:graphic>
          <a:graphicData uri="http://schemas.openxmlformats.org/presentationml/2006/ole">
            <p:oleObj spid="_x0000_s2079" name="Feuille de calcul" r:id="rId4" imgW="5173200" imgH="5405040" progId="Excel.Sheet.8">
              <p:embed/>
            </p:oleObj>
          </a:graphicData>
        </a:graphic>
      </p:graphicFrame>
      <p:sp>
        <p:nvSpPr>
          <p:cNvPr id="2051" name="Text Box 5"/>
          <p:cNvSpPr>
            <a:spLocks noGrp="1" noChangeArrowheads="1"/>
          </p:cNvSpPr>
          <p:nvPr>
            <p:ph type="title"/>
          </p:nvPr>
        </p:nvSpPr>
        <p:spPr>
          <a:xfrm>
            <a:off x="0" y="0"/>
            <a:ext cx="9498113" cy="707886"/>
          </a:xfrm>
        </p:spPr>
        <p:txBody>
          <a:bodyPr wrap="none">
            <a:spAutoFit/>
          </a:bodyPr>
          <a:lstStyle/>
          <a:p>
            <a:r>
              <a:rPr lang="fr-FR" sz="4000" b="1" dirty="0" smtClean="0">
                <a:solidFill>
                  <a:schemeClr val="tx2"/>
                </a:solidFill>
                <a:latin typeface="Book Antiqua" pitchFamily="18" charset="0"/>
              </a:rPr>
              <a:t>UN TABLEAU DE DONNÉES BRUTES</a:t>
            </a:r>
          </a:p>
        </p:txBody>
      </p:sp>
      <p:sp>
        <p:nvSpPr>
          <p:cNvPr id="10" name="Espace réservé du numéro de diapositive 9"/>
          <p:cNvSpPr>
            <a:spLocks noGrp="1"/>
          </p:cNvSpPr>
          <p:nvPr>
            <p:ph type="sldNum" sz="quarter" idx="12"/>
          </p:nvPr>
        </p:nvSpPr>
        <p:spPr/>
        <p:txBody>
          <a:bodyPr/>
          <a:lstStyle/>
          <a:p>
            <a:pPr>
              <a:defRPr/>
            </a:pPr>
            <a:fld id="{36BB5FE3-3279-4ACF-AF49-6D6F3447419B}" type="slidenum">
              <a:rPr lang="en-US" smtClean="0"/>
              <a:pPr>
                <a:defRPr/>
              </a:pPr>
              <a:t>17</a:t>
            </a:fld>
            <a:endParaRPr lang="en-US" dirty="0"/>
          </a:p>
        </p:txBody>
      </p:sp>
    </p:spTree>
  </p:cSld>
  <p:clrMapOvr>
    <a:masterClrMapping/>
  </p:clrMapOvr>
  <p:transition>
    <p:blind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rPr lang="fr-FR" b="1" dirty="0" smtClean="0">
                <a:solidFill>
                  <a:schemeClr val="tx2"/>
                </a:solidFill>
                <a:effectLst>
                  <a:outerShdw blurRad="38100" dist="38100" dir="2700000" algn="tl">
                    <a:srgbClr val="000000">
                      <a:alpha val="43137"/>
                    </a:srgbClr>
                  </a:outerShdw>
                </a:effectLst>
                <a:latin typeface="Book Antiqua" pitchFamily="18" charset="0"/>
                <a:cs typeface="Arial" pitchFamily="34" charset="0"/>
              </a:rPr>
              <a:t>LE TRI À PLAT</a:t>
            </a:r>
            <a:endParaRPr lang="fr-FR" b="1" dirty="0">
              <a:solidFill>
                <a:schemeClr val="tx2"/>
              </a:solidFill>
              <a:effectLst>
                <a:outerShdw blurRad="38100" dist="38100" dir="2700000" algn="tl">
                  <a:srgbClr val="000000">
                    <a:alpha val="43137"/>
                  </a:srgbClr>
                </a:outerShdw>
              </a:effectLst>
              <a:latin typeface="Book Antiqua" pitchFamily="18" charset="0"/>
              <a:cs typeface="Arial" pitchFamily="34" charset="0"/>
            </a:endParaRPr>
          </a:p>
        </p:txBody>
      </p:sp>
      <p:sp>
        <p:nvSpPr>
          <p:cNvPr id="3" name="Espace réservé du numéro de diapositive 2"/>
          <p:cNvSpPr>
            <a:spLocks noGrp="1"/>
          </p:cNvSpPr>
          <p:nvPr>
            <p:ph type="sldNum" sz="quarter" idx="12"/>
          </p:nvPr>
        </p:nvSpPr>
        <p:spPr/>
        <p:txBody>
          <a:bodyPr/>
          <a:lstStyle/>
          <a:p>
            <a:pPr>
              <a:defRPr/>
            </a:pPr>
            <a:fld id="{1CDCE4D9-5E9D-4C7B-8035-669A81BCC7A2}" type="slidenum">
              <a:rPr lang="en-US" smtClean="0"/>
              <a:pPr>
                <a:defRPr/>
              </a:pPr>
              <a:t>18</a:t>
            </a:fld>
            <a:endParaRPr lang="en-US" dirty="0"/>
          </a:p>
        </p:txBody>
      </p:sp>
      <p:sp>
        <p:nvSpPr>
          <p:cNvPr id="46084" name="ZoneTexte 3"/>
          <p:cNvSpPr txBox="1">
            <a:spLocks noChangeArrowheads="1"/>
          </p:cNvSpPr>
          <p:nvPr/>
        </p:nvSpPr>
        <p:spPr bwMode="auto">
          <a:xfrm>
            <a:off x="273050" y="2060575"/>
            <a:ext cx="9144000" cy="5262563"/>
          </a:xfrm>
          <a:prstGeom prst="rect">
            <a:avLst/>
          </a:prstGeom>
          <a:noFill/>
          <a:ln w="9525">
            <a:noFill/>
            <a:miter lim="800000"/>
            <a:headEnd/>
            <a:tailEnd/>
          </a:ln>
        </p:spPr>
        <p:txBody>
          <a:bodyPr>
            <a:spAutoFit/>
          </a:bodyPr>
          <a:lstStyle/>
          <a:p>
            <a:pPr algn="just">
              <a:lnSpc>
                <a:spcPct val="150000"/>
              </a:lnSpc>
            </a:pPr>
            <a:r>
              <a:rPr lang="fr-FR" sz="2800" dirty="0">
                <a:solidFill>
                  <a:schemeClr val="tx1"/>
                </a:solidFill>
                <a:latin typeface="Arial" pitchFamily="34" charset="0"/>
              </a:rPr>
              <a:t>Le tri à plat est la transformation qui permet de passer du tableau des données brutes au tableau de la distribution statistique présentant les modalités et les effectifs, les modalités étant classées par ordre croissant. (si la variable est ordinale ou si elle est quantitative)</a:t>
            </a:r>
          </a:p>
          <a:p>
            <a:pPr algn="just">
              <a:lnSpc>
                <a:spcPct val="150000"/>
              </a:lnSpc>
            </a:pPr>
            <a:endParaRPr lang="fr-FR" sz="2800" dirty="0">
              <a:solidFill>
                <a:schemeClr val="tx1"/>
              </a:solidFill>
              <a:latin typeface="Arial" pitchFamily="34" charset="0"/>
            </a:endParaRPr>
          </a:p>
          <a:p>
            <a:pPr algn="just">
              <a:lnSpc>
                <a:spcPct val="150000"/>
              </a:lnSpc>
            </a:pPr>
            <a:endParaRPr lang="fr-FR" sz="2800" dirty="0">
              <a:solidFill>
                <a:schemeClr val="tx1"/>
              </a:solidFill>
              <a:latin typeface="Arial" pitchFamily="34" charset="0"/>
            </a:endParaRPr>
          </a:p>
        </p:txBody>
      </p:sp>
    </p:spTree>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lstStyle/>
          <a:p>
            <a:r>
              <a:rPr lang="fr-FR" sz="3600" b="1" dirty="0" smtClean="0">
                <a:solidFill>
                  <a:schemeClr val="tx2"/>
                </a:solidFill>
                <a:latin typeface="Book Antiqua" pitchFamily="18" charset="0"/>
                <a:cs typeface="Arial" pitchFamily="34" charset="0"/>
              </a:rPr>
              <a:t>TRI À PLAT</a:t>
            </a:r>
          </a:p>
        </p:txBody>
      </p:sp>
      <p:sp>
        <p:nvSpPr>
          <p:cNvPr id="45059" name="Rectangle 3"/>
          <p:cNvSpPr>
            <a:spLocks noGrp="1" noChangeArrowheads="1"/>
          </p:cNvSpPr>
          <p:nvPr>
            <p:ph idx="1"/>
          </p:nvPr>
        </p:nvSpPr>
        <p:spPr>
          <a:xfrm>
            <a:off x="495300" y="1600200"/>
            <a:ext cx="8915400" cy="2765425"/>
          </a:xfrm>
        </p:spPr>
        <p:txBody>
          <a:bodyPr/>
          <a:lstStyle/>
          <a:p>
            <a:pPr algn="just">
              <a:buNone/>
            </a:pPr>
            <a:r>
              <a:rPr lang="fr-FR" dirty="0" smtClean="0"/>
              <a:t>On compte le nombre d’individus par modalité ou valeur</a:t>
            </a:r>
          </a:p>
          <a:p>
            <a:pPr lvl="1" algn="just"/>
            <a:r>
              <a:rPr lang="fr-FR" dirty="0" smtClean="0"/>
              <a:t>Ce nombre est l’</a:t>
            </a:r>
            <a:r>
              <a:rPr lang="fr-FR" b="1" dirty="0" smtClean="0">
                <a:solidFill>
                  <a:srgbClr val="FF3300"/>
                </a:solidFill>
              </a:rPr>
              <a:t>effectif</a:t>
            </a:r>
            <a:r>
              <a:rPr lang="fr-FR" dirty="0" smtClean="0"/>
              <a:t> ou la</a:t>
            </a:r>
            <a:r>
              <a:rPr lang="fr-FR" b="1" dirty="0" smtClean="0">
                <a:solidFill>
                  <a:srgbClr val="FF3300"/>
                </a:solidFill>
              </a:rPr>
              <a:t> fréquence absolue</a:t>
            </a:r>
            <a:r>
              <a:rPr lang="fr-FR" dirty="0" smtClean="0"/>
              <a:t> de chaque modalité</a:t>
            </a:r>
          </a:p>
          <a:p>
            <a:pPr lvl="1" algn="just"/>
            <a:r>
              <a:rPr lang="fr-FR" dirty="0" smtClean="0"/>
              <a:t>L’opération s’appelle </a:t>
            </a:r>
            <a:r>
              <a:rPr lang="fr-FR" b="1" dirty="0" smtClean="0">
                <a:solidFill>
                  <a:srgbClr val="FF3300"/>
                </a:solidFill>
              </a:rPr>
              <a:t>tri à plat</a:t>
            </a:r>
          </a:p>
        </p:txBody>
      </p:sp>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Table de Matières</a:t>
            </a:r>
            <a:endParaRPr lang="fr-FR" dirty="0"/>
          </a:p>
        </p:txBody>
      </p:sp>
      <p:sp>
        <p:nvSpPr>
          <p:cNvPr id="3" name="Espace réservé du contenu 2"/>
          <p:cNvSpPr>
            <a:spLocks noGrp="1"/>
          </p:cNvSpPr>
          <p:nvPr>
            <p:ph idx="1"/>
          </p:nvPr>
        </p:nvSpPr>
        <p:spPr/>
        <p:txBody>
          <a:bodyPr>
            <a:normAutofit/>
          </a:bodyPr>
          <a:lstStyle/>
          <a:p>
            <a:r>
              <a:rPr lang="fr-FR" b="1" dirty="0" smtClean="0">
                <a:solidFill>
                  <a:schemeClr val="tx2">
                    <a:lumMod val="60000"/>
                    <a:lumOff val="40000"/>
                  </a:schemeClr>
                </a:solidFill>
              </a:rPr>
              <a:t>Statistique descriptive</a:t>
            </a:r>
          </a:p>
          <a:p>
            <a:r>
              <a:rPr lang="fr-FR" dirty="0" smtClean="0"/>
              <a:t>Échantillonnage</a:t>
            </a:r>
          </a:p>
          <a:p>
            <a:r>
              <a:rPr lang="fr-FR" smtClean="0"/>
              <a:t>Estimation</a:t>
            </a:r>
            <a:endParaRPr lang="fr-FR" dirty="0" smtClean="0"/>
          </a:p>
          <a:p>
            <a:r>
              <a:rPr lang="fr-FR" dirty="0"/>
              <a:t>intervalle de confiance, </a:t>
            </a:r>
            <a:endParaRPr lang="fr-FR" dirty="0" smtClean="0"/>
          </a:p>
          <a:p>
            <a:r>
              <a:rPr lang="fr-FR" dirty="0" smtClean="0"/>
              <a:t>Test </a:t>
            </a:r>
            <a:r>
              <a:rPr lang="fr-FR" dirty="0"/>
              <a:t>d’hypothèse, </a:t>
            </a:r>
            <a:endParaRPr lang="fr-FR" dirty="0" smtClean="0"/>
          </a:p>
          <a:p>
            <a:r>
              <a:rPr lang="fr-FR" dirty="0" smtClean="0"/>
              <a:t>Régression </a:t>
            </a:r>
            <a:r>
              <a:rPr lang="fr-FR" dirty="0"/>
              <a:t>linéaire</a:t>
            </a:r>
            <a:r>
              <a:rPr lang="fr-FR" dirty="0" smtClean="0"/>
              <a:t>,</a:t>
            </a:r>
          </a:p>
          <a:p>
            <a:r>
              <a:rPr lang="fr-FR" dirty="0" smtClean="0"/>
              <a:t> Simulation sous </a:t>
            </a:r>
            <a:r>
              <a:rPr lang="fr-FR" dirty="0"/>
              <a:t>logiciels </a:t>
            </a:r>
            <a:r>
              <a:rPr lang="fr-FR" dirty="0" smtClean="0"/>
              <a:t>R, SPSS </a:t>
            </a:r>
            <a:r>
              <a:rPr lang="fr-FR" dirty="0"/>
              <a:t>et SAS. 	</a:t>
            </a:r>
          </a:p>
          <a:p>
            <a:endParaRPr lang="fr-FR" dirty="0"/>
          </a:p>
        </p:txBody>
      </p:sp>
      <p:sp>
        <p:nvSpPr>
          <p:cNvPr id="4" name="Espace réservé du numéro de diapositive 3"/>
          <p:cNvSpPr>
            <a:spLocks noGrp="1"/>
          </p:cNvSpPr>
          <p:nvPr>
            <p:ph type="sldNum" sz="quarter" idx="12"/>
          </p:nvPr>
        </p:nvSpPr>
        <p:spPr/>
        <p:txBody>
          <a:bodyPr/>
          <a:lstStyle/>
          <a:p>
            <a:pPr>
              <a:defRPr/>
            </a:pPr>
            <a:fld id="{5ED84A6D-C623-4EC5-857F-1F1C8F42D4C0}" type="slidenum">
              <a:rPr lang="en-US" smtClean="0"/>
              <a:pPr>
                <a:defRPr/>
              </a:pPr>
              <a:t>2</a:t>
            </a:fld>
            <a:endParaRPr lang="en-US" dirty="0"/>
          </a:p>
        </p:txBody>
      </p:sp>
    </p:spTree>
  </p:cSld>
  <p:clrMapOvr>
    <a:masterClrMapping/>
  </p:clrMapOvr>
  <p:transition>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Text Box 5"/>
          <p:cNvSpPr>
            <a:spLocks noGrp="1" noChangeArrowheads="1"/>
          </p:cNvSpPr>
          <p:nvPr>
            <p:ph type="title"/>
          </p:nvPr>
        </p:nvSpPr>
        <p:spPr>
          <a:xfrm>
            <a:off x="738188" y="571500"/>
            <a:ext cx="8807219" cy="769441"/>
          </a:xfrm>
        </p:spPr>
        <p:txBody>
          <a:bodyPr wrap="none">
            <a:spAutoFit/>
          </a:bodyPr>
          <a:lstStyle/>
          <a:p>
            <a:r>
              <a:rPr lang="fr-FR" b="1" dirty="0" smtClean="0">
                <a:solidFill>
                  <a:schemeClr val="tx2"/>
                </a:solidFill>
                <a:latin typeface="Book Antiqua" pitchFamily="18" charset="0"/>
                <a:cs typeface="Arial" pitchFamily="34" charset="0"/>
              </a:rPr>
              <a:t>TABLEAUX DE DISTRIBUTION</a:t>
            </a:r>
          </a:p>
        </p:txBody>
      </p:sp>
      <p:sp>
        <p:nvSpPr>
          <p:cNvPr id="10" name="Espace réservé du numéro de diapositive 9"/>
          <p:cNvSpPr>
            <a:spLocks noGrp="1"/>
          </p:cNvSpPr>
          <p:nvPr>
            <p:ph type="sldNum" sz="quarter" idx="12"/>
          </p:nvPr>
        </p:nvSpPr>
        <p:spPr/>
        <p:txBody>
          <a:bodyPr/>
          <a:lstStyle/>
          <a:p>
            <a:pPr>
              <a:defRPr/>
            </a:pPr>
            <a:fld id="{822FCD35-DA28-4B54-B231-182337847068}" type="slidenum">
              <a:rPr lang="en-US" smtClean="0"/>
              <a:pPr>
                <a:defRPr/>
              </a:pPr>
              <a:t>20</a:t>
            </a:fld>
            <a:endParaRPr lang="en-US" dirty="0"/>
          </a:p>
        </p:txBody>
      </p:sp>
      <p:sp>
        <p:nvSpPr>
          <p:cNvPr id="47108" name="ZoneTexte 4"/>
          <p:cNvSpPr txBox="1">
            <a:spLocks noChangeArrowheads="1"/>
          </p:cNvSpPr>
          <p:nvPr/>
        </p:nvSpPr>
        <p:spPr bwMode="auto">
          <a:xfrm>
            <a:off x="452438" y="2071688"/>
            <a:ext cx="9001125" cy="2862262"/>
          </a:xfrm>
          <a:prstGeom prst="rect">
            <a:avLst/>
          </a:prstGeom>
          <a:noFill/>
          <a:ln w="9525">
            <a:noFill/>
            <a:miter lim="800000"/>
            <a:headEnd/>
            <a:tailEnd/>
          </a:ln>
        </p:spPr>
        <p:txBody>
          <a:bodyPr>
            <a:spAutoFit/>
          </a:bodyPr>
          <a:lstStyle/>
          <a:p>
            <a:pPr algn="just">
              <a:lnSpc>
                <a:spcPct val="150000"/>
              </a:lnSpc>
            </a:pPr>
            <a:r>
              <a:rPr lang="fr-FR" dirty="0">
                <a:solidFill>
                  <a:schemeClr val="tx1"/>
                </a:solidFill>
                <a:latin typeface="Arial" pitchFamily="34" charset="0"/>
              </a:rPr>
              <a:t>Le t</a:t>
            </a:r>
            <a:r>
              <a:rPr lang="fr-FR" b="1" dirty="0">
                <a:solidFill>
                  <a:schemeClr val="tx1"/>
                </a:solidFill>
                <a:latin typeface="Arial" pitchFamily="34" charset="0"/>
              </a:rPr>
              <a:t>ableau de distribution de fréquences est un mode synthétique de présentation des </a:t>
            </a:r>
            <a:r>
              <a:rPr lang="fr-FR" dirty="0">
                <a:solidFill>
                  <a:schemeClr val="tx1"/>
                </a:solidFill>
                <a:latin typeface="Arial" pitchFamily="34" charset="0"/>
              </a:rPr>
              <a:t>données. Sa constitution est immédiate dans le cas d’un caractère discret mais nécessite en revanche une transformation des données dans le cas d’un caractère continu.</a:t>
            </a:r>
          </a:p>
        </p:txBody>
      </p:sp>
    </p:spTree>
  </p:cSld>
  <p:clrMapOvr>
    <a:masterClrMapping/>
  </p:clrMapOvr>
  <p:transition>
    <p:blinds/>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Titre 1"/>
          <p:cNvSpPr>
            <a:spLocks noGrp="1"/>
          </p:cNvSpPr>
          <p:nvPr>
            <p:ph type="title"/>
          </p:nvPr>
        </p:nvSpPr>
        <p:spPr/>
        <p:txBody>
          <a:bodyPr/>
          <a:lstStyle/>
          <a:p>
            <a:r>
              <a:rPr lang="fr-FR" sz="4000" b="1" dirty="0" smtClean="0">
                <a:solidFill>
                  <a:schemeClr val="tx2"/>
                </a:solidFill>
                <a:latin typeface="Book Antiqua" pitchFamily="18" charset="0"/>
                <a:cs typeface="Arial" pitchFamily="34" charset="0"/>
              </a:rPr>
              <a:t>EFFECTIF D’UNE MODALITÉ</a:t>
            </a:r>
          </a:p>
        </p:txBody>
      </p:sp>
      <p:sp>
        <p:nvSpPr>
          <p:cNvPr id="3" name="Espace réservé du numéro de diapositive 2"/>
          <p:cNvSpPr>
            <a:spLocks noGrp="1"/>
          </p:cNvSpPr>
          <p:nvPr>
            <p:ph type="sldNum" sz="quarter" idx="12"/>
          </p:nvPr>
        </p:nvSpPr>
        <p:spPr/>
        <p:txBody>
          <a:bodyPr/>
          <a:lstStyle/>
          <a:p>
            <a:pPr>
              <a:defRPr/>
            </a:pPr>
            <a:fld id="{CB0CEE78-7E8C-45A8-A0E1-6E931EAA6134}" type="slidenum">
              <a:rPr lang="en-US" smtClean="0"/>
              <a:pPr>
                <a:defRPr/>
              </a:pPr>
              <a:t>21</a:t>
            </a:fld>
            <a:endParaRPr lang="en-US" dirty="0"/>
          </a:p>
        </p:txBody>
      </p:sp>
      <p:sp>
        <p:nvSpPr>
          <p:cNvPr id="3077" name="ZoneTexte 3"/>
          <p:cNvSpPr txBox="1">
            <a:spLocks noChangeArrowheads="1"/>
          </p:cNvSpPr>
          <p:nvPr/>
        </p:nvSpPr>
        <p:spPr bwMode="auto">
          <a:xfrm>
            <a:off x="200025" y="1989138"/>
            <a:ext cx="9361488" cy="830262"/>
          </a:xfrm>
          <a:prstGeom prst="rect">
            <a:avLst/>
          </a:prstGeom>
          <a:noFill/>
          <a:ln w="9525">
            <a:noFill/>
            <a:miter lim="800000"/>
            <a:headEnd/>
            <a:tailEnd/>
          </a:ln>
        </p:spPr>
        <p:txBody>
          <a:bodyPr>
            <a:spAutoFit/>
          </a:bodyPr>
          <a:lstStyle/>
          <a:p>
            <a:r>
              <a:rPr lang="fr-FR">
                <a:solidFill>
                  <a:schemeClr val="tx1"/>
                </a:solidFill>
                <a:latin typeface="Arial" pitchFamily="34" charset="0"/>
              </a:rPr>
              <a:t>On appelle </a:t>
            </a:r>
            <a:r>
              <a:rPr lang="fr-FR" b="1">
                <a:solidFill>
                  <a:schemeClr val="tx1"/>
                </a:solidFill>
                <a:latin typeface="Arial" pitchFamily="34" charset="0"/>
              </a:rPr>
              <a:t>effectif de la modalité xi, le nombre n</a:t>
            </a:r>
            <a:r>
              <a:rPr lang="fr-FR" sz="1400" b="1">
                <a:solidFill>
                  <a:schemeClr val="tx1"/>
                </a:solidFill>
                <a:latin typeface="Arial" pitchFamily="34" charset="0"/>
              </a:rPr>
              <a:t>i </a:t>
            </a:r>
            <a:r>
              <a:rPr lang="fr-FR" b="1">
                <a:solidFill>
                  <a:schemeClr val="tx1"/>
                </a:solidFill>
                <a:latin typeface="Arial" pitchFamily="34" charset="0"/>
              </a:rPr>
              <a:t>de fois que cette modalité est observée</a:t>
            </a:r>
            <a:endParaRPr lang="fr-FR">
              <a:solidFill>
                <a:schemeClr val="tx1"/>
              </a:solidFill>
              <a:latin typeface="Arial" pitchFamily="34" charset="0"/>
            </a:endParaRPr>
          </a:p>
        </p:txBody>
      </p:sp>
      <p:graphicFrame>
        <p:nvGraphicFramePr>
          <p:cNvPr id="3074" name="Object 7"/>
          <p:cNvGraphicFramePr>
            <a:graphicFrameLocks noChangeAspect="1"/>
          </p:cNvGraphicFramePr>
          <p:nvPr/>
        </p:nvGraphicFramePr>
        <p:xfrm>
          <a:off x="3224213" y="3068638"/>
          <a:ext cx="2413000" cy="1081087"/>
        </p:xfrm>
        <a:graphic>
          <a:graphicData uri="http://schemas.openxmlformats.org/presentationml/2006/ole">
            <p:oleObj spid="_x0000_s3103" name="Équation" r:id="rId3" imgW="647419" imgH="253890" progId="Equation.3">
              <p:embed/>
            </p:oleObj>
          </a:graphicData>
        </a:graphic>
      </p:graphicFrame>
      <p:sp>
        <p:nvSpPr>
          <p:cNvPr id="3078" name="ZoneTexte 8"/>
          <p:cNvSpPr txBox="1">
            <a:spLocks noChangeArrowheads="1"/>
          </p:cNvSpPr>
          <p:nvPr/>
        </p:nvSpPr>
        <p:spPr bwMode="auto">
          <a:xfrm>
            <a:off x="560388" y="4724400"/>
            <a:ext cx="8856662" cy="461963"/>
          </a:xfrm>
          <a:prstGeom prst="rect">
            <a:avLst/>
          </a:prstGeom>
          <a:noFill/>
          <a:ln w="9525">
            <a:noFill/>
            <a:miter lim="800000"/>
            <a:headEnd/>
            <a:tailEnd/>
          </a:ln>
        </p:spPr>
        <p:txBody>
          <a:bodyPr>
            <a:spAutoFit/>
          </a:bodyPr>
          <a:lstStyle/>
          <a:p>
            <a:r>
              <a:rPr lang="fr-FR" b="1">
                <a:solidFill>
                  <a:schemeClr val="tx1"/>
                </a:solidFill>
                <a:latin typeface="Arial" pitchFamily="34" charset="0"/>
              </a:rPr>
              <a:t>N est l’effectif total</a:t>
            </a:r>
          </a:p>
        </p:txBody>
      </p:sp>
    </p:spTree>
  </p:cSld>
  <p:clrMapOvr>
    <a:masterClrMapping/>
  </p:clrMapOvr>
  <p:transition>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0" name="Titre 1"/>
          <p:cNvSpPr>
            <a:spLocks noGrp="1"/>
          </p:cNvSpPr>
          <p:nvPr>
            <p:ph type="title"/>
          </p:nvPr>
        </p:nvSpPr>
        <p:spPr/>
        <p:txBody>
          <a:bodyPr/>
          <a:lstStyle/>
          <a:p>
            <a:r>
              <a:rPr lang="fr-FR" sz="4000" b="1" dirty="0" smtClean="0">
                <a:solidFill>
                  <a:schemeClr val="tx2"/>
                </a:solidFill>
                <a:latin typeface="Book Antiqua" pitchFamily="18" charset="0"/>
                <a:cs typeface="Arial" pitchFamily="34" charset="0"/>
              </a:rPr>
              <a:t>FRÉQUENCE D’UNE MODALITÉ</a:t>
            </a:r>
          </a:p>
        </p:txBody>
      </p:sp>
      <p:sp>
        <p:nvSpPr>
          <p:cNvPr id="3" name="Espace réservé du numéro de diapositive 2"/>
          <p:cNvSpPr>
            <a:spLocks noGrp="1"/>
          </p:cNvSpPr>
          <p:nvPr>
            <p:ph type="sldNum" sz="quarter" idx="12"/>
          </p:nvPr>
        </p:nvSpPr>
        <p:spPr/>
        <p:txBody>
          <a:bodyPr/>
          <a:lstStyle/>
          <a:p>
            <a:pPr>
              <a:defRPr/>
            </a:pPr>
            <a:fld id="{C3ACF552-C51A-41DD-B0A1-BDE370AF601A}" type="slidenum">
              <a:rPr lang="en-US" smtClean="0"/>
              <a:pPr>
                <a:defRPr/>
              </a:pPr>
              <a:t>22</a:t>
            </a:fld>
            <a:endParaRPr lang="en-US" dirty="0"/>
          </a:p>
        </p:txBody>
      </p:sp>
      <p:sp>
        <p:nvSpPr>
          <p:cNvPr id="4102" name="ZoneTexte 3"/>
          <p:cNvSpPr txBox="1">
            <a:spLocks noChangeArrowheads="1"/>
          </p:cNvSpPr>
          <p:nvPr/>
        </p:nvSpPr>
        <p:spPr bwMode="auto">
          <a:xfrm>
            <a:off x="200025" y="1989138"/>
            <a:ext cx="9361488" cy="461962"/>
          </a:xfrm>
          <a:prstGeom prst="rect">
            <a:avLst/>
          </a:prstGeom>
          <a:noFill/>
          <a:ln w="9525">
            <a:noFill/>
            <a:miter lim="800000"/>
            <a:headEnd/>
            <a:tailEnd/>
          </a:ln>
        </p:spPr>
        <p:txBody>
          <a:bodyPr>
            <a:spAutoFit/>
          </a:bodyPr>
          <a:lstStyle/>
          <a:p>
            <a:r>
              <a:rPr lang="fr-FR">
                <a:solidFill>
                  <a:schemeClr val="tx1"/>
                </a:solidFill>
                <a:latin typeface="Arial" pitchFamily="34" charset="0"/>
              </a:rPr>
              <a:t>On appelle </a:t>
            </a:r>
            <a:r>
              <a:rPr lang="fr-FR" b="1">
                <a:solidFill>
                  <a:schemeClr val="tx1"/>
                </a:solidFill>
                <a:latin typeface="Arial" pitchFamily="34" charset="0"/>
              </a:rPr>
              <a:t>fréquence de la modalité xi, le nombre f</a:t>
            </a:r>
            <a:r>
              <a:rPr lang="fr-FR" b="1" baseline="-25000">
                <a:solidFill>
                  <a:schemeClr val="tx1"/>
                </a:solidFill>
                <a:latin typeface="Arial" pitchFamily="34" charset="0"/>
              </a:rPr>
              <a:t>i </a:t>
            </a:r>
            <a:r>
              <a:rPr lang="fr-FR" b="1">
                <a:solidFill>
                  <a:schemeClr val="tx1"/>
                </a:solidFill>
                <a:latin typeface="Arial" pitchFamily="34" charset="0"/>
              </a:rPr>
              <a:t>tel que </a:t>
            </a:r>
            <a:endParaRPr lang="fr-FR">
              <a:solidFill>
                <a:schemeClr val="tx1"/>
              </a:solidFill>
              <a:latin typeface="Arial" pitchFamily="34" charset="0"/>
            </a:endParaRPr>
          </a:p>
        </p:txBody>
      </p:sp>
      <p:graphicFrame>
        <p:nvGraphicFramePr>
          <p:cNvPr id="4098" name="Object 7"/>
          <p:cNvGraphicFramePr>
            <a:graphicFrameLocks noChangeAspect="1"/>
          </p:cNvGraphicFramePr>
          <p:nvPr/>
        </p:nvGraphicFramePr>
        <p:xfrm>
          <a:off x="3800475" y="4221163"/>
          <a:ext cx="3025775" cy="1655762"/>
        </p:xfrm>
        <a:graphic>
          <a:graphicData uri="http://schemas.openxmlformats.org/presentationml/2006/ole">
            <p:oleObj spid="_x0000_s4154" name="Équation" r:id="rId3" imgW="1066337" imgH="723586" progId="Equation.3">
              <p:embed/>
            </p:oleObj>
          </a:graphicData>
        </a:graphic>
      </p:graphicFrame>
      <p:graphicFrame>
        <p:nvGraphicFramePr>
          <p:cNvPr id="4099" name="Object 8"/>
          <p:cNvGraphicFramePr>
            <a:graphicFrameLocks noChangeAspect="1"/>
          </p:cNvGraphicFramePr>
          <p:nvPr/>
        </p:nvGraphicFramePr>
        <p:xfrm>
          <a:off x="4089400" y="2636838"/>
          <a:ext cx="1655763" cy="1069975"/>
        </p:xfrm>
        <a:graphic>
          <a:graphicData uri="http://schemas.openxmlformats.org/presentationml/2006/ole">
            <p:oleObj spid="_x0000_s4155" name="Équation" r:id="rId4" imgW="698500" imgH="558800" progId="Equation.3">
              <p:embed/>
            </p:oleObj>
          </a:graphicData>
        </a:graphic>
      </p:graphicFrame>
    </p:spTree>
  </p:cSld>
  <p:clrMapOvr>
    <a:masterClrMapping/>
  </p:clrMapOvr>
  <p:transition>
    <p:randomBar dir="vert"/>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Titre 1"/>
          <p:cNvSpPr>
            <a:spLocks noGrp="1"/>
          </p:cNvSpPr>
          <p:nvPr>
            <p:ph type="title"/>
          </p:nvPr>
        </p:nvSpPr>
        <p:spPr/>
        <p:txBody>
          <a:bodyPr>
            <a:normAutofit fontScale="90000"/>
          </a:bodyPr>
          <a:lstStyle/>
          <a:p>
            <a:r>
              <a:rPr lang="fr-FR" sz="4000" b="1" dirty="0" smtClean="0">
                <a:solidFill>
                  <a:schemeClr val="tx2"/>
                </a:solidFill>
                <a:latin typeface="Book Antiqua" pitchFamily="18" charset="0"/>
                <a:cs typeface="Arial" pitchFamily="34" charset="0"/>
              </a:rPr>
              <a:t>EXEMPLE TABLEAU DE DISTRIBUTION</a:t>
            </a:r>
          </a:p>
        </p:txBody>
      </p:sp>
      <p:sp>
        <p:nvSpPr>
          <p:cNvPr id="3" name="Espace réservé du numéro de diapositive 2"/>
          <p:cNvSpPr>
            <a:spLocks noGrp="1"/>
          </p:cNvSpPr>
          <p:nvPr>
            <p:ph type="sldNum" sz="quarter" idx="12"/>
          </p:nvPr>
        </p:nvSpPr>
        <p:spPr/>
        <p:txBody>
          <a:bodyPr/>
          <a:lstStyle/>
          <a:p>
            <a:pPr>
              <a:defRPr/>
            </a:pPr>
            <a:fld id="{8452D74B-F1A5-4FB3-B842-E8180632A03F}" type="slidenum">
              <a:rPr lang="en-US" smtClean="0"/>
              <a:pPr>
                <a:defRPr/>
              </a:pPr>
              <a:t>23</a:t>
            </a:fld>
            <a:endParaRPr lang="en-US" dirty="0"/>
          </a:p>
        </p:txBody>
      </p:sp>
      <p:graphicFrame>
        <p:nvGraphicFramePr>
          <p:cNvPr id="4" name="Tableau 3"/>
          <p:cNvGraphicFramePr>
            <a:graphicFrameLocks noGrp="1"/>
          </p:cNvGraphicFramePr>
          <p:nvPr/>
        </p:nvGraphicFramePr>
        <p:xfrm>
          <a:off x="1857375" y="1700213"/>
          <a:ext cx="6810402" cy="3168350"/>
        </p:xfrm>
        <a:graphic>
          <a:graphicData uri="http://schemas.openxmlformats.org/drawingml/2006/table">
            <a:tbl>
              <a:tblPr>
                <a:tableStyleId>{5940675A-B579-460E-94D1-54222C63F5DA}</a:tableStyleId>
              </a:tblPr>
              <a:tblGrid>
                <a:gridCol w="2058959"/>
                <a:gridCol w="2481309"/>
                <a:gridCol w="2270134"/>
              </a:tblGrid>
              <a:tr h="633670">
                <a:tc>
                  <a:txBody>
                    <a:bodyPr/>
                    <a:lstStyle/>
                    <a:p>
                      <a:pPr algn="ctr" fontAlgn="b"/>
                      <a:r>
                        <a:rPr lang="fr-FR" sz="3200" u="none" strike="noStrike" dirty="0">
                          <a:latin typeface="Arial" pitchFamily="34" charset="0"/>
                          <a:cs typeface="Arial" pitchFamily="34" charset="0"/>
                        </a:rPr>
                        <a:t>N</a:t>
                      </a:r>
                      <a:r>
                        <a:rPr lang="fr-FR" sz="3200" u="none" strike="noStrike" dirty="0" smtClean="0">
                          <a:latin typeface="Arial" pitchFamily="34" charset="0"/>
                          <a:cs typeface="Arial" pitchFamily="34" charset="0"/>
                        </a:rPr>
                        <a:t>iveau</a:t>
                      </a:r>
                      <a:endParaRPr lang="fr-FR" sz="3200" b="0" i="0" u="none" strike="noStrike" dirty="0">
                        <a:solidFill>
                          <a:srgbClr val="000000"/>
                        </a:solidFill>
                        <a:latin typeface="Arial" pitchFamily="34" charset="0"/>
                        <a:cs typeface="Arial" pitchFamily="34" charset="0"/>
                      </a:endParaRPr>
                    </a:p>
                  </a:txBody>
                  <a:tcPr marL="0" marR="0" marT="0" marB="0" anchor="b"/>
                </a:tc>
                <a:tc>
                  <a:txBody>
                    <a:bodyPr/>
                    <a:lstStyle/>
                    <a:p>
                      <a:pPr algn="ctr" fontAlgn="b"/>
                      <a:r>
                        <a:rPr lang="fr-FR" sz="3200" u="none" strike="noStrike" dirty="0">
                          <a:latin typeface="Arial" pitchFamily="34" charset="0"/>
                          <a:cs typeface="Arial" pitchFamily="34" charset="0"/>
                        </a:rPr>
                        <a:t>E</a:t>
                      </a:r>
                      <a:r>
                        <a:rPr lang="fr-FR" sz="3200" u="none" strike="noStrike" dirty="0" smtClean="0">
                          <a:latin typeface="Arial" pitchFamily="34" charset="0"/>
                          <a:cs typeface="Arial" pitchFamily="34" charset="0"/>
                        </a:rPr>
                        <a:t>ffectifs</a:t>
                      </a:r>
                      <a:endParaRPr lang="fr-FR" sz="3200" b="0" i="0" u="none" strike="noStrike" dirty="0">
                        <a:solidFill>
                          <a:srgbClr val="000000"/>
                        </a:solidFill>
                        <a:latin typeface="Arial" pitchFamily="34" charset="0"/>
                        <a:cs typeface="Arial" pitchFamily="34" charset="0"/>
                      </a:endParaRPr>
                    </a:p>
                  </a:txBody>
                  <a:tcPr marL="0" marR="0" marT="0" marB="0" anchor="b"/>
                </a:tc>
                <a:tc>
                  <a:txBody>
                    <a:bodyPr/>
                    <a:lstStyle/>
                    <a:p>
                      <a:pPr algn="ctr" fontAlgn="b"/>
                      <a:r>
                        <a:rPr lang="fr-FR" sz="3200" u="none" strike="noStrike" dirty="0" smtClean="0">
                          <a:latin typeface="Arial" pitchFamily="34" charset="0"/>
                          <a:cs typeface="Arial" pitchFamily="34" charset="0"/>
                        </a:rPr>
                        <a:t>Fréquences</a:t>
                      </a:r>
                      <a:endParaRPr lang="fr-FR" sz="3200" b="0" i="0" u="none" strike="noStrike" dirty="0">
                        <a:solidFill>
                          <a:srgbClr val="000000"/>
                        </a:solidFill>
                        <a:latin typeface="Arial" pitchFamily="34" charset="0"/>
                        <a:cs typeface="Arial" pitchFamily="34" charset="0"/>
                      </a:endParaRPr>
                    </a:p>
                  </a:txBody>
                  <a:tcPr marL="0" marR="0" marT="0" marB="0" anchor="b"/>
                </a:tc>
              </a:tr>
              <a:tr h="633670">
                <a:tc>
                  <a:txBody>
                    <a:bodyPr/>
                    <a:lstStyle/>
                    <a:p>
                      <a:pPr algn="ctr" fontAlgn="b"/>
                      <a:r>
                        <a:rPr lang="fr-FR" sz="3200" u="none" strike="noStrike">
                          <a:solidFill>
                            <a:srgbClr val="FF0000"/>
                          </a:solidFill>
                          <a:latin typeface="Arial" pitchFamily="34" charset="0"/>
                          <a:cs typeface="Arial" pitchFamily="34" charset="0"/>
                        </a:rPr>
                        <a:t>A</a:t>
                      </a:r>
                      <a:endParaRPr lang="fr-FR" sz="3200" b="0" i="0" u="none" strike="noStrike">
                        <a:solidFill>
                          <a:srgbClr val="FF0000"/>
                        </a:solidFill>
                        <a:latin typeface="Arial" pitchFamily="34" charset="0"/>
                        <a:cs typeface="Arial" pitchFamily="34" charset="0"/>
                      </a:endParaRPr>
                    </a:p>
                  </a:txBody>
                  <a:tcPr marL="0" marR="0" marT="0" marB="0" anchor="b"/>
                </a:tc>
                <a:tc>
                  <a:txBody>
                    <a:bodyPr/>
                    <a:lstStyle/>
                    <a:p>
                      <a:pPr algn="ctr" fontAlgn="b"/>
                      <a:r>
                        <a:rPr lang="fr-FR" sz="3200" u="none" strike="noStrike">
                          <a:solidFill>
                            <a:srgbClr val="FF0000"/>
                          </a:solidFill>
                          <a:latin typeface="Arial" pitchFamily="34" charset="0"/>
                          <a:cs typeface="Arial" pitchFamily="34" charset="0"/>
                        </a:rPr>
                        <a:t>13</a:t>
                      </a:r>
                      <a:endParaRPr lang="fr-FR" sz="3200" b="0" i="0" u="none" strike="noStrike">
                        <a:solidFill>
                          <a:srgbClr val="FF0000"/>
                        </a:solidFill>
                        <a:latin typeface="Arial" pitchFamily="34" charset="0"/>
                        <a:cs typeface="Arial" pitchFamily="34" charset="0"/>
                      </a:endParaRPr>
                    </a:p>
                  </a:txBody>
                  <a:tcPr marL="0" marR="0" marT="0" marB="0" anchor="b"/>
                </a:tc>
                <a:tc>
                  <a:txBody>
                    <a:bodyPr/>
                    <a:lstStyle/>
                    <a:p>
                      <a:pPr algn="ctr" fontAlgn="b"/>
                      <a:r>
                        <a:rPr lang="fr-FR" sz="3200" u="none" strike="noStrike" dirty="0">
                          <a:solidFill>
                            <a:srgbClr val="FF0000"/>
                          </a:solidFill>
                          <a:latin typeface="Arial" pitchFamily="34" charset="0"/>
                          <a:cs typeface="Arial" pitchFamily="34" charset="0"/>
                        </a:rPr>
                        <a:t>0,5</a:t>
                      </a:r>
                      <a:endParaRPr lang="fr-FR" sz="3200" b="0" i="0" u="none" strike="noStrike" dirty="0">
                        <a:solidFill>
                          <a:srgbClr val="FF0000"/>
                        </a:solidFill>
                        <a:latin typeface="Arial" pitchFamily="34" charset="0"/>
                        <a:cs typeface="Arial" pitchFamily="34" charset="0"/>
                      </a:endParaRPr>
                    </a:p>
                  </a:txBody>
                  <a:tcPr marL="0" marR="0" marT="0" marB="0" anchor="b"/>
                </a:tc>
              </a:tr>
              <a:tr h="633670">
                <a:tc>
                  <a:txBody>
                    <a:bodyPr/>
                    <a:lstStyle/>
                    <a:p>
                      <a:pPr algn="ctr" fontAlgn="b"/>
                      <a:r>
                        <a:rPr lang="fr-FR" sz="3200" u="none" strike="noStrike" dirty="0">
                          <a:latin typeface="Arial" pitchFamily="34" charset="0"/>
                          <a:cs typeface="Arial" pitchFamily="34" charset="0"/>
                        </a:rPr>
                        <a:t>B</a:t>
                      </a:r>
                      <a:endParaRPr lang="fr-FR" sz="3200" b="0" i="0" u="none" strike="noStrike" dirty="0">
                        <a:solidFill>
                          <a:srgbClr val="000000"/>
                        </a:solidFill>
                        <a:latin typeface="Arial" pitchFamily="34" charset="0"/>
                        <a:cs typeface="Arial" pitchFamily="34" charset="0"/>
                      </a:endParaRPr>
                    </a:p>
                  </a:txBody>
                  <a:tcPr marL="0" marR="0" marT="0" marB="0" anchor="b"/>
                </a:tc>
                <a:tc>
                  <a:txBody>
                    <a:bodyPr/>
                    <a:lstStyle/>
                    <a:p>
                      <a:pPr algn="ctr" fontAlgn="b"/>
                      <a:r>
                        <a:rPr lang="fr-FR" sz="3200" u="none" strike="noStrike">
                          <a:latin typeface="Arial" pitchFamily="34" charset="0"/>
                          <a:cs typeface="Arial" pitchFamily="34" charset="0"/>
                        </a:rPr>
                        <a:t>11</a:t>
                      </a:r>
                      <a:endParaRPr lang="fr-FR" sz="32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3200" u="none" strike="noStrike">
                          <a:latin typeface="Arial" pitchFamily="34" charset="0"/>
                          <a:cs typeface="Arial" pitchFamily="34" charset="0"/>
                        </a:rPr>
                        <a:t>0,42</a:t>
                      </a:r>
                      <a:endParaRPr lang="fr-FR" sz="3200" b="0" i="0" u="none" strike="noStrike">
                        <a:solidFill>
                          <a:srgbClr val="000000"/>
                        </a:solidFill>
                        <a:latin typeface="Arial" pitchFamily="34" charset="0"/>
                        <a:cs typeface="Arial" pitchFamily="34" charset="0"/>
                      </a:endParaRPr>
                    </a:p>
                  </a:txBody>
                  <a:tcPr marL="0" marR="0" marT="0" marB="0" anchor="b"/>
                </a:tc>
              </a:tr>
              <a:tr h="633670">
                <a:tc>
                  <a:txBody>
                    <a:bodyPr/>
                    <a:lstStyle/>
                    <a:p>
                      <a:pPr algn="ctr" fontAlgn="b"/>
                      <a:r>
                        <a:rPr lang="fr-FR" sz="3200" u="none" strike="noStrike">
                          <a:latin typeface="Arial" pitchFamily="34" charset="0"/>
                          <a:cs typeface="Arial" pitchFamily="34" charset="0"/>
                        </a:rPr>
                        <a:t>C</a:t>
                      </a:r>
                      <a:endParaRPr lang="fr-FR" sz="32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3200" u="none" strike="noStrike">
                          <a:latin typeface="Arial" pitchFamily="34" charset="0"/>
                          <a:cs typeface="Arial" pitchFamily="34" charset="0"/>
                        </a:rPr>
                        <a:t>2</a:t>
                      </a:r>
                      <a:endParaRPr lang="fr-FR" sz="32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3200" u="none" strike="noStrike">
                          <a:latin typeface="Arial" pitchFamily="34" charset="0"/>
                          <a:cs typeface="Arial" pitchFamily="34" charset="0"/>
                        </a:rPr>
                        <a:t>0,08</a:t>
                      </a:r>
                      <a:endParaRPr lang="fr-FR" sz="3200" b="0" i="0" u="none" strike="noStrike">
                        <a:solidFill>
                          <a:srgbClr val="000000"/>
                        </a:solidFill>
                        <a:latin typeface="Arial" pitchFamily="34" charset="0"/>
                        <a:cs typeface="Arial" pitchFamily="34" charset="0"/>
                      </a:endParaRPr>
                    </a:p>
                  </a:txBody>
                  <a:tcPr marL="0" marR="0" marT="0" marB="0" anchor="b"/>
                </a:tc>
              </a:tr>
              <a:tr h="633670">
                <a:tc>
                  <a:txBody>
                    <a:bodyPr/>
                    <a:lstStyle/>
                    <a:p>
                      <a:pPr algn="ctr" fontAlgn="b"/>
                      <a:r>
                        <a:rPr lang="fr-FR" sz="3200" u="none" strike="noStrike" dirty="0">
                          <a:latin typeface="Arial" pitchFamily="34" charset="0"/>
                          <a:cs typeface="Arial" pitchFamily="34" charset="0"/>
                        </a:rPr>
                        <a:t>T</a:t>
                      </a:r>
                      <a:r>
                        <a:rPr lang="fr-FR" sz="3200" u="none" strike="noStrike" dirty="0" smtClean="0">
                          <a:latin typeface="Arial" pitchFamily="34" charset="0"/>
                          <a:cs typeface="Arial" pitchFamily="34" charset="0"/>
                        </a:rPr>
                        <a:t>otal</a:t>
                      </a:r>
                      <a:endParaRPr lang="fr-FR" sz="3200" b="0" i="0" u="none" strike="noStrike" dirty="0">
                        <a:solidFill>
                          <a:srgbClr val="000000"/>
                        </a:solidFill>
                        <a:latin typeface="Arial" pitchFamily="34" charset="0"/>
                        <a:cs typeface="Arial" pitchFamily="34" charset="0"/>
                      </a:endParaRPr>
                    </a:p>
                  </a:txBody>
                  <a:tcPr marL="0" marR="0" marT="0" marB="0" anchor="b"/>
                </a:tc>
                <a:tc>
                  <a:txBody>
                    <a:bodyPr/>
                    <a:lstStyle/>
                    <a:p>
                      <a:pPr algn="ctr" fontAlgn="b"/>
                      <a:r>
                        <a:rPr lang="fr-FR" sz="3200" u="none" strike="noStrike" dirty="0">
                          <a:latin typeface="Arial" pitchFamily="34" charset="0"/>
                          <a:cs typeface="Arial" pitchFamily="34" charset="0"/>
                        </a:rPr>
                        <a:t>26</a:t>
                      </a:r>
                      <a:endParaRPr lang="fr-FR" sz="3200" b="0" i="0" u="none" strike="noStrike" dirty="0">
                        <a:solidFill>
                          <a:srgbClr val="000000"/>
                        </a:solidFill>
                        <a:latin typeface="Arial" pitchFamily="34" charset="0"/>
                        <a:cs typeface="Arial" pitchFamily="34" charset="0"/>
                      </a:endParaRPr>
                    </a:p>
                  </a:txBody>
                  <a:tcPr marL="0" marR="0" marT="0" marB="0" anchor="b"/>
                </a:tc>
                <a:tc>
                  <a:txBody>
                    <a:bodyPr/>
                    <a:lstStyle/>
                    <a:p>
                      <a:pPr algn="ctr" fontAlgn="b"/>
                      <a:r>
                        <a:rPr lang="fr-FR" sz="3200" u="none" strike="noStrike" dirty="0">
                          <a:latin typeface="Arial" pitchFamily="34" charset="0"/>
                          <a:cs typeface="Arial" pitchFamily="34" charset="0"/>
                        </a:rPr>
                        <a:t>1</a:t>
                      </a:r>
                      <a:endParaRPr lang="fr-FR" sz="3200" b="0" i="0" u="none" strike="noStrike" dirty="0">
                        <a:solidFill>
                          <a:srgbClr val="000000"/>
                        </a:solidFill>
                        <a:latin typeface="Arial" pitchFamily="34" charset="0"/>
                        <a:cs typeface="Arial" pitchFamily="34" charset="0"/>
                      </a:endParaRPr>
                    </a:p>
                  </a:txBody>
                  <a:tcPr marL="0" marR="0" marT="0" marB="0" anchor="b"/>
                </a:tc>
              </a:tr>
            </a:tbl>
          </a:graphicData>
        </a:graphic>
      </p:graphicFrame>
      <p:sp>
        <p:nvSpPr>
          <p:cNvPr id="48158" name="ZoneTexte 4"/>
          <p:cNvSpPr txBox="1">
            <a:spLocks noChangeArrowheads="1"/>
          </p:cNvSpPr>
          <p:nvPr/>
        </p:nvSpPr>
        <p:spPr bwMode="auto">
          <a:xfrm>
            <a:off x="488950" y="5229225"/>
            <a:ext cx="8785225" cy="830263"/>
          </a:xfrm>
          <a:prstGeom prst="rect">
            <a:avLst/>
          </a:prstGeom>
          <a:noFill/>
          <a:ln w="9525">
            <a:noFill/>
            <a:miter lim="800000"/>
            <a:headEnd/>
            <a:tailEnd/>
          </a:ln>
        </p:spPr>
        <p:txBody>
          <a:bodyPr>
            <a:spAutoFit/>
          </a:bodyPr>
          <a:lstStyle/>
          <a:p>
            <a:r>
              <a:rPr lang="fr-FR">
                <a:solidFill>
                  <a:schemeClr val="tx1"/>
                </a:solidFill>
                <a:latin typeface="Arial" pitchFamily="34" charset="0"/>
              </a:rPr>
              <a:t>Exemple l’effectif de la modalité A est 13 et la fréquence de cette modalité est 0,5</a:t>
            </a:r>
          </a:p>
        </p:txBody>
      </p:sp>
    </p:spTree>
  </p:cSld>
  <p:clrMapOvr>
    <a:masterClrMapping/>
  </p:clrMapOvr>
  <p:transition>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p:txBody>
          <a:bodyPr>
            <a:normAutofit/>
          </a:bodyPr>
          <a:lstStyle/>
          <a:p>
            <a:r>
              <a:rPr lang="fr-FR" sz="3200" b="1" dirty="0" smtClean="0">
                <a:solidFill>
                  <a:srgbClr val="0768B2"/>
                </a:solidFill>
                <a:latin typeface="Book Antiqua" pitchFamily="18" charset="0"/>
                <a:cs typeface="Arial" pitchFamily="34" charset="0"/>
              </a:rPr>
              <a:t>EFFECTIF CUMULÉ CROISSANT; DÉCROISSANT</a:t>
            </a:r>
          </a:p>
        </p:txBody>
      </p:sp>
      <p:sp>
        <p:nvSpPr>
          <p:cNvPr id="3" name="Espace réservé du numéro de diapositive 2"/>
          <p:cNvSpPr>
            <a:spLocks noGrp="1"/>
          </p:cNvSpPr>
          <p:nvPr>
            <p:ph type="sldNum" sz="quarter" idx="12"/>
          </p:nvPr>
        </p:nvSpPr>
        <p:spPr/>
        <p:txBody>
          <a:bodyPr/>
          <a:lstStyle/>
          <a:p>
            <a:pPr>
              <a:defRPr/>
            </a:pPr>
            <a:fld id="{DD216115-39F3-43DE-85AF-C80A83AFADA1}" type="slidenum">
              <a:rPr lang="en-US" smtClean="0"/>
              <a:pPr>
                <a:defRPr/>
              </a:pPr>
              <a:t>24</a:t>
            </a:fld>
            <a:endParaRPr lang="en-US" dirty="0"/>
          </a:p>
        </p:txBody>
      </p:sp>
      <p:sp>
        <p:nvSpPr>
          <p:cNvPr id="49156" name="ZoneTexte 3"/>
          <p:cNvSpPr txBox="1">
            <a:spLocks noChangeArrowheads="1"/>
          </p:cNvSpPr>
          <p:nvPr/>
        </p:nvSpPr>
        <p:spPr bwMode="auto">
          <a:xfrm>
            <a:off x="666720" y="1428737"/>
            <a:ext cx="9001125" cy="3785652"/>
          </a:xfrm>
          <a:prstGeom prst="rect">
            <a:avLst/>
          </a:prstGeom>
          <a:noFill/>
          <a:ln w="9525">
            <a:noFill/>
            <a:miter lim="800000"/>
            <a:headEnd/>
            <a:tailEnd/>
          </a:ln>
        </p:spPr>
        <p:txBody>
          <a:bodyPr wrap="square">
            <a:spAutoFit/>
          </a:bodyPr>
          <a:lstStyle/>
          <a:p>
            <a:pPr algn="just">
              <a:lnSpc>
                <a:spcPct val="150000"/>
              </a:lnSpc>
            </a:pPr>
            <a:r>
              <a:rPr lang="fr-FR" sz="2000" b="1" dirty="0">
                <a:solidFill>
                  <a:srgbClr val="FF0000"/>
                </a:solidFill>
                <a:latin typeface="Arial" pitchFamily="34" charset="0"/>
              </a:rPr>
              <a:t>Définition </a:t>
            </a:r>
          </a:p>
          <a:p>
            <a:pPr algn="just">
              <a:lnSpc>
                <a:spcPct val="150000"/>
              </a:lnSpc>
            </a:pPr>
            <a:r>
              <a:rPr lang="fr-FR" sz="2000" dirty="0">
                <a:solidFill>
                  <a:schemeClr val="tx1"/>
                </a:solidFill>
                <a:latin typeface="Arial" pitchFamily="34" charset="0"/>
              </a:rPr>
              <a:t>Quand les valeurs d’un caractère quantitatif sont rangées dans l’ordre croissant,</a:t>
            </a:r>
          </a:p>
          <a:p>
            <a:pPr algn="just">
              <a:lnSpc>
                <a:spcPct val="150000"/>
              </a:lnSpc>
              <a:buFontTx/>
              <a:buChar char="-"/>
            </a:pPr>
            <a:r>
              <a:rPr lang="fr-FR" sz="2000" dirty="0">
                <a:solidFill>
                  <a:schemeClr val="tx1"/>
                </a:solidFill>
                <a:latin typeface="Arial" pitchFamily="34" charset="0"/>
              </a:rPr>
              <a:t>L’effectif cumulé croissant d’une valeur est la somme des effectifs des valeurs inférieures ou égales à cette valeur,</a:t>
            </a:r>
          </a:p>
          <a:p>
            <a:pPr algn="just">
              <a:lnSpc>
                <a:spcPct val="150000"/>
              </a:lnSpc>
            </a:pPr>
            <a:r>
              <a:rPr lang="fr-FR" sz="2000" dirty="0">
                <a:solidFill>
                  <a:schemeClr val="tx1"/>
                </a:solidFill>
                <a:latin typeface="Arial" pitchFamily="34" charset="0"/>
              </a:rPr>
              <a:t>- L’effectif cumulé décroissant  d’une valeur est la somme des effectifs des valeurs supérieures  ou égales à cette valeur,</a:t>
            </a:r>
          </a:p>
          <a:p>
            <a:pPr algn="just">
              <a:lnSpc>
                <a:spcPct val="150000"/>
              </a:lnSpc>
              <a:buFontTx/>
              <a:buChar char="-"/>
            </a:pPr>
            <a:endParaRPr lang="fr-FR" sz="2000" dirty="0">
              <a:solidFill>
                <a:schemeClr val="tx1"/>
              </a:solidFill>
              <a:latin typeface="Arial" pitchFamily="34" charset="0"/>
            </a:endParaRPr>
          </a:p>
        </p:txBody>
      </p:sp>
      <p:pic>
        <p:nvPicPr>
          <p:cNvPr id="5" name="Image 4" descr="forum_488622_1.JPG"/>
          <p:cNvPicPr>
            <a:picLocks noChangeAspect="1"/>
          </p:cNvPicPr>
          <p:nvPr/>
        </p:nvPicPr>
        <p:blipFill>
          <a:blip r:embed="rId2"/>
          <a:stretch>
            <a:fillRect/>
          </a:stretch>
        </p:blipFill>
        <p:spPr>
          <a:xfrm>
            <a:off x="1166786" y="4786322"/>
            <a:ext cx="2857520" cy="1795172"/>
          </a:xfrm>
          <a:prstGeom prst="rect">
            <a:avLst/>
          </a:prstGeom>
        </p:spPr>
      </p:pic>
      <p:pic>
        <p:nvPicPr>
          <p:cNvPr id="6" name="Image 5" descr="stat3.gif"/>
          <p:cNvPicPr>
            <a:picLocks noChangeAspect="1"/>
          </p:cNvPicPr>
          <p:nvPr/>
        </p:nvPicPr>
        <p:blipFill>
          <a:blip r:embed="rId3"/>
          <a:stretch>
            <a:fillRect/>
          </a:stretch>
        </p:blipFill>
        <p:spPr>
          <a:xfrm>
            <a:off x="5810256" y="4714884"/>
            <a:ext cx="2819400" cy="1790700"/>
          </a:xfrm>
          <a:prstGeom prst="rect">
            <a:avLst/>
          </a:prstGeom>
        </p:spPr>
      </p:pic>
    </p:spTree>
  </p:cSld>
  <p:clrMapOvr>
    <a:masterClrMapping/>
  </p:clrMapOvr>
  <p:transition>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re 1"/>
          <p:cNvSpPr>
            <a:spLocks noGrp="1"/>
          </p:cNvSpPr>
          <p:nvPr>
            <p:ph type="title"/>
          </p:nvPr>
        </p:nvSpPr>
        <p:spPr/>
        <p:txBody>
          <a:bodyPr>
            <a:normAutofit/>
          </a:bodyPr>
          <a:lstStyle/>
          <a:p>
            <a:r>
              <a:rPr lang="fr-FR" sz="3200" b="1" dirty="0" smtClean="0">
                <a:solidFill>
                  <a:srgbClr val="0654B2"/>
                </a:solidFill>
                <a:latin typeface="Book Antiqua" pitchFamily="18" charset="0"/>
                <a:cs typeface="Arial" pitchFamily="34" charset="0"/>
              </a:rPr>
              <a:t>LA FRÉQUENCE CUMULÉE CROISSANTE, DÉCROISSANTE</a:t>
            </a:r>
          </a:p>
        </p:txBody>
      </p:sp>
      <p:sp>
        <p:nvSpPr>
          <p:cNvPr id="3" name="Espace réservé du numéro de diapositive 2"/>
          <p:cNvSpPr>
            <a:spLocks noGrp="1"/>
          </p:cNvSpPr>
          <p:nvPr>
            <p:ph type="sldNum" sz="quarter" idx="12"/>
          </p:nvPr>
        </p:nvSpPr>
        <p:spPr/>
        <p:txBody>
          <a:bodyPr/>
          <a:lstStyle/>
          <a:p>
            <a:pPr>
              <a:defRPr/>
            </a:pPr>
            <a:fld id="{AD3EFD7D-6616-4979-855C-51B7550135AF}" type="slidenum">
              <a:rPr lang="en-US" smtClean="0"/>
              <a:pPr>
                <a:defRPr/>
              </a:pPr>
              <a:t>25</a:t>
            </a:fld>
            <a:endParaRPr lang="en-US" dirty="0"/>
          </a:p>
        </p:txBody>
      </p:sp>
      <p:sp>
        <p:nvSpPr>
          <p:cNvPr id="50180" name="ZoneTexte 3"/>
          <p:cNvSpPr txBox="1">
            <a:spLocks noChangeArrowheads="1"/>
          </p:cNvSpPr>
          <p:nvPr/>
        </p:nvSpPr>
        <p:spPr bwMode="auto">
          <a:xfrm>
            <a:off x="631825" y="1557338"/>
            <a:ext cx="8858250" cy="2805320"/>
          </a:xfrm>
          <a:prstGeom prst="rect">
            <a:avLst/>
          </a:prstGeom>
          <a:noFill/>
          <a:ln w="9525">
            <a:noFill/>
            <a:miter lim="800000"/>
            <a:headEnd/>
            <a:tailEnd/>
          </a:ln>
        </p:spPr>
        <p:txBody>
          <a:bodyPr>
            <a:spAutoFit/>
          </a:bodyPr>
          <a:lstStyle/>
          <a:p>
            <a:pPr algn="just">
              <a:lnSpc>
                <a:spcPct val="150000"/>
              </a:lnSpc>
            </a:pPr>
            <a:r>
              <a:rPr lang="fr-FR" sz="2000" dirty="0">
                <a:solidFill>
                  <a:schemeClr val="tx1"/>
                </a:solidFill>
                <a:latin typeface="Arial" pitchFamily="34" charset="0"/>
              </a:rPr>
              <a:t>Quand les valeurs d’un caractère quantitatif sont rangées dans l’ordre croissant,</a:t>
            </a:r>
          </a:p>
          <a:p>
            <a:pPr algn="just">
              <a:lnSpc>
                <a:spcPct val="150000"/>
              </a:lnSpc>
              <a:buFontTx/>
              <a:buChar char="-"/>
            </a:pPr>
            <a:r>
              <a:rPr lang="fr-FR" sz="2000" dirty="0" smtClean="0">
                <a:solidFill>
                  <a:schemeClr val="tx1"/>
                </a:solidFill>
                <a:latin typeface="Arial" pitchFamily="34" charset="0"/>
              </a:rPr>
              <a:t>La </a:t>
            </a:r>
            <a:r>
              <a:rPr lang="fr-FR" sz="2000" dirty="0">
                <a:solidFill>
                  <a:schemeClr val="tx1"/>
                </a:solidFill>
                <a:latin typeface="Arial" pitchFamily="34" charset="0"/>
              </a:rPr>
              <a:t>fréquence cumulée croissante d’une valeur est la somme des fréquences des valeurs inférieures ou égales à cette valeur.</a:t>
            </a:r>
          </a:p>
          <a:p>
            <a:pPr algn="just">
              <a:lnSpc>
                <a:spcPct val="150000"/>
              </a:lnSpc>
              <a:buFontTx/>
              <a:buChar char="-"/>
            </a:pPr>
            <a:r>
              <a:rPr lang="fr-FR" sz="2000" dirty="0" smtClean="0">
                <a:solidFill>
                  <a:schemeClr val="tx1"/>
                </a:solidFill>
                <a:latin typeface="Arial" pitchFamily="34" charset="0"/>
              </a:rPr>
              <a:t>La </a:t>
            </a:r>
            <a:r>
              <a:rPr lang="fr-FR" sz="2000" dirty="0">
                <a:solidFill>
                  <a:schemeClr val="tx1"/>
                </a:solidFill>
                <a:latin typeface="Arial" pitchFamily="34" charset="0"/>
              </a:rPr>
              <a:t>fréquence cumulée décroissante d’une valeur est la somme des fréquences des valeurs supérieures ou égales à cette valeur.</a:t>
            </a:r>
          </a:p>
        </p:txBody>
      </p:sp>
      <p:pic>
        <p:nvPicPr>
          <p:cNvPr id="5" name="Image 4" descr="image31.gif"/>
          <p:cNvPicPr>
            <a:picLocks noChangeAspect="1"/>
          </p:cNvPicPr>
          <p:nvPr/>
        </p:nvPicPr>
        <p:blipFill>
          <a:blip r:embed="rId2"/>
          <a:stretch>
            <a:fillRect/>
          </a:stretch>
        </p:blipFill>
        <p:spPr>
          <a:xfrm>
            <a:off x="4881562" y="4500570"/>
            <a:ext cx="3495675" cy="2081209"/>
          </a:xfrm>
          <a:prstGeom prst="rect">
            <a:avLst/>
          </a:prstGeom>
        </p:spPr>
      </p:pic>
      <p:pic>
        <p:nvPicPr>
          <p:cNvPr id="6" name="Image 5" descr="image039.jpg"/>
          <p:cNvPicPr>
            <a:picLocks noChangeAspect="1"/>
          </p:cNvPicPr>
          <p:nvPr/>
        </p:nvPicPr>
        <p:blipFill>
          <a:blip r:embed="rId3"/>
          <a:stretch>
            <a:fillRect/>
          </a:stretch>
        </p:blipFill>
        <p:spPr>
          <a:xfrm>
            <a:off x="523844" y="4572008"/>
            <a:ext cx="3246551" cy="1928802"/>
          </a:xfrm>
          <a:prstGeom prst="rect">
            <a:avLst/>
          </a:prstGeom>
        </p:spPr>
      </p:pic>
    </p:spTree>
  </p:cSld>
  <p:clrMapOvr>
    <a:masterClrMapping/>
  </p:clrMapOvr>
  <p:transition>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fontScale="90000"/>
          </a:bodyPr>
          <a:lstStyle/>
          <a:p>
            <a:pPr eaLnBrk="1" hangingPunct="1"/>
            <a:r>
              <a:rPr lang="fr-FR" sz="4000" b="1" dirty="0" smtClean="0">
                <a:solidFill>
                  <a:srgbClr val="0654B2"/>
                </a:solidFill>
                <a:latin typeface="Book Antiqua" pitchFamily="18" charset="0"/>
                <a:cs typeface="Arial" pitchFamily="34" charset="0"/>
              </a:rPr>
              <a:t>REPRÉSENTATIONS GRAPHIQUES</a:t>
            </a:r>
          </a:p>
        </p:txBody>
      </p:sp>
      <p:sp>
        <p:nvSpPr>
          <p:cNvPr id="66563" name="Rectangle 3"/>
          <p:cNvSpPr>
            <a:spLocks noGrp="1" noChangeArrowheads="1"/>
          </p:cNvSpPr>
          <p:nvPr>
            <p:ph idx="1"/>
          </p:nvPr>
        </p:nvSpPr>
        <p:spPr>
          <a:xfrm>
            <a:off x="381000" y="1447800"/>
            <a:ext cx="9247188" cy="1981200"/>
          </a:xfrm>
        </p:spPr>
        <p:txBody>
          <a:bodyPr>
            <a:normAutofit/>
          </a:bodyPr>
          <a:lstStyle/>
          <a:p>
            <a:pPr algn="just">
              <a:lnSpc>
                <a:spcPct val="150000"/>
              </a:lnSpc>
              <a:buFont typeface="Arial" pitchFamily="34" charset="0"/>
              <a:buNone/>
            </a:pPr>
            <a:r>
              <a:rPr lang="fr-FR" sz="2400" dirty="0" smtClean="0">
                <a:latin typeface="Arial" pitchFamily="34" charset="0"/>
                <a:cs typeface="Arial" pitchFamily="34" charset="0"/>
              </a:rPr>
              <a:t>Les représentations graphiques ont l’avantage de renseigner immédiatement sur l’allure générale de la distribution. Elles facilitent l’interprétation des données recueillies.</a:t>
            </a:r>
          </a:p>
        </p:txBody>
      </p:sp>
      <p:sp>
        <p:nvSpPr>
          <p:cNvPr id="4" name="Espace réservé du numéro de diapositive 3"/>
          <p:cNvSpPr>
            <a:spLocks noGrp="1"/>
          </p:cNvSpPr>
          <p:nvPr>
            <p:ph type="sldNum" sz="quarter" idx="12"/>
          </p:nvPr>
        </p:nvSpPr>
        <p:spPr/>
        <p:txBody>
          <a:bodyPr/>
          <a:lstStyle/>
          <a:p>
            <a:pPr>
              <a:defRPr/>
            </a:pPr>
            <a:fld id="{4D1C653C-22BC-4A9C-AED9-795186445E9D}" type="slidenum">
              <a:rPr lang="en-US" smtClean="0"/>
              <a:pPr>
                <a:defRPr/>
              </a:pPr>
              <a:t>26</a:t>
            </a:fld>
            <a:endParaRPr lang="en-US" dirty="0"/>
          </a:p>
        </p:txBody>
      </p:sp>
      <p:pic>
        <p:nvPicPr>
          <p:cNvPr id="5" name="Image 4" descr="jpg_7-7-lk-3a.jpg"/>
          <p:cNvPicPr>
            <a:picLocks noChangeAspect="1"/>
          </p:cNvPicPr>
          <p:nvPr/>
        </p:nvPicPr>
        <p:blipFill>
          <a:blip r:embed="rId3"/>
          <a:stretch>
            <a:fillRect/>
          </a:stretch>
        </p:blipFill>
        <p:spPr>
          <a:xfrm rot="20883881">
            <a:off x="2278295" y="3289444"/>
            <a:ext cx="2241786" cy="1311445"/>
          </a:xfrm>
          <a:prstGeom prst="rect">
            <a:avLst/>
          </a:prstGeom>
        </p:spPr>
      </p:pic>
      <p:pic>
        <p:nvPicPr>
          <p:cNvPr id="6" name="Image 5" descr="Graphiques-histogramme-Excel-2013.png"/>
          <p:cNvPicPr>
            <a:picLocks noChangeAspect="1"/>
          </p:cNvPicPr>
          <p:nvPr/>
        </p:nvPicPr>
        <p:blipFill>
          <a:blip r:embed="rId4"/>
          <a:stretch>
            <a:fillRect/>
          </a:stretch>
        </p:blipFill>
        <p:spPr>
          <a:xfrm rot="1507509">
            <a:off x="325408" y="4999612"/>
            <a:ext cx="1940671" cy="1180245"/>
          </a:xfrm>
          <a:prstGeom prst="rect">
            <a:avLst/>
          </a:prstGeom>
        </p:spPr>
      </p:pic>
      <p:pic>
        <p:nvPicPr>
          <p:cNvPr id="7" name="Image 6" descr="boite_a_moustaches_picture2.png"/>
          <p:cNvPicPr>
            <a:picLocks noChangeAspect="1"/>
          </p:cNvPicPr>
          <p:nvPr/>
        </p:nvPicPr>
        <p:blipFill>
          <a:blip r:embed="rId5" cstate="print"/>
          <a:stretch>
            <a:fillRect/>
          </a:stretch>
        </p:blipFill>
        <p:spPr>
          <a:xfrm rot="632246">
            <a:off x="3331858" y="4917754"/>
            <a:ext cx="2332632" cy="1236221"/>
          </a:xfrm>
          <a:prstGeom prst="rect">
            <a:avLst/>
          </a:prstGeom>
        </p:spPr>
      </p:pic>
      <p:pic>
        <p:nvPicPr>
          <p:cNvPr id="8" name="Image 7" descr="220px-Histogramme_proche.svg.png"/>
          <p:cNvPicPr>
            <a:picLocks noChangeAspect="1"/>
          </p:cNvPicPr>
          <p:nvPr/>
        </p:nvPicPr>
        <p:blipFill>
          <a:blip r:embed="rId6"/>
          <a:stretch>
            <a:fillRect/>
          </a:stretch>
        </p:blipFill>
        <p:spPr>
          <a:xfrm rot="19828517">
            <a:off x="6110332" y="5100281"/>
            <a:ext cx="1806115" cy="1403844"/>
          </a:xfrm>
          <a:prstGeom prst="rect">
            <a:avLst/>
          </a:prstGeom>
        </p:spPr>
      </p:pic>
      <p:pic>
        <p:nvPicPr>
          <p:cNvPr id="9" name="Image 8" descr="graph2.gif"/>
          <p:cNvPicPr>
            <a:picLocks noChangeAspect="1"/>
          </p:cNvPicPr>
          <p:nvPr/>
        </p:nvPicPr>
        <p:blipFill>
          <a:blip r:embed="rId7"/>
          <a:stretch>
            <a:fillRect/>
          </a:stretch>
        </p:blipFill>
        <p:spPr>
          <a:xfrm rot="21105392">
            <a:off x="6203531" y="3155546"/>
            <a:ext cx="3286148" cy="1736630"/>
          </a:xfrm>
          <a:prstGeom prst="rect">
            <a:avLst/>
          </a:prstGeom>
        </p:spPr>
      </p:pic>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wipe(left)">
                                      <p:cBhvr>
                                        <p:cTn id="7" dur="500"/>
                                        <p:tgtEl>
                                          <p:spTgt spid="665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Titre 1"/>
          <p:cNvSpPr>
            <a:spLocks noGrp="1"/>
          </p:cNvSpPr>
          <p:nvPr>
            <p:ph type="title"/>
          </p:nvPr>
        </p:nvSpPr>
        <p:spPr/>
        <p:txBody>
          <a:bodyPr>
            <a:normAutofit/>
          </a:bodyPr>
          <a:lstStyle/>
          <a:p>
            <a:r>
              <a:rPr lang="fr-FR" sz="4000" b="1" dirty="0" smtClean="0">
                <a:solidFill>
                  <a:srgbClr val="0654B2"/>
                </a:solidFill>
                <a:latin typeface="Book Antiqua" pitchFamily="18" charset="0"/>
                <a:cs typeface="Arial" pitchFamily="34" charset="0"/>
              </a:rPr>
              <a:t>REPRÉSENTATION GRAPHIQUES</a:t>
            </a:r>
            <a:endParaRPr lang="fr-FR" sz="4000" dirty="0" smtClean="0">
              <a:solidFill>
                <a:srgbClr val="0654B2"/>
              </a:solidFill>
              <a:latin typeface="Book Antiqua" pitchFamily="18" charset="0"/>
            </a:endParaRPr>
          </a:p>
        </p:txBody>
      </p:sp>
      <p:sp>
        <p:nvSpPr>
          <p:cNvPr id="3" name="Espace réservé du numéro de diapositive 2"/>
          <p:cNvSpPr>
            <a:spLocks noGrp="1"/>
          </p:cNvSpPr>
          <p:nvPr>
            <p:ph type="sldNum" sz="quarter" idx="12"/>
          </p:nvPr>
        </p:nvSpPr>
        <p:spPr/>
        <p:txBody>
          <a:bodyPr/>
          <a:lstStyle/>
          <a:p>
            <a:pPr>
              <a:defRPr/>
            </a:pPr>
            <a:fld id="{11DA5DCB-E8F1-47F3-98B1-AC65F971FCF1}" type="slidenum">
              <a:rPr lang="en-US" smtClean="0"/>
              <a:pPr>
                <a:defRPr/>
              </a:pPr>
              <a:t>27</a:t>
            </a:fld>
            <a:endParaRPr lang="en-US" dirty="0"/>
          </a:p>
        </p:txBody>
      </p:sp>
      <p:sp>
        <p:nvSpPr>
          <p:cNvPr id="52228" name="ZoneTexte 3"/>
          <p:cNvSpPr txBox="1">
            <a:spLocks noChangeArrowheads="1"/>
          </p:cNvSpPr>
          <p:nvPr/>
        </p:nvSpPr>
        <p:spPr bwMode="auto">
          <a:xfrm>
            <a:off x="1166786" y="1357298"/>
            <a:ext cx="8281987" cy="2862262"/>
          </a:xfrm>
          <a:prstGeom prst="rect">
            <a:avLst/>
          </a:prstGeom>
          <a:noFill/>
          <a:ln w="9525">
            <a:noFill/>
            <a:miter lim="800000"/>
            <a:headEnd/>
            <a:tailEnd/>
          </a:ln>
        </p:spPr>
        <p:txBody>
          <a:bodyPr>
            <a:spAutoFit/>
          </a:bodyPr>
          <a:lstStyle/>
          <a:p>
            <a:pPr algn="ctr">
              <a:lnSpc>
                <a:spcPct val="150000"/>
              </a:lnSpc>
            </a:pPr>
            <a:r>
              <a:rPr lang="fr-FR" sz="3600" b="1" dirty="0">
                <a:solidFill>
                  <a:srgbClr val="FF0000"/>
                </a:solidFill>
                <a:latin typeface="Arial" pitchFamily="34" charset="0"/>
              </a:rPr>
              <a:t>Caractères qualitatifs</a:t>
            </a:r>
          </a:p>
          <a:p>
            <a:pPr>
              <a:lnSpc>
                <a:spcPct val="150000"/>
              </a:lnSpc>
              <a:buFont typeface="Arial" pitchFamily="34" charset="0"/>
              <a:buChar char="•"/>
            </a:pPr>
            <a:r>
              <a:rPr lang="fr-FR" sz="2800" dirty="0">
                <a:solidFill>
                  <a:schemeClr val="tx1"/>
                </a:solidFill>
                <a:latin typeface="Arial" pitchFamily="34" charset="0"/>
              </a:rPr>
              <a:t>Tuyaux d’orgue</a:t>
            </a:r>
          </a:p>
          <a:p>
            <a:pPr>
              <a:lnSpc>
                <a:spcPct val="150000"/>
              </a:lnSpc>
              <a:buFont typeface="Arial" pitchFamily="34" charset="0"/>
              <a:buChar char="•"/>
            </a:pPr>
            <a:r>
              <a:rPr lang="fr-FR" sz="2800" dirty="0">
                <a:solidFill>
                  <a:schemeClr val="tx1"/>
                </a:solidFill>
                <a:latin typeface="Arial" pitchFamily="34" charset="0"/>
              </a:rPr>
              <a:t>Diagrammes circulaires</a:t>
            </a:r>
          </a:p>
          <a:p>
            <a:pPr>
              <a:lnSpc>
                <a:spcPct val="150000"/>
              </a:lnSpc>
              <a:buFont typeface="Arial" pitchFamily="34" charset="0"/>
              <a:buChar char="•"/>
            </a:pPr>
            <a:r>
              <a:rPr lang="fr-FR" sz="2800" dirty="0">
                <a:solidFill>
                  <a:schemeClr val="tx1"/>
                </a:solidFill>
                <a:latin typeface="Arial" pitchFamily="34" charset="0"/>
              </a:rPr>
              <a:t>Cartogrammes</a:t>
            </a:r>
          </a:p>
        </p:txBody>
      </p:sp>
      <p:pic>
        <p:nvPicPr>
          <p:cNvPr id="5" name="Image 4" descr="Diagramme-circulaire.jpg"/>
          <p:cNvPicPr>
            <a:picLocks noChangeAspect="1"/>
          </p:cNvPicPr>
          <p:nvPr/>
        </p:nvPicPr>
        <p:blipFill>
          <a:blip r:embed="rId2"/>
          <a:stretch>
            <a:fillRect/>
          </a:stretch>
        </p:blipFill>
        <p:spPr>
          <a:xfrm>
            <a:off x="3238488" y="4214818"/>
            <a:ext cx="2185982" cy="2302755"/>
          </a:xfrm>
          <a:prstGeom prst="rect">
            <a:avLst/>
          </a:prstGeom>
        </p:spPr>
      </p:pic>
      <p:pic>
        <p:nvPicPr>
          <p:cNvPr id="6" name="Image 5" descr="kenneth-garrett-trois-rangees-de-tuyaux-d-orgue.jpg"/>
          <p:cNvPicPr>
            <a:picLocks noChangeAspect="1"/>
          </p:cNvPicPr>
          <p:nvPr/>
        </p:nvPicPr>
        <p:blipFill>
          <a:blip r:embed="rId3"/>
          <a:stretch>
            <a:fillRect/>
          </a:stretch>
        </p:blipFill>
        <p:spPr>
          <a:xfrm>
            <a:off x="452406" y="4572008"/>
            <a:ext cx="1888349" cy="1417260"/>
          </a:xfrm>
          <a:prstGeom prst="rect">
            <a:avLst/>
          </a:prstGeom>
        </p:spPr>
      </p:pic>
      <p:pic>
        <p:nvPicPr>
          <p:cNvPr id="7" name="Image 6" descr="sun.gif"/>
          <p:cNvPicPr>
            <a:picLocks noChangeAspect="1"/>
          </p:cNvPicPr>
          <p:nvPr/>
        </p:nvPicPr>
        <p:blipFill>
          <a:blip r:embed="rId4"/>
          <a:stretch>
            <a:fillRect/>
          </a:stretch>
        </p:blipFill>
        <p:spPr>
          <a:xfrm>
            <a:off x="5881694" y="4572008"/>
            <a:ext cx="3096263" cy="1286658"/>
          </a:xfrm>
          <a:prstGeom prst="rect">
            <a:avLst/>
          </a:prstGeom>
        </p:spPr>
      </p:pic>
    </p:spTree>
  </p:cSld>
  <p:clrMapOvr>
    <a:masterClrMapping/>
  </p:clrMapOvr>
  <p:transition>
    <p:randomBar dir="vert"/>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Titre 1"/>
          <p:cNvSpPr>
            <a:spLocks noGrp="1"/>
          </p:cNvSpPr>
          <p:nvPr>
            <p:ph type="title"/>
          </p:nvPr>
        </p:nvSpPr>
        <p:spPr/>
        <p:txBody>
          <a:bodyPr>
            <a:normAutofit/>
          </a:bodyPr>
          <a:lstStyle/>
          <a:p>
            <a:r>
              <a:rPr lang="fr-FR" sz="4000" b="1" dirty="0" smtClean="0">
                <a:solidFill>
                  <a:srgbClr val="0768B2"/>
                </a:solidFill>
                <a:latin typeface="Book Antiqua" pitchFamily="18" charset="0"/>
                <a:cs typeface="Arial" pitchFamily="34" charset="0"/>
              </a:rPr>
              <a:t>REPRÉSENTATION GRAPHIQUES</a:t>
            </a:r>
          </a:p>
        </p:txBody>
      </p:sp>
      <p:sp>
        <p:nvSpPr>
          <p:cNvPr id="3" name="Espace réservé du numéro de diapositive 2"/>
          <p:cNvSpPr>
            <a:spLocks noGrp="1"/>
          </p:cNvSpPr>
          <p:nvPr>
            <p:ph type="sldNum" sz="quarter" idx="12"/>
          </p:nvPr>
        </p:nvSpPr>
        <p:spPr/>
        <p:txBody>
          <a:bodyPr/>
          <a:lstStyle/>
          <a:p>
            <a:pPr>
              <a:defRPr/>
            </a:pPr>
            <a:fld id="{C757C9D4-8CA0-4FC6-8179-33DE9AA9B384}" type="slidenum">
              <a:rPr lang="en-US" smtClean="0"/>
              <a:pPr>
                <a:defRPr/>
              </a:pPr>
              <a:t>28</a:t>
            </a:fld>
            <a:endParaRPr lang="en-US" dirty="0"/>
          </a:p>
        </p:txBody>
      </p:sp>
      <p:sp>
        <p:nvSpPr>
          <p:cNvPr id="53252" name="ZoneTexte 3"/>
          <p:cNvSpPr txBox="1">
            <a:spLocks noChangeArrowheads="1"/>
          </p:cNvSpPr>
          <p:nvPr/>
        </p:nvSpPr>
        <p:spPr bwMode="auto">
          <a:xfrm>
            <a:off x="380968" y="1214422"/>
            <a:ext cx="9215502" cy="5262562"/>
          </a:xfrm>
          <a:prstGeom prst="rect">
            <a:avLst/>
          </a:prstGeom>
          <a:noFill/>
          <a:ln w="9525">
            <a:noFill/>
            <a:miter lim="800000"/>
            <a:headEnd/>
            <a:tailEnd/>
          </a:ln>
        </p:spPr>
        <p:txBody>
          <a:bodyPr wrap="square">
            <a:spAutoFit/>
          </a:bodyPr>
          <a:lstStyle/>
          <a:p>
            <a:pPr algn="ctr">
              <a:lnSpc>
                <a:spcPct val="150000"/>
              </a:lnSpc>
            </a:pPr>
            <a:r>
              <a:rPr lang="fr-FR" sz="3200" b="1" dirty="0">
                <a:solidFill>
                  <a:srgbClr val="FF0000"/>
                </a:solidFill>
                <a:latin typeface="Arial" pitchFamily="34" charset="0"/>
              </a:rPr>
              <a:t>Caractères quantitatifs</a:t>
            </a:r>
          </a:p>
          <a:p>
            <a:pPr>
              <a:lnSpc>
                <a:spcPct val="150000"/>
              </a:lnSpc>
              <a:buFont typeface="Wingdings" pitchFamily="2" charset="2"/>
              <a:buChar char="v"/>
            </a:pPr>
            <a:r>
              <a:rPr lang="fr-FR" b="1" dirty="0">
                <a:solidFill>
                  <a:schemeClr val="tx1"/>
                </a:solidFill>
                <a:latin typeface="Arial" pitchFamily="34" charset="0"/>
              </a:rPr>
              <a:t>Variable discrète</a:t>
            </a:r>
          </a:p>
          <a:p>
            <a:pPr lvl="1">
              <a:lnSpc>
                <a:spcPct val="150000"/>
              </a:lnSpc>
              <a:buFont typeface="Arial" pitchFamily="34" charset="0"/>
              <a:buChar char="•"/>
            </a:pPr>
            <a:r>
              <a:rPr lang="fr-FR" dirty="0">
                <a:solidFill>
                  <a:schemeClr val="tx1"/>
                </a:solidFill>
                <a:latin typeface="Arial" pitchFamily="34" charset="0"/>
              </a:rPr>
              <a:t>Diagramme en bâton</a:t>
            </a:r>
          </a:p>
          <a:p>
            <a:pPr lvl="1">
              <a:lnSpc>
                <a:spcPct val="150000"/>
              </a:lnSpc>
              <a:buFont typeface="Arial" pitchFamily="34" charset="0"/>
              <a:buChar char="•"/>
            </a:pPr>
            <a:r>
              <a:rPr lang="fr-FR" dirty="0">
                <a:solidFill>
                  <a:schemeClr val="tx1"/>
                </a:solidFill>
                <a:latin typeface="Arial" pitchFamily="34" charset="0"/>
              </a:rPr>
              <a:t>Polygone des fréquences</a:t>
            </a:r>
          </a:p>
          <a:p>
            <a:pPr lvl="1">
              <a:lnSpc>
                <a:spcPct val="150000"/>
              </a:lnSpc>
              <a:buFont typeface="Arial" pitchFamily="34" charset="0"/>
              <a:buChar char="•"/>
            </a:pPr>
            <a:r>
              <a:rPr lang="fr-FR" dirty="0">
                <a:solidFill>
                  <a:schemeClr val="tx1"/>
                </a:solidFill>
                <a:latin typeface="Arial" pitchFamily="34" charset="0"/>
              </a:rPr>
              <a:t>Courbe cumulative</a:t>
            </a:r>
          </a:p>
          <a:p>
            <a:pPr>
              <a:lnSpc>
                <a:spcPct val="150000"/>
              </a:lnSpc>
              <a:buFont typeface="Wingdings" pitchFamily="2" charset="2"/>
              <a:buChar char="v"/>
            </a:pPr>
            <a:r>
              <a:rPr lang="fr-FR" b="1" dirty="0">
                <a:solidFill>
                  <a:schemeClr val="tx1"/>
                </a:solidFill>
                <a:latin typeface="Arial" pitchFamily="34" charset="0"/>
              </a:rPr>
              <a:t>Variable continue</a:t>
            </a:r>
          </a:p>
          <a:p>
            <a:pPr lvl="1">
              <a:lnSpc>
                <a:spcPct val="150000"/>
              </a:lnSpc>
              <a:buFont typeface="Arial" pitchFamily="34" charset="0"/>
              <a:buChar char="•"/>
            </a:pPr>
            <a:r>
              <a:rPr lang="fr-FR" dirty="0">
                <a:solidFill>
                  <a:schemeClr val="tx1"/>
                </a:solidFill>
                <a:latin typeface="Arial" pitchFamily="34" charset="0"/>
              </a:rPr>
              <a:t>Histogramme</a:t>
            </a:r>
          </a:p>
          <a:p>
            <a:pPr lvl="1">
              <a:lnSpc>
                <a:spcPct val="150000"/>
              </a:lnSpc>
              <a:buFont typeface="Arial" pitchFamily="34" charset="0"/>
              <a:buChar char="•"/>
            </a:pPr>
            <a:r>
              <a:rPr lang="fr-FR" dirty="0">
                <a:solidFill>
                  <a:schemeClr val="tx1"/>
                </a:solidFill>
                <a:latin typeface="Arial" pitchFamily="34" charset="0"/>
              </a:rPr>
              <a:t>Polygone des fréquences</a:t>
            </a:r>
          </a:p>
          <a:p>
            <a:pPr lvl="1">
              <a:lnSpc>
                <a:spcPct val="150000"/>
              </a:lnSpc>
              <a:buFont typeface="Arial" pitchFamily="34" charset="0"/>
              <a:buChar char="•"/>
            </a:pPr>
            <a:r>
              <a:rPr lang="fr-FR" dirty="0">
                <a:solidFill>
                  <a:schemeClr val="tx1"/>
                </a:solidFill>
                <a:latin typeface="Arial" pitchFamily="34" charset="0"/>
              </a:rPr>
              <a:t>Courbe cumulative</a:t>
            </a:r>
          </a:p>
        </p:txBody>
      </p:sp>
      <p:pic>
        <p:nvPicPr>
          <p:cNvPr id="5" name="Image 4" descr="graph1.gif"/>
          <p:cNvPicPr>
            <a:picLocks noChangeAspect="1"/>
          </p:cNvPicPr>
          <p:nvPr/>
        </p:nvPicPr>
        <p:blipFill>
          <a:blip r:embed="rId2"/>
          <a:stretch>
            <a:fillRect/>
          </a:stretch>
        </p:blipFill>
        <p:spPr>
          <a:xfrm>
            <a:off x="7096140" y="2071678"/>
            <a:ext cx="2596245" cy="1514476"/>
          </a:xfrm>
          <a:prstGeom prst="rect">
            <a:avLst/>
          </a:prstGeom>
        </p:spPr>
      </p:pic>
      <p:pic>
        <p:nvPicPr>
          <p:cNvPr id="6" name="Image 5" descr="graph2.gif"/>
          <p:cNvPicPr>
            <a:picLocks noChangeAspect="1"/>
          </p:cNvPicPr>
          <p:nvPr/>
        </p:nvPicPr>
        <p:blipFill>
          <a:blip r:embed="rId3"/>
          <a:stretch>
            <a:fillRect/>
          </a:stretch>
        </p:blipFill>
        <p:spPr>
          <a:xfrm>
            <a:off x="4810124" y="5143512"/>
            <a:ext cx="2026459" cy="1070922"/>
          </a:xfrm>
          <a:prstGeom prst="rect">
            <a:avLst/>
          </a:prstGeom>
        </p:spPr>
      </p:pic>
      <p:pic>
        <p:nvPicPr>
          <p:cNvPr id="7" name="Image 6" descr="238358.gif"/>
          <p:cNvPicPr>
            <a:picLocks noChangeAspect="1"/>
          </p:cNvPicPr>
          <p:nvPr/>
        </p:nvPicPr>
        <p:blipFill>
          <a:blip r:embed="rId4"/>
          <a:stretch>
            <a:fillRect/>
          </a:stretch>
        </p:blipFill>
        <p:spPr>
          <a:xfrm>
            <a:off x="7096140" y="4071942"/>
            <a:ext cx="2190747" cy="1087407"/>
          </a:xfrm>
          <a:prstGeom prst="rect">
            <a:avLst/>
          </a:prstGeom>
        </p:spPr>
      </p:pic>
      <p:pic>
        <p:nvPicPr>
          <p:cNvPr id="8" name="Image 7" descr="C2F3.gif"/>
          <p:cNvPicPr>
            <a:picLocks noChangeAspect="1"/>
          </p:cNvPicPr>
          <p:nvPr/>
        </p:nvPicPr>
        <p:blipFill>
          <a:blip r:embed="rId5"/>
          <a:stretch>
            <a:fillRect/>
          </a:stretch>
        </p:blipFill>
        <p:spPr>
          <a:xfrm>
            <a:off x="4267194" y="3000372"/>
            <a:ext cx="2209805" cy="1381128"/>
          </a:xfrm>
          <a:prstGeom prst="rect">
            <a:avLst/>
          </a:prstGeom>
        </p:spPr>
      </p:pic>
    </p:spTree>
  </p:cSld>
  <p:clrMapOvr>
    <a:masterClrMapping/>
  </p:clrMapOvr>
  <p:transition>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52"/>
          <p:cNvSpPr>
            <a:spLocks noGrp="1" noChangeArrowheads="1"/>
          </p:cNvSpPr>
          <p:nvPr>
            <p:ph type="title"/>
          </p:nvPr>
        </p:nvSpPr>
        <p:spPr>
          <a:xfrm>
            <a:off x="495300" y="274638"/>
            <a:ext cx="8915400" cy="922337"/>
          </a:xfrm>
        </p:spPr>
        <p:txBody>
          <a:bodyPr/>
          <a:lstStyle/>
          <a:p>
            <a:pPr eaLnBrk="1" hangingPunct="1"/>
            <a:r>
              <a:rPr lang="fr-FR" sz="3600" b="1" dirty="0" smtClean="0">
                <a:solidFill>
                  <a:srgbClr val="0654B2"/>
                </a:solidFill>
                <a:latin typeface="Book Antiqua" pitchFamily="18" charset="0"/>
              </a:rPr>
              <a:t>  DIAGRAMME CIRCULAIRE</a:t>
            </a:r>
          </a:p>
        </p:txBody>
      </p:sp>
      <p:sp>
        <p:nvSpPr>
          <p:cNvPr id="11" name="Espace réservé du numéro de diapositive 10"/>
          <p:cNvSpPr>
            <a:spLocks noGrp="1"/>
          </p:cNvSpPr>
          <p:nvPr>
            <p:ph type="sldNum" sz="quarter" idx="12"/>
          </p:nvPr>
        </p:nvSpPr>
        <p:spPr/>
        <p:txBody>
          <a:bodyPr/>
          <a:lstStyle/>
          <a:p>
            <a:pPr>
              <a:defRPr/>
            </a:pPr>
            <a:fld id="{38908A01-5D09-4204-9574-258290049F55}" type="slidenum">
              <a:rPr lang="en-US" smtClean="0"/>
              <a:pPr>
                <a:defRPr/>
              </a:pPr>
              <a:t>29</a:t>
            </a:fld>
            <a:endParaRPr lang="en-US"/>
          </a:p>
        </p:txBody>
      </p:sp>
      <p:graphicFrame>
        <p:nvGraphicFramePr>
          <p:cNvPr id="13" name="Graphique 12"/>
          <p:cNvGraphicFramePr/>
          <p:nvPr/>
        </p:nvGraphicFramePr>
        <p:xfrm>
          <a:off x="2576736" y="1484784"/>
          <a:ext cx="4572000" cy="2895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Tableau 13"/>
          <p:cNvGraphicFramePr>
            <a:graphicFrameLocks noGrp="1"/>
          </p:cNvGraphicFramePr>
          <p:nvPr/>
        </p:nvGraphicFramePr>
        <p:xfrm>
          <a:off x="2432050" y="4652963"/>
          <a:ext cx="5760640" cy="1828800"/>
        </p:xfrm>
        <a:graphic>
          <a:graphicData uri="http://schemas.openxmlformats.org/drawingml/2006/table">
            <a:tbl>
              <a:tblPr>
                <a:tableStyleId>{5940675A-B579-460E-94D1-54222C63F5DA}</a:tableStyleId>
              </a:tblPr>
              <a:tblGrid>
                <a:gridCol w="1440160"/>
                <a:gridCol w="1440160"/>
                <a:gridCol w="1440160"/>
                <a:gridCol w="1440160"/>
              </a:tblGrid>
              <a:tr h="295275">
                <a:tc>
                  <a:txBody>
                    <a:bodyPr/>
                    <a:lstStyle/>
                    <a:p>
                      <a:pPr algn="ctr" fontAlgn="b"/>
                      <a:r>
                        <a:rPr lang="fr-FR" sz="2000" u="none" strike="noStrike" dirty="0">
                          <a:latin typeface="Arial" pitchFamily="34" charset="0"/>
                          <a:cs typeface="Arial" pitchFamily="34" charset="0"/>
                        </a:rPr>
                        <a:t>niveau</a:t>
                      </a:r>
                      <a:endParaRPr lang="fr-FR" sz="2000" b="0" i="0" u="none" strike="noStrike" dirty="0">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effectifs</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fréquences</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fréquences en %</a:t>
                      </a:r>
                      <a:endParaRPr lang="fr-FR" sz="2000" b="0" i="0" u="none" strike="noStrike">
                        <a:solidFill>
                          <a:srgbClr val="000000"/>
                        </a:solidFill>
                        <a:latin typeface="Arial" pitchFamily="34" charset="0"/>
                        <a:cs typeface="Arial" pitchFamily="34" charset="0"/>
                      </a:endParaRPr>
                    </a:p>
                  </a:txBody>
                  <a:tcPr marL="0" marR="0" marT="0" marB="0" anchor="b"/>
                </a:tc>
              </a:tr>
              <a:tr h="295275">
                <a:tc>
                  <a:txBody>
                    <a:bodyPr/>
                    <a:lstStyle/>
                    <a:p>
                      <a:pPr algn="ctr" fontAlgn="b"/>
                      <a:r>
                        <a:rPr lang="fr-FR" sz="2000" u="none" strike="noStrike">
                          <a:latin typeface="Arial" pitchFamily="34" charset="0"/>
                          <a:cs typeface="Arial" pitchFamily="34" charset="0"/>
                        </a:rPr>
                        <a:t>A</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13</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0,5</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50%</a:t>
                      </a:r>
                      <a:endParaRPr lang="fr-FR" sz="2000" b="0" i="0" u="none" strike="noStrike">
                        <a:solidFill>
                          <a:srgbClr val="000000"/>
                        </a:solidFill>
                        <a:latin typeface="Arial" pitchFamily="34" charset="0"/>
                        <a:cs typeface="Arial" pitchFamily="34" charset="0"/>
                      </a:endParaRPr>
                    </a:p>
                  </a:txBody>
                  <a:tcPr marL="0" marR="0" marT="0" marB="0" anchor="b"/>
                </a:tc>
              </a:tr>
              <a:tr h="295275">
                <a:tc>
                  <a:txBody>
                    <a:bodyPr/>
                    <a:lstStyle/>
                    <a:p>
                      <a:pPr algn="ctr" fontAlgn="b"/>
                      <a:r>
                        <a:rPr lang="fr-FR" sz="2000" u="none" strike="noStrike">
                          <a:latin typeface="Arial" pitchFamily="34" charset="0"/>
                          <a:cs typeface="Arial" pitchFamily="34" charset="0"/>
                        </a:rPr>
                        <a:t>B</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11</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0,42</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42%</a:t>
                      </a:r>
                      <a:endParaRPr lang="fr-FR" sz="2000" b="0" i="0" u="none" strike="noStrike">
                        <a:solidFill>
                          <a:srgbClr val="000000"/>
                        </a:solidFill>
                        <a:latin typeface="Arial" pitchFamily="34" charset="0"/>
                        <a:cs typeface="Arial" pitchFamily="34" charset="0"/>
                      </a:endParaRPr>
                    </a:p>
                  </a:txBody>
                  <a:tcPr marL="0" marR="0" marT="0" marB="0" anchor="b"/>
                </a:tc>
              </a:tr>
              <a:tr h="295275">
                <a:tc>
                  <a:txBody>
                    <a:bodyPr/>
                    <a:lstStyle/>
                    <a:p>
                      <a:pPr algn="ctr" fontAlgn="b"/>
                      <a:r>
                        <a:rPr lang="fr-FR" sz="2000" u="none" strike="noStrike">
                          <a:latin typeface="Arial" pitchFamily="34" charset="0"/>
                          <a:cs typeface="Arial" pitchFamily="34" charset="0"/>
                        </a:rPr>
                        <a:t>C</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2</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0,08</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8%</a:t>
                      </a:r>
                      <a:endParaRPr lang="fr-FR" sz="2000" b="0" i="0" u="none" strike="noStrike">
                        <a:solidFill>
                          <a:srgbClr val="000000"/>
                        </a:solidFill>
                        <a:latin typeface="Arial" pitchFamily="34" charset="0"/>
                        <a:cs typeface="Arial" pitchFamily="34" charset="0"/>
                      </a:endParaRPr>
                    </a:p>
                  </a:txBody>
                  <a:tcPr marL="0" marR="0" marT="0" marB="0" anchor="b"/>
                </a:tc>
              </a:tr>
              <a:tr h="295275">
                <a:tc>
                  <a:txBody>
                    <a:bodyPr/>
                    <a:lstStyle/>
                    <a:p>
                      <a:pPr algn="ctr" fontAlgn="b"/>
                      <a:r>
                        <a:rPr lang="fr-FR" sz="2000" u="none" strike="noStrike">
                          <a:latin typeface="Arial" pitchFamily="34" charset="0"/>
                          <a:cs typeface="Arial" pitchFamily="34" charset="0"/>
                        </a:rPr>
                        <a:t>total</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26</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1</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dirty="0">
                          <a:latin typeface="Arial" pitchFamily="34" charset="0"/>
                          <a:cs typeface="Arial" pitchFamily="34" charset="0"/>
                        </a:rPr>
                        <a:t>100%</a:t>
                      </a:r>
                      <a:endParaRPr lang="fr-FR" sz="2000" b="0" i="0" u="none" strike="noStrike" dirty="0">
                        <a:solidFill>
                          <a:srgbClr val="000000"/>
                        </a:solidFill>
                        <a:latin typeface="Arial" pitchFamily="34" charset="0"/>
                        <a:cs typeface="Arial" pitchFamily="34" charset="0"/>
                      </a:endParaRPr>
                    </a:p>
                  </a:txBody>
                  <a:tcPr marL="0" marR="0" marT="0" marB="0" anchor="b"/>
                </a:tc>
              </a:tr>
            </a:tbl>
          </a:graphicData>
        </a:graphic>
      </p:graphicFrame>
    </p:spTree>
  </p:cSld>
  <p:clrMapOvr>
    <a:masterClrMapping/>
  </p:clrMapOvr>
  <p:transition>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Sous-titre 1"/>
          <p:cNvSpPr>
            <a:spLocks noGrp="1"/>
          </p:cNvSpPr>
          <p:nvPr>
            <p:ph type="subTitle" idx="1"/>
          </p:nvPr>
        </p:nvSpPr>
        <p:spPr>
          <a:xfrm>
            <a:off x="881034" y="2247904"/>
            <a:ext cx="5719754" cy="1752600"/>
          </a:xfrm>
        </p:spPr>
        <p:txBody>
          <a:bodyPr>
            <a:normAutofit fontScale="92500" lnSpcReduction="20000"/>
          </a:bodyPr>
          <a:lstStyle/>
          <a:p>
            <a:pPr eaLnBrk="1" hangingPunct="1">
              <a:defRPr/>
            </a:pPr>
            <a:r>
              <a:rPr lang="fr-FR" sz="6600" b="1" i="1" spc="300" dirty="0" smtClean="0">
                <a:solidFill>
                  <a:schemeClr val="tx2">
                    <a:lumMod val="50000"/>
                  </a:schemeClr>
                </a:solidFill>
                <a:latin typeface="Book Antiqua" pitchFamily="18" charset="0"/>
                <a:cs typeface="Arial" pitchFamily="34" charset="0"/>
              </a:rPr>
              <a:t>Statistique Descriptive</a:t>
            </a:r>
          </a:p>
        </p:txBody>
      </p:sp>
      <p:pic>
        <p:nvPicPr>
          <p:cNvPr id="5" name="Image 4" descr="jpg_7-7-lk-3a.jpg"/>
          <p:cNvPicPr>
            <a:picLocks noChangeAspect="1"/>
          </p:cNvPicPr>
          <p:nvPr/>
        </p:nvPicPr>
        <p:blipFill>
          <a:blip r:embed="rId2"/>
          <a:stretch>
            <a:fillRect/>
          </a:stretch>
        </p:blipFill>
        <p:spPr>
          <a:xfrm rot="20883881">
            <a:off x="380968" y="4510154"/>
            <a:ext cx="3232747" cy="1891157"/>
          </a:xfrm>
          <a:prstGeom prst="rect">
            <a:avLst/>
          </a:prstGeom>
        </p:spPr>
      </p:pic>
      <p:pic>
        <p:nvPicPr>
          <p:cNvPr id="6" name="Image 5" descr="Graphiques-histogramme-Excel-2013.png"/>
          <p:cNvPicPr>
            <a:picLocks noChangeAspect="1"/>
          </p:cNvPicPr>
          <p:nvPr/>
        </p:nvPicPr>
        <p:blipFill>
          <a:blip r:embed="rId3"/>
          <a:stretch>
            <a:fillRect/>
          </a:stretch>
        </p:blipFill>
        <p:spPr>
          <a:xfrm rot="2892560">
            <a:off x="6761561" y="1000121"/>
            <a:ext cx="2761604" cy="1679506"/>
          </a:xfrm>
          <a:prstGeom prst="rect">
            <a:avLst/>
          </a:prstGeom>
        </p:spPr>
      </p:pic>
      <p:pic>
        <p:nvPicPr>
          <p:cNvPr id="7" name="Image 6" descr="boite_a_moustaches_picture2.png"/>
          <p:cNvPicPr>
            <a:picLocks noChangeAspect="1"/>
          </p:cNvPicPr>
          <p:nvPr/>
        </p:nvPicPr>
        <p:blipFill>
          <a:blip r:embed="rId4" cstate="print"/>
          <a:stretch>
            <a:fillRect/>
          </a:stretch>
        </p:blipFill>
        <p:spPr>
          <a:xfrm rot="632246">
            <a:off x="4167182" y="4313899"/>
            <a:ext cx="3429024" cy="1817274"/>
          </a:xfrm>
          <a:prstGeom prst="rect">
            <a:avLst/>
          </a:prstGeom>
        </p:spPr>
      </p:pic>
      <p:pic>
        <p:nvPicPr>
          <p:cNvPr id="8" name="Image 7" descr="220px-Histogramme_proche.svg.png"/>
          <p:cNvPicPr>
            <a:picLocks noChangeAspect="1"/>
          </p:cNvPicPr>
          <p:nvPr/>
        </p:nvPicPr>
        <p:blipFill>
          <a:blip r:embed="rId5"/>
          <a:stretch>
            <a:fillRect/>
          </a:stretch>
        </p:blipFill>
        <p:spPr>
          <a:xfrm rot="19828517">
            <a:off x="7218536" y="3482386"/>
            <a:ext cx="2095500" cy="1628775"/>
          </a:xfrm>
          <a:prstGeom prst="rect">
            <a:avLst/>
          </a:prstGeom>
        </p:spPr>
      </p:pic>
      <p:pic>
        <p:nvPicPr>
          <p:cNvPr id="9" name="Image 8" descr="graph2.gif"/>
          <p:cNvPicPr>
            <a:picLocks noChangeAspect="1"/>
          </p:cNvPicPr>
          <p:nvPr/>
        </p:nvPicPr>
        <p:blipFill>
          <a:blip r:embed="rId6"/>
          <a:stretch>
            <a:fillRect/>
          </a:stretch>
        </p:blipFill>
        <p:spPr>
          <a:xfrm rot="21105392">
            <a:off x="3024174" y="285728"/>
            <a:ext cx="3286148" cy="1736630"/>
          </a:xfrm>
          <a:prstGeom prst="rect">
            <a:avLst/>
          </a:prstGeom>
        </p:spPr>
      </p:pic>
      <p:pic>
        <p:nvPicPr>
          <p:cNvPr id="10" name="Image 9" descr="téléchargement.png"/>
          <p:cNvPicPr>
            <a:picLocks noChangeAspect="1"/>
          </p:cNvPicPr>
          <p:nvPr/>
        </p:nvPicPr>
        <p:blipFill>
          <a:blip r:embed="rId7"/>
          <a:stretch>
            <a:fillRect/>
          </a:stretch>
        </p:blipFill>
        <p:spPr>
          <a:xfrm rot="20042489">
            <a:off x="1116847" y="450102"/>
            <a:ext cx="1400178" cy="1400178"/>
          </a:xfrm>
          <a:prstGeom prst="rect">
            <a:avLst/>
          </a:prstGeom>
        </p:spPr>
      </p:pic>
    </p:spTree>
  </p:cSld>
  <p:clrMapOvr>
    <a:masterClrMapping/>
  </p:clrMapOvr>
  <p:transition>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rtlCol="0">
            <a:normAutofit/>
          </a:bodyPr>
          <a:lstStyle/>
          <a:p>
            <a:pPr eaLnBrk="1" fontAlgn="auto" hangingPunct="1">
              <a:spcAft>
                <a:spcPts val="0"/>
              </a:spcAft>
              <a:defRPr/>
            </a:pPr>
            <a:r>
              <a:rPr lang="fr-FR" sz="3600" b="1" dirty="0" smtClean="0">
                <a:solidFill>
                  <a:srgbClr val="0768B2"/>
                </a:solidFill>
                <a:latin typeface="Book Antiqua" pitchFamily="18" charset="0"/>
              </a:rPr>
              <a:t>  DIAGRAMME EN TUYAUX D’ORGUE</a:t>
            </a:r>
          </a:p>
        </p:txBody>
      </p:sp>
      <p:sp>
        <p:nvSpPr>
          <p:cNvPr id="7" name="Espace réservé du numéro de diapositive 6"/>
          <p:cNvSpPr>
            <a:spLocks noGrp="1"/>
          </p:cNvSpPr>
          <p:nvPr>
            <p:ph type="sldNum" sz="quarter" idx="12"/>
          </p:nvPr>
        </p:nvSpPr>
        <p:spPr/>
        <p:txBody>
          <a:bodyPr/>
          <a:lstStyle/>
          <a:p>
            <a:pPr>
              <a:defRPr/>
            </a:pPr>
            <a:fld id="{B84B0E7D-24B4-457E-B453-8D9A89105EE1}" type="slidenum">
              <a:rPr lang="en-US" smtClean="0"/>
              <a:pPr>
                <a:defRPr/>
              </a:pPr>
              <a:t>30</a:t>
            </a:fld>
            <a:endParaRPr lang="en-US"/>
          </a:p>
        </p:txBody>
      </p:sp>
      <p:graphicFrame>
        <p:nvGraphicFramePr>
          <p:cNvPr id="6" name="Graphique 5"/>
          <p:cNvGraphicFramePr/>
          <p:nvPr/>
        </p:nvGraphicFramePr>
        <p:xfrm>
          <a:off x="2144688" y="1628800"/>
          <a:ext cx="5184576"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au 7"/>
          <p:cNvGraphicFramePr>
            <a:graphicFrameLocks noGrp="1"/>
          </p:cNvGraphicFramePr>
          <p:nvPr/>
        </p:nvGraphicFramePr>
        <p:xfrm>
          <a:off x="2432050" y="4652963"/>
          <a:ext cx="5760640" cy="1828800"/>
        </p:xfrm>
        <a:graphic>
          <a:graphicData uri="http://schemas.openxmlformats.org/drawingml/2006/table">
            <a:tbl>
              <a:tblPr>
                <a:tableStyleId>{5940675A-B579-460E-94D1-54222C63F5DA}</a:tableStyleId>
              </a:tblPr>
              <a:tblGrid>
                <a:gridCol w="1440160"/>
                <a:gridCol w="1440160"/>
                <a:gridCol w="1440160"/>
                <a:gridCol w="1440160"/>
              </a:tblGrid>
              <a:tr h="295275">
                <a:tc>
                  <a:txBody>
                    <a:bodyPr/>
                    <a:lstStyle/>
                    <a:p>
                      <a:pPr algn="ctr" fontAlgn="b"/>
                      <a:r>
                        <a:rPr lang="fr-FR" sz="2000" u="none" strike="noStrike" dirty="0">
                          <a:latin typeface="Arial" pitchFamily="34" charset="0"/>
                          <a:cs typeface="Arial" pitchFamily="34" charset="0"/>
                        </a:rPr>
                        <a:t>niveau</a:t>
                      </a:r>
                      <a:endParaRPr lang="fr-FR" sz="2000" b="0" i="0" u="none" strike="noStrike" dirty="0">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effectifs</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fréquences</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fréquences en %</a:t>
                      </a:r>
                      <a:endParaRPr lang="fr-FR" sz="2000" b="0" i="0" u="none" strike="noStrike">
                        <a:solidFill>
                          <a:srgbClr val="000000"/>
                        </a:solidFill>
                        <a:latin typeface="Arial" pitchFamily="34" charset="0"/>
                        <a:cs typeface="Arial" pitchFamily="34" charset="0"/>
                      </a:endParaRPr>
                    </a:p>
                  </a:txBody>
                  <a:tcPr marL="0" marR="0" marT="0" marB="0" anchor="b"/>
                </a:tc>
              </a:tr>
              <a:tr h="295275">
                <a:tc>
                  <a:txBody>
                    <a:bodyPr/>
                    <a:lstStyle/>
                    <a:p>
                      <a:pPr algn="ctr" fontAlgn="b"/>
                      <a:r>
                        <a:rPr lang="fr-FR" sz="2000" u="none" strike="noStrike">
                          <a:latin typeface="Arial" pitchFamily="34" charset="0"/>
                          <a:cs typeface="Arial" pitchFamily="34" charset="0"/>
                        </a:rPr>
                        <a:t>A</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13</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0,5</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50%</a:t>
                      </a:r>
                      <a:endParaRPr lang="fr-FR" sz="2000" b="0" i="0" u="none" strike="noStrike">
                        <a:solidFill>
                          <a:srgbClr val="000000"/>
                        </a:solidFill>
                        <a:latin typeface="Arial" pitchFamily="34" charset="0"/>
                        <a:cs typeface="Arial" pitchFamily="34" charset="0"/>
                      </a:endParaRPr>
                    </a:p>
                  </a:txBody>
                  <a:tcPr marL="0" marR="0" marT="0" marB="0" anchor="b"/>
                </a:tc>
              </a:tr>
              <a:tr h="295275">
                <a:tc>
                  <a:txBody>
                    <a:bodyPr/>
                    <a:lstStyle/>
                    <a:p>
                      <a:pPr algn="ctr" fontAlgn="b"/>
                      <a:r>
                        <a:rPr lang="fr-FR" sz="2000" u="none" strike="noStrike">
                          <a:latin typeface="Arial" pitchFamily="34" charset="0"/>
                          <a:cs typeface="Arial" pitchFamily="34" charset="0"/>
                        </a:rPr>
                        <a:t>B</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11</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0,42</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42%</a:t>
                      </a:r>
                      <a:endParaRPr lang="fr-FR" sz="2000" b="0" i="0" u="none" strike="noStrike">
                        <a:solidFill>
                          <a:srgbClr val="000000"/>
                        </a:solidFill>
                        <a:latin typeface="Arial" pitchFamily="34" charset="0"/>
                        <a:cs typeface="Arial" pitchFamily="34" charset="0"/>
                      </a:endParaRPr>
                    </a:p>
                  </a:txBody>
                  <a:tcPr marL="0" marR="0" marT="0" marB="0" anchor="b"/>
                </a:tc>
              </a:tr>
              <a:tr h="295275">
                <a:tc>
                  <a:txBody>
                    <a:bodyPr/>
                    <a:lstStyle/>
                    <a:p>
                      <a:pPr algn="ctr" fontAlgn="b"/>
                      <a:r>
                        <a:rPr lang="fr-FR" sz="2000" u="none" strike="noStrike">
                          <a:latin typeface="Arial" pitchFamily="34" charset="0"/>
                          <a:cs typeface="Arial" pitchFamily="34" charset="0"/>
                        </a:rPr>
                        <a:t>C</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2</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0,08</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8%</a:t>
                      </a:r>
                      <a:endParaRPr lang="fr-FR" sz="2000" b="0" i="0" u="none" strike="noStrike">
                        <a:solidFill>
                          <a:srgbClr val="000000"/>
                        </a:solidFill>
                        <a:latin typeface="Arial" pitchFamily="34" charset="0"/>
                        <a:cs typeface="Arial" pitchFamily="34" charset="0"/>
                      </a:endParaRPr>
                    </a:p>
                  </a:txBody>
                  <a:tcPr marL="0" marR="0" marT="0" marB="0" anchor="b"/>
                </a:tc>
              </a:tr>
              <a:tr h="295275">
                <a:tc>
                  <a:txBody>
                    <a:bodyPr/>
                    <a:lstStyle/>
                    <a:p>
                      <a:pPr algn="ctr" fontAlgn="b"/>
                      <a:r>
                        <a:rPr lang="fr-FR" sz="2000" u="none" strike="noStrike">
                          <a:latin typeface="Arial" pitchFamily="34" charset="0"/>
                          <a:cs typeface="Arial" pitchFamily="34" charset="0"/>
                        </a:rPr>
                        <a:t>total</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26</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a:latin typeface="Arial" pitchFamily="34" charset="0"/>
                          <a:cs typeface="Arial" pitchFamily="34" charset="0"/>
                        </a:rPr>
                        <a:t>1</a:t>
                      </a:r>
                      <a:endParaRPr lang="fr-FR" sz="2000" b="0" i="0" u="none" strike="noStrike">
                        <a:solidFill>
                          <a:srgbClr val="000000"/>
                        </a:solidFill>
                        <a:latin typeface="Arial" pitchFamily="34" charset="0"/>
                        <a:cs typeface="Arial" pitchFamily="34" charset="0"/>
                      </a:endParaRPr>
                    </a:p>
                  </a:txBody>
                  <a:tcPr marL="0" marR="0" marT="0" marB="0" anchor="b"/>
                </a:tc>
                <a:tc>
                  <a:txBody>
                    <a:bodyPr/>
                    <a:lstStyle/>
                    <a:p>
                      <a:pPr algn="ctr" fontAlgn="b"/>
                      <a:r>
                        <a:rPr lang="fr-FR" sz="2000" u="none" strike="noStrike" dirty="0">
                          <a:latin typeface="Arial" pitchFamily="34" charset="0"/>
                          <a:cs typeface="Arial" pitchFamily="34" charset="0"/>
                        </a:rPr>
                        <a:t>100%</a:t>
                      </a:r>
                      <a:endParaRPr lang="fr-FR" sz="2000" b="0" i="0" u="none" strike="noStrike" dirty="0">
                        <a:solidFill>
                          <a:srgbClr val="000000"/>
                        </a:solidFill>
                        <a:latin typeface="Arial" pitchFamily="34" charset="0"/>
                        <a:cs typeface="Arial" pitchFamily="34" charset="0"/>
                      </a:endParaRPr>
                    </a:p>
                  </a:txBody>
                  <a:tcPr marL="0" marR="0" marT="0" marB="0" anchor="b"/>
                </a:tc>
              </a:tr>
            </a:tbl>
          </a:graphicData>
        </a:graphic>
      </p:graphicFrame>
    </p:spTree>
  </p:cSld>
  <p:clrMapOvr>
    <a:masterClrMapping/>
  </p:clrMapOvr>
  <p:transition>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rtlCol="0">
            <a:normAutofit/>
          </a:bodyPr>
          <a:lstStyle/>
          <a:p>
            <a:pPr eaLnBrk="1" fontAlgn="auto" hangingPunct="1">
              <a:spcAft>
                <a:spcPts val="0"/>
              </a:spcAft>
              <a:defRPr/>
            </a:pPr>
            <a:r>
              <a:rPr lang="fr-FR" sz="4000" b="1" dirty="0" smtClean="0">
                <a:solidFill>
                  <a:srgbClr val="0768B2"/>
                </a:solidFill>
                <a:latin typeface="Book Antiqua" pitchFamily="18" charset="0"/>
              </a:rPr>
              <a:t>CARACTÈRE QUANTITATIF</a:t>
            </a:r>
          </a:p>
        </p:txBody>
      </p:sp>
      <p:sp>
        <p:nvSpPr>
          <p:cNvPr id="13317" name="Rectangle 5"/>
          <p:cNvSpPr>
            <a:spLocks noGrp="1" noChangeArrowheads="1"/>
          </p:cNvSpPr>
          <p:nvPr>
            <p:ph idx="1"/>
          </p:nvPr>
        </p:nvSpPr>
        <p:spPr>
          <a:xfrm>
            <a:off x="1443038" y="1628775"/>
            <a:ext cx="7761287" cy="2789238"/>
          </a:xfrm>
        </p:spPr>
        <p:txBody>
          <a:bodyPr/>
          <a:lstStyle/>
          <a:p>
            <a:pPr algn="just" eaLnBrk="1" hangingPunct="1">
              <a:spcBef>
                <a:spcPct val="0"/>
              </a:spcBef>
              <a:buFontTx/>
              <a:buNone/>
            </a:pPr>
            <a:endParaRPr lang="fr-FR" dirty="0" smtClean="0">
              <a:latin typeface="Arial" pitchFamily="34" charset="0"/>
              <a:cs typeface="Arial" pitchFamily="34" charset="0"/>
            </a:endParaRPr>
          </a:p>
          <a:p>
            <a:pPr algn="just" eaLnBrk="1" hangingPunct="1"/>
            <a:r>
              <a:rPr lang="fr-FR" b="1" dirty="0" smtClean="0">
                <a:solidFill>
                  <a:srgbClr val="FF0000"/>
                </a:solidFill>
                <a:latin typeface="Arial" pitchFamily="34" charset="0"/>
                <a:cs typeface="Arial" pitchFamily="34" charset="0"/>
              </a:rPr>
              <a:t>Mesurable</a:t>
            </a:r>
            <a:r>
              <a:rPr lang="fr-FR" dirty="0" smtClean="0">
                <a:solidFill>
                  <a:srgbClr val="FF0000"/>
                </a:solidFill>
                <a:latin typeface="Arial" pitchFamily="34" charset="0"/>
                <a:cs typeface="Arial" pitchFamily="34" charset="0"/>
              </a:rPr>
              <a:t>, </a:t>
            </a:r>
            <a:r>
              <a:rPr lang="fr-FR" dirty="0" smtClean="0">
                <a:latin typeface="Arial" pitchFamily="34" charset="0"/>
                <a:cs typeface="Arial" pitchFamily="34" charset="0"/>
              </a:rPr>
              <a:t>on peut faire des calculs</a:t>
            </a:r>
            <a:br>
              <a:rPr lang="fr-FR" dirty="0" smtClean="0">
                <a:latin typeface="Arial" pitchFamily="34" charset="0"/>
                <a:cs typeface="Arial" pitchFamily="34" charset="0"/>
              </a:rPr>
            </a:br>
            <a:endParaRPr lang="fr-FR" dirty="0" smtClean="0">
              <a:latin typeface="Arial" pitchFamily="34" charset="0"/>
              <a:cs typeface="Arial" pitchFamily="34" charset="0"/>
            </a:endParaRPr>
          </a:p>
          <a:p>
            <a:pPr algn="just" eaLnBrk="1" hangingPunct="1"/>
            <a:r>
              <a:rPr lang="fr-FR" dirty="0">
                <a:latin typeface="Arial" pitchFamily="34" charset="0"/>
                <a:cs typeface="Arial" pitchFamily="34" charset="0"/>
              </a:rPr>
              <a:t>I</a:t>
            </a:r>
            <a:r>
              <a:rPr lang="fr-FR" dirty="0" smtClean="0">
                <a:latin typeface="Arial" pitchFamily="34" charset="0"/>
                <a:cs typeface="Arial" pitchFamily="34" charset="0"/>
              </a:rPr>
              <a:t>l est soit discret, soit continu</a:t>
            </a:r>
            <a:br>
              <a:rPr lang="fr-FR" dirty="0" smtClean="0">
                <a:latin typeface="Arial" pitchFamily="34" charset="0"/>
                <a:cs typeface="Arial" pitchFamily="34" charset="0"/>
              </a:rPr>
            </a:br>
            <a:endParaRPr lang="fr-FR" dirty="0" smtClean="0">
              <a:latin typeface="Arial" pitchFamily="34" charset="0"/>
              <a:cs typeface="Arial" pitchFamily="34" charset="0"/>
            </a:endParaRPr>
          </a:p>
        </p:txBody>
      </p:sp>
      <p:sp>
        <p:nvSpPr>
          <p:cNvPr id="6" name="Espace réservé du numéro de diapositive 5"/>
          <p:cNvSpPr>
            <a:spLocks noGrp="1"/>
          </p:cNvSpPr>
          <p:nvPr>
            <p:ph type="sldNum" sz="quarter" idx="12"/>
          </p:nvPr>
        </p:nvSpPr>
        <p:spPr/>
        <p:txBody>
          <a:bodyPr/>
          <a:lstStyle/>
          <a:p>
            <a:pPr>
              <a:defRPr/>
            </a:pPr>
            <a:fld id="{121FBB74-0C59-4148-900F-E12872BB5FBE}" type="slidenum">
              <a:rPr lang="en-US" smtClean="0"/>
              <a:pPr>
                <a:defRPr/>
              </a:pPr>
              <a:t>31</a:t>
            </a:fld>
            <a:endParaRPr lang="en-US" dirty="0"/>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3317">
                                            <p:txEl>
                                              <p:pRg st="1" end="1"/>
                                            </p:txEl>
                                          </p:spTgt>
                                        </p:tgtEl>
                                        <p:attrNameLst>
                                          <p:attrName>ppt_c</p:attrName>
                                        </p:attrNameLst>
                                      </p:cBhvr>
                                      <p:to>
                                        <a:srgbClr val="B3BBC5"/>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3317">
                                            <p:txEl>
                                              <p:pRg st="2" end="2"/>
                                            </p:txEl>
                                          </p:spTgt>
                                        </p:tgtEl>
                                        <p:attrNameLst>
                                          <p:attrName>ppt_c</p:attrName>
                                        </p:attrNameLst>
                                      </p:cBhvr>
                                      <p:to>
                                        <a:srgbClr val="B3BBC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122" name="Object 6"/>
          <p:cNvGraphicFramePr>
            <a:graphicFrameLocks noGrp="1" noChangeAspect="1"/>
          </p:cNvGraphicFramePr>
          <p:nvPr>
            <p:ph idx="1"/>
          </p:nvPr>
        </p:nvGraphicFramePr>
        <p:xfrm>
          <a:off x="2238356" y="2643182"/>
          <a:ext cx="5590470" cy="2894027"/>
        </p:xfrm>
        <a:graphic>
          <a:graphicData uri="http://schemas.openxmlformats.org/presentationml/2006/ole">
            <p:oleObj spid="_x0000_s5151" name="Worksheet" r:id="rId4" imgW="4581525" imgH="2371725" progId="Excel.Sheet.8">
              <p:embed/>
            </p:oleObj>
          </a:graphicData>
        </a:graphic>
      </p:graphicFrame>
      <p:sp>
        <p:nvSpPr>
          <p:cNvPr id="7" name="Espace réservé du numéro de diapositive 6"/>
          <p:cNvSpPr>
            <a:spLocks noGrp="1"/>
          </p:cNvSpPr>
          <p:nvPr>
            <p:ph type="sldNum" sz="quarter" idx="12"/>
          </p:nvPr>
        </p:nvSpPr>
        <p:spPr/>
        <p:txBody>
          <a:bodyPr/>
          <a:lstStyle/>
          <a:p>
            <a:pPr>
              <a:defRPr/>
            </a:pPr>
            <a:fld id="{86CCEDEC-7978-4048-8362-8CB2D86B67EB}" type="slidenum">
              <a:rPr lang="en-US" smtClean="0"/>
              <a:pPr>
                <a:defRPr/>
              </a:pPr>
              <a:t>32</a:t>
            </a:fld>
            <a:endParaRPr lang="en-US" dirty="0"/>
          </a:p>
        </p:txBody>
      </p:sp>
      <p:sp>
        <p:nvSpPr>
          <p:cNvPr id="8" name="Titre 1"/>
          <p:cNvSpPr txBox="1">
            <a:spLocks/>
          </p:cNvSpPr>
          <p:nvPr/>
        </p:nvSpPr>
        <p:spPr>
          <a:xfrm>
            <a:off x="479425" y="381000"/>
            <a:ext cx="9245600" cy="976313"/>
          </a:xfrm>
          <a:prstGeom prst="rect">
            <a:avLst/>
          </a:prstGeom>
        </p:spPr>
        <p:txBody>
          <a:bodyPr anchor="b"/>
          <a:lstStyle/>
          <a:p>
            <a:pPr algn="ctr" fontAlgn="auto">
              <a:spcAft>
                <a:spcPts val="0"/>
              </a:spcAft>
              <a:defRPr/>
            </a:pPr>
            <a:r>
              <a:rPr lang="fr-FR" sz="3200" b="1" dirty="0">
                <a:solidFill>
                  <a:srgbClr val="0654B2"/>
                </a:solidFill>
                <a:latin typeface="Book Antiqua" pitchFamily="18" charset="0"/>
                <a:ea typeface="+mj-ea"/>
                <a:cs typeface="+mj-cs"/>
              </a:rPr>
              <a:t>VARIABLES DISCRÈTES</a:t>
            </a:r>
            <a:br>
              <a:rPr lang="fr-FR" sz="3200" b="1" dirty="0">
                <a:solidFill>
                  <a:srgbClr val="0654B2"/>
                </a:solidFill>
                <a:latin typeface="Book Antiqua" pitchFamily="18" charset="0"/>
                <a:ea typeface="+mj-ea"/>
                <a:cs typeface="+mj-cs"/>
              </a:rPr>
            </a:br>
            <a:r>
              <a:rPr lang="fr-FR" sz="3200" b="1" dirty="0">
                <a:solidFill>
                  <a:srgbClr val="0654B2"/>
                </a:solidFill>
                <a:latin typeface="Book Antiqua" pitchFamily="18" charset="0"/>
                <a:ea typeface="+mj-ea"/>
                <a:cs typeface="+mj-cs"/>
              </a:rPr>
              <a:t>diagramme différentiel</a:t>
            </a:r>
          </a:p>
        </p:txBody>
      </p:sp>
      <p:sp>
        <p:nvSpPr>
          <p:cNvPr id="5124" name="ZoneTexte 9"/>
          <p:cNvSpPr txBox="1">
            <a:spLocks noChangeArrowheads="1"/>
          </p:cNvSpPr>
          <p:nvPr/>
        </p:nvSpPr>
        <p:spPr bwMode="auto">
          <a:xfrm>
            <a:off x="2952750" y="1714500"/>
            <a:ext cx="4357688" cy="461963"/>
          </a:xfrm>
          <a:prstGeom prst="rect">
            <a:avLst/>
          </a:prstGeom>
          <a:noFill/>
          <a:ln w="9525">
            <a:noFill/>
            <a:miter lim="800000"/>
            <a:headEnd/>
            <a:tailEnd/>
          </a:ln>
        </p:spPr>
        <p:txBody>
          <a:bodyPr>
            <a:spAutoFit/>
          </a:bodyPr>
          <a:lstStyle/>
          <a:p>
            <a:r>
              <a:rPr lang="fr-FR" b="1" dirty="0">
                <a:solidFill>
                  <a:schemeClr val="accent6">
                    <a:lumMod val="75000"/>
                  </a:schemeClr>
                </a:solidFill>
              </a:rPr>
              <a:t>Diagramme </a:t>
            </a:r>
            <a:r>
              <a:rPr lang="fr-FR" b="1" dirty="0" smtClean="0">
                <a:solidFill>
                  <a:schemeClr val="accent6">
                    <a:lumMod val="75000"/>
                  </a:schemeClr>
                </a:solidFill>
              </a:rPr>
              <a:t>en </a:t>
            </a:r>
            <a:r>
              <a:rPr lang="fr-FR" b="1" dirty="0">
                <a:solidFill>
                  <a:schemeClr val="accent6">
                    <a:lumMod val="75000"/>
                  </a:schemeClr>
                </a:solidFill>
              </a:rPr>
              <a:t>bâtons</a:t>
            </a:r>
          </a:p>
        </p:txBody>
      </p:sp>
    </p:spTree>
  </p:cSld>
  <p:clrMapOvr>
    <a:masterClrMapping/>
  </p:clrMapOvr>
  <p:transition spd="slow">
    <p:split orient="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fr-FR" sz="3200" b="1" dirty="0" smtClean="0">
                <a:solidFill>
                  <a:srgbClr val="0768B2"/>
                </a:solidFill>
                <a:latin typeface="Book Antiqua" pitchFamily="18" charset="0"/>
              </a:rPr>
              <a:t>VARIABLES DISCRÈTES</a:t>
            </a:r>
            <a:br>
              <a:rPr lang="fr-FR" sz="3200" b="1" dirty="0" smtClean="0">
                <a:solidFill>
                  <a:srgbClr val="0768B2"/>
                </a:solidFill>
                <a:latin typeface="Book Antiqua" pitchFamily="18" charset="0"/>
              </a:rPr>
            </a:br>
            <a:r>
              <a:rPr lang="fr-FR" sz="3200" b="1" dirty="0" smtClean="0">
                <a:solidFill>
                  <a:srgbClr val="0768B2"/>
                </a:solidFill>
                <a:latin typeface="Book Antiqua" pitchFamily="18" charset="0"/>
              </a:rPr>
              <a:t>diagramme intégral</a:t>
            </a:r>
          </a:p>
        </p:txBody>
      </p:sp>
      <p:pic>
        <p:nvPicPr>
          <p:cNvPr id="57347" name="Picture 2"/>
          <p:cNvPicPr>
            <a:picLocks noGrp="1" noChangeAspect="1" noChangeArrowheads="1"/>
          </p:cNvPicPr>
          <p:nvPr>
            <p:ph sz="half" idx="1"/>
          </p:nvPr>
        </p:nvPicPr>
        <p:blipFill>
          <a:blip r:embed="rId2"/>
          <a:stretch>
            <a:fillRect/>
          </a:stretch>
        </p:blipFill>
        <p:spPr>
          <a:xfrm>
            <a:off x="2524108" y="2428868"/>
            <a:ext cx="4546989" cy="3357586"/>
          </a:xfrm>
        </p:spPr>
      </p:pic>
      <p:sp>
        <p:nvSpPr>
          <p:cNvPr id="4" name="Espace réservé du numéro de diapositive 3"/>
          <p:cNvSpPr>
            <a:spLocks noGrp="1"/>
          </p:cNvSpPr>
          <p:nvPr>
            <p:ph type="sldNum" sz="quarter" idx="12"/>
          </p:nvPr>
        </p:nvSpPr>
        <p:spPr/>
        <p:txBody>
          <a:bodyPr/>
          <a:lstStyle/>
          <a:p>
            <a:pPr>
              <a:defRPr/>
            </a:pPr>
            <a:fld id="{66719CFE-E195-406F-817D-E99A353CB3B1}" type="slidenum">
              <a:rPr lang="en-US" smtClean="0"/>
              <a:pPr>
                <a:defRPr/>
              </a:pPr>
              <a:t>33</a:t>
            </a:fld>
            <a:endParaRPr lang="en-US"/>
          </a:p>
        </p:txBody>
      </p:sp>
    </p:spTree>
  </p:cSld>
  <p:clrMapOvr>
    <a:masterClrMapping/>
  </p:clrMapOvr>
  <p:transition>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27025" y="228600"/>
            <a:ext cx="9245600" cy="985838"/>
          </a:xfrm>
        </p:spPr>
        <p:txBody>
          <a:bodyPr>
            <a:normAutofit fontScale="90000"/>
          </a:bodyPr>
          <a:lstStyle/>
          <a:p>
            <a:pPr eaLnBrk="1" hangingPunct="1"/>
            <a:r>
              <a:rPr lang="fr-FR" sz="3200" b="1" dirty="0" smtClean="0">
                <a:latin typeface="Book Antiqua" pitchFamily="18" charset="0"/>
              </a:rPr>
              <a:t>DISTRIBUTION DES DONNÉES POUR UN CARACTÈRE </a:t>
            </a:r>
            <a:r>
              <a:rPr lang="fr-FR" sz="3200" b="1" dirty="0" smtClean="0">
                <a:solidFill>
                  <a:srgbClr val="0000FF"/>
                </a:solidFill>
                <a:latin typeface="Book Antiqua" pitchFamily="18" charset="0"/>
              </a:rPr>
              <a:t>QUANTITATIF CONTINU</a:t>
            </a:r>
          </a:p>
        </p:txBody>
      </p:sp>
      <p:sp>
        <p:nvSpPr>
          <p:cNvPr id="58371" name="Rectangle 3"/>
          <p:cNvSpPr>
            <a:spLocks noGrp="1" noChangeArrowheads="1"/>
          </p:cNvSpPr>
          <p:nvPr>
            <p:ph idx="1"/>
          </p:nvPr>
        </p:nvSpPr>
        <p:spPr>
          <a:xfrm>
            <a:off x="495300" y="1885950"/>
            <a:ext cx="9163050" cy="4591050"/>
          </a:xfrm>
        </p:spPr>
        <p:txBody>
          <a:bodyPr/>
          <a:lstStyle/>
          <a:p>
            <a:pPr algn="just" eaLnBrk="1" hangingPunct="1">
              <a:lnSpc>
                <a:spcPct val="150000"/>
              </a:lnSpc>
            </a:pPr>
            <a:r>
              <a:rPr lang="fr-FR" sz="2800" dirty="0">
                <a:latin typeface="Arial" pitchFamily="34" charset="0"/>
                <a:cs typeface="Arial" pitchFamily="34" charset="0"/>
              </a:rPr>
              <a:t>L</a:t>
            </a:r>
            <a:r>
              <a:rPr lang="fr-FR" sz="2800" dirty="0" smtClean="0">
                <a:latin typeface="Arial" pitchFamily="34" charset="0"/>
                <a:cs typeface="Arial" pitchFamily="34" charset="0"/>
              </a:rPr>
              <a:t>orsque la taille de l’échantillon ou l’unité d’arrondi sont relativement grandes et les données recueillies sont nombreuses étalées sur un large intervalle de valeurs on procède alors à un </a:t>
            </a:r>
            <a:r>
              <a:rPr lang="fr-FR" sz="2800" b="1" dirty="0" smtClean="0">
                <a:latin typeface="Arial" pitchFamily="34" charset="0"/>
                <a:cs typeface="Arial" pitchFamily="34" charset="0"/>
              </a:rPr>
              <a:t>regroupement des données à l’intérieur de « </a:t>
            </a:r>
            <a:r>
              <a:rPr lang="fr-FR" sz="2800" b="1" dirty="0" smtClean="0">
                <a:solidFill>
                  <a:srgbClr val="FF0000"/>
                </a:solidFill>
                <a:latin typeface="Arial" pitchFamily="34" charset="0"/>
                <a:cs typeface="Arial" pitchFamily="34" charset="0"/>
              </a:rPr>
              <a:t>classes</a:t>
            </a:r>
            <a:r>
              <a:rPr lang="fr-FR" sz="2800" b="1" dirty="0" smtClean="0">
                <a:latin typeface="Arial" pitchFamily="34" charset="0"/>
                <a:cs typeface="Arial" pitchFamily="34" charset="0"/>
              </a:rPr>
              <a:t> »</a:t>
            </a:r>
            <a:r>
              <a:rPr lang="fr-FR" sz="2800" dirty="0" smtClean="0">
                <a:latin typeface="Arial" pitchFamily="34" charset="0"/>
                <a:cs typeface="Arial" pitchFamily="34" charset="0"/>
              </a:rPr>
              <a:t> .</a:t>
            </a:r>
            <a:endParaRPr lang="fr-FR" b="1" dirty="0" smtClean="0">
              <a:latin typeface="Arial" pitchFamily="34" charset="0"/>
              <a:cs typeface="Arial" pitchFamily="34" charset="0"/>
            </a:endParaRPr>
          </a:p>
        </p:txBody>
      </p:sp>
      <p:sp>
        <p:nvSpPr>
          <p:cNvPr id="4" name="Espace réservé du numéro de diapositive 3"/>
          <p:cNvSpPr>
            <a:spLocks noGrp="1"/>
          </p:cNvSpPr>
          <p:nvPr>
            <p:ph type="sldNum" sz="quarter" idx="12"/>
          </p:nvPr>
        </p:nvSpPr>
        <p:spPr/>
        <p:txBody>
          <a:bodyPr/>
          <a:lstStyle/>
          <a:p>
            <a:pPr>
              <a:defRPr/>
            </a:pPr>
            <a:fld id="{08A65CA5-75E5-4650-B804-44976319E4DF}" type="slidenum">
              <a:rPr lang="en-US" smtClean="0"/>
              <a:pPr>
                <a:defRPr/>
              </a:pPr>
              <a:t>34</a:t>
            </a:fld>
            <a:endParaRPr lang="en-US" dirty="0"/>
          </a:p>
        </p:txBody>
      </p:sp>
    </p:spTree>
  </p:cSld>
  <p:clrMapOvr>
    <a:masterClrMapping/>
  </p:clrMapOvr>
  <p:transition>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27025" y="228600"/>
            <a:ext cx="9245600" cy="1057275"/>
          </a:xfrm>
        </p:spPr>
        <p:txBody>
          <a:bodyPr rtlCol="0">
            <a:noAutofit/>
          </a:bodyPr>
          <a:lstStyle/>
          <a:p>
            <a:pPr eaLnBrk="1" fontAlgn="auto" hangingPunct="1">
              <a:spcAft>
                <a:spcPts val="0"/>
              </a:spcAft>
              <a:defRPr/>
            </a:pPr>
            <a:r>
              <a:rPr lang="fr-FR" sz="3200" b="1" dirty="0" smtClean="0">
                <a:solidFill>
                  <a:schemeClr val="tx2"/>
                </a:solidFill>
                <a:latin typeface="Book Antiqua" pitchFamily="18" charset="0"/>
                <a:cs typeface="Arial" pitchFamily="34" charset="0"/>
              </a:rPr>
              <a:t>RÈGLES RÉGISSANT LE REGROUPEMENT DES DONNÉES EN CLASSE (SUITE):</a:t>
            </a:r>
          </a:p>
        </p:txBody>
      </p:sp>
      <p:sp>
        <p:nvSpPr>
          <p:cNvPr id="41987" name="Rectangle 3"/>
          <p:cNvSpPr>
            <a:spLocks noGrp="1" noChangeArrowheads="1"/>
          </p:cNvSpPr>
          <p:nvPr>
            <p:ph idx="1"/>
          </p:nvPr>
        </p:nvSpPr>
        <p:spPr/>
        <p:txBody>
          <a:bodyPr rtlCol="0">
            <a:normAutofit fontScale="92500" lnSpcReduction="20000"/>
          </a:bodyPr>
          <a:lstStyle/>
          <a:p>
            <a:pPr algn="just" eaLnBrk="1" fontAlgn="auto" hangingPunct="1">
              <a:lnSpc>
                <a:spcPct val="150000"/>
              </a:lnSpc>
              <a:spcAft>
                <a:spcPts val="0"/>
              </a:spcAft>
              <a:defRPr/>
            </a:pPr>
            <a:r>
              <a:rPr lang="fr-FR" dirty="0" smtClean="0">
                <a:latin typeface="Arial" pitchFamily="34" charset="0"/>
                <a:cs typeface="Arial" pitchFamily="34" charset="0"/>
              </a:rPr>
              <a:t>Choisir les extrémités du classement (la borne inférieure de la première classe et la borne supérieure de la dernière classe) de manière à ne pas créer de distorsion importante avec l’ensemble des données.</a:t>
            </a:r>
          </a:p>
          <a:p>
            <a:pPr algn="just" eaLnBrk="1" fontAlgn="auto" hangingPunct="1">
              <a:lnSpc>
                <a:spcPct val="150000"/>
              </a:lnSpc>
              <a:spcAft>
                <a:spcPts val="0"/>
              </a:spcAft>
              <a:defRPr/>
            </a:pPr>
            <a:r>
              <a:rPr lang="fr-FR" dirty="0" smtClean="0">
                <a:latin typeface="Arial" pitchFamily="34" charset="0"/>
                <a:cs typeface="Arial" pitchFamily="34" charset="0"/>
              </a:rPr>
              <a:t>Choisir des bornes qui, autant que possible, permettront des calculs simples.</a:t>
            </a:r>
          </a:p>
        </p:txBody>
      </p:sp>
      <p:sp>
        <p:nvSpPr>
          <p:cNvPr id="4" name="Espace réservé du numéro de diapositive 3"/>
          <p:cNvSpPr>
            <a:spLocks noGrp="1"/>
          </p:cNvSpPr>
          <p:nvPr>
            <p:ph type="sldNum" sz="quarter" idx="12"/>
          </p:nvPr>
        </p:nvSpPr>
        <p:spPr/>
        <p:txBody>
          <a:bodyPr/>
          <a:lstStyle/>
          <a:p>
            <a:pPr>
              <a:defRPr/>
            </a:pPr>
            <a:fld id="{0BCCFA2B-18E8-422D-B511-DA3AD25BE38C}" type="slidenum">
              <a:rPr lang="en-US" smtClean="0"/>
              <a:pPr>
                <a:defRPr/>
              </a:pPr>
              <a:t>35</a:t>
            </a:fld>
            <a:endParaRPr lang="en-US" dirty="0"/>
          </a:p>
        </p:txBody>
      </p:sp>
    </p:spTree>
  </p:cSld>
  <p:clrMapOvr>
    <a:masterClrMapping/>
  </p:clrMapOvr>
  <p:transition>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a:xfrm>
            <a:off x="238125" y="1928813"/>
            <a:ext cx="9166225" cy="4429125"/>
          </a:xfrm>
        </p:spPr>
        <p:txBody>
          <a:bodyPr/>
          <a:lstStyle/>
          <a:p>
            <a:pPr algn="just" eaLnBrk="1" hangingPunct="1"/>
            <a:r>
              <a:rPr lang="fr-FR" sz="2800" dirty="0" smtClean="0">
                <a:latin typeface="Arial" pitchFamily="34" charset="0"/>
                <a:cs typeface="Arial" pitchFamily="34" charset="0"/>
              </a:rPr>
              <a:t>Repère orthogonal et modalités du caractère placées sur l’axe des abscisses </a:t>
            </a:r>
          </a:p>
          <a:p>
            <a:pPr algn="just" eaLnBrk="1" hangingPunct="1"/>
            <a:endParaRPr lang="fr-FR" sz="2800" dirty="0" smtClean="0">
              <a:latin typeface="Arial" pitchFamily="34" charset="0"/>
              <a:cs typeface="Arial" pitchFamily="34" charset="0"/>
            </a:endParaRPr>
          </a:p>
          <a:p>
            <a:pPr algn="just" eaLnBrk="1" hangingPunct="1"/>
            <a:r>
              <a:rPr lang="fr-FR" sz="2800" dirty="0" smtClean="0">
                <a:latin typeface="Arial" pitchFamily="34" charset="0"/>
                <a:cs typeface="Arial" pitchFamily="34" charset="0"/>
              </a:rPr>
              <a:t>Chaque classe est représentée par un </a:t>
            </a:r>
            <a:r>
              <a:rPr lang="fr-FR" sz="2800" i="1" dirty="0" smtClean="0">
                <a:latin typeface="Arial" pitchFamily="34" charset="0"/>
                <a:cs typeface="Arial" pitchFamily="34" charset="0"/>
              </a:rPr>
              <a:t>rectangle dont l’aire est proportionnelle à l’effectif de la classe concernée . </a:t>
            </a:r>
          </a:p>
          <a:p>
            <a:pPr algn="just" eaLnBrk="1" hangingPunct="1"/>
            <a:r>
              <a:rPr lang="fr-FR" sz="2800" dirty="0" smtClean="0">
                <a:latin typeface="Arial" pitchFamily="34" charset="0"/>
                <a:cs typeface="Arial" pitchFamily="34" charset="0"/>
              </a:rPr>
              <a:t> Toutes les bases ont la même dimension donc </a:t>
            </a:r>
            <a:r>
              <a:rPr lang="fr-FR" sz="2800" i="1" dirty="0" smtClean="0">
                <a:latin typeface="Arial" pitchFamily="34" charset="0"/>
                <a:cs typeface="Arial" pitchFamily="34" charset="0"/>
              </a:rPr>
              <a:t>les « </a:t>
            </a:r>
            <a:r>
              <a:rPr lang="fr-FR" sz="2800" b="1" i="1" dirty="0" smtClean="0">
                <a:solidFill>
                  <a:schemeClr val="accent6">
                    <a:lumMod val="75000"/>
                  </a:schemeClr>
                </a:solidFill>
                <a:latin typeface="Arial" pitchFamily="34" charset="0"/>
                <a:cs typeface="Arial" pitchFamily="34" charset="0"/>
              </a:rPr>
              <a:t>hauteurs</a:t>
            </a:r>
            <a:r>
              <a:rPr lang="fr-FR" sz="2800" i="1" dirty="0" smtClean="0">
                <a:latin typeface="Arial" pitchFamily="34" charset="0"/>
                <a:cs typeface="Arial" pitchFamily="34" charset="0"/>
              </a:rPr>
              <a:t> » des rectangles sont proportionnelles aux effectifs. </a:t>
            </a:r>
          </a:p>
        </p:txBody>
      </p:sp>
      <p:sp>
        <p:nvSpPr>
          <p:cNvPr id="4" name="Rectangle 6"/>
          <p:cNvSpPr>
            <a:spLocks noGrp="1" noChangeArrowheads="1"/>
          </p:cNvSpPr>
          <p:nvPr>
            <p:ph type="sldNum" sz="quarter" idx="12"/>
          </p:nvPr>
        </p:nvSpPr>
        <p:spPr/>
        <p:txBody>
          <a:bodyPr/>
          <a:lstStyle/>
          <a:p>
            <a:pPr>
              <a:defRPr/>
            </a:pPr>
            <a:fld id="{501AC8CA-C71F-49E6-8A8F-15CC191E1CCE}" type="slidenum">
              <a:rPr lang="fr-FR"/>
              <a:pPr>
                <a:defRPr/>
              </a:pPr>
              <a:t>36</a:t>
            </a:fld>
            <a:endParaRPr lang="fr-FR"/>
          </a:p>
        </p:txBody>
      </p:sp>
      <p:sp>
        <p:nvSpPr>
          <p:cNvPr id="60420" name="Text Box 5"/>
          <p:cNvSpPr txBox="1">
            <a:spLocks noChangeArrowheads="1"/>
          </p:cNvSpPr>
          <p:nvPr/>
        </p:nvSpPr>
        <p:spPr bwMode="auto">
          <a:xfrm>
            <a:off x="254000" y="214313"/>
            <a:ext cx="9271000" cy="954087"/>
          </a:xfrm>
          <a:prstGeom prst="rect">
            <a:avLst/>
          </a:prstGeom>
          <a:noFill/>
          <a:ln w="9525">
            <a:noFill/>
            <a:miter lim="800000"/>
            <a:headEnd/>
            <a:tailEnd/>
          </a:ln>
        </p:spPr>
        <p:txBody>
          <a:bodyPr>
            <a:spAutoFit/>
          </a:bodyPr>
          <a:lstStyle/>
          <a:p>
            <a:pPr algn="ctr"/>
            <a:r>
              <a:rPr lang="fr-FR" sz="2800" b="1" dirty="0">
                <a:solidFill>
                  <a:schemeClr val="tx2"/>
                </a:solidFill>
                <a:latin typeface="Book Antiqua" pitchFamily="18" charset="0"/>
              </a:rPr>
              <a:t>HISTOGRAMME </a:t>
            </a:r>
          </a:p>
          <a:p>
            <a:pPr algn="ctr"/>
            <a:r>
              <a:rPr lang="fr-FR" sz="2800" b="1" dirty="0">
                <a:solidFill>
                  <a:schemeClr val="tx2"/>
                </a:solidFill>
                <a:latin typeface="Book Antiqua" pitchFamily="18" charset="0"/>
              </a:rPr>
              <a:t>CLASSES DE MÊME AMPLITUDE</a:t>
            </a:r>
          </a:p>
        </p:txBody>
      </p:sp>
    </p:spTree>
  </p:cSld>
  <p:clrMapOvr>
    <a:masterClrMapping/>
  </p:clrMapOvr>
  <p:transition>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rtlCol="0">
            <a:normAutofit fontScale="90000"/>
          </a:bodyPr>
          <a:lstStyle/>
          <a:p>
            <a:pPr eaLnBrk="1" fontAlgn="auto" hangingPunct="1">
              <a:spcAft>
                <a:spcPts val="0"/>
              </a:spcAft>
              <a:defRPr/>
            </a:pPr>
            <a:r>
              <a:rPr lang="fr-FR" b="1" dirty="0" smtClean="0">
                <a:solidFill>
                  <a:schemeClr val="accent1"/>
                </a:solidFill>
                <a:latin typeface="Book Antiqua" pitchFamily="18" charset="0"/>
              </a:rPr>
              <a:t>REPRÉSENTATION GRAPHIQUE</a:t>
            </a:r>
          </a:p>
        </p:txBody>
      </p:sp>
      <p:graphicFrame>
        <p:nvGraphicFramePr>
          <p:cNvPr id="6146" name="Object 3"/>
          <p:cNvGraphicFramePr>
            <a:graphicFrameLocks noGrp="1" noChangeAspect="1"/>
          </p:cNvGraphicFramePr>
          <p:nvPr>
            <p:ph idx="1"/>
          </p:nvPr>
        </p:nvGraphicFramePr>
        <p:xfrm>
          <a:off x="2095480" y="1952453"/>
          <a:ext cx="5370533" cy="3591098"/>
        </p:xfrm>
        <a:graphic>
          <a:graphicData uri="http://schemas.openxmlformats.org/presentationml/2006/ole">
            <p:oleObj spid="_x0000_s6175" name="Mtb Graph" r:id="rId3" imgW="5026320" imgH="3360240" progId="">
              <p:embed/>
            </p:oleObj>
          </a:graphicData>
        </a:graphic>
      </p:graphicFrame>
      <p:sp>
        <p:nvSpPr>
          <p:cNvPr id="4" name="Espace réservé du numéro de diapositive 3"/>
          <p:cNvSpPr>
            <a:spLocks noGrp="1"/>
          </p:cNvSpPr>
          <p:nvPr>
            <p:ph type="sldNum" sz="quarter" idx="12"/>
          </p:nvPr>
        </p:nvSpPr>
        <p:spPr/>
        <p:txBody>
          <a:bodyPr/>
          <a:lstStyle/>
          <a:p>
            <a:pPr>
              <a:defRPr/>
            </a:pPr>
            <a:fld id="{D6EB223F-CE02-4A3F-BE5F-0CFCCA09B687}" type="slidenum">
              <a:rPr lang="en-US" smtClean="0"/>
              <a:pPr>
                <a:defRPr/>
              </a:pPr>
              <a:t>37</a:t>
            </a:fld>
            <a:endParaRPr lang="en-US" dirty="0"/>
          </a:p>
        </p:txBody>
      </p:sp>
    </p:spTree>
  </p:cSld>
  <p:clrMapOvr>
    <a:masterClrMapping/>
  </p:clrMapOvr>
  <p:transition>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rtlCol="0">
            <a:normAutofit fontScale="90000"/>
          </a:bodyPr>
          <a:lstStyle/>
          <a:p>
            <a:pPr eaLnBrk="1" fontAlgn="auto" hangingPunct="1">
              <a:spcAft>
                <a:spcPts val="0"/>
              </a:spcAft>
              <a:defRPr/>
            </a:pPr>
            <a:r>
              <a:rPr lang="fr-FR" b="1" dirty="0" smtClean="0">
                <a:solidFill>
                  <a:schemeClr val="accent1"/>
                </a:solidFill>
                <a:latin typeface="Book Antiqua" pitchFamily="18" charset="0"/>
              </a:rPr>
              <a:t>REPRÉSENTATION GRAPHIQUE</a:t>
            </a:r>
          </a:p>
        </p:txBody>
      </p:sp>
      <p:graphicFrame>
        <p:nvGraphicFramePr>
          <p:cNvPr id="7170" name="Object 3"/>
          <p:cNvGraphicFramePr>
            <a:graphicFrameLocks noGrp="1" noChangeAspect="1"/>
          </p:cNvGraphicFramePr>
          <p:nvPr>
            <p:ph idx="1"/>
          </p:nvPr>
        </p:nvGraphicFramePr>
        <p:xfrm>
          <a:off x="2439988" y="2182813"/>
          <a:ext cx="5584846" cy="3734402"/>
        </p:xfrm>
        <a:graphic>
          <a:graphicData uri="http://schemas.openxmlformats.org/presentationml/2006/ole">
            <p:oleObj spid="_x0000_s7199" name="Mtb Graph" r:id="rId3" imgW="5026320" imgH="3360240" progId="">
              <p:embed/>
            </p:oleObj>
          </a:graphicData>
        </a:graphic>
      </p:graphicFrame>
      <p:sp>
        <p:nvSpPr>
          <p:cNvPr id="4" name="Espace réservé du numéro de diapositive 3"/>
          <p:cNvSpPr>
            <a:spLocks noGrp="1"/>
          </p:cNvSpPr>
          <p:nvPr>
            <p:ph type="sldNum" sz="quarter" idx="12"/>
          </p:nvPr>
        </p:nvSpPr>
        <p:spPr/>
        <p:txBody>
          <a:bodyPr/>
          <a:lstStyle/>
          <a:p>
            <a:pPr>
              <a:defRPr/>
            </a:pPr>
            <a:fld id="{5F069301-86E5-438A-B550-965787A6500A}" type="slidenum">
              <a:rPr lang="en-US" smtClean="0"/>
              <a:pPr>
                <a:defRPr/>
              </a:pPr>
              <a:t>38</a:t>
            </a:fld>
            <a:endParaRPr lang="en-US" dirty="0"/>
          </a:p>
        </p:txBody>
      </p:sp>
    </p:spTree>
  </p:cSld>
  <p:clrMapOvr>
    <a:masterClrMapping/>
  </p:clrMapOvr>
  <p:transition>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a:xfrm>
            <a:off x="230188" y="1447800"/>
            <a:ext cx="9512300" cy="3910013"/>
          </a:xfrm>
        </p:spPr>
        <p:txBody>
          <a:bodyPr>
            <a:normAutofit fontScale="92500" lnSpcReduction="20000"/>
          </a:bodyPr>
          <a:lstStyle/>
          <a:p>
            <a:pPr algn="just" eaLnBrk="1" hangingPunct="1">
              <a:lnSpc>
                <a:spcPct val="150000"/>
              </a:lnSpc>
              <a:tabLst>
                <a:tab pos="4757738" algn="l"/>
              </a:tabLst>
            </a:pPr>
            <a:r>
              <a:rPr lang="fr-FR" sz="2400" dirty="0" smtClean="0">
                <a:latin typeface="Arial" pitchFamily="34" charset="0"/>
                <a:cs typeface="Arial" pitchFamily="34" charset="0"/>
              </a:rPr>
              <a:t>Les bases des rectangles n’ont pas toutes la même longueur.</a:t>
            </a:r>
          </a:p>
          <a:p>
            <a:pPr algn="just" eaLnBrk="1" hangingPunct="1">
              <a:lnSpc>
                <a:spcPct val="150000"/>
              </a:lnSpc>
              <a:tabLst>
                <a:tab pos="4757738" algn="l"/>
              </a:tabLst>
            </a:pPr>
            <a:r>
              <a:rPr lang="fr-FR" sz="2400" dirty="0" smtClean="0">
                <a:latin typeface="Arial" pitchFamily="34" charset="0"/>
                <a:cs typeface="Arial" pitchFamily="34" charset="0"/>
              </a:rPr>
              <a:t>Les aires des rectangles sont proportionnelles aux effectifs des classes.</a:t>
            </a:r>
          </a:p>
          <a:p>
            <a:pPr algn="just" eaLnBrk="1" hangingPunct="1">
              <a:lnSpc>
                <a:spcPct val="150000"/>
              </a:lnSpc>
              <a:tabLst>
                <a:tab pos="4757738" algn="l"/>
              </a:tabLst>
            </a:pPr>
            <a:r>
              <a:rPr lang="fr-FR" sz="2400" dirty="0" smtClean="0">
                <a:latin typeface="Arial" pitchFamily="34" charset="0"/>
                <a:cs typeface="Arial" pitchFamily="34" charset="0"/>
              </a:rPr>
              <a:t>L’histogramme se construit dans un repère orthogonal en portant sur l’axe des abscisses les bornes des classes et en ordonnée des nombres « hauteurs » des rectangles proportionnels aux densités d’effectifs (effectif/amplitude). </a:t>
            </a:r>
          </a:p>
          <a:p>
            <a:pPr algn="just" eaLnBrk="1" hangingPunct="1">
              <a:lnSpc>
                <a:spcPct val="150000"/>
              </a:lnSpc>
              <a:buFontTx/>
              <a:buNone/>
              <a:tabLst>
                <a:tab pos="4757738" algn="l"/>
              </a:tabLst>
            </a:pPr>
            <a:r>
              <a:rPr lang="fr-FR" sz="2400" dirty="0" smtClean="0">
                <a:latin typeface="Arial" pitchFamily="34" charset="0"/>
                <a:cs typeface="Arial" pitchFamily="34" charset="0"/>
              </a:rPr>
              <a:t>    </a:t>
            </a:r>
            <a:r>
              <a:rPr lang="fr-FR" sz="2400" i="1" dirty="0" smtClean="0">
                <a:latin typeface="Arial" pitchFamily="34" charset="0"/>
                <a:cs typeface="Arial" pitchFamily="34" charset="0"/>
              </a:rPr>
              <a:t>le coefficient de proportionnalité choisi est souvent</a:t>
            </a:r>
            <a:r>
              <a:rPr lang="fr-FR" sz="2400" dirty="0" smtClean="0">
                <a:latin typeface="Arial" pitchFamily="34" charset="0"/>
                <a:cs typeface="Arial" pitchFamily="34" charset="0"/>
              </a:rPr>
              <a:t> </a:t>
            </a:r>
            <a:r>
              <a:rPr lang="fr-FR" sz="2400" i="1" dirty="0" smtClean="0">
                <a:latin typeface="Arial" pitchFamily="34" charset="0"/>
                <a:cs typeface="Arial" pitchFamily="34" charset="0"/>
              </a:rPr>
              <a:t>min</a:t>
            </a:r>
            <a:r>
              <a:rPr lang="fr-FR" sz="2400" dirty="0" smtClean="0">
                <a:latin typeface="Arial" pitchFamily="34" charset="0"/>
                <a:cs typeface="Arial" pitchFamily="34" charset="0"/>
              </a:rPr>
              <a:t>(</a:t>
            </a:r>
            <a:r>
              <a:rPr lang="fr-FR" sz="2400" i="1" dirty="0" smtClean="0">
                <a:latin typeface="Arial" pitchFamily="34" charset="0"/>
                <a:cs typeface="Arial" pitchFamily="34" charset="0"/>
              </a:rPr>
              <a:t>L</a:t>
            </a:r>
            <a:r>
              <a:rPr lang="fr-FR" sz="2400" i="1" baseline="-25000" dirty="0" smtClean="0">
                <a:latin typeface="Arial" pitchFamily="34" charset="0"/>
                <a:cs typeface="Arial" pitchFamily="34" charset="0"/>
              </a:rPr>
              <a:t>i</a:t>
            </a:r>
            <a:r>
              <a:rPr lang="fr-FR" sz="2400" dirty="0" smtClean="0">
                <a:latin typeface="Arial" pitchFamily="34" charset="0"/>
                <a:cs typeface="Arial" pitchFamily="34" charset="0"/>
              </a:rPr>
              <a:t>)</a:t>
            </a:r>
            <a:r>
              <a:rPr lang="fr-FR" sz="2400" i="1" baseline="-25000" dirty="0" smtClean="0">
                <a:latin typeface="Arial" pitchFamily="34" charset="0"/>
                <a:cs typeface="Arial" pitchFamily="34" charset="0"/>
              </a:rPr>
              <a:t> </a:t>
            </a:r>
            <a:r>
              <a:rPr lang="fr-FR" sz="2400" i="1" dirty="0" smtClean="0">
                <a:solidFill>
                  <a:srgbClr val="CC0000"/>
                </a:solidFill>
                <a:latin typeface="Arial" pitchFamily="34" charset="0"/>
                <a:cs typeface="Arial" pitchFamily="34" charset="0"/>
              </a:rPr>
              <a:t>qui est alors l’unité d’amplitude de classe</a:t>
            </a:r>
            <a:r>
              <a:rPr lang="fr-FR" sz="2400" i="1" dirty="0" smtClean="0">
                <a:latin typeface="Arial" pitchFamily="34" charset="0"/>
                <a:cs typeface="Arial" pitchFamily="34" charset="0"/>
              </a:rPr>
              <a:t>. </a:t>
            </a:r>
            <a:endParaRPr lang="fr-FR" sz="2400" dirty="0" smtClean="0">
              <a:latin typeface="Arial" pitchFamily="34" charset="0"/>
              <a:cs typeface="Arial" pitchFamily="34" charset="0"/>
            </a:endParaRPr>
          </a:p>
        </p:txBody>
      </p:sp>
      <p:sp>
        <p:nvSpPr>
          <p:cNvPr id="5" name="Rectangle 6"/>
          <p:cNvSpPr>
            <a:spLocks noGrp="1" noChangeArrowheads="1"/>
          </p:cNvSpPr>
          <p:nvPr>
            <p:ph type="sldNum" sz="quarter" idx="12"/>
          </p:nvPr>
        </p:nvSpPr>
        <p:spPr/>
        <p:txBody>
          <a:bodyPr/>
          <a:lstStyle/>
          <a:p>
            <a:pPr>
              <a:defRPr/>
            </a:pPr>
            <a:fld id="{228AE83E-BD64-4D47-BD55-18E8BA4C2B55}" type="slidenum">
              <a:rPr lang="fr-FR"/>
              <a:pPr>
                <a:defRPr/>
              </a:pPr>
              <a:t>39</a:t>
            </a:fld>
            <a:endParaRPr lang="fr-FR"/>
          </a:p>
        </p:txBody>
      </p:sp>
      <p:sp>
        <p:nvSpPr>
          <p:cNvPr id="61444" name="Text Box 8"/>
          <p:cNvSpPr txBox="1">
            <a:spLocks noChangeArrowheads="1"/>
          </p:cNvSpPr>
          <p:nvPr/>
        </p:nvSpPr>
        <p:spPr bwMode="auto">
          <a:xfrm>
            <a:off x="166688" y="284163"/>
            <a:ext cx="9429750" cy="1077912"/>
          </a:xfrm>
          <a:prstGeom prst="rect">
            <a:avLst/>
          </a:prstGeom>
          <a:noFill/>
          <a:ln w="9525">
            <a:noFill/>
            <a:miter lim="800000"/>
            <a:headEnd/>
            <a:tailEnd/>
          </a:ln>
        </p:spPr>
        <p:txBody>
          <a:bodyPr>
            <a:spAutoFit/>
          </a:bodyPr>
          <a:lstStyle/>
          <a:p>
            <a:pPr algn="ctr"/>
            <a:r>
              <a:rPr lang="fr-FR" sz="3200" b="1" dirty="0">
                <a:solidFill>
                  <a:schemeClr val="accent1"/>
                </a:solidFill>
                <a:latin typeface="Book Antiqua" pitchFamily="18" charset="0"/>
              </a:rPr>
              <a:t>HISTOGRAMME</a:t>
            </a:r>
          </a:p>
          <a:p>
            <a:pPr algn="ctr"/>
            <a:r>
              <a:rPr lang="fr-FR" sz="3200" b="1" dirty="0">
                <a:solidFill>
                  <a:schemeClr val="accent1"/>
                </a:solidFill>
                <a:latin typeface="Book Antiqua" pitchFamily="18" charset="0"/>
              </a:rPr>
              <a:t>CLASSES D’AMPLITUDES DIFFÉRENTES</a:t>
            </a:r>
          </a:p>
        </p:txBody>
      </p:sp>
    </p:spTree>
  </p:cSld>
  <p:clrMapOvr>
    <a:masterClrMapping/>
  </p:clrMapOvr>
  <p:transition>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AU" b="1" dirty="0" smtClean="0">
                <a:solidFill>
                  <a:srgbClr val="0768B2"/>
                </a:solidFill>
                <a:latin typeface="Book Antiqua" pitchFamily="18" charset="0"/>
              </a:rPr>
              <a:t>POURQUOI ÉTUDIER LA STATISTIQUE ?</a:t>
            </a:r>
            <a:endParaRPr lang="fr-FR" b="1" dirty="0" smtClean="0">
              <a:solidFill>
                <a:srgbClr val="0768B2"/>
              </a:solidFill>
              <a:latin typeface="Book Antiqua" pitchFamily="18" charset="0"/>
            </a:endParaRPr>
          </a:p>
        </p:txBody>
      </p:sp>
      <p:sp>
        <p:nvSpPr>
          <p:cNvPr id="132099" name="Rectangle 3"/>
          <p:cNvSpPr>
            <a:spLocks noGrp="1" noChangeArrowheads="1"/>
          </p:cNvSpPr>
          <p:nvPr>
            <p:ph idx="1"/>
          </p:nvPr>
        </p:nvSpPr>
        <p:spPr>
          <a:xfrm>
            <a:off x="809596" y="1947842"/>
            <a:ext cx="8661400" cy="4552992"/>
          </a:xfrm>
          <a:noFill/>
        </p:spPr>
        <p:txBody>
          <a:bodyPr/>
          <a:lstStyle/>
          <a:p>
            <a:pPr eaLnBrk="1" hangingPunct="1">
              <a:spcBef>
                <a:spcPct val="25000"/>
              </a:spcBef>
              <a:spcAft>
                <a:spcPct val="100000"/>
              </a:spcAft>
              <a:buFont typeface="Wingdings" pitchFamily="2" charset="2"/>
              <a:buChar char="ü"/>
            </a:pPr>
            <a:r>
              <a:rPr lang="fr-FR" b="1" dirty="0" smtClean="0">
                <a:solidFill>
                  <a:srgbClr val="00B0F0"/>
                </a:solidFill>
              </a:rPr>
              <a:t>Présenter</a:t>
            </a:r>
            <a:r>
              <a:rPr lang="fr-FR" b="1" dirty="0">
                <a:solidFill>
                  <a:srgbClr val="00B0F0"/>
                </a:solidFill>
              </a:rPr>
              <a:t> </a:t>
            </a:r>
            <a:r>
              <a:rPr lang="fr-FR" dirty="0" smtClean="0"/>
              <a:t>des données.</a:t>
            </a:r>
          </a:p>
          <a:p>
            <a:pPr>
              <a:spcBef>
                <a:spcPct val="25000"/>
              </a:spcBef>
              <a:spcAft>
                <a:spcPct val="100000"/>
              </a:spcAft>
              <a:buFont typeface="Wingdings" pitchFamily="2" charset="2"/>
              <a:buChar char="ü"/>
            </a:pPr>
            <a:r>
              <a:rPr lang="fr-FR" b="1" dirty="0" smtClean="0">
                <a:solidFill>
                  <a:srgbClr val="FF0000"/>
                </a:solidFill>
              </a:rPr>
              <a:t>Décrire</a:t>
            </a:r>
            <a:r>
              <a:rPr lang="fr-FR" b="1" dirty="0" smtClean="0"/>
              <a:t> </a:t>
            </a:r>
            <a:r>
              <a:rPr lang="fr-FR" dirty="0" smtClean="0"/>
              <a:t>des données</a:t>
            </a:r>
          </a:p>
          <a:p>
            <a:pPr eaLnBrk="1" hangingPunct="1">
              <a:spcBef>
                <a:spcPct val="25000"/>
              </a:spcBef>
              <a:spcAft>
                <a:spcPct val="100000"/>
              </a:spcAft>
              <a:buFont typeface="Wingdings" pitchFamily="2" charset="2"/>
              <a:buChar char="ü"/>
            </a:pPr>
            <a:r>
              <a:rPr lang="fr-FR" b="1" dirty="0">
                <a:solidFill>
                  <a:srgbClr val="00B0F0"/>
                </a:solidFill>
              </a:rPr>
              <a:t>T</a:t>
            </a:r>
            <a:r>
              <a:rPr lang="fr-FR" b="1" dirty="0" smtClean="0">
                <a:solidFill>
                  <a:srgbClr val="00B0F0"/>
                </a:solidFill>
              </a:rPr>
              <a:t>irer</a:t>
            </a:r>
            <a:r>
              <a:rPr lang="fr-FR" dirty="0" smtClean="0"/>
              <a:t> des  </a:t>
            </a:r>
            <a:r>
              <a:rPr lang="fr-FR" b="1" dirty="0" smtClean="0"/>
              <a:t>conclusions</a:t>
            </a:r>
            <a:r>
              <a:rPr lang="fr-FR" dirty="0" smtClean="0"/>
              <a:t> sur des </a:t>
            </a:r>
            <a:r>
              <a:rPr lang="fr-FR" b="1" dirty="0" smtClean="0">
                <a:solidFill>
                  <a:srgbClr val="FF0000"/>
                </a:solidFill>
              </a:rPr>
              <a:t>populations</a:t>
            </a:r>
            <a:r>
              <a:rPr lang="fr-FR" dirty="0" smtClean="0"/>
              <a:t> à partir de calculs conduits sur des </a:t>
            </a:r>
            <a:r>
              <a:rPr lang="fr-FR" b="1" dirty="0" smtClean="0"/>
              <a:t>échantillons</a:t>
            </a:r>
            <a:r>
              <a:rPr lang="fr-FR" dirty="0" smtClean="0"/>
              <a:t>.</a:t>
            </a:r>
          </a:p>
          <a:p>
            <a:pPr eaLnBrk="1" hangingPunct="1">
              <a:spcBef>
                <a:spcPct val="25000"/>
              </a:spcBef>
              <a:spcAft>
                <a:spcPct val="100000"/>
              </a:spcAft>
              <a:buFont typeface="Wingdings" pitchFamily="2" charset="2"/>
              <a:buChar char="ü"/>
            </a:pPr>
            <a:r>
              <a:rPr lang="fr-FR" b="1" dirty="0">
                <a:solidFill>
                  <a:srgbClr val="FF0000"/>
                </a:solidFill>
              </a:rPr>
              <a:t>F</a:t>
            </a:r>
            <a:r>
              <a:rPr lang="fr-FR" b="1" dirty="0" smtClean="0">
                <a:solidFill>
                  <a:srgbClr val="FF0000"/>
                </a:solidFill>
              </a:rPr>
              <a:t>aire</a:t>
            </a:r>
            <a:r>
              <a:rPr lang="fr-FR" dirty="0" smtClean="0"/>
              <a:t> de </a:t>
            </a:r>
            <a:r>
              <a:rPr lang="fr-FR" b="1" dirty="0" smtClean="0">
                <a:solidFill>
                  <a:srgbClr val="00B0F0"/>
                </a:solidFill>
              </a:rPr>
              <a:t>“bonnes” </a:t>
            </a:r>
            <a:r>
              <a:rPr lang="fr-FR" dirty="0" smtClean="0"/>
              <a:t>prévisions.</a:t>
            </a:r>
          </a:p>
        </p:txBody>
      </p:sp>
      <p:sp>
        <p:nvSpPr>
          <p:cNvPr id="5" name="Espace réservé du numéro de diapositive 4"/>
          <p:cNvSpPr>
            <a:spLocks noGrp="1"/>
          </p:cNvSpPr>
          <p:nvPr>
            <p:ph type="sldNum" sz="quarter" idx="12"/>
          </p:nvPr>
        </p:nvSpPr>
        <p:spPr/>
        <p:txBody>
          <a:bodyPr/>
          <a:lstStyle/>
          <a:p>
            <a:pPr>
              <a:defRPr/>
            </a:pPr>
            <a:fld id="{20A1A25B-83AE-4CF7-A34B-4289C315FFAC}" type="slidenum">
              <a:rPr lang="en-US" smtClean="0"/>
              <a:pPr>
                <a:defRPr/>
              </a:pPr>
              <a:t>4</a:t>
            </a:fld>
            <a:endParaRPr lang="en-US" dirty="0"/>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wipe(left)">
                                      <p:cBhvr>
                                        <p:cTn id="7" dur="500"/>
                                        <p:tgtEl>
                                          <p:spTgt spid="132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099">
                                            <p:txEl>
                                              <p:pRg st="1" end="1"/>
                                            </p:txEl>
                                          </p:spTgt>
                                        </p:tgtEl>
                                        <p:attrNameLst>
                                          <p:attrName>style.visibility</p:attrName>
                                        </p:attrNameLst>
                                      </p:cBhvr>
                                      <p:to>
                                        <p:strVal val="visible"/>
                                      </p:to>
                                    </p:set>
                                    <p:animEffect transition="in" filter="wipe(left)">
                                      <p:cBhvr>
                                        <p:cTn id="12" dur="500"/>
                                        <p:tgtEl>
                                          <p:spTgt spid="132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2099">
                                            <p:txEl>
                                              <p:pRg st="2" end="2"/>
                                            </p:txEl>
                                          </p:spTgt>
                                        </p:tgtEl>
                                        <p:attrNameLst>
                                          <p:attrName>style.visibility</p:attrName>
                                        </p:attrNameLst>
                                      </p:cBhvr>
                                      <p:to>
                                        <p:strVal val="visible"/>
                                      </p:to>
                                    </p:set>
                                    <p:animEffect transition="in" filter="wipe(left)">
                                      <p:cBhvr>
                                        <p:cTn id="17" dur="500"/>
                                        <p:tgtEl>
                                          <p:spTgt spid="132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2099">
                                            <p:txEl>
                                              <p:pRg st="3" end="3"/>
                                            </p:txEl>
                                          </p:spTgt>
                                        </p:tgtEl>
                                        <p:attrNameLst>
                                          <p:attrName>style.visibility</p:attrName>
                                        </p:attrNameLst>
                                      </p:cBhvr>
                                      <p:to>
                                        <p:strVal val="visible"/>
                                      </p:to>
                                    </p:set>
                                    <p:animEffect transition="in" filter="wipe(left)">
                                      <p:cBhvr>
                                        <p:cTn id="22" dur="500"/>
                                        <p:tgtEl>
                                          <p:spTgt spid="132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8A346CC8-E38B-47E4-A3E3-4D04A0D2592A}" type="slidenum">
              <a:rPr lang="fr-FR"/>
              <a:pPr>
                <a:defRPr/>
              </a:pPr>
              <a:t>40</a:t>
            </a:fld>
            <a:endParaRPr lang="fr-FR"/>
          </a:p>
        </p:txBody>
      </p:sp>
      <p:pic>
        <p:nvPicPr>
          <p:cNvPr id="62467" name="Picture 6"/>
          <p:cNvPicPr>
            <a:picLocks noChangeAspect="1" noChangeArrowheads="1"/>
          </p:cNvPicPr>
          <p:nvPr/>
        </p:nvPicPr>
        <p:blipFill>
          <a:blip r:embed="rId3"/>
          <a:srcRect l="8737" t="18880" r="46953" b="57016"/>
          <a:stretch>
            <a:fillRect/>
          </a:stretch>
        </p:blipFill>
        <p:spPr bwMode="auto">
          <a:xfrm>
            <a:off x="579438" y="1643063"/>
            <a:ext cx="8796337" cy="4043362"/>
          </a:xfrm>
          <a:prstGeom prst="rect">
            <a:avLst/>
          </a:prstGeom>
          <a:noFill/>
          <a:ln w="9525" algn="ctr">
            <a:noFill/>
            <a:miter lim="800000"/>
            <a:headEnd/>
            <a:tailEnd/>
          </a:ln>
        </p:spPr>
      </p:pic>
      <p:sp>
        <p:nvSpPr>
          <p:cNvPr id="62468" name="Text Box 7"/>
          <p:cNvSpPr txBox="1">
            <a:spLocks noChangeArrowheads="1"/>
          </p:cNvSpPr>
          <p:nvPr/>
        </p:nvSpPr>
        <p:spPr bwMode="auto">
          <a:xfrm>
            <a:off x="309563" y="6072188"/>
            <a:ext cx="9329737" cy="519112"/>
          </a:xfrm>
          <a:prstGeom prst="rect">
            <a:avLst/>
          </a:prstGeom>
          <a:noFill/>
          <a:ln w="9525">
            <a:noFill/>
            <a:miter lim="800000"/>
            <a:headEnd/>
            <a:tailEnd/>
          </a:ln>
        </p:spPr>
        <p:txBody>
          <a:bodyPr>
            <a:spAutoFit/>
          </a:bodyPr>
          <a:lstStyle/>
          <a:p>
            <a:r>
              <a:rPr lang="fr-FR" sz="2800">
                <a:solidFill>
                  <a:schemeClr val="tx1"/>
                </a:solidFill>
              </a:rPr>
              <a:t>Ancienneté du personnel cadre d’une entreprise</a:t>
            </a:r>
          </a:p>
        </p:txBody>
      </p:sp>
      <p:sp>
        <p:nvSpPr>
          <p:cNvPr id="62469" name="ZoneTexte 5"/>
          <p:cNvSpPr txBox="1">
            <a:spLocks noChangeArrowheads="1"/>
          </p:cNvSpPr>
          <p:nvPr/>
        </p:nvSpPr>
        <p:spPr bwMode="auto">
          <a:xfrm>
            <a:off x="1738313" y="785813"/>
            <a:ext cx="6143625" cy="646112"/>
          </a:xfrm>
          <a:prstGeom prst="rect">
            <a:avLst/>
          </a:prstGeom>
          <a:noFill/>
          <a:ln w="9525">
            <a:noFill/>
            <a:miter lim="800000"/>
            <a:headEnd/>
            <a:tailEnd/>
          </a:ln>
        </p:spPr>
        <p:txBody>
          <a:bodyPr>
            <a:spAutoFit/>
          </a:bodyPr>
          <a:lstStyle/>
          <a:p>
            <a:pPr algn="ctr"/>
            <a:r>
              <a:rPr lang="fr-FR" sz="3600" b="1" dirty="0">
                <a:solidFill>
                  <a:schemeClr val="tx1"/>
                </a:solidFill>
                <a:latin typeface="Book Antiqua" pitchFamily="18" charset="0"/>
              </a:rPr>
              <a:t>HISTOGRAMME</a:t>
            </a:r>
          </a:p>
        </p:txBody>
      </p:sp>
    </p:spTree>
  </p:cSld>
  <p:clrMapOvr>
    <a:masterClrMapping/>
  </p:clrMapOvr>
  <p:transition>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27025" y="228600"/>
            <a:ext cx="9245600" cy="1128713"/>
          </a:xfrm>
        </p:spPr>
        <p:txBody>
          <a:bodyPr>
            <a:normAutofit fontScale="90000"/>
          </a:bodyPr>
          <a:lstStyle/>
          <a:p>
            <a:pPr eaLnBrk="1" hangingPunct="1"/>
            <a:r>
              <a:rPr lang="fr-FR" sz="3600" b="1" dirty="0" smtClean="0">
                <a:solidFill>
                  <a:schemeClr val="tx2"/>
                </a:solidFill>
                <a:latin typeface="Book Antiqua" pitchFamily="18" charset="0"/>
              </a:rPr>
              <a:t>VARIABLE CONTINUE</a:t>
            </a:r>
            <a:br>
              <a:rPr lang="fr-FR" sz="3600" b="1" dirty="0" smtClean="0">
                <a:solidFill>
                  <a:schemeClr val="tx2"/>
                </a:solidFill>
                <a:latin typeface="Book Antiqua" pitchFamily="18" charset="0"/>
              </a:rPr>
            </a:br>
            <a:r>
              <a:rPr lang="fr-FR" sz="3600" b="1" dirty="0" smtClean="0">
                <a:solidFill>
                  <a:schemeClr val="tx2"/>
                </a:solidFill>
                <a:latin typeface="Book Antiqua" pitchFamily="18" charset="0"/>
              </a:rPr>
              <a:t>DIAGRAMME INTÉGRAL</a:t>
            </a:r>
          </a:p>
        </p:txBody>
      </p:sp>
      <p:sp>
        <p:nvSpPr>
          <p:cNvPr id="4" name="Espace réservé du numéro de diapositive 3"/>
          <p:cNvSpPr>
            <a:spLocks noGrp="1"/>
          </p:cNvSpPr>
          <p:nvPr>
            <p:ph type="sldNum" sz="quarter" idx="12"/>
          </p:nvPr>
        </p:nvSpPr>
        <p:spPr/>
        <p:txBody>
          <a:bodyPr/>
          <a:lstStyle/>
          <a:p>
            <a:pPr>
              <a:defRPr/>
            </a:pPr>
            <a:fld id="{996EA7FB-2661-416D-8D91-DA523835DE91}" type="slidenum">
              <a:rPr lang="en-US" smtClean="0"/>
              <a:pPr>
                <a:defRPr/>
              </a:pPr>
              <a:t>41</a:t>
            </a:fld>
            <a:endParaRPr lang="en-US" dirty="0"/>
          </a:p>
        </p:txBody>
      </p:sp>
      <p:pic>
        <p:nvPicPr>
          <p:cNvPr id="63493" name="Picture 8"/>
          <p:cNvPicPr>
            <a:picLocks noChangeAspect="1" noChangeArrowheads="1"/>
          </p:cNvPicPr>
          <p:nvPr/>
        </p:nvPicPr>
        <p:blipFill>
          <a:blip r:embed="rId2"/>
          <a:srcRect/>
          <a:stretch>
            <a:fillRect/>
          </a:stretch>
        </p:blipFill>
        <p:spPr bwMode="auto">
          <a:xfrm>
            <a:off x="1533525" y="1733550"/>
            <a:ext cx="6838950" cy="4216400"/>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023938" y="3013075"/>
            <a:ext cx="7215187" cy="1323975"/>
          </a:xfrm>
          <a:prstGeom prst="rect">
            <a:avLst/>
          </a:prstGeom>
          <a:noFill/>
          <a:ln w="9525">
            <a:noFill/>
            <a:miter lim="800000"/>
            <a:headEnd/>
            <a:tailEnd/>
          </a:ln>
        </p:spPr>
        <p:txBody>
          <a:bodyPr>
            <a:spAutoFit/>
          </a:bodyPr>
          <a:lstStyle/>
          <a:p>
            <a:pPr algn="ctr"/>
            <a:r>
              <a:rPr lang="fr-FR" sz="4000" b="1" dirty="0">
                <a:solidFill>
                  <a:srgbClr val="0654B2"/>
                </a:solidFill>
                <a:latin typeface="Book Antiqua" pitchFamily="18" charset="0"/>
              </a:rPr>
              <a:t>CARACTÉRISTIQUES D’UNE SÉRIE STATISTIQUE</a:t>
            </a:r>
            <a:endParaRPr lang="en-US" sz="4000" b="1" dirty="0">
              <a:solidFill>
                <a:srgbClr val="0654B2"/>
              </a:solidFill>
              <a:latin typeface="Book Antiqua" pitchFamily="18" charset="0"/>
            </a:endParaRPr>
          </a:p>
        </p:txBody>
      </p:sp>
      <p:sp>
        <p:nvSpPr>
          <p:cNvPr id="3" name="Espace réservé du numéro de diapositive 2"/>
          <p:cNvSpPr>
            <a:spLocks noGrp="1"/>
          </p:cNvSpPr>
          <p:nvPr>
            <p:ph type="sldNum" sz="quarter" idx="12"/>
          </p:nvPr>
        </p:nvSpPr>
        <p:spPr/>
        <p:txBody>
          <a:bodyPr/>
          <a:lstStyle/>
          <a:p>
            <a:pPr>
              <a:defRPr/>
            </a:pPr>
            <a:fld id="{751150CA-94D5-4610-B804-14123ED94878}" type="slidenum">
              <a:rPr lang="en-US" smtClean="0"/>
              <a:pPr>
                <a:defRPr/>
              </a:pPr>
              <a:t>42</a:t>
            </a:fld>
            <a:endParaRPr lang="en-US" dirty="0"/>
          </a:p>
        </p:txBody>
      </p:sp>
    </p:spTree>
  </p:cSld>
  <p:clrMapOvr>
    <a:masterClrMapping/>
  </p:clrMapOvr>
  <p:transition>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560388" y="2420938"/>
            <a:ext cx="8915400" cy="646331"/>
          </a:xfrm>
        </p:spPr>
        <p:txBody>
          <a:bodyPr>
            <a:spAutoFit/>
          </a:bodyPr>
          <a:lstStyle/>
          <a:p>
            <a:pPr>
              <a:defRPr/>
            </a:pPr>
            <a:r>
              <a:rPr lang="fr-FR" sz="3600" b="1" dirty="0">
                <a:solidFill>
                  <a:srgbClr val="0654B2"/>
                </a:solidFill>
                <a:latin typeface="Book Antiqua" pitchFamily="18" charset="0"/>
                <a:cs typeface="Arial" charset="0"/>
              </a:rPr>
              <a:t>LES PARAMÈTRES DE POSITION</a:t>
            </a:r>
            <a:endParaRPr lang="en-US" sz="3600" b="1" dirty="0">
              <a:solidFill>
                <a:srgbClr val="0654B2"/>
              </a:solidFill>
              <a:latin typeface="Book Antiqua" pitchFamily="18" charset="0"/>
              <a:cs typeface="+mn-cs"/>
            </a:endParaRPr>
          </a:p>
        </p:txBody>
      </p:sp>
      <p:sp>
        <p:nvSpPr>
          <p:cNvPr id="3" name="Espace réservé du numéro de diapositive 2"/>
          <p:cNvSpPr>
            <a:spLocks noGrp="1"/>
          </p:cNvSpPr>
          <p:nvPr>
            <p:ph type="sldNum" sz="quarter" idx="12"/>
          </p:nvPr>
        </p:nvSpPr>
        <p:spPr/>
        <p:txBody>
          <a:bodyPr/>
          <a:lstStyle/>
          <a:p>
            <a:pPr>
              <a:defRPr/>
            </a:pPr>
            <a:fld id="{F038B748-E7A1-47F9-AEEF-7EA518F6CFA7}" type="slidenum">
              <a:rPr lang="en-US" smtClean="0"/>
              <a:pPr>
                <a:defRPr/>
              </a:pPr>
              <a:t>43</a:t>
            </a:fld>
            <a:endParaRPr lang="en-US" dirty="0"/>
          </a:p>
        </p:txBody>
      </p:sp>
      <p:sp>
        <p:nvSpPr>
          <p:cNvPr id="65540" name="ZoneTexte 4"/>
          <p:cNvSpPr txBox="1">
            <a:spLocks noChangeArrowheads="1"/>
          </p:cNvSpPr>
          <p:nvPr/>
        </p:nvSpPr>
        <p:spPr bwMode="auto">
          <a:xfrm>
            <a:off x="992188" y="3789363"/>
            <a:ext cx="7632700" cy="461962"/>
          </a:xfrm>
          <a:prstGeom prst="rect">
            <a:avLst/>
          </a:prstGeom>
          <a:noFill/>
          <a:ln w="9525">
            <a:noFill/>
            <a:miter lim="800000"/>
            <a:headEnd/>
            <a:tailEnd/>
          </a:ln>
        </p:spPr>
        <p:txBody>
          <a:bodyPr>
            <a:spAutoFit/>
          </a:bodyPr>
          <a:lstStyle/>
          <a:p>
            <a:pPr algn="ctr"/>
            <a:r>
              <a:rPr lang="fr-FR" b="1" dirty="0">
                <a:solidFill>
                  <a:srgbClr val="FF0000"/>
                </a:solidFill>
                <a:latin typeface="Book Antiqua" pitchFamily="18" charset="0"/>
              </a:rPr>
              <a:t>Mode, Moyenne, Médiane</a:t>
            </a:r>
          </a:p>
        </p:txBody>
      </p:sp>
    </p:spTree>
  </p:cSld>
  <p:clrMapOvr>
    <a:masterClrMapping/>
  </p:clrMapOvr>
  <p:transition>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idx="1"/>
          </p:nvPr>
        </p:nvSpPr>
        <p:spPr>
          <a:xfrm>
            <a:off x="309563" y="1417638"/>
            <a:ext cx="9063037" cy="4940300"/>
          </a:xfrm>
        </p:spPr>
        <p:txBody>
          <a:bodyPr/>
          <a:lstStyle/>
          <a:p>
            <a:pPr algn="just" eaLnBrk="1" hangingPunct="1">
              <a:lnSpc>
                <a:spcPct val="150000"/>
              </a:lnSpc>
            </a:pPr>
            <a:r>
              <a:rPr lang="fr-FR" sz="2600" u="sng" dirty="0" smtClean="0">
                <a:latin typeface="Arial" pitchFamily="34" charset="0"/>
                <a:cs typeface="Arial" pitchFamily="34" charset="0"/>
              </a:rPr>
              <a:t>Mode</a:t>
            </a:r>
            <a:r>
              <a:rPr lang="fr-FR" sz="2600" dirty="0" smtClean="0">
                <a:latin typeface="Arial" pitchFamily="34" charset="0"/>
                <a:cs typeface="Arial" pitchFamily="34" charset="0"/>
              </a:rPr>
              <a:t> : modalité d’effectif maximal, donc représentée par une </a:t>
            </a:r>
            <a:r>
              <a:rPr lang="fr-FR" sz="2600" dirty="0" smtClean="0">
                <a:solidFill>
                  <a:srgbClr val="CC0000"/>
                </a:solidFill>
                <a:latin typeface="Arial" pitchFamily="34" charset="0"/>
                <a:cs typeface="Arial" pitchFamily="34" charset="0"/>
              </a:rPr>
              <a:t>barre de hauteur maximale</a:t>
            </a:r>
            <a:r>
              <a:rPr lang="fr-FR" sz="2600" dirty="0" smtClean="0">
                <a:latin typeface="Arial" pitchFamily="34" charset="0"/>
                <a:cs typeface="Arial" pitchFamily="34" charset="0"/>
              </a:rPr>
              <a:t>.</a:t>
            </a:r>
          </a:p>
          <a:p>
            <a:pPr algn="just" eaLnBrk="1" hangingPunct="1">
              <a:lnSpc>
                <a:spcPct val="150000"/>
              </a:lnSpc>
              <a:buFontTx/>
              <a:buNone/>
            </a:pPr>
            <a:r>
              <a:rPr lang="fr-FR" sz="2600" dirty="0" smtClean="0">
                <a:latin typeface="Arial" pitchFamily="34" charset="0"/>
                <a:cs typeface="Arial" pitchFamily="34" charset="0"/>
              </a:rPr>
              <a:t> </a:t>
            </a:r>
          </a:p>
          <a:p>
            <a:pPr algn="just" eaLnBrk="1" hangingPunct="1">
              <a:lnSpc>
                <a:spcPct val="150000"/>
              </a:lnSpc>
            </a:pPr>
            <a:r>
              <a:rPr lang="fr-FR" sz="2600" u="sng" dirty="0" smtClean="0">
                <a:latin typeface="Arial" pitchFamily="34" charset="0"/>
                <a:cs typeface="Arial" pitchFamily="34" charset="0"/>
              </a:rPr>
              <a:t>Classe modale</a:t>
            </a:r>
            <a:r>
              <a:rPr lang="fr-FR" sz="2600" dirty="0" smtClean="0">
                <a:latin typeface="Arial" pitchFamily="34" charset="0"/>
                <a:cs typeface="Arial" pitchFamily="34" charset="0"/>
              </a:rPr>
              <a:t> : est une classe de densité maximale</a:t>
            </a:r>
          </a:p>
          <a:p>
            <a:pPr algn="just" eaLnBrk="1" hangingPunct="1">
              <a:lnSpc>
                <a:spcPct val="150000"/>
              </a:lnSpc>
              <a:buFontTx/>
              <a:buNone/>
            </a:pPr>
            <a:r>
              <a:rPr lang="fr-FR" sz="2600" dirty="0" smtClean="0">
                <a:latin typeface="Arial" pitchFamily="34" charset="0"/>
                <a:cs typeface="Arial" pitchFamily="34" charset="0"/>
              </a:rPr>
              <a:t>    </a:t>
            </a:r>
          </a:p>
        </p:txBody>
      </p:sp>
      <p:sp>
        <p:nvSpPr>
          <p:cNvPr id="4" name="Rectangle 6"/>
          <p:cNvSpPr>
            <a:spLocks noGrp="1" noChangeArrowheads="1"/>
          </p:cNvSpPr>
          <p:nvPr>
            <p:ph type="sldNum" sz="quarter" idx="12"/>
          </p:nvPr>
        </p:nvSpPr>
        <p:spPr/>
        <p:txBody>
          <a:bodyPr/>
          <a:lstStyle/>
          <a:p>
            <a:pPr>
              <a:defRPr/>
            </a:pPr>
            <a:fld id="{2EA4BAEC-548B-41D8-ABAD-43A612504E4A}" type="slidenum">
              <a:rPr lang="fr-FR"/>
              <a:pPr>
                <a:defRPr/>
              </a:pPr>
              <a:t>44</a:t>
            </a:fld>
            <a:endParaRPr lang="fr-FR"/>
          </a:p>
        </p:txBody>
      </p:sp>
      <p:sp>
        <p:nvSpPr>
          <p:cNvPr id="220163" name="Text Box 3"/>
          <p:cNvSpPr txBox="1">
            <a:spLocks noChangeArrowheads="1"/>
          </p:cNvSpPr>
          <p:nvPr/>
        </p:nvSpPr>
        <p:spPr bwMode="auto">
          <a:xfrm>
            <a:off x="1595438" y="500063"/>
            <a:ext cx="7185025" cy="519112"/>
          </a:xfrm>
          <a:prstGeom prst="rect">
            <a:avLst/>
          </a:prstGeom>
          <a:noFill/>
          <a:ln w="9525">
            <a:noFill/>
            <a:miter lim="800000"/>
            <a:headEnd/>
            <a:tailEnd/>
          </a:ln>
          <a:effectLst/>
        </p:spPr>
        <p:txBody>
          <a:bodyPr>
            <a:spAutoFit/>
          </a:bodyPr>
          <a:lstStyle/>
          <a:p>
            <a:pPr algn="ctr">
              <a:defRPr/>
            </a:pPr>
            <a:r>
              <a:rPr lang="fr-FR" sz="2800" b="1" dirty="0">
                <a:solidFill>
                  <a:schemeClr val="tx2"/>
                </a:solidFill>
                <a:latin typeface="Book Antiqua" pitchFamily="18" charset="0"/>
                <a:cs typeface="+mn-cs"/>
              </a:rPr>
              <a:t>CLASSE MODALE, MODE</a:t>
            </a:r>
          </a:p>
        </p:txBody>
      </p:sp>
    </p:spTree>
  </p:cSld>
  <p:clrMapOvr>
    <a:masterClrMapping/>
  </p:clrMapOvr>
  <p:transition>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309563" y="214313"/>
            <a:ext cx="9245600" cy="1044575"/>
          </a:xfrm>
        </p:spPr>
        <p:txBody>
          <a:bodyPr rtlCol="0">
            <a:normAutofit fontScale="90000"/>
          </a:bodyPr>
          <a:lstStyle/>
          <a:p>
            <a:pPr eaLnBrk="1" fontAlgn="auto" hangingPunct="1">
              <a:spcAft>
                <a:spcPts val="0"/>
              </a:spcAft>
              <a:defRPr/>
            </a:pPr>
            <a:r>
              <a:rPr lang="fr-FR" sz="3600" b="1" dirty="0" smtClean="0">
                <a:solidFill>
                  <a:schemeClr val="tx2"/>
                </a:solidFill>
                <a:latin typeface="Book Antiqua" pitchFamily="18" charset="0"/>
              </a:rPr>
              <a:t>CLASSE MODALE, MODE</a:t>
            </a:r>
            <a:br>
              <a:rPr lang="fr-FR" sz="3600" b="1" dirty="0" smtClean="0">
                <a:solidFill>
                  <a:schemeClr val="tx2"/>
                </a:solidFill>
                <a:latin typeface="Book Antiqua" pitchFamily="18" charset="0"/>
              </a:rPr>
            </a:br>
            <a:endParaRPr lang="fr-FR" dirty="0" smtClean="0">
              <a:solidFill>
                <a:schemeClr val="tx2"/>
              </a:solidFill>
              <a:latin typeface="Book Antiqua" pitchFamily="18" charset="0"/>
            </a:endParaRPr>
          </a:p>
        </p:txBody>
      </p:sp>
      <p:sp>
        <p:nvSpPr>
          <p:cNvPr id="67587" name="Espace réservé du contenu 2"/>
          <p:cNvSpPr>
            <a:spLocks noGrp="1"/>
          </p:cNvSpPr>
          <p:nvPr>
            <p:ph idx="1"/>
          </p:nvPr>
        </p:nvSpPr>
        <p:spPr/>
        <p:txBody>
          <a:bodyPr>
            <a:normAutofit lnSpcReduction="10000"/>
          </a:bodyPr>
          <a:lstStyle/>
          <a:p>
            <a:pPr algn="just" eaLnBrk="1" hangingPunct="1">
              <a:lnSpc>
                <a:spcPct val="150000"/>
              </a:lnSpc>
              <a:buFontTx/>
              <a:buNone/>
            </a:pPr>
            <a:r>
              <a:rPr lang="fr-FR" sz="2400" dirty="0" smtClean="0">
                <a:latin typeface="Arial" pitchFamily="34" charset="0"/>
                <a:cs typeface="Arial" pitchFamily="34" charset="0"/>
              </a:rPr>
              <a:t>Une classe modale est donc une classe pour laquelle le quotient (effectif/amplitude) est maximal  alors que pour des classes d’amplitudes égales ou pour les variables discrètes, les classes modales ou les modes correspondent aux effectifs maxima. </a:t>
            </a:r>
          </a:p>
          <a:p>
            <a:pPr algn="just" eaLnBrk="1" hangingPunct="1">
              <a:lnSpc>
                <a:spcPct val="150000"/>
              </a:lnSpc>
              <a:buFontTx/>
              <a:buNone/>
            </a:pPr>
            <a:r>
              <a:rPr lang="fr-FR" sz="2400" dirty="0" smtClean="0">
                <a:latin typeface="Arial" pitchFamily="34" charset="0"/>
                <a:cs typeface="Arial" pitchFamily="34" charset="0"/>
              </a:rPr>
              <a:t>    Remarque : le quotient effectif/amplitude s’appelle la </a:t>
            </a:r>
            <a:r>
              <a:rPr lang="fr-FR" sz="2400" dirty="0" smtClean="0">
                <a:solidFill>
                  <a:srgbClr val="CC0000"/>
                </a:solidFill>
                <a:latin typeface="Arial" pitchFamily="34" charset="0"/>
                <a:cs typeface="Arial" pitchFamily="34" charset="0"/>
              </a:rPr>
              <a:t>densité d’effectif de la classe</a:t>
            </a:r>
            <a:r>
              <a:rPr lang="fr-FR" sz="2400" dirty="0" smtClean="0">
                <a:latin typeface="Arial" pitchFamily="34" charset="0"/>
                <a:cs typeface="Arial" pitchFamily="34" charset="0"/>
              </a:rPr>
              <a:t>.</a:t>
            </a:r>
          </a:p>
          <a:p>
            <a:pPr algn="just" eaLnBrk="1" hangingPunct="1">
              <a:lnSpc>
                <a:spcPct val="150000"/>
              </a:lnSpc>
            </a:pPr>
            <a:r>
              <a:rPr lang="fr-FR" sz="2400" i="1" dirty="0" smtClean="0">
                <a:latin typeface="Arial" pitchFamily="34" charset="0"/>
                <a:cs typeface="Arial" pitchFamily="34" charset="0"/>
              </a:rPr>
              <a:t>Il peut exister plusieurs modes ou plusieurs classes modales</a:t>
            </a:r>
            <a:r>
              <a:rPr lang="fr-FR" sz="2400" dirty="0" smtClean="0">
                <a:latin typeface="Arial" pitchFamily="34" charset="0"/>
                <a:cs typeface="Arial" pitchFamily="34" charset="0"/>
              </a:rPr>
              <a:t>.</a:t>
            </a:r>
            <a:endParaRPr lang="fr-FR" sz="2400" dirty="0" smtClean="0"/>
          </a:p>
        </p:txBody>
      </p:sp>
      <p:sp>
        <p:nvSpPr>
          <p:cNvPr id="4" name="Espace réservé du numéro de diapositive 3"/>
          <p:cNvSpPr>
            <a:spLocks noGrp="1"/>
          </p:cNvSpPr>
          <p:nvPr>
            <p:ph type="sldNum" sz="quarter" idx="12"/>
          </p:nvPr>
        </p:nvSpPr>
        <p:spPr/>
        <p:txBody>
          <a:bodyPr/>
          <a:lstStyle/>
          <a:p>
            <a:pPr>
              <a:defRPr/>
            </a:pPr>
            <a:fld id="{C652C4CA-C177-455E-B754-294B9D35E97F}" type="slidenum">
              <a:rPr lang="en-US" smtClean="0"/>
              <a:pPr>
                <a:defRPr/>
              </a:pPr>
              <a:t>45</a:t>
            </a:fld>
            <a:endParaRPr lang="en-US" dirty="0"/>
          </a:p>
        </p:txBody>
      </p:sp>
    </p:spTree>
  </p:cSld>
  <p:clrMapOvr>
    <a:masterClrMapping/>
  </p:clrMapOvr>
  <p:transition>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381000" y="214313"/>
            <a:ext cx="9245600" cy="1044575"/>
          </a:xfrm>
        </p:spPr>
        <p:txBody>
          <a:bodyPr rtlCol="0">
            <a:noAutofit/>
          </a:bodyPr>
          <a:lstStyle/>
          <a:p>
            <a:pPr eaLnBrk="1" fontAlgn="auto" hangingPunct="1">
              <a:spcAft>
                <a:spcPts val="0"/>
              </a:spcAft>
              <a:defRPr/>
            </a:pPr>
            <a:r>
              <a:rPr lang="fr-FR" sz="2800" b="1" dirty="0" smtClean="0">
                <a:solidFill>
                  <a:schemeClr val="tx2"/>
                </a:solidFill>
                <a:latin typeface="Book Antiqua" pitchFamily="18" charset="0"/>
              </a:rPr>
              <a:t>CALCUL DU MODE </a:t>
            </a:r>
            <a:br>
              <a:rPr lang="fr-FR" sz="2800" b="1" dirty="0" smtClean="0">
                <a:solidFill>
                  <a:schemeClr val="tx2"/>
                </a:solidFill>
                <a:latin typeface="Book Antiqua" pitchFamily="18" charset="0"/>
              </a:rPr>
            </a:br>
            <a:r>
              <a:rPr lang="fr-FR" sz="2800" b="1" dirty="0" smtClean="0">
                <a:solidFill>
                  <a:schemeClr val="tx2"/>
                </a:solidFill>
                <a:latin typeface="Book Antiqua" pitchFamily="18" charset="0"/>
              </a:rPr>
              <a:t>CAS D’UNE VARIABLE CONTINUE</a:t>
            </a:r>
            <a:endParaRPr lang="fr-FR" sz="2800" dirty="0" smtClean="0">
              <a:solidFill>
                <a:schemeClr val="tx2"/>
              </a:solidFill>
              <a:latin typeface="Book Antiqua" pitchFamily="18" charset="0"/>
            </a:endParaRPr>
          </a:p>
        </p:txBody>
      </p:sp>
      <p:sp>
        <p:nvSpPr>
          <p:cNvPr id="4" name="Espace réservé du numéro de diapositive 3"/>
          <p:cNvSpPr>
            <a:spLocks noGrp="1"/>
          </p:cNvSpPr>
          <p:nvPr>
            <p:ph type="sldNum" sz="quarter" idx="12"/>
          </p:nvPr>
        </p:nvSpPr>
        <p:spPr/>
        <p:txBody>
          <a:bodyPr/>
          <a:lstStyle/>
          <a:p>
            <a:pPr>
              <a:defRPr/>
            </a:pPr>
            <a:fld id="{B865FFFA-791D-4B49-9409-B0D8551E7E30}" type="slidenum">
              <a:rPr lang="en-US" smtClean="0"/>
              <a:pPr>
                <a:defRPr/>
              </a:pPr>
              <a:t>46</a:t>
            </a:fld>
            <a:endParaRPr lang="en-US" dirty="0"/>
          </a:p>
        </p:txBody>
      </p:sp>
      <p:graphicFrame>
        <p:nvGraphicFramePr>
          <p:cNvPr id="8194" name="Object 5"/>
          <p:cNvGraphicFramePr>
            <a:graphicFrameLocks noChangeAspect="1"/>
          </p:cNvGraphicFramePr>
          <p:nvPr/>
        </p:nvGraphicFramePr>
        <p:xfrm>
          <a:off x="2578100" y="2214563"/>
          <a:ext cx="3979863" cy="1368425"/>
        </p:xfrm>
        <a:graphic>
          <a:graphicData uri="http://schemas.openxmlformats.org/presentationml/2006/ole">
            <p:oleObj spid="_x0000_s8223" name="Équation" r:id="rId3" imgW="1625600" imgH="508000" progId="Equation.3">
              <p:embed/>
            </p:oleObj>
          </a:graphicData>
        </a:graphic>
      </p:graphicFrame>
    </p:spTree>
  </p:cSld>
  <p:clrMapOvr>
    <a:masterClrMapping/>
  </p:clrMapOvr>
  <p:transition>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fr-FR" sz="3200" b="1" dirty="0" smtClean="0">
                <a:solidFill>
                  <a:schemeClr val="tx2"/>
                </a:solidFill>
                <a:latin typeface="Book Antiqua" pitchFamily="18" charset="0"/>
              </a:rPr>
              <a:t>CLASSE MODALE, MODE</a:t>
            </a:r>
            <a:endParaRPr lang="fr-FR" dirty="0" smtClean="0">
              <a:solidFill>
                <a:schemeClr val="tx2"/>
              </a:solidFill>
              <a:latin typeface="Book Antiqua" pitchFamily="18" charset="0"/>
            </a:endParaRPr>
          </a:p>
        </p:txBody>
      </p:sp>
      <p:sp>
        <p:nvSpPr>
          <p:cNvPr id="68611" name="Text Box 5"/>
          <p:cNvSpPr>
            <a:spLocks noGrp="1" noChangeArrowheads="1"/>
          </p:cNvSpPr>
          <p:nvPr>
            <p:ph idx="1"/>
          </p:nvPr>
        </p:nvSpPr>
        <p:spPr>
          <a:xfrm>
            <a:off x="327025" y="1527175"/>
            <a:ext cx="9340850" cy="4672013"/>
          </a:xfrm>
        </p:spPr>
        <p:txBody>
          <a:bodyPr>
            <a:spAutoFit/>
          </a:bodyPr>
          <a:lstStyle/>
          <a:p>
            <a:pPr algn="just" eaLnBrk="1" hangingPunct="1">
              <a:lnSpc>
                <a:spcPct val="150000"/>
              </a:lnSpc>
            </a:pPr>
            <a:r>
              <a:rPr lang="fr-FR" sz="2400" dirty="0" smtClean="0">
                <a:latin typeface="Arial" pitchFamily="34" charset="0"/>
                <a:cs typeface="Arial" pitchFamily="34" charset="0"/>
              </a:rPr>
              <a:t>L:  borne inférieure de la classe modale</a:t>
            </a:r>
          </a:p>
          <a:p>
            <a:pPr algn="just" eaLnBrk="1" hangingPunct="1">
              <a:lnSpc>
                <a:spcPct val="150000"/>
              </a:lnSpc>
            </a:pPr>
            <a:r>
              <a:rPr lang="fr-FR" sz="2400" dirty="0" smtClean="0">
                <a:latin typeface="Arial" pitchFamily="34" charset="0"/>
                <a:cs typeface="Arial" pitchFamily="34" charset="0"/>
              </a:rPr>
              <a:t>a</a:t>
            </a:r>
            <a:r>
              <a:rPr lang="fr-FR" sz="2400" baseline="-25000" dirty="0" smtClean="0">
                <a:latin typeface="Arial" pitchFamily="34" charset="0"/>
                <a:cs typeface="Arial" pitchFamily="34" charset="0"/>
              </a:rPr>
              <a:t>i</a:t>
            </a:r>
            <a:r>
              <a:rPr lang="fr-FR" sz="2400" dirty="0" smtClean="0">
                <a:latin typeface="Arial" pitchFamily="34" charset="0"/>
                <a:cs typeface="Arial" pitchFamily="34" charset="0"/>
              </a:rPr>
              <a:t> : amplitude de la classe modale</a:t>
            </a:r>
            <a:br>
              <a:rPr lang="fr-FR" sz="2400" dirty="0" smtClean="0">
                <a:latin typeface="Arial" pitchFamily="34" charset="0"/>
                <a:cs typeface="Arial" pitchFamily="34" charset="0"/>
              </a:rPr>
            </a:br>
            <a:r>
              <a:rPr lang="fr-FR" sz="2400" dirty="0" smtClean="0">
                <a:latin typeface="Arial" pitchFamily="34" charset="0"/>
                <a:cs typeface="Arial" pitchFamily="34" charset="0"/>
              </a:rPr>
              <a:t>∆</a:t>
            </a:r>
            <a:r>
              <a:rPr lang="fr-FR" sz="2400" baseline="-25000" dirty="0" smtClean="0">
                <a:latin typeface="Arial" pitchFamily="34" charset="0"/>
                <a:cs typeface="Arial" pitchFamily="34" charset="0"/>
              </a:rPr>
              <a:t>i</a:t>
            </a:r>
            <a:r>
              <a:rPr lang="fr-FR" sz="2400" dirty="0" smtClean="0">
                <a:latin typeface="Arial" pitchFamily="34" charset="0"/>
                <a:cs typeface="Arial" pitchFamily="34" charset="0"/>
              </a:rPr>
              <a:t> : différence entre le nombre d’observations (ou la fréquence) de la classe modale et de la classe pré-modale (si les amplitudes sont différentes on prend la densité de fréquence)</a:t>
            </a:r>
          </a:p>
          <a:p>
            <a:pPr algn="just" eaLnBrk="1" hangingPunct="1">
              <a:lnSpc>
                <a:spcPct val="150000"/>
              </a:lnSpc>
            </a:pPr>
            <a:r>
              <a:rPr lang="fr-FR" sz="2400" dirty="0" smtClean="0">
                <a:latin typeface="Arial" pitchFamily="34" charset="0"/>
                <a:cs typeface="Arial" pitchFamily="34" charset="0"/>
              </a:rPr>
              <a:t>∆</a:t>
            </a:r>
            <a:r>
              <a:rPr lang="fr-FR" sz="2400" baseline="-25000" dirty="0" smtClean="0">
                <a:latin typeface="Arial" pitchFamily="34" charset="0"/>
                <a:cs typeface="Arial" pitchFamily="34" charset="0"/>
              </a:rPr>
              <a:t>s</a:t>
            </a:r>
            <a:r>
              <a:rPr lang="fr-FR" sz="2400" dirty="0" smtClean="0">
                <a:latin typeface="Arial" pitchFamily="34" charset="0"/>
                <a:cs typeface="Arial" pitchFamily="34" charset="0"/>
              </a:rPr>
              <a:t> : différence entre le nombre d’observations (ou la fréquence) de la classe modale et de la classe post-modale (si les amplitudes sont différentes on prend la densité de fréquence)</a:t>
            </a:r>
          </a:p>
        </p:txBody>
      </p:sp>
      <p:sp>
        <p:nvSpPr>
          <p:cNvPr id="4" name="Espace réservé du numéro de diapositive 3"/>
          <p:cNvSpPr>
            <a:spLocks noGrp="1"/>
          </p:cNvSpPr>
          <p:nvPr>
            <p:ph type="sldNum" sz="quarter" idx="12"/>
          </p:nvPr>
        </p:nvSpPr>
        <p:spPr/>
        <p:txBody>
          <a:bodyPr/>
          <a:lstStyle/>
          <a:p>
            <a:pPr>
              <a:defRPr/>
            </a:pPr>
            <a:fld id="{3CA76AEC-D2A0-40E1-A4EF-EB16DDABC010}" type="slidenum">
              <a:rPr lang="en-US" smtClean="0"/>
              <a:pPr>
                <a:defRPr/>
              </a:pPr>
              <a:t>47</a:t>
            </a:fld>
            <a:endParaRPr lang="en-US" dirty="0"/>
          </a:p>
        </p:txBody>
      </p:sp>
    </p:spTree>
  </p:cSld>
  <p:clrMapOvr>
    <a:masterClrMapping/>
  </p:clrMapOvr>
  <p:transition>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fr-FR" dirty="0" smtClean="0">
                <a:solidFill>
                  <a:schemeClr val="tx2"/>
                </a:solidFill>
                <a:latin typeface="Book Antiqua" pitchFamily="18" charset="0"/>
              </a:rPr>
              <a:t>CONSTRUCTION DU MODE</a:t>
            </a:r>
          </a:p>
        </p:txBody>
      </p:sp>
      <p:pic>
        <p:nvPicPr>
          <p:cNvPr id="69635" name="Picture 5"/>
          <p:cNvPicPr>
            <a:picLocks noGrp="1" noChangeAspect="1" noChangeArrowheads="1"/>
          </p:cNvPicPr>
          <p:nvPr>
            <p:ph idx="1"/>
          </p:nvPr>
        </p:nvPicPr>
        <p:blipFill>
          <a:blip r:embed="rId2"/>
          <a:stretch>
            <a:fillRect/>
          </a:stretch>
        </p:blipFill>
        <p:spPr>
          <a:xfrm>
            <a:off x="1938359" y="1824831"/>
            <a:ext cx="6086475" cy="4076700"/>
          </a:xfrm>
        </p:spPr>
      </p:pic>
      <p:sp>
        <p:nvSpPr>
          <p:cNvPr id="4" name="Espace réservé du numéro de diapositive 3"/>
          <p:cNvSpPr>
            <a:spLocks noGrp="1"/>
          </p:cNvSpPr>
          <p:nvPr>
            <p:ph type="sldNum" sz="quarter" idx="12"/>
          </p:nvPr>
        </p:nvSpPr>
        <p:spPr/>
        <p:txBody>
          <a:bodyPr/>
          <a:lstStyle/>
          <a:p>
            <a:pPr>
              <a:defRPr/>
            </a:pPr>
            <a:fld id="{0A1E5A0A-5F36-47CC-957E-1B227B9C3A54}" type="slidenum">
              <a:rPr lang="en-US" smtClean="0"/>
              <a:pPr>
                <a:defRPr/>
              </a:pPr>
              <a:t>48</a:t>
            </a:fld>
            <a:endParaRPr lang="en-US" dirty="0"/>
          </a:p>
        </p:txBody>
      </p:sp>
    </p:spTree>
  </p:cSld>
  <p:clrMapOvr>
    <a:masterClrMapping/>
  </p:clrMapOvr>
  <p:transition>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fr-FR" smtClean="0">
                <a:solidFill>
                  <a:schemeClr val="tx2"/>
                </a:solidFill>
                <a:latin typeface="Book Antiqua" pitchFamily="18" charset="0"/>
              </a:rPr>
              <a:t>EXEMPLE 1</a:t>
            </a:r>
            <a:endParaRPr lang="fr-FR" dirty="0" smtClean="0">
              <a:solidFill>
                <a:schemeClr val="tx2"/>
              </a:solidFill>
              <a:latin typeface="Book Antiqua" pitchFamily="18" charset="0"/>
            </a:endParaRPr>
          </a:p>
        </p:txBody>
      </p:sp>
      <p:sp>
        <p:nvSpPr>
          <p:cNvPr id="6" name="Espace réservé du numéro de diapositive 5"/>
          <p:cNvSpPr>
            <a:spLocks noGrp="1"/>
          </p:cNvSpPr>
          <p:nvPr>
            <p:ph type="sldNum" sz="quarter" idx="12"/>
          </p:nvPr>
        </p:nvSpPr>
        <p:spPr/>
        <p:txBody>
          <a:bodyPr/>
          <a:lstStyle/>
          <a:p>
            <a:pPr>
              <a:defRPr/>
            </a:pPr>
            <a:fld id="{8F0AEEE1-BC6C-4601-81B6-6472C8DACAAE}" type="slidenum">
              <a:rPr lang="en-US" smtClean="0"/>
              <a:pPr>
                <a:defRPr/>
              </a:pPr>
              <a:t>49</a:t>
            </a:fld>
            <a:endParaRPr lang="en-US" dirty="0"/>
          </a:p>
        </p:txBody>
      </p:sp>
      <p:sp>
        <p:nvSpPr>
          <p:cNvPr id="5" name="ZoneTexte 4"/>
          <p:cNvSpPr txBox="1"/>
          <p:nvPr/>
        </p:nvSpPr>
        <p:spPr>
          <a:xfrm>
            <a:off x="1095375" y="1714500"/>
            <a:ext cx="7429500" cy="830263"/>
          </a:xfrm>
          <a:prstGeom prst="rect">
            <a:avLst/>
          </a:prstGeom>
          <a:noFill/>
        </p:spPr>
        <p:txBody>
          <a:bodyPr>
            <a:spAutoFit/>
          </a:bodyPr>
          <a:lstStyle/>
          <a:p>
            <a:pPr>
              <a:defRPr/>
            </a:pPr>
            <a:r>
              <a:rPr lang="fr-FR" dirty="0">
                <a:solidFill>
                  <a:schemeClr val="tx2">
                    <a:lumMod val="50000"/>
                  </a:schemeClr>
                </a:solidFill>
                <a:latin typeface="Arial" pitchFamily="34" charset="0"/>
              </a:rPr>
              <a:t>Déterminer la classe modale et Calculer le mode de la distribution suivante</a:t>
            </a:r>
          </a:p>
        </p:txBody>
      </p:sp>
      <p:pic>
        <p:nvPicPr>
          <p:cNvPr id="70661" name="Picture 6"/>
          <p:cNvPicPr>
            <a:picLocks noChangeAspect="1" noChangeArrowheads="1"/>
          </p:cNvPicPr>
          <p:nvPr/>
        </p:nvPicPr>
        <p:blipFill>
          <a:blip r:embed="rId2"/>
          <a:srcRect/>
          <a:stretch>
            <a:fillRect/>
          </a:stretch>
        </p:blipFill>
        <p:spPr bwMode="auto">
          <a:xfrm>
            <a:off x="1712913" y="2708275"/>
            <a:ext cx="5976937" cy="2952750"/>
          </a:xfrm>
          <a:prstGeom prst="rect">
            <a:avLst/>
          </a:prstGeom>
          <a:noFill/>
          <a:ln w="9525">
            <a:noFill/>
            <a:miter lim="800000"/>
            <a:headEnd/>
            <a:tailEnd/>
          </a:ln>
        </p:spPr>
      </p:pic>
      <p:sp>
        <p:nvSpPr>
          <p:cNvPr id="70662" name="ZoneTexte 6"/>
          <p:cNvSpPr txBox="1">
            <a:spLocks noChangeArrowheads="1"/>
          </p:cNvSpPr>
          <p:nvPr/>
        </p:nvSpPr>
        <p:spPr bwMode="auto">
          <a:xfrm>
            <a:off x="920750" y="5805488"/>
            <a:ext cx="8064500" cy="461962"/>
          </a:xfrm>
          <a:prstGeom prst="rect">
            <a:avLst/>
          </a:prstGeom>
          <a:noFill/>
          <a:ln w="9525">
            <a:noFill/>
            <a:miter lim="800000"/>
            <a:headEnd/>
            <a:tailEnd/>
          </a:ln>
        </p:spPr>
        <p:txBody>
          <a:bodyPr>
            <a:spAutoFit/>
          </a:bodyPr>
          <a:lstStyle/>
          <a:p>
            <a:r>
              <a:rPr lang="fr-FR">
                <a:solidFill>
                  <a:schemeClr val="tx1"/>
                </a:solidFill>
                <a:latin typeface="Arial" pitchFamily="34" charset="0"/>
              </a:rPr>
              <a:t>Distribution de l’âge des clients rentrant dans un magasin</a:t>
            </a:r>
          </a:p>
        </p:txBody>
      </p:sp>
    </p:spTree>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5"/>
          <p:cNvSpPr>
            <a:spLocks noGrp="1" noChangeArrowheads="1"/>
          </p:cNvSpPr>
          <p:nvPr>
            <p:ph type="title"/>
          </p:nvPr>
        </p:nvSpPr>
        <p:spPr/>
        <p:txBody>
          <a:bodyPr>
            <a:normAutofit fontScale="90000"/>
          </a:bodyPr>
          <a:lstStyle/>
          <a:p>
            <a:r>
              <a:rPr lang="fr-FR" sz="3600" b="1" dirty="0" smtClean="0">
                <a:solidFill>
                  <a:srgbClr val="0768B2"/>
                </a:solidFill>
                <a:latin typeface="Book Antiqua" pitchFamily="18" charset="0"/>
              </a:rPr>
              <a:t>LES ÉTAPES D'UNE ÉTUDE STATISTIQUE </a:t>
            </a:r>
          </a:p>
        </p:txBody>
      </p:sp>
      <p:sp>
        <p:nvSpPr>
          <p:cNvPr id="67590" name="Rectangle 6"/>
          <p:cNvSpPr>
            <a:spLocks noGrp="1" noChangeArrowheads="1"/>
          </p:cNvSpPr>
          <p:nvPr>
            <p:ph idx="1"/>
          </p:nvPr>
        </p:nvSpPr>
        <p:spPr>
          <a:xfrm>
            <a:off x="166688" y="1500188"/>
            <a:ext cx="9429750" cy="5084762"/>
          </a:xfrm>
        </p:spPr>
        <p:txBody>
          <a:bodyPr>
            <a:normAutofit lnSpcReduction="10000"/>
          </a:bodyPr>
          <a:lstStyle/>
          <a:p>
            <a:pPr algn="just">
              <a:lnSpc>
                <a:spcPct val="150000"/>
              </a:lnSpc>
              <a:buFont typeface="Wingdings" pitchFamily="2" charset="2"/>
              <a:buChar char="v"/>
            </a:pPr>
            <a:r>
              <a:rPr lang="fr-FR" sz="2400" b="1" dirty="0">
                <a:latin typeface="Arial" pitchFamily="34" charset="0"/>
                <a:cs typeface="Arial" pitchFamily="34" charset="0"/>
              </a:rPr>
              <a:t>C</a:t>
            </a:r>
            <a:r>
              <a:rPr lang="fr-FR" sz="2400" b="1" dirty="0" smtClean="0">
                <a:latin typeface="Arial" pitchFamily="34" charset="0"/>
                <a:cs typeface="Arial" pitchFamily="34" charset="0"/>
              </a:rPr>
              <a:t>ollecte des données : </a:t>
            </a:r>
            <a:r>
              <a:rPr lang="fr-FR" sz="2400" dirty="0" smtClean="0">
                <a:latin typeface="Arial" pitchFamily="34" charset="0"/>
                <a:cs typeface="Arial" pitchFamily="34" charset="0"/>
              </a:rPr>
              <a:t>Des observations sont effectuées au sein d'une population</a:t>
            </a:r>
            <a:r>
              <a:rPr lang="fr-FR" sz="2400" b="1" dirty="0" smtClean="0">
                <a:latin typeface="Arial" pitchFamily="34" charset="0"/>
                <a:cs typeface="Arial" pitchFamily="34" charset="0"/>
              </a:rPr>
              <a:t>, </a:t>
            </a:r>
            <a:r>
              <a:rPr lang="fr-FR" sz="2400" dirty="0" smtClean="0">
                <a:latin typeface="Arial" pitchFamily="34" charset="0"/>
                <a:cs typeface="Arial" pitchFamily="34" charset="0"/>
              </a:rPr>
              <a:t>relativement à un caractère ou une </a:t>
            </a:r>
            <a:r>
              <a:rPr lang="fr-FR" sz="2400" i="1" dirty="0" smtClean="0">
                <a:latin typeface="Arial" pitchFamily="34" charset="0"/>
                <a:cs typeface="Arial" pitchFamily="34" charset="0"/>
              </a:rPr>
              <a:t>variable, les résultats constituent une série statistique.</a:t>
            </a:r>
          </a:p>
          <a:p>
            <a:pPr algn="just">
              <a:lnSpc>
                <a:spcPct val="150000"/>
              </a:lnSpc>
              <a:buFont typeface="Wingdings" pitchFamily="2" charset="2"/>
              <a:buChar char="v"/>
            </a:pPr>
            <a:r>
              <a:rPr lang="fr-FR" sz="2400" b="1" dirty="0" smtClean="0">
                <a:latin typeface="Arial" pitchFamily="34" charset="0"/>
                <a:cs typeface="Arial" pitchFamily="34" charset="0"/>
              </a:rPr>
              <a:t>Analyse des données : </a:t>
            </a:r>
            <a:r>
              <a:rPr lang="fr-FR" sz="2400" dirty="0" smtClean="0">
                <a:latin typeface="Arial" pitchFamily="34" charset="0"/>
                <a:cs typeface="Arial" pitchFamily="34" charset="0"/>
              </a:rPr>
              <a:t>Il s'agit de la détermination de paramètres statistiques qui permettent de caractériser la série statistique.</a:t>
            </a:r>
          </a:p>
          <a:p>
            <a:pPr algn="just">
              <a:lnSpc>
                <a:spcPct val="150000"/>
              </a:lnSpc>
              <a:buFont typeface="Wingdings" pitchFamily="2" charset="2"/>
              <a:buChar char="v"/>
            </a:pPr>
            <a:r>
              <a:rPr lang="fr-FR" sz="2400" b="1" dirty="0" smtClean="0">
                <a:latin typeface="Arial" pitchFamily="34" charset="0"/>
                <a:cs typeface="Arial" pitchFamily="34" charset="0"/>
              </a:rPr>
              <a:t>Interprétation des résultats : </a:t>
            </a:r>
            <a:r>
              <a:rPr lang="fr-FR" sz="2400" dirty="0" smtClean="0">
                <a:latin typeface="Arial" pitchFamily="34" charset="0"/>
                <a:cs typeface="Arial" pitchFamily="34" charset="0"/>
              </a:rPr>
              <a:t>A l'aide de propriétés mathématiques et en élaborant des tests pour une exploitation des résultats.</a:t>
            </a:r>
          </a:p>
        </p:txBody>
      </p:sp>
      <p:sp>
        <p:nvSpPr>
          <p:cNvPr id="5" name="Espace réservé du numéro de diapositive 4"/>
          <p:cNvSpPr>
            <a:spLocks noGrp="1"/>
          </p:cNvSpPr>
          <p:nvPr>
            <p:ph type="sldNum" sz="quarter" idx="12"/>
          </p:nvPr>
        </p:nvSpPr>
        <p:spPr/>
        <p:txBody>
          <a:bodyPr/>
          <a:lstStyle/>
          <a:p>
            <a:pPr>
              <a:defRPr/>
            </a:pPr>
            <a:fld id="{18B02732-B8A9-4190-8CD6-1F9EDCDE300D}" type="slidenum">
              <a:rPr lang="en-US" smtClean="0"/>
              <a:pPr>
                <a:defRPr/>
              </a:pPr>
              <a:t>5</a:t>
            </a:fld>
            <a:endParaRPr lang="en-US" dirty="0"/>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90">
                                            <p:txEl>
                                              <p:pRg st="0" end="0"/>
                                            </p:txEl>
                                          </p:spTgt>
                                        </p:tgtEl>
                                        <p:attrNameLst>
                                          <p:attrName>style.visibility</p:attrName>
                                        </p:attrNameLst>
                                      </p:cBhvr>
                                      <p:to>
                                        <p:strVal val="visible"/>
                                      </p:to>
                                    </p:set>
                                    <p:animEffect transition="in" filter="wipe(left)">
                                      <p:cBhvr>
                                        <p:cTn id="7" dur="500"/>
                                        <p:tgtEl>
                                          <p:spTgt spid="675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90">
                                            <p:txEl>
                                              <p:pRg st="1" end="1"/>
                                            </p:txEl>
                                          </p:spTgt>
                                        </p:tgtEl>
                                        <p:attrNameLst>
                                          <p:attrName>style.visibility</p:attrName>
                                        </p:attrNameLst>
                                      </p:cBhvr>
                                      <p:to>
                                        <p:strVal val="visible"/>
                                      </p:to>
                                    </p:set>
                                    <p:animEffect transition="in" filter="wipe(left)">
                                      <p:cBhvr>
                                        <p:cTn id="12" dur="500"/>
                                        <p:tgtEl>
                                          <p:spTgt spid="675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90">
                                            <p:txEl>
                                              <p:pRg st="2" end="2"/>
                                            </p:txEl>
                                          </p:spTgt>
                                        </p:tgtEl>
                                        <p:attrNameLst>
                                          <p:attrName>style.visibility</p:attrName>
                                        </p:attrNameLst>
                                      </p:cBhvr>
                                      <p:to>
                                        <p:strVal val="visible"/>
                                      </p:to>
                                    </p:set>
                                    <p:animEffect transition="in" filter="wipe(left)">
                                      <p:cBhvr>
                                        <p:cTn id="17" dur="500"/>
                                        <p:tgtEl>
                                          <p:spTgt spid="675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0"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tx2"/>
                </a:solidFill>
                <a:latin typeface="Book Antiqua" panose="02040602050305030304" pitchFamily="18" charset="0"/>
              </a:rPr>
              <a:t>Réponse 1</a:t>
            </a:r>
            <a:endParaRPr lang="fr-FR" dirty="0">
              <a:solidFill>
                <a:schemeClr val="tx2"/>
              </a:solidFill>
              <a:latin typeface="Book Antiqua" panose="02040602050305030304" pitchFamily="18" charset="0"/>
            </a:endParaRPr>
          </a:p>
        </p:txBody>
      </p:sp>
      <p:graphicFrame>
        <p:nvGraphicFramePr>
          <p:cNvPr id="9" name="Espace réservé du contenu 8"/>
          <p:cNvGraphicFramePr>
            <a:graphicFrameLocks noGrp="1"/>
          </p:cNvGraphicFramePr>
          <p:nvPr>
            <p:ph idx="1"/>
            <p:extLst>
              <p:ext uri="{D42A27DB-BD31-4B8C-83A1-F6EECF244321}">
                <p14:modId xmlns="" xmlns:p14="http://schemas.microsoft.com/office/powerpoint/2010/main" val="907728379"/>
              </p:ext>
            </p:extLst>
          </p:nvPr>
        </p:nvGraphicFramePr>
        <p:xfrm>
          <a:off x="1568624" y="1468659"/>
          <a:ext cx="7626052" cy="3658635"/>
        </p:xfrm>
        <a:graphic>
          <a:graphicData uri="http://schemas.openxmlformats.org/drawingml/2006/chart">
            <c:chart xmlns:c="http://schemas.openxmlformats.org/drawingml/2006/chart" xmlns:r="http://schemas.openxmlformats.org/officeDocument/2006/relationships" r:id="rId2"/>
          </a:graphicData>
        </a:graphic>
      </p:graphicFrame>
      <p:sp>
        <p:nvSpPr>
          <p:cNvPr id="4" name="Espace réservé du numéro de diapositive 3"/>
          <p:cNvSpPr>
            <a:spLocks noGrp="1"/>
          </p:cNvSpPr>
          <p:nvPr>
            <p:ph type="sldNum" sz="quarter" idx="12"/>
          </p:nvPr>
        </p:nvSpPr>
        <p:spPr/>
        <p:txBody>
          <a:bodyPr/>
          <a:lstStyle/>
          <a:p>
            <a:pPr>
              <a:defRPr/>
            </a:pPr>
            <a:fld id="{5ED84A6D-C623-4EC5-857F-1F1C8F42D4C0}" type="slidenum">
              <a:rPr lang="en-US" smtClean="0"/>
              <a:pPr>
                <a:defRPr/>
              </a:pPr>
              <a:t>50</a:t>
            </a:fld>
            <a:endParaRPr lang="en-US" dirty="0"/>
          </a:p>
        </p:txBody>
      </p:sp>
      <p:cxnSp>
        <p:nvCxnSpPr>
          <p:cNvPr id="11" name="Connecteur droit avec flèche 10"/>
          <p:cNvCxnSpPr/>
          <p:nvPr/>
        </p:nvCxnSpPr>
        <p:spPr>
          <a:xfrm>
            <a:off x="6609184" y="2276872"/>
            <a:ext cx="5760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6609184" y="2348880"/>
            <a:ext cx="0" cy="10441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7257256" y="2348880"/>
            <a:ext cx="18095" cy="151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6738454" y="1844824"/>
            <a:ext cx="432048" cy="369332"/>
          </a:xfrm>
          <a:prstGeom prst="rect">
            <a:avLst/>
          </a:prstGeom>
          <a:noFill/>
        </p:spPr>
        <p:txBody>
          <a:bodyPr wrap="square" rtlCol="0">
            <a:spAutoFit/>
          </a:bodyPr>
          <a:lstStyle/>
          <a:p>
            <a:r>
              <a:rPr lang="fr-FR" sz="1800" dirty="0" smtClean="0"/>
              <a:t>ai</a:t>
            </a:r>
            <a:endParaRPr lang="fr-FR" sz="1800" dirty="0"/>
          </a:p>
        </p:txBody>
      </p:sp>
      <p:sp>
        <p:nvSpPr>
          <p:cNvPr id="18" name="ZoneTexte 17"/>
          <p:cNvSpPr txBox="1"/>
          <p:nvPr/>
        </p:nvSpPr>
        <p:spPr>
          <a:xfrm>
            <a:off x="6177136" y="3136322"/>
            <a:ext cx="432048" cy="369332"/>
          </a:xfrm>
          <a:prstGeom prst="rect">
            <a:avLst/>
          </a:prstGeom>
          <a:noFill/>
        </p:spPr>
        <p:txBody>
          <a:bodyPr wrap="square" rtlCol="0">
            <a:spAutoFit/>
          </a:bodyPr>
          <a:lstStyle/>
          <a:p>
            <a:r>
              <a:rPr lang="fr-FR" sz="1800" dirty="0" smtClean="0"/>
              <a:t>∆i</a:t>
            </a:r>
            <a:endParaRPr lang="fr-FR" sz="1800" dirty="0"/>
          </a:p>
        </p:txBody>
      </p:sp>
      <p:sp>
        <p:nvSpPr>
          <p:cNvPr id="19" name="ZoneTexte 18"/>
          <p:cNvSpPr txBox="1"/>
          <p:nvPr/>
        </p:nvSpPr>
        <p:spPr>
          <a:xfrm>
            <a:off x="7275351" y="3131676"/>
            <a:ext cx="557969" cy="369332"/>
          </a:xfrm>
          <a:prstGeom prst="rect">
            <a:avLst/>
          </a:prstGeom>
          <a:noFill/>
        </p:spPr>
        <p:txBody>
          <a:bodyPr wrap="square" rtlCol="0">
            <a:spAutoFit/>
          </a:bodyPr>
          <a:lstStyle/>
          <a:p>
            <a:r>
              <a:rPr lang="fr-FR" sz="1800" dirty="0" smtClean="0"/>
              <a:t>∆s</a:t>
            </a:r>
            <a:endParaRPr lang="fr-FR" sz="1800" dirty="0"/>
          </a:p>
        </p:txBody>
      </p:sp>
      <p:sp>
        <p:nvSpPr>
          <p:cNvPr id="20" name="ZoneTexte 19"/>
          <p:cNvSpPr txBox="1"/>
          <p:nvPr/>
        </p:nvSpPr>
        <p:spPr>
          <a:xfrm>
            <a:off x="6648276" y="4832771"/>
            <a:ext cx="608980" cy="369332"/>
          </a:xfrm>
          <a:prstGeom prst="rect">
            <a:avLst/>
          </a:prstGeom>
          <a:noFill/>
        </p:spPr>
        <p:txBody>
          <a:bodyPr wrap="square" rtlCol="0">
            <a:spAutoFit/>
          </a:bodyPr>
          <a:lstStyle/>
          <a:p>
            <a:r>
              <a:rPr lang="fr-FR" sz="1800" dirty="0" smtClean="0"/>
              <a:t>M0</a:t>
            </a:r>
            <a:endParaRPr lang="fr-FR" sz="1800" dirty="0"/>
          </a:p>
        </p:txBody>
      </p:sp>
      <p:sp>
        <p:nvSpPr>
          <p:cNvPr id="21" name="ZoneTexte 20"/>
          <p:cNvSpPr txBox="1"/>
          <p:nvPr/>
        </p:nvSpPr>
        <p:spPr>
          <a:xfrm>
            <a:off x="6371110" y="4604654"/>
            <a:ext cx="432048" cy="369332"/>
          </a:xfrm>
          <a:prstGeom prst="rect">
            <a:avLst/>
          </a:prstGeom>
          <a:noFill/>
        </p:spPr>
        <p:txBody>
          <a:bodyPr wrap="square" rtlCol="0">
            <a:spAutoFit/>
          </a:bodyPr>
          <a:lstStyle/>
          <a:p>
            <a:r>
              <a:rPr lang="fr-FR" sz="1800" dirty="0" smtClean="0"/>
              <a:t>L</a:t>
            </a:r>
            <a:endParaRPr lang="fr-FR" sz="1800" dirty="0"/>
          </a:p>
        </p:txBody>
      </p:sp>
      <p:sp>
        <p:nvSpPr>
          <p:cNvPr id="24" name="ZoneTexte 23"/>
          <p:cNvSpPr txBox="1"/>
          <p:nvPr/>
        </p:nvSpPr>
        <p:spPr>
          <a:xfrm>
            <a:off x="1431404" y="5611321"/>
            <a:ext cx="8490148" cy="461665"/>
          </a:xfrm>
          <a:prstGeom prst="rect">
            <a:avLst/>
          </a:prstGeom>
          <a:noFill/>
        </p:spPr>
        <p:txBody>
          <a:bodyPr wrap="square" rtlCol="0">
            <a:spAutoFit/>
          </a:bodyPr>
          <a:lstStyle/>
          <a:p>
            <a:r>
              <a:rPr lang="fr-FR" dirty="0" smtClean="0"/>
              <a:t>M0=</a:t>
            </a:r>
            <a:r>
              <a:rPr lang="fr-FR" dirty="0" err="1" smtClean="0"/>
              <a:t>L+ai</a:t>
            </a:r>
            <a:r>
              <a:rPr lang="fr-FR" dirty="0" smtClean="0"/>
              <a:t>(∆i/(∆i+</a:t>
            </a:r>
            <a:r>
              <a:rPr lang="fr-FR" dirty="0"/>
              <a:t> </a:t>
            </a:r>
            <a:r>
              <a:rPr lang="fr-FR" dirty="0" smtClean="0"/>
              <a:t>∆s))=25+5(15/15+23)=26,97</a:t>
            </a:r>
            <a:endParaRPr lang="fr-FR" dirty="0"/>
          </a:p>
        </p:txBody>
      </p:sp>
    </p:spTree>
    <p:extLst>
      <p:ext uri="{BB962C8B-B14F-4D97-AF65-F5344CB8AC3E}">
        <p14:creationId xmlns="" xmlns:p14="http://schemas.microsoft.com/office/powerpoint/2010/main" val="1266893692"/>
      </p:ext>
    </p:extLst>
  </p:cSld>
  <p:clrMapOvr>
    <a:masterClrMapping/>
  </p:clrMapOvr>
  <p:transition>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fr-FR" dirty="0" smtClean="0">
                <a:solidFill>
                  <a:schemeClr val="tx2"/>
                </a:solidFill>
                <a:latin typeface="Book Antiqua" panose="02040602050305030304" pitchFamily="18" charset="0"/>
              </a:rPr>
              <a:t>EXEMPLE 2</a:t>
            </a:r>
          </a:p>
        </p:txBody>
      </p:sp>
      <p:sp>
        <p:nvSpPr>
          <p:cNvPr id="6" name="Espace réservé du numéro de diapositive 5"/>
          <p:cNvSpPr>
            <a:spLocks noGrp="1"/>
          </p:cNvSpPr>
          <p:nvPr>
            <p:ph type="sldNum" sz="quarter" idx="12"/>
          </p:nvPr>
        </p:nvSpPr>
        <p:spPr/>
        <p:txBody>
          <a:bodyPr/>
          <a:lstStyle/>
          <a:p>
            <a:pPr>
              <a:defRPr/>
            </a:pPr>
            <a:fld id="{14BB5316-3A54-430D-87EC-C9533CE1AA23}" type="slidenum">
              <a:rPr lang="en-US" smtClean="0"/>
              <a:pPr>
                <a:defRPr/>
              </a:pPr>
              <a:t>51</a:t>
            </a:fld>
            <a:endParaRPr lang="en-US" dirty="0"/>
          </a:p>
        </p:txBody>
      </p:sp>
      <p:sp>
        <p:nvSpPr>
          <p:cNvPr id="5" name="ZoneTexte 4"/>
          <p:cNvSpPr txBox="1"/>
          <p:nvPr/>
        </p:nvSpPr>
        <p:spPr>
          <a:xfrm>
            <a:off x="200025" y="1428750"/>
            <a:ext cx="9505950" cy="954088"/>
          </a:xfrm>
          <a:prstGeom prst="rect">
            <a:avLst/>
          </a:prstGeom>
          <a:noFill/>
        </p:spPr>
        <p:txBody>
          <a:bodyPr>
            <a:spAutoFit/>
          </a:bodyPr>
          <a:lstStyle/>
          <a:p>
            <a:pPr>
              <a:defRPr/>
            </a:pPr>
            <a:r>
              <a:rPr lang="fr-FR" sz="2800" b="1" dirty="0">
                <a:solidFill>
                  <a:schemeClr val="tx2">
                    <a:lumMod val="50000"/>
                  </a:schemeClr>
                </a:solidFill>
                <a:latin typeface="Arial" pitchFamily="34" charset="0"/>
              </a:rPr>
              <a:t>Déterminer la classe modale de la distribution suivante et calculer le mode</a:t>
            </a:r>
          </a:p>
        </p:txBody>
      </p:sp>
      <p:graphicFrame>
        <p:nvGraphicFramePr>
          <p:cNvPr id="7" name="Tableau 6"/>
          <p:cNvGraphicFramePr>
            <a:graphicFrameLocks noGrp="1"/>
          </p:cNvGraphicFramePr>
          <p:nvPr>
            <p:extLst>
              <p:ext uri="{D42A27DB-BD31-4B8C-83A1-F6EECF244321}">
                <p14:modId xmlns="" xmlns:p14="http://schemas.microsoft.com/office/powerpoint/2010/main" val="3131379161"/>
              </p:ext>
            </p:extLst>
          </p:nvPr>
        </p:nvGraphicFramePr>
        <p:xfrm>
          <a:off x="992188" y="2708275"/>
          <a:ext cx="6840760" cy="2992755"/>
        </p:xfrm>
        <a:graphic>
          <a:graphicData uri="http://schemas.openxmlformats.org/drawingml/2006/table">
            <a:tbl>
              <a:tblPr>
                <a:tableStyleId>{5940675A-B579-460E-94D1-54222C63F5DA}</a:tableStyleId>
              </a:tblPr>
              <a:tblGrid>
                <a:gridCol w="1245096"/>
                <a:gridCol w="1245096"/>
                <a:gridCol w="1470248"/>
                <a:gridCol w="1440160"/>
                <a:gridCol w="1440160"/>
              </a:tblGrid>
              <a:tr h="190500">
                <a:tc>
                  <a:txBody>
                    <a:bodyPr/>
                    <a:lstStyle/>
                    <a:p>
                      <a:pPr algn="ctr" fontAlgn="b"/>
                      <a:r>
                        <a:rPr lang="fr-FR" sz="2400" u="none" strike="noStrike" dirty="0"/>
                        <a:t>Classes</a:t>
                      </a:r>
                      <a:endParaRPr lang="fr-FR" sz="2400" b="0" i="0" u="none" strike="noStrike" dirty="0">
                        <a:solidFill>
                          <a:srgbClr val="000000"/>
                        </a:solidFill>
                        <a:latin typeface="Calibri"/>
                      </a:endParaRPr>
                    </a:p>
                  </a:txBody>
                  <a:tcPr marL="9525" marR="9525" marT="9525" marB="0" anchor="b"/>
                </a:tc>
                <a:tc>
                  <a:txBody>
                    <a:bodyPr/>
                    <a:lstStyle/>
                    <a:p>
                      <a:pPr algn="ctr" fontAlgn="b"/>
                      <a:r>
                        <a:rPr lang="fr-FR" sz="2400" u="none" strike="noStrike" dirty="0" smtClean="0"/>
                        <a:t>Effectifs</a:t>
                      </a:r>
                      <a:endParaRPr lang="fr-FR" sz="2400" b="0" i="0" u="none" strike="noStrike" dirty="0">
                        <a:solidFill>
                          <a:srgbClr val="000000"/>
                        </a:solidFill>
                        <a:latin typeface="Calibri"/>
                      </a:endParaRPr>
                    </a:p>
                  </a:txBody>
                  <a:tcPr marL="9525" marR="9525" marT="9525" marB="0" anchor="b"/>
                </a:tc>
                <a:tc>
                  <a:txBody>
                    <a:bodyPr/>
                    <a:lstStyle/>
                    <a:p>
                      <a:pPr algn="ctr" fontAlgn="b"/>
                      <a:r>
                        <a:rPr lang="fr-FR" sz="2400" u="none" strike="noStrike" dirty="0"/>
                        <a:t>fréquence</a:t>
                      </a:r>
                      <a:endParaRPr lang="fr-FR" sz="2400" b="0" i="0" u="none" strike="noStrike" dirty="0">
                        <a:solidFill>
                          <a:srgbClr val="000000"/>
                        </a:solidFill>
                        <a:latin typeface="Calibri"/>
                      </a:endParaRPr>
                    </a:p>
                  </a:txBody>
                  <a:tcPr marL="9525" marR="9525" marT="9525" marB="0" anchor="b"/>
                </a:tc>
                <a:tc>
                  <a:txBody>
                    <a:bodyPr/>
                    <a:lstStyle/>
                    <a:p>
                      <a:pPr algn="ctr" fontAlgn="b"/>
                      <a:r>
                        <a:rPr lang="fr-FR" sz="2400" u="none" strike="noStrike"/>
                        <a:t>Amplitude</a:t>
                      </a:r>
                      <a:endParaRPr lang="fr-FR" sz="2400" b="0" i="0" u="none" strike="noStrike">
                        <a:solidFill>
                          <a:srgbClr val="000000"/>
                        </a:solidFill>
                        <a:latin typeface="Calibri"/>
                      </a:endParaRPr>
                    </a:p>
                  </a:txBody>
                  <a:tcPr marL="9525" marR="9525" marT="9525" marB="0" anchor="b"/>
                </a:tc>
                <a:tc>
                  <a:txBody>
                    <a:bodyPr/>
                    <a:lstStyle/>
                    <a:p>
                      <a:pPr algn="ctr" fontAlgn="b"/>
                      <a:r>
                        <a:rPr lang="fr-FR" sz="2400" u="none" strike="noStrike" dirty="0"/>
                        <a:t>densité d'effectif</a:t>
                      </a:r>
                      <a:endParaRPr lang="fr-FR" sz="2400" b="0" i="0" u="none" strike="noStrike" dirty="0">
                        <a:solidFill>
                          <a:srgbClr val="000000"/>
                        </a:solidFill>
                        <a:latin typeface="Calibri"/>
                      </a:endParaRPr>
                    </a:p>
                  </a:txBody>
                  <a:tcPr marL="9525" marR="9525" marT="9525" marB="0" anchor="b"/>
                </a:tc>
              </a:tr>
              <a:tr h="190500">
                <a:tc>
                  <a:txBody>
                    <a:bodyPr/>
                    <a:lstStyle/>
                    <a:p>
                      <a:pPr algn="ctr" fontAlgn="b"/>
                      <a:r>
                        <a:rPr lang="fr-FR" sz="2400" u="none" strike="noStrike"/>
                        <a:t>[10;15[</a:t>
                      </a:r>
                      <a:endParaRPr lang="fr-FR" sz="2400" b="0" i="0" u="none" strike="noStrike">
                        <a:solidFill>
                          <a:srgbClr val="000000"/>
                        </a:solidFill>
                        <a:latin typeface="Calibri"/>
                      </a:endParaRPr>
                    </a:p>
                  </a:txBody>
                  <a:tcPr marL="9525" marR="9525" marT="9525" marB="0" anchor="b"/>
                </a:tc>
                <a:tc>
                  <a:txBody>
                    <a:bodyPr/>
                    <a:lstStyle/>
                    <a:p>
                      <a:pPr algn="ctr" fontAlgn="b"/>
                      <a:r>
                        <a:rPr lang="fr-FR" sz="2400" u="none" strike="noStrike"/>
                        <a:t>10</a:t>
                      </a:r>
                      <a:endParaRPr lang="fr-FR" sz="2400" b="0" i="0" u="none" strike="noStrike">
                        <a:solidFill>
                          <a:srgbClr val="000000"/>
                        </a:solidFill>
                        <a:latin typeface="Calibri"/>
                      </a:endParaRPr>
                    </a:p>
                  </a:txBody>
                  <a:tcPr marL="9525" marR="9525" marT="9525" marB="0" anchor="b"/>
                </a:tc>
                <a:tc>
                  <a:txBody>
                    <a:bodyPr/>
                    <a:lstStyle/>
                    <a:p>
                      <a:pPr algn="ctr" fontAlgn="b"/>
                      <a:r>
                        <a:rPr lang="fr-FR" sz="2400" u="none" strike="noStrike"/>
                        <a:t>0,125</a:t>
                      </a:r>
                      <a:endParaRPr lang="fr-FR" sz="2400" b="0" i="0" u="none" strike="noStrike">
                        <a:solidFill>
                          <a:srgbClr val="000000"/>
                        </a:solidFill>
                        <a:latin typeface="Calibri"/>
                      </a:endParaRPr>
                    </a:p>
                  </a:txBody>
                  <a:tcPr marL="9525" marR="9525" marT="9525" marB="0" anchor="b"/>
                </a:tc>
                <a:tc>
                  <a:txBody>
                    <a:bodyPr/>
                    <a:lstStyle/>
                    <a:p>
                      <a:pPr algn="ctr" fontAlgn="b"/>
                      <a:r>
                        <a:rPr lang="fr-FR" sz="2400" u="none" strike="noStrike"/>
                        <a:t>5</a:t>
                      </a:r>
                      <a:endParaRPr lang="fr-FR" sz="2400" b="0" i="0" u="none" strike="noStrike">
                        <a:solidFill>
                          <a:srgbClr val="000000"/>
                        </a:solidFill>
                        <a:latin typeface="Calibri"/>
                      </a:endParaRPr>
                    </a:p>
                  </a:txBody>
                  <a:tcPr marL="9525" marR="9525" marT="9525" marB="0" anchor="b"/>
                </a:tc>
                <a:tc>
                  <a:txBody>
                    <a:bodyPr/>
                    <a:lstStyle/>
                    <a:p>
                      <a:pPr algn="ctr" fontAlgn="b"/>
                      <a:r>
                        <a:rPr lang="fr-FR" sz="2400" u="none" strike="noStrike"/>
                        <a:t>2</a:t>
                      </a:r>
                      <a:endParaRPr lang="fr-FR" sz="2400" b="0" i="0" u="none" strike="noStrike">
                        <a:solidFill>
                          <a:srgbClr val="000000"/>
                        </a:solidFill>
                        <a:latin typeface="Calibri"/>
                      </a:endParaRPr>
                    </a:p>
                  </a:txBody>
                  <a:tcPr marL="9525" marR="9525" marT="9525" marB="0" anchor="b"/>
                </a:tc>
              </a:tr>
              <a:tr h="190500">
                <a:tc>
                  <a:txBody>
                    <a:bodyPr/>
                    <a:lstStyle/>
                    <a:p>
                      <a:pPr algn="ctr" fontAlgn="b"/>
                      <a:r>
                        <a:rPr lang="fr-FR" sz="2400" u="none" strike="noStrike"/>
                        <a:t>[15;25[</a:t>
                      </a:r>
                      <a:endParaRPr lang="fr-FR" sz="2400" b="0" i="0" u="none" strike="noStrike">
                        <a:solidFill>
                          <a:srgbClr val="000000"/>
                        </a:solidFill>
                        <a:latin typeface="Calibri"/>
                      </a:endParaRPr>
                    </a:p>
                  </a:txBody>
                  <a:tcPr marL="9525" marR="9525" marT="9525" marB="0" anchor="b"/>
                </a:tc>
                <a:tc>
                  <a:txBody>
                    <a:bodyPr/>
                    <a:lstStyle/>
                    <a:p>
                      <a:pPr algn="ctr" fontAlgn="b"/>
                      <a:r>
                        <a:rPr lang="fr-FR" sz="2400" u="none" strike="noStrike"/>
                        <a:t>18</a:t>
                      </a:r>
                      <a:endParaRPr lang="fr-FR" sz="2400" b="0" i="0" u="none" strike="noStrike">
                        <a:solidFill>
                          <a:srgbClr val="000000"/>
                        </a:solidFill>
                        <a:latin typeface="Calibri"/>
                      </a:endParaRPr>
                    </a:p>
                  </a:txBody>
                  <a:tcPr marL="9525" marR="9525" marT="9525" marB="0" anchor="b"/>
                </a:tc>
                <a:tc>
                  <a:txBody>
                    <a:bodyPr/>
                    <a:lstStyle/>
                    <a:p>
                      <a:pPr algn="ctr" fontAlgn="b"/>
                      <a:r>
                        <a:rPr lang="fr-FR" sz="2400" u="none" strike="noStrike"/>
                        <a:t>0,225</a:t>
                      </a:r>
                      <a:endParaRPr lang="fr-FR" sz="2400" b="0" i="0" u="none" strike="noStrike">
                        <a:solidFill>
                          <a:srgbClr val="000000"/>
                        </a:solidFill>
                        <a:latin typeface="Calibri"/>
                      </a:endParaRPr>
                    </a:p>
                  </a:txBody>
                  <a:tcPr marL="9525" marR="9525" marT="9525" marB="0" anchor="b"/>
                </a:tc>
                <a:tc>
                  <a:txBody>
                    <a:bodyPr/>
                    <a:lstStyle/>
                    <a:p>
                      <a:pPr algn="ctr" fontAlgn="b"/>
                      <a:r>
                        <a:rPr lang="fr-FR" sz="2400" u="none" strike="noStrike"/>
                        <a:t>10</a:t>
                      </a:r>
                      <a:endParaRPr lang="fr-FR" sz="2400" b="0" i="0" u="none" strike="noStrike">
                        <a:solidFill>
                          <a:srgbClr val="000000"/>
                        </a:solidFill>
                        <a:latin typeface="Calibri"/>
                      </a:endParaRPr>
                    </a:p>
                  </a:txBody>
                  <a:tcPr marL="9525" marR="9525" marT="9525" marB="0" anchor="b"/>
                </a:tc>
                <a:tc>
                  <a:txBody>
                    <a:bodyPr/>
                    <a:lstStyle/>
                    <a:p>
                      <a:pPr algn="ctr" fontAlgn="b"/>
                      <a:r>
                        <a:rPr lang="fr-FR" sz="2400" u="none" strike="noStrike"/>
                        <a:t>1,8</a:t>
                      </a:r>
                      <a:endParaRPr lang="fr-FR" sz="2400" b="0" i="0" u="none" strike="noStrike">
                        <a:solidFill>
                          <a:srgbClr val="000000"/>
                        </a:solidFill>
                        <a:latin typeface="Calibri"/>
                      </a:endParaRPr>
                    </a:p>
                  </a:txBody>
                  <a:tcPr marL="9525" marR="9525" marT="9525" marB="0" anchor="b"/>
                </a:tc>
              </a:tr>
              <a:tr h="190500">
                <a:tc>
                  <a:txBody>
                    <a:bodyPr/>
                    <a:lstStyle/>
                    <a:p>
                      <a:pPr algn="ctr" fontAlgn="b"/>
                      <a:r>
                        <a:rPr lang="fr-FR" sz="2400" u="none" strike="noStrike" dirty="0">
                          <a:solidFill>
                            <a:srgbClr val="FF0000"/>
                          </a:solidFill>
                        </a:rPr>
                        <a:t>[25;30[</a:t>
                      </a:r>
                      <a:endParaRPr lang="fr-FR" sz="2400" b="0" i="0" u="none" strike="noStrike" dirty="0">
                        <a:solidFill>
                          <a:srgbClr val="FF0000"/>
                        </a:solidFill>
                        <a:latin typeface="Calibri"/>
                      </a:endParaRPr>
                    </a:p>
                  </a:txBody>
                  <a:tcPr marL="9525" marR="9525" marT="9525" marB="0" anchor="b"/>
                </a:tc>
                <a:tc>
                  <a:txBody>
                    <a:bodyPr/>
                    <a:lstStyle/>
                    <a:p>
                      <a:pPr algn="ctr" fontAlgn="b"/>
                      <a:r>
                        <a:rPr lang="fr-FR" sz="2400" u="none" strike="noStrike"/>
                        <a:t>15</a:t>
                      </a:r>
                      <a:endParaRPr lang="fr-FR" sz="2400" b="0" i="0" u="none" strike="noStrike">
                        <a:solidFill>
                          <a:srgbClr val="000000"/>
                        </a:solidFill>
                        <a:latin typeface="Calibri"/>
                      </a:endParaRPr>
                    </a:p>
                  </a:txBody>
                  <a:tcPr marL="9525" marR="9525" marT="9525" marB="0" anchor="b"/>
                </a:tc>
                <a:tc>
                  <a:txBody>
                    <a:bodyPr/>
                    <a:lstStyle/>
                    <a:p>
                      <a:pPr algn="ctr" fontAlgn="b"/>
                      <a:r>
                        <a:rPr lang="fr-FR" sz="2400" u="none" strike="noStrike"/>
                        <a:t>0,1875</a:t>
                      </a:r>
                      <a:endParaRPr lang="fr-FR" sz="2400" b="0" i="0" u="none" strike="noStrike">
                        <a:solidFill>
                          <a:srgbClr val="000000"/>
                        </a:solidFill>
                        <a:latin typeface="Calibri"/>
                      </a:endParaRPr>
                    </a:p>
                  </a:txBody>
                  <a:tcPr marL="9525" marR="9525" marT="9525" marB="0" anchor="b"/>
                </a:tc>
                <a:tc>
                  <a:txBody>
                    <a:bodyPr/>
                    <a:lstStyle/>
                    <a:p>
                      <a:pPr algn="ctr" fontAlgn="b"/>
                      <a:r>
                        <a:rPr lang="fr-FR" sz="2400" u="none" strike="noStrike"/>
                        <a:t>5</a:t>
                      </a:r>
                      <a:endParaRPr lang="fr-FR" sz="2400" b="0" i="0" u="none" strike="noStrike">
                        <a:solidFill>
                          <a:srgbClr val="000000"/>
                        </a:solidFill>
                        <a:latin typeface="Calibri"/>
                      </a:endParaRPr>
                    </a:p>
                  </a:txBody>
                  <a:tcPr marL="9525" marR="9525" marT="9525" marB="0" anchor="b"/>
                </a:tc>
                <a:tc>
                  <a:txBody>
                    <a:bodyPr/>
                    <a:lstStyle/>
                    <a:p>
                      <a:pPr algn="ctr" fontAlgn="b"/>
                      <a:r>
                        <a:rPr lang="fr-FR" sz="2400" u="none" strike="noStrike" dirty="0">
                          <a:solidFill>
                            <a:srgbClr val="FF0000"/>
                          </a:solidFill>
                        </a:rPr>
                        <a:t>3</a:t>
                      </a:r>
                      <a:endParaRPr lang="fr-FR" sz="2400" b="0" i="0" u="none" strike="noStrike" dirty="0">
                        <a:solidFill>
                          <a:srgbClr val="FF0000"/>
                        </a:solidFill>
                        <a:latin typeface="Calibri"/>
                      </a:endParaRPr>
                    </a:p>
                  </a:txBody>
                  <a:tcPr marL="9525" marR="9525" marT="9525" marB="0" anchor="b"/>
                </a:tc>
              </a:tr>
              <a:tr h="190500">
                <a:tc>
                  <a:txBody>
                    <a:bodyPr/>
                    <a:lstStyle/>
                    <a:p>
                      <a:pPr algn="ctr" fontAlgn="b"/>
                      <a:r>
                        <a:rPr lang="fr-FR" sz="2400" u="none" strike="noStrike"/>
                        <a:t>[30;50[</a:t>
                      </a:r>
                      <a:endParaRPr lang="fr-FR" sz="2400" b="0" i="0" u="none" strike="noStrike">
                        <a:solidFill>
                          <a:srgbClr val="000000"/>
                        </a:solidFill>
                        <a:latin typeface="Calibri"/>
                      </a:endParaRPr>
                    </a:p>
                  </a:txBody>
                  <a:tcPr marL="9525" marR="9525" marT="9525" marB="0" anchor="b"/>
                </a:tc>
                <a:tc>
                  <a:txBody>
                    <a:bodyPr/>
                    <a:lstStyle/>
                    <a:p>
                      <a:pPr algn="ctr" fontAlgn="b"/>
                      <a:r>
                        <a:rPr lang="fr-FR" sz="2400" u="none" strike="noStrike"/>
                        <a:t>30</a:t>
                      </a:r>
                      <a:endParaRPr lang="fr-FR" sz="2400" b="0" i="0" u="none" strike="noStrike">
                        <a:solidFill>
                          <a:srgbClr val="000000"/>
                        </a:solidFill>
                        <a:latin typeface="Calibri"/>
                      </a:endParaRPr>
                    </a:p>
                  </a:txBody>
                  <a:tcPr marL="9525" marR="9525" marT="9525" marB="0" anchor="b"/>
                </a:tc>
                <a:tc>
                  <a:txBody>
                    <a:bodyPr/>
                    <a:lstStyle/>
                    <a:p>
                      <a:pPr algn="ctr" fontAlgn="b"/>
                      <a:r>
                        <a:rPr lang="fr-FR" sz="2400" u="none" strike="noStrike"/>
                        <a:t>0,375</a:t>
                      </a:r>
                      <a:endParaRPr lang="fr-FR" sz="2400" b="0" i="0" u="none" strike="noStrike">
                        <a:solidFill>
                          <a:srgbClr val="000000"/>
                        </a:solidFill>
                        <a:latin typeface="Calibri"/>
                      </a:endParaRPr>
                    </a:p>
                  </a:txBody>
                  <a:tcPr marL="9525" marR="9525" marT="9525" marB="0" anchor="b"/>
                </a:tc>
                <a:tc>
                  <a:txBody>
                    <a:bodyPr/>
                    <a:lstStyle/>
                    <a:p>
                      <a:pPr algn="ctr" fontAlgn="b"/>
                      <a:r>
                        <a:rPr lang="fr-FR" sz="2400" u="none" strike="noStrike"/>
                        <a:t>20</a:t>
                      </a:r>
                      <a:endParaRPr lang="fr-FR" sz="2400" b="0" i="0" u="none" strike="noStrike">
                        <a:solidFill>
                          <a:srgbClr val="000000"/>
                        </a:solidFill>
                        <a:latin typeface="Calibri"/>
                      </a:endParaRPr>
                    </a:p>
                  </a:txBody>
                  <a:tcPr marL="9525" marR="9525" marT="9525" marB="0" anchor="b"/>
                </a:tc>
                <a:tc>
                  <a:txBody>
                    <a:bodyPr/>
                    <a:lstStyle/>
                    <a:p>
                      <a:pPr algn="ctr" fontAlgn="b"/>
                      <a:r>
                        <a:rPr lang="fr-FR" sz="2400" u="none" strike="noStrike"/>
                        <a:t>1,5</a:t>
                      </a:r>
                      <a:endParaRPr lang="fr-FR" sz="2400" b="0" i="0" u="none" strike="noStrike">
                        <a:solidFill>
                          <a:srgbClr val="000000"/>
                        </a:solidFill>
                        <a:latin typeface="Calibri"/>
                      </a:endParaRPr>
                    </a:p>
                  </a:txBody>
                  <a:tcPr marL="9525" marR="9525" marT="9525" marB="0" anchor="b"/>
                </a:tc>
              </a:tr>
              <a:tr h="190500">
                <a:tc>
                  <a:txBody>
                    <a:bodyPr/>
                    <a:lstStyle/>
                    <a:p>
                      <a:pPr algn="ctr" fontAlgn="b"/>
                      <a:r>
                        <a:rPr lang="fr-FR" sz="2400" u="none" strike="noStrike"/>
                        <a:t>[50;55[</a:t>
                      </a:r>
                      <a:endParaRPr lang="fr-FR" sz="2400" b="0" i="0" u="none" strike="noStrike">
                        <a:solidFill>
                          <a:srgbClr val="000000"/>
                        </a:solidFill>
                        <a:latin typeface="Calibri"/>
                      </a:endParaRPr>
                    </a:p>
                  </a:txBody>
                  <a:tcPr marL="9525" marR="9525" marT="9525" marB="0" anchor="b"/>
                </a:tc>
                <a:tc>
                  <a:txBody>
                    <a:bodyPr/>
                    <a:lstStyle/>
                    <a:p>
                      <a:pPr algn="ctr" fontAlgn="b"/>
                      <a:r>
                        <a:rPr lang="fr-FR" sz="2400" u="none" strike="noStrike"/>
                        <a:t>7</a:t>
                      </a:r>
                      <a:endParaRPr lang="fr-FR" sz="2400" b="0" i="0" u="none" strike="noStrike">
                        <a:solidFill>
                          <a:srgbClr val="000000"/>
                        </a:solidFill>
                        <a:latin typeface="Calibri"/>
                      </a:endParaRPr>
                    </a:p>
                  </a:txBody>
                  <a:tcPr marL="9525" marR="9525" marT="9525" marB="0" anchor="b"/>
                </a:tc>
                <a:tc>
                  <a:txBody>
                    <a:bodyPr/>
                    <a:lstStyle/>
                    <a:p>
                      <a:pPr algn="ctr" fontAlgn="b"/>
                      <a:r>
                        <a:rPr lang="fr-FR" sz="2400" u="none" strike="noStrike"/>
                        <a:t>0,0875</a:t>
                      </a:r>
                      <a:endParaRPr lang="fr-FR" sz="2400" b="0" i="0" u="none" strike="noStrike">
                        <a:solidFill>
                          <a:srgbClr val="000000"/>
                        </a:solidFill>
                        <a:latin typeface="Calibri"/>
                      </a:endParaRPr>
                    </a:p>
                  </a:txBody>
                  <a:tcPr marL="9525" marR="9525" marT="9525" marB="0" anchor="b"/>
                </a:tc>
                <a:tc>
                  <a:txBody>
                    <a:bodyPr/>
                    <a:lstStyle/>
                    <a:p>
                      <a:pPr algn="ctr" fontAlgn="b"/>
                      <a:r>
                        <a:rPr lang="fr-FR" sz="2400" u="none" strike="noStrike"/>
                        <a:t>5</a:t>
                      </a:r>
                      <a:endParaRPr lang="fr-FR" sz="2400" b="0" i="0" u="none" strike="noStrike">
                        <a:solidFill>
                          <a:srgbClr val="000000"/>
                        </a:solidFill>
                        <a:latin typeface="Calibri"/>
                      </a:endParaRPr>
                    </a:p>
                  </a:txBody>
                  <a:tcPr marL="9525" marR="9525" marT="9525" marB="0" anchor="b"/>
                </a:tc>
                <a:tc>
                  <a:txBody>
                    <a:bodyPr/>
                    <a:lstStyle/>
                    <a:p>
                      <a:pPr algn="ctr" fontAlgn="b"/>
                      <a:r>
                        <a:rPr lang="fr-FR" sz="2400" u="none" strike="noStrike"/>
                        <a:t>1,4</a:t>
                      </a:r>
                      <a:endParaRPr lang="fr-FR" sz="2400" b="0" i="0" u="none" strike="noStrike">
                        <a:solidFill>
                          <a:srgbClr val="000000"/>
                        </a:solidFill>
                        <a:latin typeface="Calibri"/>
                      </a:endParaRPr>
                    </a:p>
                  </a:txBody>
                  <a:tcPr marL="9525" marR="9525" marT="9525" marB="0" anchor="b"/>
                </a:tc>
              </a:tr>
              <a:tr h="190500">
                <a:tc>
                  <a:txBody>
                    <a:bodyPr/>
                    <a:lstStyle/>
                    <a:p>
                      <a:pPr algn="ctr" fontAlgn="b"/>
                      <a:r>
                        <a:rPr lang="fr-FR" sz="2400" u="none" strike="noStrike"/>
                        <a:t>Total</a:t>
                      </a:r>
                      <a:endParaRPr lang="fr-FR" sz="2400" b="0" i="0" u="none" strike="noStrike">
                        <a:solidFill>
                          <a:srgbClr val="000000"/>
                        </a:solidFill>
                        <a:latin typeface="Calibri"/>
                      </a:endParaRPr>
                    </a:p>
                  </a:txBody>
                  <a:tcPr marL="9525" marR="9525" marT="9525" marB="0" anchor="b"/>
                </a:tc>
                <a:tc>
                  <a:txBody>
                    <a:bodyPr/>
                    <a:lstStyle/>
                    <a:p>
                      <a:pPr algn="ctr" fontAlgn="b"/>
                      <a:r>
                        <a:rPr lang="fr-FR" sz="2400" u="none" strike="noStrike"/>
                        <a:t>80</a:t>
                      </a:r>
                      <a:endParaRPr lang="fr-FR" sz="2400" b="0" i="0" u="none" strike="noStrike">
                        <a:solidFill>
                          <a:srgbClr val="000000"/>
                        </a:solidFill>
                        <a:latin typeface="Calibri"/>
                      </a:endParaRPr>
                    </a:p>
                  </a:txBody>
                  <a:tcPr marL="9525" marR="9525" marT="9525" marB="0" anchor="b"/>
                </a:tc>
                <a:tc>
                  <a:txBody>
                    <a:bodyPr/>
                    <a:lstStyle/>
                    <a:p>
                      <a:pPr algn="ctr" fontAlgn="b"/>
                      <a:r>
                        <a:rPr lang="fr-FR" sz="2400" u="none" strike="noStrike"/>
                        <a:t>1</a:t>
                      </a:r>
                      <a:endParaRPr lang="fr-FR" sz="2400" b="0" i="0" u="none" strike="noStrike">
                        <a:solidFill>
                          <a:srgbClr val="000000"/>
                        </a:solidFill>
                        <a:latin typeface="Calibri"/>
                      </a:endParaRPr>
                    </a:p>
                  </a:txBody>
                  <a:tcPr marL="9525" marR="9525" marT="9525" marB="0" anchor="b"/>
                </a:tc>
                <a:tc>
                  <a:txBody>
                    <a:bodyPr/>
                    <a:lstStyle/>
                    <a:p>
                      <a:pPr algn="ctr" fontAlgn="b"/>
                      <a:r>
                        <a:rPr lang="fr-FR" sz="2400" u="none" strike="noStrike" dirty="0"/>
                        <a:t> </a:t>
                      </a:r>
                      <a:endParaRPr lang="fr-FR" sz="2400" b="0" i="0" u="none" strike="noStrike" dirty="0">
                        <a:solidFill>
                          <a:srgbClr val="000000"/>
                        </a:solidFill>
                        <a:latin typeface="Calibri"/>
                      </a:endParaRPr>
                    </a:p>
                  </a:txBody>
                  <a:tcPr marL="9525" marR="9525" marT="9525" marB="0" anchor="b">
                    <a:solidFill>
                      <a:schemeClr val="accent2"/>
                    </a:solidFill>
                  </a:tcPr>
                </a:tc>
                <a:tc>
                  <a:txBody>
                    <a:bodyPr/>
                    <a:lstStyle/>
                    <a:p>
                      <a:pPr algn="ctr" fontAlgn="b"/>
                      <a:r>
                        <a:rPr lang="fr-FR" sz="2400" u="none" strike="noStrike" dirty="0"/>
                        <a:t> </a:t>
                      </a:r>
                      <a:endParaRPr lang="fr-FR" sz="2400" b="0" i="0" u="none" strike="noStrike" dirty="0">
                        <a:solidFill>
                          <a:srgbClr val="000000"/>
                        </a:solidFill>
                        <a:latin typeface="Calibri"/>
                      </a:endParaRPr>
                    </a:p>
                  </a:txBody>
                  <a:tcPr marL="9525" marR="9525" marT="9525" marB="0" anchor="b">
                    <a:solidFill>
                      <a:schemeClr val="accent2"/>
                    </a:solidFill>
                  </a:tcPr>
                </a:tc>
              </a:tr>
            </a:tbl>
          </a:graphicData>
        </a:graphic>
      </p:graphicFrame>
    </p:spTree>
  </p:cSld>
  <p:clrMapOvr>
    <a:masterClrMapping/>
  </p:clrMapOvr>
  <p:transition>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tx2"/>
                </a:solidFill>
                <a:latin typeface="Book Antiqua" panose="02040602050305030304" pitchFamily="18" charset="0"/>
              </a:rPr>
              <a:t>Réponse 2</a:t>
            </a:r>
            <a:endParaRPr lang="fr-FR" dirty="0">
              <a:solidFill>
                <a:schemeClr val="tx2"/>
              </a:solidFill>
              <a:latin typeface="Book Antiqua" panose="02040602050305030304" pitchFamily="18" charset="0"/>
            </a:endParaRPr>
          </a:p>
        </p:txBody>
      </p:sp>
      <p:graphicFrame>
        <p:nvGraphicFramePr>
          <p:cNvPr id="7" name="Espace réservé du contenu 6"/>
          <p:cNvGraphicFramePr>
            <a:graphicFrameLocks noGrp="1"/>
          </p:cNvGraphicFramePr>
          <p:nvPr>
            <p:ph idx="1"/>
            <p:extLst>
              <p:ext uri="{D42A27DB-BD31-4B8C-83A1-F6EECF244321}">
                <p14:modId xmlns="" xmlns:p14="http://schemas.microsoft.com/office/powerpoint/2010/main" val="4197354488"/>
              </p:ext>
            </p:extLst>
          </p:nvPr>
        </p:nvGraphicFramePr>
        <p:xfrm>
          <a:off x="1352600" y="1600201"/>
          <a:ext cx="8058100" cy="2980927"/>
        </p:xfrm>
        <a:graphic>
          <a:graphicData uri="http://schemas.openxmlformats.org/drawingml/2006/chart">
            <c:chart xmlns:c="http://schemas.openxmlformats.org/drawingml/2006/chart" xmlns:r="http://schemas.openxmlformats.org/officeDocument/2006/relationships" r:id="rId2"/>
          </a:graphicData>
        </a:graphic>
      </p:graphicFrame>
      <p:sp>
        <p:nvSpPr>
          <p:cNvPr id="4" name="Espace réservé du numéro de diapositive 3"/>
          <p:cNvSpPr>
            <a:spLocks noGrp="1"/>
          </p:cNvSpPr>
          <p:nvPr>
            <p:ph type="sldNum" sz="quarter" idx="12"/>
          </p:nvPr>
        </p:nvSpPr>
        <p:spPr/>
        <p:txBody>
          <a:bodyPr/>
          <a:lstStyle/>
          <a:p>
            <a:pPr>
              <a:defRPr/>
            </a:pPr>
            <a:fld id="{5ED84A6D-C623-4EC5-857F-1F1C8F42D4C0}" type="slidenum">
              <a:rPr lang="en-US" smtClean="0"/>
              <a:pPr>
                <a:defRPr/>
              </a:pPr>
              <a:t>52</a:t>
            </a:fld>
            <a:endParaRPr lang="en-US" dirty="0"/>
          </a:p>
        </p:txBody>
      </p:sp>
      <p:sp>
        <p:nvSpPr>
          <p:cNvPr id="8" name="ZoneTexte 7"/>
          <p:cNvSpPr txBox="1"/>
          <p:nvPr/>
        </p:nvSpPr>
        <p:spPr>
          <a:xfrm>
            <a:off x="1136576" y="5085184"/>
            <a:ext cx="8274124" cy="461665"/>
          </a:xfrm>
          <a:prstGeom prst="rect">
            <a:avLst/>
          </a:prstGeom>
          <a:noFill/>
        </p:spPr>
        <p:txBody>
          <a:bodyPr wrap="square" rtlCol="0">
            <a:spAutoFit/>
          </a:bodyPr>
          <a:lstStyle/>
          <a:p>
            <a:r>
              <a:rPr lang="fr-FR" dirty="0"/>
              <a:t>M0=</a:t>
            </a:r>
            <a:r>
              <a:rPr lang="fr-FR" dirty="0" err="1"/>
              <a:t>L+ai</a:t>
            </a:r>
            <a:r>
              <a:rPr lang="fr-FR" dirty="0"/>
              <a:t>(∆i/(∆i+ ∆s</a:t>
            </a:r>
            <a:r>
              <a:rPr lang="fr-FR" dirty="0" smtClean="0"/>
              <a:t>))=25+5(3/(3+15)=25,83333</a:t>
            </a:r>
            <a:endParaRPr lang="fr-FR" dirty="0"/>
          </a:p>
        </p:txBody>
      </p:sp>
      <p:cxnSp>
        <p:nvCxnSpPr>
          <p:cNvPr id="10" name="Connecteur droit avec flèche 9"/>
          <p:cNvCxnSpPr/>
          <p:nvPr/>
        </p:nvCxnSpPr>
        <p:spPr>
          <a:xfrm>
            <a:off x="5169024" y="2996952"/>
            <a:ext cx="0" cy="1440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5385048" y="2627620"/>
            <a:ext cx="432048" cy="369332"/>
          </a:xfrm>
          <a:prstGeom prst="rect">
            <a:avLst/>
          </a:prstGeom>
          <a:noFill/>
        </p:spPr>
        <p:txBody>
          <a:bodyPr wrap="square" rtlCol="0">
            <a:spAutoFit/>
          </a:bodyPr>
          <a:lstStyle/>
          <a:p>
            <a:r>
              <a:rPr lang="fr-FR" sz="1800" dirty="0" smtClean="0"/>
              <a:t>ai</a:t>
            </a:r>
            <a:endParaRPr lang="fr-FR" sz="1800" dirty="0"/>
          </a:p>
        </p:txBody>
      </p:sp>
      <p:sp>
        <p:nvSpPr>
          <p:cNvPr id="12" name="ZoneTexte 11"/>
          <p:cNvSpPr txBox="1"/>
          <p:nvPr/>
        </p:nvSpPr>
        <p:spPr>
          <a:xfrm>
            <a:off x="6033119" y="2627620"/>
            <a:ext cx="557969" cy="369332"/>
          </a:xfrm>
          <a:prstGeom prst="rect">
            <a:avLst/>
          </a:prstGeom>
          <a:noFill/>
        </p:spPr>
        <p:txBody>
          <a:bodyPr wrap="square" rtlCol="0">
            <a:spAutoFit/>
          </a:bodyPr>
          <a:lstStyle/>
          <a:p>
            <a:r>
              <a:rPr lang="fr-FR" sz="1800" dirty="0" smtClean="0"/>
              <a:t>∆s</a:t>
            </a:r>
            <a:endParaRPr lang="fr-FR" sz="1800" dirty="0"/>
          </a:p>
        </p:txBody>
      </p:sp>
      <p:sp>
        <p:nvSpPr>
          <p:cNvPr id="13" name="ZoneTexte 12"/>
          <p:cNvSpPr txBox="1"/>
          <p:nvPr/>
        </p:nvSpPr>
        <p:spPr>
          <a:xfrm>
            <a:off x="4772980" y="2905998"/>
            <a:ext cx="432048" cy="369332"/>
          </a:xfrm>
          <a:prstGeom prst="rect">
            <a:avLst/>
          </a:prstGeom>
          <a:noFill/>
        </p:spPr>
        <p:txBody>
          <a:bodyPr wrap="square" rtlCol="0">
            <a:spAutoFit/>
          </a:bodyPr>
          <a:lstStyle/>
          <a:p>
            <a:r>
              <a:rPr lang="fr-FR" sz="1800" dirty="0" smtClean="0"/>
              <a:t>∆i</a:t>
            </a:r>
            <a:endParaRPr lang="fr-FR" sz="1800" dirty="0"/>
          </a:p>
        </p:txBody>
      </p:sp>
      <p:sp>
        <p:nvSpPr>
          <p:cNvPr id="14" name="ZoneTexte 13"/>
          <p:cNvSpPr txBox="1"/>
          <p:nvPr/>
        </p:nvSpPr>
        <p:spPr>
          <a:xfrm>
            <a:off x="5296582" y="4456088"/>
            <a:ext cx="608980" cy="369332"/>
          </a:xfrm>
          <a:prstGeom prst="rect">
            <a:avLst/>
          </a:prstGeom>
          <a:noFill/>
        </p:spPr>
        <p:txBody>
          <a:bodyPr wrap="square" rtlCol="0">
            <a:spAutoFit/>
          </a:bodyPr>
          <a:lstStyle/>
          <a:p>
            <a:r>
              <a:rPr lang="fr-FR" sz="1800" dirty="0" smtClean="0"/>
              <a:t>M0</a:t>
            </a:r>
            <a:endParaRPr lang="fr-FR" sz="1800" dirty="0"/>
          </a:p>
        </p:txBody>
      </p:sp>
      <p:sp>
        <p:nvSpPr>
          <p:cNvPr id="15" name="ZoneTexte 14"/>
          <p:cNvSpPr txBox="1"/>
          <p:nvPr/>
        </p:nvSpPr>
        <p:spPr>
          <a:xfrm>
            <a:off x="4864534" y="3952032"/>
            <a:ext cx="432048" cy="369332"/>
          </a:xfrm>
          <a:prstGeom prst="rect">
            <a:avLst/>
          </a:prstGeom>
          <a:noFill/>
        </p:spPr>
        <p:txBody>
          <a:bodyPr wrap="square" rtlCol="0">
            <a:spAutoFit/>
          </a:bodyPr>
          <a:lstStyle/>
          <a:p>
            <a:r>
              <a:rPr lang="fr-FR" sz="1800" dirty="0" smtClean="0"/>
              <a:t>L</a:t>
            </a:r>
            <a:endParaRPr lang="fr-FR" sz="1800" dirty="0"/>
          </a:p>
        </p:txBody>
      </p:sp>
    </p:spTree>
    <p:extLst>
      <p:ext uri="{BB962C8B-B14F-4D97-AF65-F5344CB8AC3E}">
        <p14:creationId xmlns="" xmlns:p14="http://schemas.microsoft.com/office/powerpoint/2010/main" val="564338509"/>
      </p:ext>
    </p:extLst>
  </p:cSld>
  <p:clrMapOvr>
    <a:masterClrMapping/>
  </p:clrMapOvr>
  <p:transition>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Titre 1"/>
          <p:cNvSpPr>
            <a:spLocks noGrp="1"/>
          </p:cNvSpPr>
          <p:nvPr>
            <p:ph type="title"/>
          </p:nvPr>
        </p:nvSpPr>
        <p:spPr/>
        <p:txBody>
          <a:bodyPr>
            <a:normAutofit fontScale="90000"/>
          </a:bodyPr>
          <a:lstStyle/>
          <a:p>
            <a:r>
              <a:rPr lang="fr-FR" sz="4000" b="1" dirty="0" smtClean="0">
                <a:solidFill>
                  <a:schemeClr val="accent1"/>
                </a:solidFill>
                <a:latin typeface="Book Antiqua" panose="02040602050305030304" pitchFamily="18" charset="0"/>
                <a:cs typeface="Arial" pitchFamily="34" charset="0"/>
              </a:rPr>
              <a:t>LA MOYENNE D’UNE SÉRIE STATISTIQUE</a:t>
            </a:r>
          </a:p>
        </p:txBody>
      </p:sp>
      <p:sp>
        <p:nvSpPr>
          <p:cNvPr id="72707" name="Espace réservé du contenu 2"/>
          <p:cNvSpPr>
            <a:spLocks noGrp="1"/>
          </p:cNvSpPr>
          <p:nvPr>
            <p:ph idx="1"/>
          </p:nvPr>
        </p:nvSpPr>
        <p:spPr>
          <a:xfrm>
            <a:off x="200025" y="1600200"/>
            <a:ext cx="9210675" cy="4924425"/>
          </a:xfrm>
        </p:spPr>
        <p:txBody>
          <a:bodyPr/>
          <a:lstStyle/>
          <a:p>
            <a:pPr algn="just"/>
            <a:r>
              <a:rPr lang="fr-FR" dirty="0" smtClean="0"/>
              <a:t>La moyenne d'une série statistique est une mesure de tendance centrale de la variable étudiée. </a:t>
            </a:r>
          </a:p>
          <a:p>
            <a:pPr algn="just"/>
            <a:r>
              <a:rPr lang="fr-FR" dirty="0" smtClean="0"/>
              <a:t>Il existe plusieurs types de moyenne:</a:t>
            </a:r>
          </a:p>
          <a:p>
            <a:pPr lvl="1" algn="just"/>
            <a:r>
              <a:rPr lang="fr-FR" dirty="0"/>
              <a:t>L</a:t>
            </a:r>
            <a:r>
              <a:rPr lang="fr-FR" dirty="0" smtClean="0"/>
              <a:t>a moyenne arithmétique</a:t>
            </a:r>
          </a:p>
          <a:p>
            <a:pPr lvl="1" algn="just"/>
            <a:r>
              <a:rPr lang="fr-FR" dirty="0"/>
              <a:t>L</a:t>
            </a:r>
            <a:r>
              <a:rPr lang="fr-FR" dirty="0" smtClean="0"/>
              <a:t>a moyenne arithmétique pondérée</a:t>
            </a:r>
          </a:p>
          <a:p>
            <a:pPr lvl="1" algn="just"/>
            <a:r>
              <a:rPr lang="fr-FR" dirty="0"/>
              <a:t>L</a:t>
            </a:r>
            <a:r>
              <a:rPr lang="fr-FR" dirty="0" smtClean="0"/>
              <a:t>a moyenne géométrique</a:t>
            </a:r>
          </a:p>
          <a:p>
            <a:pPr lvl="1" algn="just"/>
            <a:r>
              <a:rPr lang="fr-FR" dirty="0"/>
              <a:t>L</a:t>
            </a:r>
            <a:r>
              <a:rPr lang="fr-FR" dirty="0" smtClean="0"/>
              <a:t>a moyenne quadratique</a:t>
            </a:r>
          </a:p>
          <a:p>
            <a:pPr lvl="1" algn="just"/>
            <a:r>
              <a:rPr lang="fr-FR" dirty="0"/>
              <a:t>L</a:t>
            </a:r>
            <a:r>
              <a:rPr lang="fr-FR" dirty="0" smtClean="0"/>
              <a:t>a moyenne harmonique</a:t>
            </a:r>
          </a:p>
          <a:p>
            <a:pPr algn="just"/>
            <a:endParaRPr lang="fr-FR" dirty="0" smtClean="0"/>
          </a:p>
        </p:txBody>
      </p:sp>
      <p:sp>
        <p:nvSpPr>
          <p:cNvPr id="4" name="Espace réservé du numéro de diapositive 3"/>
          <p:cNvSpPr>
            <a:spLocks noGrp="1"/>
          </p:cNvSpPr>
          <p:nvPr>
            <p:ph type="sldNum" sz="quarter" idx="12"/>
          </p:nvPr>
        </p:nvSpPr>
        <p:spPr/>
        <p:txBody>
          <a:bodyPr/>
          <a:lstStyle/>
          <a:p>
            <a:pPr>
              <a:defRPr/>
            </a:pPr>
            <a:fld id="{E1E5ABF7-FE4B-4C36-9368-D6C18CE6DAC5}" type="slidenum">
              <a:rPr lang="en-US" smtClean="0"/>
              <a:pPr>
                <a:defRPr/>
              </a:pPr>
              <a:t>53</a:t>
            </a:fld>
            <a:endParaRPr lang="en-US" dirty="0"/>
          </a:p>
        </p:txBody>
      </p:sp>
    </p:spTree>
  </p:cSld>
  <p:clrMapOvr>
    <a:masterClrMapping/>
  </p:clrMapOvr>
  <p:transition>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4" name="Rectangle 4"/>
          <p:cNvSpPr>
            <a:spLocks noChangeArrowheads="1"/>
          </p:cNvSpPr>
          <p:nvPr/>
        </p:nvSpPr>
        <p:spPr bwMode="auto">
          <a:xfrm>
            <a:off x="809625" y="428625"/>
            <a:ext cx="8420100" cy="708025"/>
          </a:xfrm>
          <a:prstGeom prst="rect">
            <a:avLst/>
          </a:prstGeom>
          <a:noFill/>
          <a:ln w="9525">
            <a:noFill/>
            <a:miter lim="800000"/>
            <a:headEnd/>
            <a:tailEnd/>
          </a:ln>
          <a:effectLst/>
        </p:spPr>
        <p:txBody>
          <a:bodyPr>
            <a:spAutoFit/>
          </a:bodyPr>
          <a:lstStyle/>
          <a:p>
            <a:pPr algn="ctr">
              <a:defRPr/>
            </a:pPr>
            <a:r>
              <a:rPr lang="fr-FR" sz="4000" b="1" dirty="0">
                <a:solidFill>
                  <a:schemeClr val="accent1"/>
                </a:solidFill>
                <a:latin typeface="Book Antiqua" panose="02040602050305030304" pitchFamily="18" charset="0"/>
                <a:cs typeface="Arial" charset="0"/>
              </a:rPr>
              <a:t>LA MOYENNE ARITHMÉTIQUE</a:t>
            </a:r>
            <a:endParaRPr lang="en-US" sz="4000" b="1" dirty="0">
              <a:solidFill>
                <a:schemeClr val="accent1"/>
              </a:solidFill>
              <a:latin typeface="Book Antiqua" panose="02040602050305030304" pitchFamily="18" charset="0"/>
              <a:cs typeface="+mn-cs"/>
            </a:endParaRPr>
          </a:p>
        </p:txBody>
      </p:sp>
      <p:sp>
        <p:nvSpPr>
          <p:cNvPr id="73731" name="Text Box 7"/>
          <p:cNvSpPr txBox="1">
            <a:spLocks noChangeArrowheads="1"/>
          </p:cNvSpPr>
          <p:nvPr/>
        </p:nvSpPr>
        <p:spPr bwMode="auto">
          <a:xfrm>
            <a:off x="809625" y="1928813"/>
            <a:ext cx="8502650" cy="461962"/>
          </a:xfrm>
          <a:prstGeom prst="rect">
            <a:avLst/>
          </a:prstGeom>
          <a:noFill/>
          <a:ln w="9525">
            <a:noFill/>
            <a:miter lim="800000"/>
            <a:headEnd/>
            <a:tailEnd/>
          </a:ln>
        </p:spPr>
        <p:txBody>
          <a:bodyPr>
            <a:spAutoFit/>
          </a:bodyPr>
          <a:lstStyle/>
          <a:p>
            <a:pPr algn="just"/>
            <a:r>
              <a:rPr lang="fr-FR"/>
              <a:t>	</a:t>
            </a:r>
            <a:endParaRPr lang="fr-FR" i="1">
              <a:latin typeface="Arial" pitchFamily="34" charset="0"/>
            </a:endParaRPr>
          </a:p>
        </p:txBody>
      </p:sp>
      <p:sp>
        <p:nvSpPr>
          <p:cNvPr id="73732" name="Rectangle 10"/>
          <p:cNvSpPr>
            <a:spLocks noChangeArrowheads="1"/>
          </p:cNvSpPr>
          <p:nvPr/>
        </p:nvSpPr>
        <p:spPr bwMode="auto">
          <a:xfrm>
            <a:off x="4854575" y="3328988"/>
            <a:ext cx="9906000" cy="461962"/>
          </a:xfrm>
          <a:prstGeom prst="rect">
            <a:avLst/>
          </a:prstGeom>
          <a:noFill/>
          <a:ln w="9525">
            <a:noFill/>
            <a:miter lim="800000"/>
            <a:headEnd/>
            <a:tailEnd/>
          </a:ln>
        </p:spPr>
        <p:txBody>
          <a:bodyPr>
            <a:spAutoFit/>
          </a:bodyPr>
          <a:lstStyle/>
          <a:p>
            <a:endParaRPr lang="fr-FR"/>
          </a:p>
        </p:txBody>
      </p:sp>
      <p:sp>
        <p:nvSpPr>
          <p:cNvPr id="9" name="Espace réservé du numéro de diapositive 8"/>
          <p:cNvSpPr>
            <a:spLocks noGrp="1"/>
          </p:cNvSpPr>
          <p:nvPr>
            <p:ph type="sldNum" sz="quarter" idx="12"/>
          </p:nvPr>
        </p:nvSpPr>
        <p:spPr/>
        <p:txBody>
          <a:bodyPr/>
          <a:lstStyle/>
          <a:p>
            <a:pPr>
              <a:defRPr/>
            </a:pPr>
            <a:fld id="{6F62583C-28C7-47D9-80E0-2F1D63840B1B}" type="slidenum">
              <a:rPr lang="en-US" smtClean="0"/>
              <a:pPr>
                <a:defRPr/>
              </a:pPr>
              <a:t>54</a:t>
            </a:fld>
            <a:endParaRPr lang="en-US" dirty="0"/>
          </a:p>
        </p:txBody>
      </p:sp>
      <p:sp>
        <p:nvSpPr>
          <p:cNvPr id="73734" name="Rectangle 11"/>
          <p:cNvSpPr>
            <a:spLocks noChangeArrowheads="1"/>
          </p:cNvSpPr>
          <p:nvPr/>
        </p:nvSpPr>
        <p:spPr bwMode="auto">
          <a:xfrm>
            <a:off x="200025" y="1536700"/>
            <a:ext cx="9432925" cy="2862263"/>
          </a:xfrm>
          <a:prstGeom prst="rect">
            <a:avLst/>
          </a:prstGeom>
          <a:noFill/>
          <a:ln w="9525">
            <a:noFill/>
            <a:miter lim="800000"/>
            <a:headEnd/>
            <a:tailEnd/>
          </a:ln>
        </p:spPr>
        <p:txBody>
          <a:bodyPr>
            <a:spAutoFit/>
          </a:bodyPr>
          <a:lstStyle/>
          <a:p>
            <a:pPr algn="just">
              <a:lnSpc>
                <a:spcPct val="150000"/>
              </a:lnSpc>
            </a:pPr>
            <a:r>
              <a:rPr lang="fr-FR" dirty="0">
                <a:solidFill>
                  <a:schemeClr val="tx1"/>
                </a:solidFill>
                <a:latin typeface="Arial" pitchFamily="34" charset="0"/>
              </a:rPr>
              <a:t>La moyenne arithmétique est la plus ancienne méthode employée pour caractériser un ensemble de données et indiquer une tendance centrale.</a:t>
            </a:r>
          </a:p>
          <a:p>
            <a:pPr algn="just">
              <a:lnSpc>
                <a:spcPct val="150000"/>
              </a:lnSpc>
            </a:pPr>
            <a:r>
              <a:rPr lang="fr-FR" dirty="0">
                <a:solidFill>
                  <a:schemeClr val="tx1"/>
                </a:solidFill>
                <a:latin typeface="Arial" pitchFamily="34" charset="0"/>
              </a:rPr>
              <a:t>La moyenne arithmétique est la somme des observations divisée par le nombre n d'observations :</a:t>
            </a:r>
          </a:p>
        </p:txBody>
      </p:sp>
    </p:spTree>
  </p:cSld>
  <p:clrMapOvr>
    <a:masterClrMapping/>
  </p:clrMapOvr>
  <p:transition>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4" name="Rectangle 4"/>
          <p:cNvSpPr>
            <a:spLocks noChangeArrowheads="1"/>
          </p:cNvSpPr>
          <p:nvPr/>
        </p:nvSpPr>
        <p:spPr bwMode="auto">
          <a:xfrm>
            <a:off x="809625" y="428625"/>
            <a:ext cx="8420100" cy="708025"/>
          </a:xfrm>
          <a:prstGeom prst="rect">
            <a:avLst/>
          </a:prstGeom>
          <a:noFill/>
          <a:ln w="9525">
            <a:noFill/>
            <a:miter lim="800000"/>
            <a:headEnd/>
            <a:tailEnd/>
          </a:ln>
          <a:effectLst/>
        </p:spPr>
        <p:txBody>
          <a:bodyPr>
            <a:spAutoFit/>
          </a:bodyPr>
          <a:lstStyle/>
          <a:p>
            <a:pPr algn="ctr">
              <a:defRPr/>
            </a:pPr>
            <a:r>
              <a:rPr lang="fr-FR" sz="4000" b="1" dirty="0">
                <a:solidFill>
                  <a:schemeClr val="accent1"/>
                </a:solidFill>
                <a:latin typeface="Book Antiqua" panose="02040602050305030304" pitchFamily="18" charset="0"/>
                <a:cs typeface="Arial" charset="0"/>
              </a:rPr>
              <a:t>LA MOYENNE ARITHMÉTIQUE</a:t>
            </a:r>
            <a:endParaRPr lang="en-US" sz="4000" b="1" dirty="0">
              <a:solidFill>
                <a:schemeClr val="accent1"/>
              </a:solidFill>
              <a:latin typeface="Book Antiqua" panose="02040602050305030304" pitchFamily="18" charset="0"/>
              <a:cs typeface="+mn-cs"/>
            </a:endParaRPr>
          </a:p>
        </p:txBody>
      </p:sp>
      <p:sp>
        <p:nvSpPr>
          <p:cNvPr id="74755" name="Text Box 7"/>
          <p:cNvSpPr txBox="1">
            <a:spLocks noChangeArrowheads="1"/>
          </p:cNvSpPr>
          <p:nvPr/>
        </p:nvSpPr>
        <p:spPr bwMode="auto">
          <a:xfrm>
            <a:off x="809625" y="1928813"/>
            <a:ext cx="8502650" cy="461962"/>
          </a:xfrm>
          <a:prstGeom prst="rect">
            <a:avLst/>
          </a:prstGeom>
          <a:noFill/>
          <a:ln w="9525">
            <a:noFill/>
            <a:miter lim="800000"/>
            <a:headEnd/>
            <a:tailEnd/>
          </a:ln>
        </p:spPr>
        <p:txBody>
          <a:bodyPr>
            <a:spAutoFit/>
          </a:bodyPr>
          <a:lstStyle/>
          <a:p>
            <a:pPr algn="just"/>
            <a:r>
              <a:rPr lang="fr-FR"/>
              <a:t>	</a:t>
            </a:r>
            <a:endParaRPr lang="fr-FR" i="1">
              <a:latin typeface="Arial" pitchFamily="34" charset="0"/>
            </a:endParaRPr>
          </a:p>
        </p:txBody>
      </p:sp>
      <p:sp>
        <p:nvSpPr>
          <p:cNvPr id="74756" name="Rectangle 10"/>
          <p:cNvSpPr>
            <a:spLocks noChangeArrowheads="1"/>
          </p:cNvSpPr>
          <p:nvPr/>
        </p:nvSpPr>
        <p:spPr bwMode="auto">
          <a:xfrm>
            <a:off x="4854575" y="3328988"/>
            <a:ext cx="9906000" cy="461962"/>
          </a:xfrm>
          <a:prstGeom prst="rect">
            <a:avLst/>
          </a:prstGeom>
          <a:noFill/>
          <a:ln w="9525">
            <a:noFill/>
            <a:miter lim="800000"/>
            <a:headEnd/>
            <a:tailEnd/>
          </a:ln>
        </p:spPr>
        <p:txBody>
          <a:bodyPr>
            <a:spAutoFit/>
          </a:bodyPr>
          <a:lstStyle/>
          <a:p>
            <a:endParaRPr lang="fr-FR"/>
          </a:p>
        </p:txBody>
      </p:sp>
      <p:sp>
        <p:nvSpPr>
          <p:cNvPr id="9" name="Espace réservé du numéro de diapositive 8"/>
          <p:cNvSpPr>
            <a:spLocks noGrp="1"/>
          </p:cNvSpPr>
          <p:nvPr>
            <p:ph type="sldNum" sz="quarter" idx="12"/>
          </p:nvPr>
        </p:nvSpPr>
        <p:spPr/>
        <p:txBody>
          <a:bodyPr/>
          <a:lstStyle/>
          <a:p>
            <a:pPr>
              <a:defRPr/>
            </a:pPr>
            <a:fld id="{ED67F7AE-038F-4EBF-8276-78B3164AB8DA}" type="slidenum">
              <a:rPr lang="en-US" smtClean="0"/>
              <a:pPr>
                <a:defRPr/>
              </a:pPr>
              <a:t>55</a:t>
            </a:fld>
            <a:endParaRPr lang="en-US" dirty="0"/>
          </a:p>
        </p:txBody>
      </p:sp>
      <p:sp>
        <p:nvSpPr>
          <p:cNvPr id="74758" name="Rectangle 11"/>
          <p:cNvSpPr>
            <a:spLocks noChangeArrowheads="1"/>
          </p:cNvSpPr>
          <p:nvPr/>
        </p:nvSpPr>
        <p:spPr bwMode="auto">
          <a:xfrm>
            <a:off x="200025" y="1536700"/>
            <a:ext cx="9432925" cy="4524375"/>
          </a:xfrm>
          <a:prstGeom prst="rect">
            <a:avLst/>
          </a:prstGeom>
          <a:noFill/>
          <a:ln w="9525">
            <a:noFill/>
            <a:miter lim="800000"/>
            <a:headEnd/>
            <a:tailEnd/>
          </a:ln>
        </p:spPr>
        <p:txBody>
          <a:bodyPr>
            <a:spAutoFit/>
          </a:bodyPr>
          <a:lstStyle/>
          <a:p>
            <a:pPr>
              <a:lnSpc>
                <a:spcPct val="150000"/>
              </a:lnSpc>
            </a:pPr>
            <a:r>
              <a:rPr lang="fr-FR" dirty="0">
                <a:solidFill>
                  <a:srgbClr val="FF0000"/>
                </a:solidFill>
                <a:latin typeface="Arial" pitchFamily="34" charset="0"/>
              </a:rPr>
              <a:t>Moyenne arithmétique classique :</a:t>
            </a:r>
            <a:r>
              <a:rPr lang="fr-FR" dirty="0">
                <a:solidFill>
                  <a:schemeClr val="tx1"/>
                </a:solidFill>
                <a:latin typeface="Arial" pitchFamily="34" charset="0"/>
              </a:rPr>
              <a:t/>
            </a:r>
            <a:br>
              <a:rPr lang="fr-FR" dirty="0">
                <a:solidFill>
                  <a:schemeClr val="tx1"/>
                </a:solidFill>
                <a:latin typeface="Arial" pitchFamily="34" charset="0"/>
              </a:rPr>
            </a:br>
            <a:r>
              <a:rPr lang="fr-FR" dirty="0">
                <a:solidFill>
                  <a:schemeClr val="tx1"/>
                </a:solidFill>
                <a:latin typeface="Arial" pitchFamily="34" charset="0"/>
              </a:rPr>
              <a:t/>
            </a:r>
            <a:br>
              <a:rPr lang="fr-FR" dirty="0">
                <a:solidFill>
                  <a:schemeClr val="tx1"/>
                </a:solidFill>
                <a:latin typeface="Arial" pitchFamily="34" charset="0"/>
              </a:rPr>
            </a:br>
            <a:r>
              <a:rPr lang="fr-FR" dirty="0">
                <a:solidFill>
                  <a:schemeClr val="tx1"/>
                </a:solidFill>
                <a:latin typeface="Arial" pitchFamily="34" charset="0"/>
              </a:rPr>
              <a:t>Dans une classe, la répartition des notes à un contrôle sont : 4, 5, 4, 8, 10, 7, 9, 6, 5, 2.</a:t>
            </a:r>
            <a:br>
              <a:rPr lang="fr-FR" dirty="0">
                <a:solidFill>
                  <a:schemeClr val="tx1"/>
                </a:solidFill>
                <a:latin typeface="Arial" pitchFamily="34" charset="0"/>
              </a:rPr>
            </a:br>
            <a:r>
              <a:rPr lang="fr-FR" dirty="0">
                <a:solidFill>
                  <a:schemeClr val="tx1"/>
                </a:solidFill>
                <a:latin typeface="Arial" pitchFamily="34" charset="0"/>
              </a:rPr>
              <a:t/>
            </a:r>
            <a:br>
              <a:rPr lang="fr-FR" dirty="0">
                <a:solidFill>
                  <a:schemeClr val="tx1"/>
                </a:solidFill>
                <a:latin typeface="Arial" pitchFamily="34" charset="0"/>
              </a:rPr>
            </a:br>
            <a:r>
              <a:rPr lang="fr-FR" dirty="0">
                <a:solidFill>
                  <a:schemeClr val="tx1"/>
                </a:solidFill>
                <a:latin typeface="Arial" pitchFamily="34" charset="0"/>
              </a:rPr>
              <a:t>La somme de ces notes : 4+5+4+8+10+7+9+6+5+2 = 60</a:t>
            </a:r>
            <a:br>
              <a:rPr lang="fr-FR" dirty="0">
                <a:solidFill>
                  <a:schemeClr val="tx1"/>
                </a:solidFill>
                <a:latin typeface="Arial" pitchFamily="34" charset="0"/>
              </a:rPr>
            </a:br>
            <a:r>
              <a:rPr lang="fr-FR" dirty="0">
                <a:solidFill>
                  <a:schemeClr val="tx1"/>
                </a:solidFill>
                <a:latin typeface="Arial" pitchFamily="34" charset="0"/>
              </a:rPr>
              <a:t/>
            </a:r>
            <a:br>
              <a:rPr lang="fr-FR" dirty="0">
                <a:solidFill>
                  <a:schemeClr val="tx1"/>
                </a:solidFill>
                <a:latin typeface="Arial" pitchFamily="34" charset="0"/>
              </a:rPr>
            </a:br>
            <a:r>
              <a:rPr lang="fr-FR" dirty="0">
                <a:solidFill>
                  <a:schemeClr val="tx1"/>
                </a:solidFill>
                <a:latin typeface="Arial" pitchFamily="34" charset="0"/>
              </a:rPr>
              <a:t>Sur 10 observations, la moyenne est donc 60 / 10 = 6.</a:t>
            </a:r>
          </a:p>
        </p:txBody>
      </p:sp>
    </p:spTree>
  </p:cSld>
  <p:clrMapOvr>
    <a:masterClrMapping/>
  </p:clrMapOvr>
  <p:transition>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4" name="Rectangle 4"/>
          <p:cNvSpPr>
            <a:spLocks noChangeArrowheads="1"/>
          </p:cNvSpPr>
          <p:nvPr/>
        </p:nvSpPr>
        <p:spPr bwMode="auto">
          <a:xfrm>
            <a:off x="809625" y="428625"/>
            <a:ext cx="8420100" cy="708025"/>
          </a:xfrm>
          <a:prstGeom prst="rect">
            <a:avLst/>
          </a:prstGeom>
          <a:noFill/>
          <a:ln w="9525">
            <a:noFill/>
            <a:miter lim="800000"/>
            <a:headEnd/>
            <a:tailEnd/>
          </a:ln>
          <a:effectLst/>
        </p:spPr>
        <p:txBody>
          <a:bodyPr>
            <a:spAutoFit/>
          </a:bodyPr>
          <a:lstStyle/>
          <a:p>
            <a:pPr algn="ctr">
              <a:defRPr/>
            </a:pPr>
            <a:r>
              <a:rPr lang="fr-FR" sz="4000" b="1" dirty="0">
                <a:solidFill>
                  <a:srgbClr val="0768B2"/>
                </a:solidFill>
                <a:latin typeface="Book Antiqua" panose="02040602050305030304" pitchFamily="18" charset="0"/>
                <a:cs typeface="Arial" charset="0"/>
              </a:rPr>
              <a:t>LA MOYENNE ARITHMÉTIQUE</a:t>
            </a:r>
            <a:endParaRPr lang="en-US" sz="4000" b="1" dirty="0">
              <a:solidFill>
                <a:srgbClr val="0768B2"/>
              </a:solidFill>
              <a:latin typeface="Book Antiqua" panose="02040602050305030304" pitchFamily="18" charset="0"/>
              <a:cs typeface="+mn-cs"/>
            </a:endParaRPr>
          </a:p>
        </p:txBody>
      </p:sp>
      <p:sp>
        <p:nvSpPr>
          <p:cNvPr id="9221" name="Text Box 6"/>
          <p:cNvSpPr txBox="1">
            <a:spLocks noChangeArrowheads="1"/>
          </p:cNvSpPr>
          <p:nvPr/>
        </p:nvSpPr>
        <p:spPr bwMode="auto">
          <a:xfrm>
            <a:off x="1238250" y="1428750"/>
            <a:ext cx="5589588" cy="461963"/>
          </a:xfrm>
          <a:prstGeom prst="rect">
            <a:avLst/>
          </a:prstGeom>
          <a:noFill/>
          <a:ln w="9525">
            <a:noFill/>
            <a:miter lim="800000"/>
            <a:headEnd/>
            <a:tailEnd/>
          </a:ln>
        </p:spPr>
        <p:txBody>
          <a:bodyPr wrap="none">
            <a:spAutoFit/>
          </a:bodyPr>
          <a:lstStyle/>
          <a:p>
            <a:r>
              <a:rPr lang="fr-FR" b="1" dirty="0">
                <a:solidFill>
                  <a:srgbClr val="FF0000"/>
                </a:solidFill>
                <a:latin typeface="Arial" pitchFamily="34" charset="0"/>
              </a:rPr>
              <a:t>La moyenne arithmétique pondérée: </a:t>
            </a:r>
          </a:p>
        </p:txBody>
      </p:sp>
      <p:sp>
        <p:nvSpPr>
          <p:cNvPr id="9222" name="Text Box 7"/>
          <p:cNvSpPr txBox="1">
            <a:spLocks noChangeArrowheads="1"/>
          </p:cNvSpPr>
          <p:nvPr/>
        </p:nvSpPr>
        <p:spPr bwMode="auto">
          <a:xfrm>
            <a:off x="809625" y="1928813"/>
            <a:ext cx="8502650" cy="1200150"/>
          </a:xfrm>
          <a:prstGeom prst="rect">
            <a:avLst/>
          </a:prstGeom>
          <a:noFill/>
          <a:ln w="9525">
            <a:noFill/>
            <a:miter lim="800000"/>
            <a:headEnd/>
            <a:tailEnd/>
          </a:ln>
        </p:spPr>
        <p:txBody>
          <a:bodyPr>
            <a:spAutoFit/>
          </a:bodyPr>
          <a:lstStyle/>
          <a:p>
            <a:pPr algn="just"/>
            <a:r>
              <a:rPr lang="fr-FR">
                <a:solidFill>
                  <a:schemeClr val="tx1"/>
                </a:solidFill>
              </a:rPr>
              <a:t>	Soit </a:t>
            </a:r>
            <a:r>
              <a:rPr lang="fr-FR">
                <a:solidFill>
                  <a:schemeClr val="tx1"/>
                </a:solidFill>
                <a:latin typeface="Arial" pitchFamily="34" charset="0"/>
              </a:rPr>
              <a:t>x</a:t>
            </a:r>
            <a:r>
              <a:rPr lang="fr-FR" baseline="-30000">
                <a:solidFill>
                  <a:schemeClr val="tx1"/>
                </a:solidFill>
                <a:latin typeface="Arial" pitchFamily="34" charset="0"/>
              </a:rPr>
              <a:t>1</a:t>
            </a:r>
            <a:r>
              <a:rPr lang="fr-FR">
                <a:solidFill>
                  <a:schemeClr val="tx1"/>
                </a:solidFill>
                <a:latin typeface="Arial" pitchFamily="34" charset="0"/>
              </a:rPr>
              <a:t>, x</a:t>
            </a:r>
            <a:r>
              <a:rPr lang="fr-FR" baseline="-30000">
                <a:solidFill>
                  <a:schemeClr val="tx1"/>
                </a:solidFill>
                <a:latin typeface="Arial" pitchFamily="34" charset="0"/>
              </a:rPr>
              <a:t>2</a:t>
            </a:r>
            <a:r>
              <a:rPr lang="fr-FR">
                <a:solidFill>
                  <a:schemeClr val="tx1"/>
                </a:solidFill>
                <a:latin typeface="Arial" pitchFamily="34" charset="0"/>
              </a:rPr>
              <a:t>, … x</a:t>
            </a:r>
            <a:r>
              <a:rPr lang="fr-FR" baseline="-30000">
                <a:solidFill>
                  <a:schemeClr val="tx1"/>
                </a:solidFill>
                <a:latin typeface="Arial" pitchFamily="34" charset="0"/>
              </a:rPr>
              <a:t>i</a:t>
            </a:r>
            <a:r>
              <a:rPr lang="fr-FR">
                <a:solidFill>
                  <a:schemeClr val="tx1"/>
                </a:solidFill>
                <a:latin typeface="Arial" pitchFamily="34" charset="0"/>
              </a:rPr>
              <a:t>;….x</a:t>
            </a:r>
            <a:r>
              <a:rPr lang="fr-FR" baseline="-30000">
                <a:solidFill>
                  <a:schemeClr val="tx1"/>
                </a:solidFill>
                <a:latin typeface="Arial" pitchFamily="34" charset="0"/>
              </a:rPr>
              <a:t>k</a:t>
            </a:r>
            <a:r>
              <a:rPr lang="fr-FR">
                <a:solidFill>
                  <a:schemeClr val="tx1"/>
                </a:solidFill>
                <a:latin typeface="Arial" pitchFamily="34" charset="0"/>
              </a:rPr>
              <a:t> une série statistique où chacune des valeurs élémentaire x</a:t>
            </a:r>
            <a:r>
              <a:rPr lang="fr-FR" baseline="-30000">
                <a:solidFill>
                  <a:schemeClr val="tx1"/>
                </a:solidFill>
                <a:latin typeface="Arial" pitchFamily="34" charset="0"/>
              </a:rPr>
              <a:t>i</a:t>
            </a:r>
            <a:r>
              <a:rPr lang="fr-FR">
                <a:solidFill>
                  <a:schemeClr val="tx1"/>
                </a:solidFill>
                <a:latin typeface="Arial" pitchFamily="34" charset="0"/>
              </a:rPr>
              <a:t> est répétée ni fois (sa fréquence étant fi). </a:t>
            </a:r>
          </a:p>
        </p:txBody>
      </p:sp>
      <p:sp>
        <p:nvSpPr>
          <p:cNvPr id="9223" name="Rectangle 10"/>
          <p:cNvSpPr>
            <a:spLocks noChangeArrowheads="1"/>
          </p:cNvSpPr>
          <p:nvPr/>
        </p:nvSpPr>
        <p:spPr bwMode="auto">
          <a:xfrm>
            <a:off x="4854575" y="3328988"/>
            <a:ext cx="9906000" cy="461962"/>
          </a:xfrm>
          <a:prstGeom prst="rect">
            <a:avLst/>
          </a:prstGeom>
          <a:noFill/>
          <a:ln w="9525">
            <a:noFill/>
            <a:miter lim="800000"/>
            <a:headEnd/>
            <a:tailEnd/>
          </a:ln>
        </p:spPr>
        <p:txBody>
          <a:bodyPr>
            <a:spAutoFit/>
          </a:bodyPr>
          <a:lstStyle/>
          <a:p>
            <a:endParaRPr lang="fr-FR"/>
          </a:p>
        </p:txBody>
      </p:sp>
      <p:graphicFrame>
        <p:nvGraphicFramePr>
          <p:cNvPr id="9218" name="Object 2"/>
          <p:cNvGraphicFramePr>
            <a:graphicFrameLocks noChangeAspect="1"/>
          </p:cNvGraphicFramePr>
          <p:nvPr/>
        </p:nvGraphicFramePr>
        <p:xfrm>
          <a:off x="2024063" y="3214688"/>
          <a:ext cx="6088062" cy="1235075"/>
        </p:xfrm>
        <a:graphic>
          <a:graphicData uri="http://schemas.openxmlformats.org/presentationml/2006/ole">
            <p:oleObj spid="_x0000_s9274" name="Equation" r:id="rId3" imgW="1790700" imgH="393700" progId="Equation.3">
              <p:embed/>
            </p:oleObj>
          </a:graphicData>
        </a:graphic>
      </p:graphicFrame>
      <p:sp>
        <p:nvSpPr>
          <p:cNvPr id="9224" name="Text Box 12"/>
          <p:cNvSpPr txBox="1">
            <a:spLocks noChangeArrowheads="1"/>
          </p:cNvSpPr>
          <p:nvPr/>
        </p:nvSpPr>
        <p:spPr bwMode="auto">
          <a:xfrm>
            <a:off x="452438" y="4500563"/>
            <a:ext cx="8926512" cy="1200150"/>
          </a:xfrm>
          <a:prstGeom prst="rect">
            <a:avLst/>
          </a:prstGeom>
          <a:noFill/>
          <a:ln w="9525">
            <a:noFill/>
            <a:miter lim="800000"/>
            <a:headEnd/>
            <a:tailEnd/>
          </a:ln>
        </p:spPr>
        <p:txBody>
          <a:bodyPr>
            <a:spAutoFit/>
          </a:bodyPr>
          <a:lstStyle/>
          <a:p>
            <a:r>
              <a:rPr lang="fr-FR">
                <a:solidFill>
                  <a:schemeClr val="tx1"/>
                </a:solidFill>
                <a:latin typeface="Arial" pitchFamily="34" charset="0"/>
              </a:rPr>
              <a:t>Si les données sont organisées en classes de centre c</a:t>
            </a:r>
            <a:r>
              <a:rPr lang="fr-FR" baseline="-30000">
                <a:solidFill>
                  <a:schemeClr val="tx1"/>
                </a:solidFill>
                <a:latin typeface="Arial" pitchFamily="34" charset="0"/>
              </a:rPr>
              <a:t>i</a:t>
            </a:r>
            <a:r>
              <a:rPr lang="fr-FR">
                <a:solidFill>
                  <a:schemeClr val="tx1"/>
                </a:solidFill>
                <a:latin typeface="Arial" pitchFamily="34" charset="0"/>
              </a:rPr>
              <a:t> et de fréquences f</a:t>
            </a:r>
            <a:r>
              <a:rPr lang="fr-FR" baseline="-30000">
                <a:solidFill>
                  <a:schemeClr val="tx1"/>
                </a:solidFill>
                <a:latin typeface="Arial" pitchFamily="34" charset="0"/>
              </a:rPr>
              <a:t>i</a:t>
            </a:r>
            <a:r>
              <a:rPr lang="fr-FR">
                <a:solidFill>
                  <a:schemeClr val="tx1"/>
                </a:solidFill>
                <a:latin typeface="Arial" pitchFamily="34" charset="0"/>
              </a:rPr>
              <a:t>, on aura :</a:t>
            </a:r>
            <a:endParaRPr lang="fr-FR">
              <a:solidFill>
                <a:schemeClr val="tx1"/>
              </a:solidFill>
              <a:cs typeface="Times New Roman" pitchFamily="18" charset="0"/>
            </a:endParaRPr>
          </a:p>
          <a:p>
            <a:endParaRPr lang="fr-FR">
              <a:solidFill>
                <a:schemeClr val="tx1"/>
              </a:solidFill>
            </a:endParaRPr>
          </a:p>
        </p:txBody>
      </p:sp>
      <p:graphicFrame>
        <p:nvGraphicFramePr>
          <p:cNvPr id="9219" name="Object 3"/>
          <p:cNvGraphicFramePr>
            <a:graphicFrameLocks noChangeAspect="1"/>
          </p:cNvGraphicFramePr>
          <p:nvPr/>
        </p:nvGraphicFramePr>
        <p:xfrm>
          <a:off x="2024063" y="5286375"/>
          <a:ext cx="6002337" cy="1235075"/>
        </p:xfrm>
        <a:graphic>
          <a:graphicData uri="http://schemas.openxmlformats.org/presentationml/2006/ole">
            <p:oleObj spid="_x0000_s9275" name="Équation" r:id="rId4" imgW="1765300" imgH="393700" progId="Equation.3">
              <p:embed/>
            </p:oleObj>
          </a:graphicData>
        </a:graphic>
      </p:graphicFrame>
      <p:sp>
        <p:nvSpPr>
          <p:cNvPr id="9" name="Espace réservé du numéro de diapositive 8"/>
          <p:cNvSpPr>
            <a:spLocks noGrp="1"/>
          </p:cNvSpPr>
          <p:nvPr>
            <p:ph type="sldNum" sz="quarter" idx="12"/>
          </p:nvPr>
        </p:nvSpPr>
        <p:spPr/>
        <p:txBody>
          <a:bodyPr/>
          <a:lstStyle/>
          <a:p>
            <a:pPr>
              <a:defRPr/>
            </a:pPr>
            <a:fld id="{782BB10E-4F65-45CE-BB60-DD05522FB103}" type="slidenum">
              <a:rPr lang="en-US" smtClean="0"/>
              <a:pPr>
                <a:defRPr/>
              </a:pPr>
              <a:t>56</a:t>
            </a:fld>
            <a:endParaRPr lang="en-US" dirty="0"/>
          </a:p>
        </p:txBody>
      </p:sp>
    </p:spTree>
  </p:cSld>
  <p:clrMapOvr>
    <a:masterClrMapping/>
  </p:clrMapOvr>
  <p:transition>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4" name="Rectangle 4"/>
          <p:cNvSpPr>
            <a:spLocks noChangeArrowheads="1"/>
          </p:cNvSpPr>
          <p:nvPr/>
        </p:nvSpPr>
        <p:spPr bwMode="auto">
          <a:xfrm>
            <a:off x="809625" y="428625"/>
            <a:ext cx="8420100" cy="708025"/>
          </a:xfrm>
          <a:prstGeom prst="rect">
            <a:avLst/>
          </a:prstGeom>
          <a:noFill/>
          <a:ln w="9525">
            <a:noFill/>
            <a:miter lim="800000"/>
            <a:headEnd/>
            <a:tailEnd/>
          </a:ln>
          <a:effectLst/>
        </p:spPr>
        <p:txBody>
          <a:bodyPr>
            <a:spAutoFit/>
          </a:bodyPr>
          <a:lstStyle/>
          <a:p>
            <a:pPr algn="ctr">
              <a:defRPr/>
            </a:pPr>
            <a:r>
              <a:rPr lang="fr-FR" sz="4000" b="1" dirty="0">
                <a:solidFill>
                  <a:srgbClr val="0654B2"/>
                </a:solidFill>
                <a:latin typeface="Book Antiqua" panose="02040602050305030304" pitchFamily="18" charset="0"/>
                <a:cs typeface="Arial" charset="0"/>
              </a:rPr>
              <a:t>LA MOYENNE ARITHMÉTIQUE</a:t>
            </a:r>
            <a:endParaRPr lang="en-US" sz="4000" b="1" dirty="0">
              <a:solidFill>
                <a:srgbClr val="0654B2"/>
              </a:solidFill>
              <a:latin typeface="Book Antiqua" panose="02040602050305030304" pitchFamily="18" charset="0"/>
              <a:cs typeface="+mn-cs"/>
            </a:endParaRPr>
          </a:p>
        </p:txBody>
      </p:sp>
      <p:sp>
        <p:nvSpPr>
          <p:cNvPr id="76803" name="Text Box 7"/>
          <p:cNvSpPr txBox="1">
            <a:spLocks noChangeArrowheads="1"/>
          </p:cNvSpPr>
          <p:nvPr/>
        </p:nvSpPr>
        <p:spPr bwMode="auto">
          <a:xfrm>
            <a:off x="344488" y="1928813"/>
            <a:ext cx="9288462" cy="576262"/>
          </a:xfrm>
          <a:prstGeom prst="rect">
            <a:avLst/>
          </a:prstGeom>
          <a:noFill/>
          <a:ln w="9525">
            <a:noFill/>
            <a:miter lim="800000"/>
            <a:headEnd/>
            <a:tailEnd/>
          </a:ln>
        </p:spPr>
        <p:txBody>
          <a:bodyPr>
            <a:spAutoFit/>
          </a:bodyPr>
          <a:lstStyle/>
          <a:p>
            <a:pPr>
              <a:lnSpc>
                <a:spcPct val="150000"/>
              </a:lnSpc>
            </a:pPr>
            <a:r>
              <a:rPr lang="fr-FR">
                <a:solidFill>
                  <a:schemeClr val="tx1"/>
                </a:solidFill>
              </a:rPr>
              <a:t>	</a:t>
            </a:r>
            <a:endParaRPr lang="fr-FR">
              <a:solidFill>
                <a:schemeClr val="tx1"/>
              </a:solidFill>
              <a:latin typeface="Arial" pitchFamily="34" charset="0"/>
            </a:endParaRPr>
          </a:p>
        </p:txBody>
      </p:sp>
      <p:sp>
        <p:nvSpPr>
          <p:cNvPr id="76804" name="Rectangle 10"/>
          <p:cNvSpPr>
            <a:spLocks noChangeArrowheads="1"/>
          </p:cNvSpPr>
          <p:nvPr/>
        </p:nvSpPr>
        <p:spPr bwMode="auto">
          <a:xfrm>
            <a:off x="4854575" y="3328988"/>
            <a:ext cx="9906000" cy="461962"/>
          </a:xfrm>
          <a:prstGeom prst="rect">
            <a:avLst/>
          </a:prstGeom>
          <a:noFill/>
          <a:ln w="9525">
            <a:noFill/>
            <a:miter lim="800000"/>
            <a:headEnd/>
            <a:tailEnd/>
          </a:ln>
        </p:spPr>
        <p:txBody>
          <a:bodyPr>
            <a:spAutoFit/>
          </a:bodyPr>
          <a:lstStyle/>
          <a:p>
            <a:endParaRPr lang="fr-FR"/>
          </a:p>
        </p:txBody>
      </p:sp>
      <p:sp>
        <p:nvSpPr>
          <p:cNvPr id="9" name="Espace réservé du numéro de diapositive 8"/>
          <p:cNvSpPr>
            <a:spLocks noGrp="1"/>
          </p:cNvSpPr>
          <p:nvPr>
            <p:ph type="sldNum" sz="quarter" idx="12"/>
          </p:nvPr>
        </p:nvSpPr>
        <p:spPr/>
        <p:txBody>
          <a:bodyPr/>
          <a:lstStyle/>
          <a:p>
            <a:pPr>
              <a:defRPr/>
            </a:pPr>
            <a:fld id="{3DE98596-7AB6-496F-A653-F9F29281DB8B}" type="slidenum">
              <a:rPr lang="en-US" smtClean="0"/>
              <a:pPr>
                <a:defRPr/>
              </a:pPr>
              <a:t>57</a:t>
            </a:fld>
            <a:endParaRPr lang="en-US" dirty="0"/>
          </a:p>
        </p:txBody>
      </p:sp>
      <p:graphicFrame>
        <p:nvGraphicFramePr>
          <p:cNvPr id="10" name="Tableau 9"/>
          <p:cNvGraphicFramePr>
            <a:graphicFrameLocks noGrp="1"/>
          </p:cNvGraphicFramePr>
          <p:nvPr>
            <p:extLst>
              <p:ext uri="{D42A27DB-BD31-4B8C-83A1-F6EECF244321}">
                <p14:modId xmlns="" xmlns:p14="http://schemas.microsoft.com/office/powerpoint/2010/main" val="3165416744"/>
              </p:ext>
            </p:extLst>
          </p:nvPr>
        </p:nvGraphicFramePr>
        <p:xfrm>
          <a:off x="560388" y="1268413"/>
          <a:ext cx="9001000" cy="5212080"/>
        </p:xfrm>
        <a:graphic>
          <a:graphicData uri="http://schemas.openxmlformats.org/drawingml/2006/table">
            <a:tbl>
              <a:tblPr/>
              <a:tblGrid>
                <a:gridCol w="392576"/>
                <a:gridCol w="2415736"/>
                <a:gridCol w="1728194"/>
                <a:gridCol w="1352142"/>
                <a:gridCol w="3112352"/>
              </a:tblGrid>
              <a:tr h="457200">
                <a:tc>
                  <a:txBody>
                    <a:bodyPr/>
                    <a:lstStyle/>
                    <a:p>
                      <a:r>
                        <a:rPr lang="fr-FR" sz="2400" dirty="0">
                          <a:solidFill>
                            <a:schemeClr val="tx1"/>
                          </a:solidFill>
                        </a:rPr>
                        <a:t> </a:t>
                      </a:r>
                    </a:p>
                  </a:txBody>
                  <a:tcPr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tabLst>
                          <a:tab pos="90170" algn="l"/>
                        </a:tabLst>
                      </a:pPr>
                      <a:r>
                        <a:rPr lang="fr-FR" sz="2400" b="1">
                          <a:solidFill>
                            <a:schemeClr val="tx1"/>
                          </a:solidFill>
                          <a:latin typeface="Comic Sans MS"/>
                          <a:cs typeface="Arial"/>
                        </a:rPr>
                        <a:t>Matière </a:t>
                      </a:r>
                      <a:endParaRPr lang="fr-FR" sz="240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90170" algn="l"/>
                        </a:tabLst>
                      </a:pPr>
                      <a:r>
                        <a:rPr lang="fr-FR" sz="2400" b="1">
                          <a:solidFill>
                            <a:schemeClr val="tx1"/>
                          </a:solidFill>
                          <a:latin typeface="Comic Sans MS"/>
                          <a:cs typeface="Arial"/>
                        </a:rPr>
                        <a:t>Coefficient </a:t>
                      </a:r>
                      <a:endParaRPr lang="fr-FR" sz="240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90170" algn="l"/>
                        </a:tabLst>
                      </a:pPr>
                      <a:r>
                        <a:rPr lang="fr-FR" sz="2400" b="1">
                          <a:solidFill>
                            <a:schemeClr val="tx1"/>
                          </a:solidFill>
                          <a:latin typeface="Comic Sans MS"/>
                          <a:cs typeface="Arial"/>
                        </a:rPr>
                        <a:t>note</a:t>
                      </a:r>
                      <a:endParaRPr lang="fr-FR" sz="240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90170" algn="l"/>
                        </a:tabLst>
                      </a:pPr>
                      <a:r>
                        <a:rPr lang="fr-FR" sz="2400" b="1">
                          <a:solidFill>
                            <a:schemeClr val="tx1"/>
                          </a:solidFill>
                          <a:latin typeface="Comic Sans MS"/>
                          <a:cs typeface="Arial"/>
                        </a:rPr>
                        <a:t>notes coefficientées</a:t>
                      </a:r>
                      <a:endParaRPr lang="fr-FR" sz="240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r>
                        <a:rPr lang="fr-FR" sz="2400">
                          <a:solidFill>
                            <a:schemeClr val="tx1"/>
                          </a:solidFill>
                        </a:rPr>
                        <a:t> </a:t>
                      </a:r>
                    </a:p>
                  </a:txBody>
                  <a:tcPr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tabLst>
                          <a:tab pos="90170" algn="l"/>
                        </a:tabLst>
                      </a:pPr>
                      <a:r>
                        <a:rPr lang="fr-FR" sz="2400">
                          <a:solidFill>
                            <a:schemeClr val="tx1"/>
                          </a:solidFill>
                          <a:latin typeface="Comic Sans MS"/>
                          <a:cs typeface="Arial"/>
                        </a:rPr>
                        <a:t>Français </a:t>
                      </a:r>
                      <a:endParaRPr lang="fr-FR" sz="240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90170" algn="l"/>
                        </a:tabLst>
                      </a:pPr>
                      <a:r>
                        <a:rPr lang="fr-FR" sz="2400" b="1" dirty="0">
                          <a:solidFill>
                            <a:schemeClr val="tx1"/>
                          </a:solidFill>
                          <a:latin typeface="Comic Sans MS"/>
                          <a:cs typeface="Arial"/>
                        </a:rPr>
                        <a:t>4</a:t>
                      </a:r>
                      <a:endParaRPr lang="fr-FR" sz="2400" dirty="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90170" algn="l"/>
                        </a:tabLst>
                      </a:pPr>
                      <a:r>
                        <a:rPr lang="fr-FR" sz="2400">
                          <a:solidFill>
                            <a:schemeClr val="tx1"/>
                          </a:solidFill>
                          <a:latin typeface="Comic Sans MS"/>
                          <a:cs typeface="Arial"/>
                        </a:rPr>
                        <a:t>12</a:t>
                      </a:r>
                      <a:endParaRPr lang="fr-FR" sz="240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90170" algn="l"/>
                        </a:tabLst>
                      </a:pPr>
                      <a:r>
                        <a:rPr lang="fr-FR" sz="2400" b="1" dirty="0" smtClean="0">
                          <a:solidFill>
                            <a:schemeClr val="tx1"/>
                          </a:solidFill>
                          <a:latin typeface="Comic Sans MS"/>
                          <a:cs typeface="Arial"/>
                        </a:rPr>
                        <a:t>4x 12=  48             </a:t>
                      </a:r>
                      <a:endParaRPr lang="fr-FR" sz="2400" dirty="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r>
                        <a:rPr lang="fr-FR" sz="2400">
                          <a:solidFill>
                            <a:schemeClr val="tx1"/>
                          </a:solidFill>
                        </a:rPr>
                        <a:t> </a:t>
                      </a:r>
                    </a:p>
                  </a:txBody>
                  <a:tcPr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tabLst>
                          <a:tab pos="90170" algn="l"/>
                        </a:tabLst>
                      </a:pPr>
                      <a:r>
                        <a:rPr lang="fr-FR" sz="2400">
                          <a:solidFill>
                            <a:schemeClr val="tx1"/>
                          </a:solidFill>
                          <a:latin typeface="Comic Sans MS"/>
                          <a:cs typeface="Arial"/>
                        </a:rPr>
                        <a:t>maths</a:t>
                      </a:r>
                      <a:endParaRPr lang="fr-FR" sz="240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90170" algn="l"/>
                        </a:tabLst>
                      </a:pPr>
                      <a:r>
                        <a:rPr lang="fr-FR" sz="2400" b="1">
                          <a:solidFill>
                            <a:schemeClr val="tx1"/>
                          </a:solidFill>
                          <a:latin typeface="Comic Sans MS"/>
                          <a:cs typeface="Arial"/>
                        </a:rPr>
                        <a:t>4</a:t>
                      </a:r>
                      <a:endParaRPr lang="fr-FR" sz="240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90170" algn="l"/>
                        </a:tabLst>
                      </a:pPr>
                      <a:r>
                        <a:rPr lang="fr-FR" sz="2400">
                          <a:solidFill>
                            <a:schemeClr val="tx1"/>
                          </a:solidFill>
                          <a:latin typeface="Comic Sans MS"/>
                          <a:cs typeface="Arial"/>
                        </a:rPr>
                        <a:t>8</a:t>
                      </a:r>
                      <a:endParaRPr lang="fr-FR" sz="240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90170" algn="l"/>
                        </a:tabLst>
                      </a:pPr>
                      <a:r>
                        <a:rPr lang="fr-FR" sz="2400" b="1" dirty="0" smtClean="0">
                          <a:solidFill>
                            <a:schemeClr val="tx1"/>
                          </a:solidFill>
                          <a:latin typeface="Comic Sans MS"/>
                          <a:cs typeface="Arial"/>
                        </a:rPr>
                        <a:t>4x </a:t>
                      </a:r>
                      <a:r>
                        <a:rPr lang="fr-FR" sz="2400" b="1" dirty="0">
                          <a:solidFill>
                            <a:schemeClr val="tx1"/>
                          </a:solidFill>
                          <a:latin typeface="Comic Sans MS"/>
                          <a:cs typeface="Arial"/>
                        </a:rPr>
                        <a:t>8 </a:t>
                      </a:r>
                      <a:r>
                        <a:rPr lang="fr-FR" sz="2400" b="1" dirty="0" smtClean="0">
                          <a:solidFill>
                            <a:schemeClr val="tx1"/>
                          </a:solidFill>
                          <a:latin typeface="Comic Sans MS"/>
                          <a:cs typeface="Arial"/>
                        </a:rPr>
                        <a:t>= 32                 </a:t>
                      </a:r>
                      <a:endParaRPr lang="fr-FR" sz="2400" dirty="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r>
                        <a:rPr lang="fr-FR" sz="2400">
                          <a:solidFill>
                            <a:schemeClr val="tx1"/>
                          </a:solidFill>
                        </a:rPr>
                        <a:t> </a:t>
                      </a:r>
                    </a:p>
                  </a:txBody>
                  <a:tcPr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tabLst>
                          <a:tab pos="90170" algn="l"/>
                        </a:tabLst>
                      </a:pPr>
                      <a:r>
                        <a:rPr lang="fr-FR" sz="2400">
                          <a:solidFill>
                            <a:schemeClr val="tx1"/>
                          </a:solidFill>
                          <a:latin typeface="Comic Sans MS"/>
                          <a:cs typeface="Arial"/>
                        </a:rPr>
                        <a:t>Langue vivante</a:t>
                      </a:r>
                      <a:endParaRPr lang="fr-FR" sz="240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90170" algn="l"/>
                        </a:tabLst>
                      </a:pPr>
                      <a:r>
                        <a:rPr lang="fr-FR" sz="2400" b="1">
                          <a:solidFill>
                            <a:schemeClr val="tx1"/>
                          </a:solidFill>
                          <a:latin typeface="Comic Sans MS"/>
                          <a:cs typeface="Arial"/>
                        </a:rPr>
                        <a:t>1</a:t>
                      </a:r>
                      <a:endParaRPr lang="fr-FR" sz="240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90170" algn="l"/>
                        </a:tabLst>
                      </a:pPr>
                      <a:r>
                        <a:rPr lang="fr-FR" sz="2400">
                          <a:solidFill>
                            <a:schemeClr val="tx1"/>
                          </a:solidFill>
                          <a:latin typeface="Comic Sans MS"/>
                          <a:cs typeface="Arial"/>
                        </a:rPr>
                        <a:t>5</a:t>
                      </a:r>
                      <a:endParaRPr lang="fr-FR" sz="240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90170" algn="l"/>
                        </a:tabLst>
                      </a:pPr>
                      <a:r>
                        <a:rPr lang="fr-FR" sz="2400" b="1" dirty="0">
                          <a:solidFill>
                            <a:schemeClr val="tx1"/>
                          </a:solidFill>
                          <a:latin typeface="Comic Sans MS"/>
                          <a:cs typeface="Arial"/>
                        </a:rPr>
                        <a:t>1 </a:t>
                      </a:r>
                      <a:r>
                        <a:rPr lang="fr-FR" sz="2400" b="1" dirty="0" smtClean="0">
                          <a:solidFill>
                            <a:schemeClr val="tx1"/>
                          </a:solidFill>
                          <a:latin typeface="Comic Sans MS"/>
                          <a:cs typeface="Arial"/>
                        </a:rPr>
                        <a:t>x5 </a:t>
                      </a:r>
                      <a:r>
                        <a:rPr lang="fr-FR" sz="2400" b="1" dirty="0">
                          <a:solidFill>
                            <a:schemeClr val="tx1"/>
                          </a:solidFill>
                          <a:latin typeface="Comic Sans MS"/>
                          <a:cs typeface="Arial"/>
                        </a:rPr>
                        <a:t>= </a:t>
                      </a:r>
                      <a:r>
                        <a:rPr lang="fr-FR" sz="2400" b="1" dirty="0" smtClean="0">
                          <a:solidFill>
                            <a:schemeClr val="tx1"/>
                          </a:solidFill>
                          <a:latin typeface="Comic Sans MS"/>
                          <a:cs typeface="Arial"/>
                        </a:rPr>
                        <a:t>5                   </a:t>
                      </a:r>
                      <a:endParaRPr lang="fr-FR" sz="2400" dirty="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r>
                        <a:rPr lang="fr-FR" sz="2400">
                          <a:solidFill>
                            <a:schemeClr val="tx1"/>
                          </a:solidFill>
                        </a:rPr>
                        <a:t> </a:t>
                      </a:r>
                    </a:p>
                  </a:txBody>
                  <a:tcPr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tabLst>
                          <a:tab pos="90170" algn="l"/>
                        </a:tabLst>
                      </a:pPr>
                      <a:r>
                        <a:rPr lang="fr-FR" sz="2400">
                          <a:solidFill>
                            <a:schemeClr val="tx1"/>
                          </a:solidFill>
                          <a:latin typeface="Comic Sans MS"/>
                          <a:cs typeface="Arial"/>
                        </a:rPr>
                        <a:t>EPS</a:t>
                      </a:r>
                      <a:endParaRPr lang="fr-FR" sz="240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90170" algn="l"/>
                        </a:tabLst>
                      </a:pPr>
                      <a:r>
                        <a:rPr lang="fr-FR" sz="2400" b="1">
                          <a:solidFill>
                            <a:schemeClr val="tx1"/>
                          </a:solidFill>
                          <a:latin typeface="Comic Sans MS"/>
                          <a:cs typeface="Arial"/>
                        </a:rPr>
                        <a:t>1</a:t>
                      </a:r>
                      <a:endParaRPr lang="fr-FR" sz="240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90170" algn="l"/>
                        </a:tabLst>
                      </a:pPr>
                      <a:r>
                        <a:rPr lang="fr-FR" sz="2400">
                          <a:solidFill>
                            <a:schemeClr val="tx1"/>
                          </a:solidFill>
                          <a:latin typeface="Comic Sans MS"/>
                          <a:cs typeface="Arial"/>
                        </a:rPr>
                        <a:t>14</a:t>
                      </a:r>
                      <a:endParaRPr lang="fr-FR" sz="240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90170" algn="l"/>
                        </a:tabLst>
                      </a:pPr>
                      <a:r>
                        <a:rPr lang="fr-FR" sz="2400" b="1" dirty="0">
                          <a:solidFill>
                            <a:schemeClr val="tx1"/>
                          </a:solidFill>
                          <a:latin typeface="Comic Sans MS"/>
                          <a:cs typeface="Arial"/>
                        </a:rPr>
                        <a:t>1 </a:t>
                      </a:r>
                      <a:r>
                        <a:rPr lang="fr-FR" sz="2400" b="1" dirty="0" smtClean="0">
                          <a:solidFill>
                            <a:schemeClr val="tx1"/>
                          </a:solidFill>
                          <a:latin typeface="Comic Sans MS"/>
                          <a:cs typeface="Arial"/>
                        </a:rPr>
                        <a:t>x14 </a:t>
                      </a:r>
                      <a:r>
                        <a:rPr lang="fr-FR" sz="2400" b="1" dirty="0">
                          <a:solidFill>
                            <a:schemeClr val="tx1"/>
                          </a:solidFill>
                          <a:latin typeface="Comic Sans MS"/>
                          <a:cs typeface="Arial"/>
                        </a:rPr>
                        <a:t>= </a:t>
                      </a:r>
                      <a:r>
                        <a:rPr lang="fr-FR" sz="2400" b="1" dirty="0" smtClean="0">
                          <a:solidFill>
                            <a:schemeClr val="tx1"/>
                          </a:solidFill>
                          <a:latin typeface="Comic Sans MS"/>
                          <a:cs typeface="Arial"/>
                        </a:rPr>
                        <a:t>14              </a:t>
                      </a:r>
                      <a:endParaRPr lang="fr-FR" sz="2400" dirty="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r>
                        <a:rPr lang="fr-FR" sz="2400">
                          <a:solidFill>
                            <a:schemeClr val="tx1"/>
                          </a:solidFill>
                        </a:rPr>
                        <a:t> </a:t>
                      </a:r>
                    </a:p>
                  </a:txBody>
                  <a:tcPr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tabLst>
                          <a:tab pos="90170" algn="l"/>
                        </a:tabLst>
                      </a:pPr>
                      <a:r>
                        <a:rPr lang="fr-FR" sz="2400">
                          <a:solidFill>
                            <a:schemeClr val="tx1"/>
                          </a:solidFill>
                          <a:latin typeface="Comic Sans MS"/>
                          <a:cs typeface="Arial"/>
                        </a:rPr>
                        <a:t>Enseignement professionnel</a:t>
                      </a:r>
                      <a:endParaRPr lang="fr-FR" sz="240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90170" algn="l"/>
                        </a:tabLst>
                      </a:pPr>
                      <a:r>
                        <a:rPr lang="fr-FR" sz="2400" b="1">
                          <a:solidFill>
                            <a:schemeClr val="tx1"/>
                          </a:solidFill>
                          <a:latin typeface="Comic Sans MS"/>
                          <a:cs typeface="Arial"/>
                        </a:rPr>
                        <a:t>10</a:t>
                      </a:r>
                      <a:endParaRPr lang="fr-FR" sz="240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90170" algn="l"/>
                        </a:tabLst>
                      </a:pPr>
                      <a:r>
                        <a:rPr lang="fr-FR" sz="2400">
                          <a:solidFill>
                            <a:schemeClr val="tx1"/>
                          </a:solidFill>
                          <a:latin typeface="Comic Sans MS"/>
                          <a:cs typeface="Arial"/>
                        </a:rPr>
                        <a:t>9,5</a:t>
                      </a:r>
                      <a:endParaRPr lang="fr-FR" sz="240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tabLst>
                          <a:tab pos="90170" algn="l"/>
                        </a:tabLst>
                      </a:pPr>
                      <a:r>
                        <a:rPr lang="fr-FR" sz="2400" b="1" dirty="0">
                          <a:solidFill>
                            <a:schemeClr val="tx1"/>
                          </a:solidFill>
                          <a:latin typeface="Comic Sans MS"/>
                          <a:cs typeface="Arial"/>
                        </a:rPr>
                        <a:t>10  </a:t>
                      </a:r>
                      <a:r>
                        <a:rPr lang="fr-FR" sz="2400" b="1" dirty="0" smtClean="0">
                          <a:solidFill>
                            <a:schemeClr val="tx1"/>
                          </a:solidFill>
                          <a:latin typeface="Comic Sans MS"/>
                          <a:cs typeface="Arial"/>
                        </a:rPr>
                        <a:t>x9,5 </a:t>
                      </a:r>
                      <a:r>
                        <a:rPr lang="fr-FR" sz="2400" b="1" dirty="0">
                          <a:solidFill>
                            <a:schemeClr val="tx1"/>
                          </a:solidFill>
                          <a:latin typeface="Comic Sans MS"/>
                          <a:cs typeface="Arial"/>
                        </a:rPr>
                        <a:t>=    </a:t>
                      </a:r>
                      <a:r>
                        <a:rPr lang="fr-FR" sz="2400" b="1" dirty="0" smtClean="0">
                          <a:solidFill>
                            <a:schemeClr val="tx1"/>
                          </a:solidFill>
                          <a:latin typeface="Comic Sans MS"/>
                          <a:cs typeface="Arial"/>
                        </a:rPr>
                        <a:t>95       </a:t>
                      </a:r>
                      <a:endParaRPr lang="fr-FR" sz="2400" dirty="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r>
                        <a:rPr lang="fr-FR" sz="2400">
                          <a:solidFill>
                            <a:schemeClr val="tx1"/>
                          </a:solidFill>
                        </a:rPr>
                        <a:t> </a:t>
                      </a:r>
                    </a:p>
                  </a:txBody>
                  <a:tcPr anchor="ctr">
                    <a:lnL>
                      <a:noFill/>
                    </a:lnL>
                    <a:lnR w="12700" cap="flat" cmpd="sng" algn="ctr">
                      <a:solidFill>
                        <a:srgbClr val="000000"/>
                      </a:solidFill>
                      <a:prstDash val="solid"/>
                      <a:round/>
                      <a:headEnd type="none" w="med" len="med"/>
                      <a:tailEnd type="none" w="med" len="med"/>
                    </a:lnR>
                    <a:lnT>
                      <a:noFill/>
                    </a:lnT>
                    <a:lnB>
                      <a:noFill/>
                    </a:lnB>
                  </a:tcPr>
                </a:tc>
                <a:tc gridSpan="3">
                  <a:txBody>
                    <a:bodyPr/>
                    <a:lstStyle/>
                    <a:p>
                      <a:r>
                        <a:rPr lang="fr-FR" sz="2400" b="1" dirty="0">
                          <a:solidFill>
                            <a:schemeClr val="tx1"/>
                          </a:solidFill>
                          <a:latin typeface="Comic Sans MS"/>
                          <a:cs typeface="Arial"/>
                        </a:rPr>
                        <a:t>Total des coefficients : 4  +4 + 1 + 1 + 10 = 20 </a:t>
                      </a:r>
                      <a:endParaRPr lang="fr-FR" sz="2400" b="1" dirty="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a:txBody>
                    <a:bodyPr/>
                    <a:lstStyle/>
                    <a:p>
                      <a:endParaRPr lang="fr-FR" sz="240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r>
                        <a:rPr lang="fr-FR" sz="2400">
                          <a:solidFill>
                            <a:schemeClr val="tx1"/>
                          </a:solidFill>
                        </a:rPr>
                        <a:t> </a:t>
                      </a:r>
                    </a:p>
                  </a:txBody>
                  <a:tcPr anchor="ctr">
                    <a:lnL>
                      <a:noFill/>
                    </a:lnL>
                    <a:lnR w="12700" cap="flat" cmpd="sng" algn="ctr">
                      <a:solidFill>
                        <a:srgbClr val="000000"/>
                      </a:solidFill>
                      <a:prstDash val="solid"/>
                      <a:round/>
                      <a:headEnd type="none" w="med" len="med"/>
                      <a:tailEnd type="none" w="med" len="med"/>
                    </a:lnR>
                    <a:lnT>
                      <a:noFill/>
                    </a:lnT>
                    <a:lnB>
                      <a:noFill/>
                    </a:lnB>
                  </a:tcPr>
                </a:tc>
                <a:tc gridSpan="3">
                  <a:txBody>
                    <a:bodyPr/>
                    <a:lstStyle/>
                    <a:p>
                      <a:pPr>
                        <a:tabLst>
                          <a:tab pos="90170" algn="l"/>
                        </a:tabLst>
                      </a:pPr>
                      <a:r>
                        <a:rPr lang="fr-FR" sz="2400" b="1" i="1">
                          <a:solidFill>
                            <a:schemeClr val="tx1"/>
                          </a:solidFill>
                          <a:latin typeface="Comic Sans MS"/>
                          <a:cs typeface="Arial"/>
                        </a:rPr>
                        <a:t>Total des notes coefficientées :</a:t>
                      </a:r>
                      <a:endParaRPr lang="fr-FR" sz="240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a:txBody>
                    <a:bodyPr/>
                    <a:lstStyle/>
                    <a:p>
                      <a:pPr algn="ctr">
                        <a:tabLst>
                          <a:tab pos="90170" algn="l"/>
                        </a:tabLst>
                      </a:pPr>
                      <a:r>
                        <a:rPr lang="fr-FR" sz="2400" b="1" i="1">
                          <a:solidFill>
                            <a:schemeClr val="tx1"/>
                          </a:solidFill>
                          <a:latin typeface="Comic Sans MS"/>
                          <a:cs typeface="Arial"/>
                        </a:rPr>
                        <a:t>194</a:t>
                      </a:r>
                      <a:endParaRPr lang="fr-FR" sz="2400">
                        <a:solidFill>
                          <a:schemeClr val="tx1"/>
                        </a:solidFill>
                      </a:endParaRPr>
                    </a:p>
                  </a:txBody>
                  <a:tcPr marL="44450" marR="444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r>
                        <a:rPr lang="fr-FR" sz="2400">
                          <a:solidFill>
                            <a:schemeClr val="tx1"/>
                          </a:solidFill>
                        </a:rPr>
                        <a:t> </a:t>
                      </a:r>
                    </a:p>
                  </a:txBody>
                  <a:tcPr anchor="ctr">
                    <a:lnL>
                      <a:noFill/>
                    </a:lnL>
                    <a:lnR>
                      <a:noFill/>
                    </a:lnR>
                    <a:lnT>
                      <a:noFill/>
                    </a:lnT>
                    <a:lnB>
                      <a:noFill/>
                    </a:lnB>
                  </a:tcPr>
                </a:tc>
                <a:tc gridSpan="4">
                  <a:txBody>
                    <a:bodyPr/>
                    <a:lstStyle/>
                    <a:p>
                      <a:pPr marL="76200">
                        <a:tabLst>
                          <a:tab pos="90170" algn="l"/>
                        </a:tabLst>
                      </a:pPr>
                      <a:r>
                        <a:rPr lang="fr-FR" sz="2400" dirty="0">
                          <a:solidFill>
                            <a:schemeClr val="tx1"/>
                          </a:solidFill>
                          <a:latin typeface="Comic Sans MS"/>
                          <a:cs typeface="Arial"/>
                        </a:rPr>
                        <a:t>Moyenne pondérée :   </a:t>
                      </a:r>
                      <a:r>
                        <a:rPr lang="fr-FR" sz="2400" dirty="0" smtClean="0">
                          <a:solidFill>
                            <a:schemeClr val="tx1"/>
                          </a:solidFill>
                          <a:latin typeface="Comic Sans MS"/>
                          <a:cs typeface="Arial"/>
                        </a:rPr>
                        <a:t>194/20 =  </a:t>
                      </a:r>
                      <a:r>
                        <a:rPr lang="fr-FR" sz="2400" dirty="0">
                          <a:solidFill>
                            <a:schemeClr val="tx1"/>
                          </a:solidFill>
                          <a:latin typeface="Comic Sans MS"/>
                          <a:cs typeface="Arial"/>
                        </a:rPr>
                        <a:t>9,7   </a:t>
                      </a:r>
                      <a:r>
                        <a:rPr lang="fr-FR" sz="2400" i="1" dirty="0">
                          <a:solidFill>
                            <a:schemeClr val="tx1"/>
                          </a:solidFill>
                          <a:latin typeface="Comic Sans MS"/>
                          <a:cs typeface="Arial"/>
                        </a:rPr>
                        <a:t>soit la note est de  9,7 / 20</a:t>
                      </a:r>
                      <a:endParaRPr lang="fr-FR" sz="2400" dirty="0">
                        <a:solidFill>
                          <a:schemeClr val="tx1"/>
                        </a:solidFill>
                      </a:endParaRPr>
                    </a:p>
                  </a:txBody>
                  <a:tcPr marL="44450" marR="4445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fr-FR"/>
                    </a:p>
                  </a:txBody>
                  <a:tcPr/>
                </a:tc>
                <a:tc hMerge="1">
                  <a:txBody>
                    <a:bodyPr/>
                    <a:lstStyle/>
                    <a:p>
                      <a:endParaRPr lang="fr-FR"/>
                    </a:p>
                  </a:txBody>
                  <a:tcPr/>
                </a:tc>
                <a:tc hMerge="1">
                  <a:txBody>
                    <a:bodyPr/>
                    <a:lstStyle/>
                    <a:p>
                      <a:endParaRPr lang="fr-FR"/>
                    </a:p>
                  </a:txBody>
                  <a:tcPr/>
                </a:tc>
              </a:tr>
            </a:tbl>
          </a:graphicData>
        </a:graphic>
      </p:graphicFrame>
    </p:spTree>
  </p:cSld>
  <p:clrMapOvr>
    <a:masterClrMapping/>
  </p:clrMapOvr>
  <p:transition>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4" name="Rectangle 1026"/>
          <p:cNvSpPr>
            <a:spLocks noChangeArrowheads="1"/>
          </p:cNvSpPr>
          <p:nvPr/>
        </p:nvSpPr>
        <p:spPr bwMode="auto">
          <a:xfrm>
            <a:off x="1524000" y="381000"/>
            <a:ext cx="6072188" cy="584200"/>
          </a:xfrm>
          <a:prstGeom prst="rect">
            <a:avLst/>
          </a:prstGeom>
          <a:noFill/>
          <a:ln w="9525">
            <a:noFill/>
            <a:miter lim="800000"/>
            <a:headEnd/>
            <a:tailEnd/>
          </a:ln>
        </p:spPr>
        <p:txBody>
          <a:bodyPr>
            <a:spAutoFit/>
          </a:bodyPr>
          <a:lstStyle/>
          <a:p>
            <a:pPr algn="ctr"/>
            <a:r>
              <a:rPr lang="fr-FR" sz="3200" b="1" dirty="0">
                <a:solidFill>
                  <a:srgbClr val="0654B2"/>
                </a:solidFill>
                <a:latin typeface="Book Antiqua" panose="02040602050305030304" pitchFamily="18" charset="0"/>
                <a:cs typeface="Times New Roman" pitchFamily="18" charset="0"/>
              </a:rPr>
              <a:t>LA MÉDIANE</a:t>
            </a:r>
          </a:p>
        </p:txBody>
      </p:sp>
      <p:sp>
        <p:nvSpPr>
          <p:cNvPr id="136195" name="Rectangle 1027"/>
          <p:cNvSpPr>
            <a:spLocks noChangeArrowheads="1"/>
          </p:cNvSpPr>
          <p:nvPr/>
        </p:nvSpPr>
        <p:spPr bwMode="auto">
          <a:xfrm>
            <a:off x="344488" y="1412875"/>
            <a:ext cx="8396786" cy="954107"/>
          </a:xfrm>
          <a:prstGeom prst="rect">
            <a:avLst/>
          </a:prstGeom>
          <a:noFill/>
          <a:ln w="9525">
            <a:noFill/>
            <a:miter lim="800000"/>
            <a:headEnd/>
            <a:tailEnd/>
          </a:ln>
        </p:spPr>
        <p:txBody>
          <a:bodyPr wrap="none">
            <a:spAutoFit/>
          </a:bodyPr>
          <a:lstStyle/>
          <a:p>
            <a:r>
              <a:rPr lang="fr-FR" sz="2800" dirty="0">
                <a:solidFill>
                  <a:schemeClr val="tx1"/>
                </a:solidFill>
                <a:latin typeface="Arial" pitchFamily="34" charset="0"/>
              </a:rPr>
              <a:t>La médiane est la valeur du caractère étudié</a:t>
            </a:r>
          </a:p>
          <a:p>
            <a:r>
              <a:rPr lang="fr-FR" sz="2800" dirty="0">
                <a:solidFill>
                  <a:schemeClr val="tx1"/>
                </a:solidFill>
                <a:latin typeface="Arial" pitchFamily="34" charset="0"/>
              </a:rPr>
              <a:t> qui partage en deux parties égales </a:t>
            </a:r>
            <a:r>
              <a:rPr lang="fr-FR" sz="2800" dirty="0" smtClean="0">
                <a:solidFill>
                  <a:schemeClr val="tx1"/>
                </a:solidFill>
                <a:latin typeface="Arial" pitchFamily="34" charset="0"/>
              </a:rPr>
              <a:t>de l’effectif </a:t>
            </a:r>
            <a:r>
              <a:rPr lang="fr-FR" sz="2800" dirty="0">
                <a:solidFill>
                  <a:schemeClr val="tx1"/>
                </a:solidFill>
                <a:latin typeface="Arial" pitchFamily="34" charset="0"/>
              </a:rPr>
              <a:t>total</a:t>
            </a:r>
          </a:p>
        </p:txBody>
      </p:sp>
      <p:grpSp>
        <p:nvGrpSpPr>
          <p:cNvPr id="2" name="Group 1037"/>
          <p:cNvGrpSpPr>
            <a:grpSpLocks/>
          </p:cNvGrpSpPr>
          <p:nvPr/>
        </p:nvGrpSpPr>
        <p:grpSpPr bwMode="auto">
          <a:xfrm>
            <a:off x="1485900" y="2971800"/>
            <a:ext cx="7759700" cy="1752600"/>
            <a:chOff x="2026" y="8350"/>
            <a:chExt cx="7200" cy="962"/>
          </a:xfrm>
        </p:grpSpPr>
        <p:sp>
          <p:nvSpPr>
            <p:cNvPr id="77833" name="Line 1038"/>
            <p:cNvSpPr>
              <a:spLocks noChangeShapeType="1"/>
            </p:cNvSpPr>
            <p:nvPr/>
          </p:nvSpPr>
          <p:spPr bwMode="auto">
            <a:xfrm>
              <a:off x="2026" y="8494"/>
              <a:ext cx="7200" cy="0"/>
            </a:xfrm>
            <a:prstGeom prst="line">
              <a:avLst/>
            </a:prstGeom>
            <a:noFill/>
            <a:ln w="28575">
              <a:solidFill>
                <a:srgbClr val="000000"/>
              </a:solidFill>
              <a:round/>
              <a:headEnd/>
              <a:tailEnd/>
            </a:ln>
          </p:spPr>
          <p:txBody>
            <a:bodyPr/>
            <a:lstStyle/>
            <a:p>
              <a:endParaRPr lang="fr-FR"/>
            </a:p>
          </p:txBody>
        </p:sp>
        <p:sp>
          <p:nvSpPr>
            <p:cNvPr id="77834" name="Line 1039"/>
            <p:cNvSpPr>
              <a:spLocks noChangeShapeType="1"/>
            </p:cNvSpPr>
            <p:nvPr/>
          </p:nvSpPr>
          <p:spPr bwMode="auto">
            <a:xfrm>
              <a:off x="2026" y="8350"/>
              <a:ext cx="0" cy="288"/>
            </a:xfrm>
            <a:prstGeom prst="line">
              <a:avLst/>
            </a:prstGeom>
            <a:noFill/>
            <a:ln w="28575">
              <a:solidFill>
                <a:srgbClr val="000000"/>
              </a:solidFill>
              <a:round/>
              <a:headEnd/>
              <a:tailEnd/>
            </a:ln>
          </p:spPr>
          <p:txBody>
            <a:bodyPr/>
            <a:lstStyle/>
            <a:p>
              <a:endParaRPr lang="fr-FR"/>
            </a:p>
          </p:txBody>
        </p:sp>
        <p:sp>
          <p:nvSpPr>
            <p:cNvPr id="77835" name="Line 1040"/>
            <p:cNvSpPr>
              <a:spLocks noChangeShapeType="1"/>
            </p:cNvSpPr>
            <p:nvPr/>
          </p:nvSpPr>
          <p:spPr bwMode="auto">
            <a:xfrm>
              <a:off x="9226" y="8350"/>
              <a:ext cx="0" cy="288"/>
            </a:xfrm>
            <a:prstGeom prst="line">
              <a:avLst/>
            </a:prstGeom>
            <a:noFill/>
            <a:ln w="28575">
              <a:solidFill>
                <a:srgbClr val="000000"/>
              </a:solidFill>
              <a:round/>
              <a:headEnd/>
              <a:tailEnd/>
            </a:ln>
          </p:spPr>
          <p:txBody>
            <a:bodyPr/>
            <a:lstStyle/>
            <a:p>
              <a:endParaRPr lang="fr-FR"/>
            </a:p>
          </p:txBody>
        </p:sp>
        <p:sp>
          <p:nvSpPr>
            <p:cNvPr id="77836" name="Line 1041"/>
            <p:cNvSpPr>
              <a:spLocks noChangeShapeType="1"/>
            </p:cNvSpPr>
            <p:nvPr/>
          </p:nvSpPr>
          <p:spPr bwMode="auto">
            <a:xfrm>
              <a:off x="5626" y="8350"/>
              <a:ext cx="0" cy="288"/>
            </a:xfrm>
            <a:prstGeom prst="line">
              <a:avLst/>
            </a:prstGeom>
            <a:noFill/>
            <a:ln w="28575">
              <a:solidFill>
                <a:srgbClr val="000000"/>
              </a:solidFill>
              <a:round/>
              <a:headEnd/>
              <a:tailEnd/>
            </a:ln>
          </p:spPr>
          <p:txBody>
            <a:bodyPr/>
            <a:lstStyle/>
            <a:p>
              <a:endParaRPr lang="fr-FR"/>
            </a:p>
          </p:txBody>
        </p:sp>
        <p:sp>
          <p:nvSpPr>
            <p:cNvPr id="77837" name="Line 1042"/>
            <p:cNvSpPr>
              <a:spLocks noChangeShapeType="1"/>
            </p:cNvSpPr>
            <p:nvPr/>
          </p:nvSpPr>
          <p:spPr bwMode="auto">
            <a:xfrm>
              <a:off x="2170" y="8736"/>
              <a:ext cx="3312" cy="0"/>
            </a:xfrm>
            <a:prstGeom prst="line">
              <a:avLst/>
            </a:prstGeom>
            <a:noFill/>
            <a:ln w="28575">
              <a:solidFill>
                <a:srgbClr val="000000"/>
              </a:solidFill>
              <a:round/>
              <a:headEnd type="triangle" w="med" len="med"/>
              <a:tailEnd type="triangle" w="med" len="med"/>
            </a:ln>
          </p:spPr>
          <p:txBody>
            <a:bodyPr/>
            <a:lstStyle/>
            <a:p>
              <a:endParaRPr lang="fr-FR"/>
            </a:p>
          </p:txBody>
        </p:sp>
        <p:sp>
          <p:nvSpPr>
            <p:cNvPr id="77838" name="Line 1043"/>
            <p:cNvSpPr>
              <a:spLocks noChangeShapeType="1"/>
            </p:cNvSpPr>
            <p:nvPr/>
          </p:nvSpPr>
          <p:spPr bwMode="auto">
            <a:xfrm>
              <a:off x="5770" y="8736"/>
              <a:ext cx="3312" cy="0"/>
            </a:xfrm>
            <a:prstGeom prst="line">
              <a:avLst/>
            </a:prstGeom>
            <a:noFill/>
            <a:ln w="28575">
              <a:solidFill>
                <a:srgbClr val="000000"/>
              </a:solidFill>
              <a:round/>
              <a:headEnd type="triangle" w="med" len="med"/>
              <a:tailEnd type="triangle" w="med" len="med"/>
            </a:ln>
          </p:spPr>
          <p:txBody>
            <a:bodyPr/>
            <a:lstStyle/>
            <a:p>
              <a:endParaRPr lang="fr-FR"/>
            </a:p>
          </p:txBody>
        </p:sp>
        <p:sp>
          <p:nvSpPr>
            <p:cNvPr id="77839" name="AutoShape 1044"/>
            <p:cNvSpPr>
              <a:spLocks noChangeArrowheads="1"/>
            </p:cNvSpPr>
            <p:nvPr/>
          </p:nvSpPr>
          <p:spPr bwMode="auto">
            <a:xfrm>
              <a:off x="5338" y="8736"/>
              <a:ext cx="432"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FFFF"/>
            </a:solidFill>
            <a:ln w="28575">
              <a:solidFill>
                <a:srgbClr val="000000"/>
              </a:solidFill>
              <a:miter lim="800000"/>
              <a:headEnd/>
              <a:tailEnd/>
            </a:ln>
          </p:spPr>
          <p:txBody>
            <a:bodyPr/>
            <a:lstStyle/>
            <a:p>
              <a:endParaRPr lang="fr-FR"/>
            </a:p>
          </p:txBody>
        </p:sp>
      </p:grpSp>
      <p:sp>
        <p:nvSpPr>
          <p:cNvPr id="136213" name="Text Box 1045"/>
          <p:cNvSpPr txBox="1">
            <a:spLocks noChangeArrowheads="1"/>
          </p:cNvSpPr>
          <p:nvPr/>
        </p:nvSpPr>
        <p:spPr bwMode="auto">
          <a:xfrm>
            <a:off x="1809750" y="3786188"/>
            <a:ext cx="3059113" cy="400050"/>
          </a:xfrm>
          <a:prstGeom prst="rect">
            <a:avLst/>
          </a:prstGeom>
          <a:noFill/>
          <a:ln w="9525">
            <a:noFill/>
            <a:miter lim="800000"/>
            <a:headEnd/>
            <a:tailEnd/>
          </a:ln>
        </p:spPr>
        <p:txBody>
          <a:bodyPr wrap="none">
            <a:spAutoFit/>
          </a:bodyPr>
          <a:lstStyle/>
          <a:p>
            <a:r>
              <a:rPr lang="fr-FR" sz="2000">
                <a:solidFill>
                  <a:srgbClr val="D40C66"/>
                </a:solidFill>
              </a:rPr>
              <a:t>50 % de l’effectif total</a:t>
            </a:r>
          </a:p>
        </p:txBody>
      </p:sp>
      <p:sp>
        <p:nvSpPr>
          <p:cNvPr id="136214" name="Text Box 1046"/>
          <p:cNvSpPr txBox="1">
            <a:spLocks noChangeArrowheads="1"/>
          </p:cNvSpPr>
          <p:nvPr/>
        </p:nvSpPr>
        <p:spPr bwMode="auto">
          <a:xfrm>
            <a:off x="5667375" y="3786188"/>
            <a:ext cx="3059113" cy="400050"/>
          </a:xfrm>
          <a:prstGeom prst="rect">
            <a:avLst/>
          </a:prstGeom>
          <a:noFill/>
          <a:ln w="9525">
            <a:noFill/>
            <a:miter lim="800000"/>
            <a:headEnd/>
            <a:tailEnd/>
          </a:ln>
        </p:spPr>
        <p:txBody>
          <a:bodyPr wrap="none">
            <a:spAutoFit/>
          </a:bodyPr>
          <a:lstStyle/>
          <a:p>
            <a:r>
              <a:rPr lang="fr-FR" sz="2000">
                <a:solidFill>
                  <a:srgbClr val="D40C66"/>
                </a:solidFill>
              </a:rPr>
              <a:t>50 % de l’effectif total</a:t>
            </a:r>
          </a:p>
        </p:txBody>
      </p:sp>
      <p:sp>
        <p:nvSpPr>
          <p:cNvPr id="136215" name="Text Box 1047"/>
          <p:cNvSpPr txBox="1">
            <a:spLocks noChangeArrowheads="1"/>
          </p:cNvSpPr>
          <p:nvPr/>
        </p:nvSpPr>
        <p:spPr bwMode="auto">
          <a:xfrm>
            <a:off x="1651000" y="4343400"/>
            <a:ext cx="3384550" cy="701675"/>
          </a:xfrm>
          <a:prstGeom prst="rect">
            <a:avLst/>
          </a:prstGeom>
          <a:noFill/>
          <a:ln w="9525">
            <a:noFill/>
            <a:miter lim="800000"/>
            <a:headEnd/>
            <a:tailEnd/>
          </a:ln>
        </p:spPr>
        <p:txBody>
          <a:bodyPr>
            <a:spAutoFit/>
          </a:bodyPr>
          <a:lstStyle/>
          <a:p>
            <a:r>
              <a:rPr lang="fr-FR" sz="2000">
                <a:solidFill>
                  <a:srgbClr val="D40C66"/>
                </a:solidFill>
              </a:rPr>
              <a:t>Effectif correspondant à la médiane de la série</a:t>
            </a:r>
          </a:p>
        </p:txBody>
      </p:sp>
      <p:sp>
        <p:nvSpPr>
          <p:cNvPr id="16" name="Espace réservé du numéro de diapositive 15"/>
          <p:cNvSpPr>
            <a:spLocks noGrp="1"/>
          </p:cNvSpPr>
          <p:nvPr>
            <p:ph type="sldNum" sz="quarter" idx="12"/>
          </p:nvPr>
        </p:nvSpPr>
        <p:spPr/>
        <p:txBody>
          <a:bodyPr/>
          <a:lstStyle/>
          <a:p>
            <a:pPr>
              <a:defRPr/>
            </a:pPr>
            <a:fld id="{13923486-6FB3-45F2-AF76-7B0DEDA38121}" type="slidenum">
              <a:rPr lang="en-US" smtClean="0"/>
              <a:pPr>
                <a:defRPr/>
              </a:pPr>
              <a:t>58</a:t>
            </a:fld>
            <a:endParaRPr lang="en-US" dirty="0">
              <a:solidFill>
                <a:srgbClr val="FFFFFF"/>
              </a:solidFill>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6194"/>
                                        </p:tgtEl>
                                        <p:attrNameLst>
                                          <p:attrName>style.visibility</p:attrName>
                                        </p:attrNameLst>
                                      </p:cBhvr>
                                      <p:to>
                                        <p:strVal val="visible"/>
                                      </p:to>
                                    </p:set>
                                    <p:anim calcmode="lin" valueType="num">
                                      <p:cBhvr additive="base">
                                        <p:cTn id="7" dur="500" fill="hold"/>
                                        <p:tgtEl>
                                          <p:spTgt spid="136194"/>
                                        </p:tgtEl>
                                        <p:attrNameLst>
                                          <p:attrName>ppt_x</p:attrName>
                                        </p:attrNameLst>
                                      </p:cBhvr>
                                      <p:tavLst>
                                        <p:tav tm="0">
                                          <p:val>
                                            <p:strVal val="0-#ppt_w/2"/>
                                          </p:val>
                                        </p:tav>
                                        <p:tav tm="100000">
                                          <p:val>
                                            <p:strVal val="#ppt_x"/>
                                          </p:val>
                                        </p:tav>
                                      </p:tavLst>
                                    </p:anim>
                                    <p:anim calcmode="lin" valueType="num">
                                      <p:cBhvr additive="base">
                                        <p:cTn id="8" dur="500" fill="hold"/>
                                        <p:tgtEl>
                                          <p:spTgt spid="13619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6195"/>
                                        </p:tgtEl>
                                        <p:attrNameLst>
                                          <p:attrName>style.visibility</p:attrName>
                                        </p:attrNameLst>
                                      </p:cBhvr>
                                      <p:to>
                                        <p:strVal val="visible"/>
                                      </p:to>
                                    </p:set>
                                    <p:anim calcmode="lin" valueType="num">
                                      <p:cBhvr additive="base">
                                        <p:cTn id="12" dur="500" fill="hold"/>
                                        <p:tgtEl>
                                          <p:spTgt spid="136195"/>
                                        </p:tgtEl>
                                        <p:attrNameLst>
                                          <p:attrName>ppt_x</p:attrName>
                                        </p:attrNameLst>
                                      </p:cBhvr>
                                      <p:tavLst>
                                        <p:tav tm="0">
                                          <p:val>
                                            <p:strVal val="0-#ppt_w/2"/>
                                          </p:val>
                                        </p:tav>
                                        <p:tav tm="100000">
                                          <p:val>
                                            <p:strVal val="#ppt_x"/>
                                          </p:val>
                                        </p:tav>
                                      </p:tavLst>
                                    </p:anim>
                                    <p:anim calcmode="lin" valueType="num">
                                      <p:cBhvr additive="base">
                                        <p:cTn id="13" dur="500" fill="hold"/>
                                        <p:tgtEl>
                                          <p:spTgt spid="13619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36213"/>
                                        </p:tgtEl>
                                        <p:attrNameLst>
                                          <p:attrName>style.visibility</p:attrName>
                                        </p:attrNameLst>
                                      </p:cBhvr>
                                      <p:to>
                                        <p:strVal val="visible"/>
                                      </p:to>
                                    </p:set>
                                    <p:anim calcmode="lin" valueType="num">
                                      <p:cBhvr additive="base">
                                        <p:cTn id="22" dur="500" fill="hold"/>
                                        <p:tgtEl>
                                          <p:spTgt spid="136213"/>
                                        </p:tgtEl>
                                        <p:attrNameLst>
                                          <p:attrName>ppt_x</p:attrName>
                                        </p:attrNameLst>
                                      </p:cBhvr>
                                      <p:tavLst>
                                        <p:tav tm="0">
                                          <p:val>
                                            <p:strVal val="0-#ppt_w/2"/>
                                          </p:val>
                                        </p:tav>
                                        <p:tav tm="100000">
                                          <p:val>
                                            <p:strVal val="#ppt_x"/>
                                          </p:val>
                                        </p:tav>
                                      </p:tavLst>
                                    </p:anim>
                                    <p:anim calcmode="lin" valueType="num">
                                      <p:cBhvr additive="base">
                                        <p:cTn id="23" dur="500" fill="hold"/>
                                        <p:tgtEl>
                                          <p:spTgt spid="13621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36214"/>
                                        </p:tgtEl>
                                        <p:attrNameLst>
                                          <p:attrName>style.visibility</p:attrName>
                                        </p:attrNameLst>
                                      </p:cBhvr>
                                      <p:to>
                                        <p:strVal val="visible"/>
                                      </p:to>
                                    </p:set>
                                    <p:anim calcmode="lin" valueType="num">
                                      <p:cBhvr additive="base">
                                        <p:cTn id="27" dur="500" fill="hold"/>
                                        <p:tgtEl>
                                          <p:spTgt spid="136214"/>
                                        </p:tgtEl>
                                        <p:attrNameLst>
                                          <p:attrName>ppt_x</p:attrName>
                                        </p:attrNameLst>
                                      </p:cBhvr>
                                      <p:tavLst>
                                        <p:tav tm="0">
                                          <p:val>
                                            <p:strVal val="0-#ppt_w/2"/>
                                          </p:val>
                                        </p:tav>
                                        <p:tav tm="100000">
                                          <p:val>
                                            <p:strVal val="#ppt_x"/>
                                          </p:val>
                                        </p:tav>
                                      </p:tavLst>
                                    </p:anim>
                                    <p:anim calcmode="lin" valueType="num">
                                      <p:cBhvr additive="base">
                                        <p:cTn id="28" dur="500" fill="hold"/>
                                        <p:tgtEl>
                                          <p:spTgt spid="13621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36215"/>
                                        </p:tgtEl>
                                        <p:attrNameLst>
                                          <p:attrName>style.visibility</p:attrName>
                                        </p:attrNameLst>
                                      </p:cBhvr>
                                      <p:to>
                                        <p:strVal val="visible"/>
                                      </p:to>
                                    </p:set>
                                    <p:anim calcmode="lin" valueType="num">
                                      <p:cBhvr additive="base">
                                        <p:cTn id="32" dur="500" fill="hold"/>
                                        <p:tgtEl>
                                          <p:spTgt spid="136215"/>
                                        </p:tgtEl>
                                        <p:attrNameLst>
                                          <p:attrName>ppt_x</p:attrName>
                                        </p:attrNameLst>
                                      </p:cBhvr>
                                      <p:tavLst>
                                        <p:tav tm="0">
                                          <p:val>
                                            <p:strVal val="0-#ppt_w/2"/>
                                          </p:val>
                                        </p:tav>
                                        <p:tav tm="100000">
                                          <p:val>
                                            <p:strVal val="#ppt_x"/>
                                          </p:val>
                                        </p:tav>
                                      </p:tavLst>
                                    </p:anim>
                                    <p:anim calcmode="lin" valueType="num">
                                      <p:cBhvr additive="base">
                                        <p:cTn id="33" dur="500" fill="hold"/>
                                        <p:tgtEl>
                                          <p:spTgt spid="1362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autoUpdateAnimBg="0"/>
      <p:bldP spid="136195" grpId="0" autoUpdateAnimBg="0"/>
      <p:bldP spid="136213" grpId="0" autoUpdateAnimBg="0"/>
      <p:bldP spid="136214" grpId="0" autoUpdateAnimBg="0"/>
      <p:bldP spid="136215"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41571FEE-BB24-4435-AE57-4E96228EFD45}" type="slidenum">
              <a:rPr lang="fr-FR"/>
              <a:pPr>
                <a:defRPr/>
              </a:pPr>
              <a:t>59</a:t>
            </a:fld>
            <a:endParaRPr lang="fr-FR"/>
          </a:p>
        </p:txBody>
      </p:sp>
      <p:sp>
        <p:nvSpPr>
          <p:cNvPr id="154628" name="Text Box 4"/>
          <p:cNvSpPr txBox="1">
            <a:spLocks noChangeArrowheads="1"/>
          </p:cNvSpPr>
          <p:nvPr/>
        </p:nvSpPr>
        <p:spPr bwMode="auto">
          <a:xfrm>
            <a:off x="166654" y="1285875"/>
            <a:ext cx="9559925" cy="4616450"/>
          </a:xfrm>
          <a:prstGeom prst="rect">
            <a:avLst/>
          </a:prstGeom>
          <a:noFill/>
          <a:ln w="9525">
            <a:solidFill>
              <a:schemeClr val="tx1"/>
            </a:solidFill>
            <a:miter lim="800000"/>
            <a:headEnd/>
            <a:tailEnd/>
          </a:ln>
          <a:effectLst/>
        </p:spPr>
        <p:txBody>
          <a:bodyPr>
            <a:spAutoFit/>
          </a:bodyPr>
          <a:lstStyle/>
          <a:p>
            <a:pPr algn="just">
              <a:lnSpc>
                <a:spcPct val="150000"/>
              </a:lnSpc>
              <a:defRPr/>
            </a:pPr>
            <a:r>
              <a:rPr lang="fr-FR" sz="2800" dirty="0">
                <a:solidFill>
                  <a:srgbClr val="FF0000"/>
                </a:solidFill>
                <a:cs typeface="+mn-cs"/>
              </a:rPr>
              <a:t>Définition</a:t>
            </a:r>
            <a:r>
              <a:rPr lang="fr-FR" sz="2800" b="1" dirty="0">
                <a:solidFill>
                  <a:schemeClr val="tx2">
                    <a:lumMod val="50000"/>
                  </a:schemeClr>
                </a:solidFill>
                <a:cs typeface="+mn-cs"/>
              </a:rPr>
              <a:t> </a:t>
            </a:r>
            <a:r>
              <a:rPr lang="fr-FR" sz="2800" dirty="0">
                <a:solidFill>
                  <a:schemeClr val="tx2">
                    <a:lumMod val="50000"/>
                  </a:schemeClr>
                </a:solidFill>
                <a:cs typeface="+mn-cs"/>
              </a:rPr>
              <a:t>: Soit S une série statistique quantitative discrète à une variable, de taille n, n </a:t>
            </a:r>
            <a:r>
              <a:rPr lang="fr-FR" sz="2800" dirty="0">
                <a:solidFill>
                  <a:schemeClr val="tx2">
                    <a:lumMod val="50000"/>
                  </a:schemeClr>
                </a:solidFill>
                <a:cs typeface="+mn-cs"/>
                <a:sym typeface="Symbol" pitchFamily="18" charset="2"/>
              </a:rPr>
              <a:t> </a:t>
            </a:r>
            <a:r>
              <a:rPr lang="fr-FR" sz="2800" dirty="0">
                <a:solidFill>
                  <a:schemeClr val="tx2">
                    <a:lumMod val="50000"/>
                  </a:schemeClr>
                </a:solidFill>
                <a:latin typeface="Euclid Math Two" pitchFamily="18" charset="2"/>
                <a:cs typeface="+mn-cs"/>
                <a:sym typeface="Symbol" pitchFamily="18" charset="2"/>
              </a:rPr>
              <a:t>N</a:t>
            </a:r>
            <a:r>
              <a:rPr lang="fr-FR" sz="2800" dirty="0">
                <a:solidFill>
                  <a:schemeClr val="tx2">
                    <a:lumMod val="50000"/>
                  </a:schemeClr>
                </a:solidFill>
                <a:cs typeface="+mn-cs"/>
                <a:sym typeface="Symbol" pitchFamily="18" charset="2"/>
              </a:rPr>
              <a:t>*, définie par S = {s</a:t>
            </a:r>
            <a:r>
              <a:rPr lang="fr-FR" sz="2800" baseline="-25000" dirty="0">
                <a:solidFill>
                  <a:schemeClr val="tx2">
                    <a:lumMod val="50000"/>
                  </a:schemeClr>
                </a:solidFill>
                <a:cs typeface="+mn-cs"/>
                <a:sym typeface="Symbol" pitchFamily="18" charset="2"/>
              </a:rPr>
              <a:t>i</a:t>
            </a:r>
            <a:r>
              <a:rPr lang="fr-FR" sz="2800" dirty="0">
                <a:solidFill>
                  <a:schemeClr val="tx2">
                    <a:lumMod val="50000"/>
                  </a:schemeClr>
                </a:solidFill>
                <a:cs typeface="+mn-cs"/>
                <a:sym typeface="Symbol" pitchFamily="18" charset="2"/>
              </a:rPr>
              <a:t>}</a:t>
            </a:r>
            <a:r>
              <a:rPr lang="fr-FR" sz="2800" baseline="-25000" dirty="0">
                <a:solidFill>
                  <a:schemeClr val="tx2">
                    <a:lumMod val="50000"/>
                  </a:schemeClr>
                </a:solidFill>
                <a:cs typeface="+mn-cs"/>
                <a:sym typeface="Symbol" pitchFamily="18" charset="2"/>
              </a:rPr>
              <a:t>1  i  n</a:t>
            </a:r>
            <a:r>
              <a:rPr lang="fr-FR" sz="2800" dirty="0">
                <a:solidFill>
                  <a:schemeClr val="tx2">
                    <a:lumMod val="50000"/>
                  </a:schemeClr>
                </a:solidFill>
                <a:cs typeface="+mn-cs"/>
                <a:sym typeface="Symbol" pitchFamily="18" charset="2"/>
              </a:rPr>
              <a:t>, ordonnée dans l’ordre croissant.</a:t>
            </a:r>
          </a:p>
          <a:p>
            <a:pPr algn="just">
              <a:lnSpc>
                <a:spcPct val="150000"/>
              </a:lnSpc>
              <a:defRPr/>
            </a:pPr>
            <a:r>
              <a:rPr lang="fr-FR" sz="2800" dirty="0">
                <a:solidFill>
                  <a:schemeClr val="tx2">
                    <a:lumMod val="50000"/>
                  </a:schemeClr>
                </a:solidFill>
                <a:cs typeface="+mn-cs"/>
                <a:sym typeface="Symbol" pitchFamily="18" charset="2"/>
              </a:rPr>
              <a:t>On appelle médiane de S tout réel m tel que  au moins 50 % des valeurs de la série sont supérieures ou égales à m et au moins 50 % des valeurs de la série sont inférieures ou égales à m.   </a:t>
            </a:r>
          </a:p>
        </p:txBody>
      </p:sp>
      <p:sp>
        <p:nvSpPr>
          <p:cNvPr id="154630" name="Text Box 6"/>
          <p:cNvSpPr txBox="1">
            <a:spLocks noChangeArrowheads="1"/>
          </p:cNvSpPr>
          <p:nvPr/>
        </p:nvSpPr>
        <p:spPr bwMode="auto">
          <a:xfrm>
            <a:off x="595313" y="285750"/>
            <a:ext cx="8464550" cy="708025"/>
          </a:xfrm>
          <a:prstGeom prst="rect">
            <a:avLst/>
          </a:prstGeom>
          <a:noFill/>
          <a:ln w="9525">
            <a:noFill/>
            <a:miter lim="800000"/>
            <a:headEnd/>
            <a:tailEnd/>
          </a:ln>
          <a:effectLst/>
        </p:spPr>
        <p:txBody>
          <a:bodyPr>
            <a:spAutoFit/>
          </a:bodyPr>
          <a:lstStyle/>
          <a:p>
            <a:pPr algn="ctr">
              <a:defRPr/>
            </a:pPr>
            <a:r>
              <a:rPr lang="fr-FR" sz="4000" b="1" dirty="0">
                <a:solidFill>
                  <a:srgbClr val="0654B2"/>
                </a:solidFill>
                <a:latin typeface="Book Antiqua" panose="02040602050305030304" pitchFamily="18" charset="0"/>
                <a:cs typeface="+mn-cs"/>
              </a:rPr>
              <a:t>MÉDIANE</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75" name="Oval 27"/>
          <p:cNvSpPr>
            <a:spLocks noChangeArrowheads="1"/>
          </p:cNvSpPr>
          <p:nvPr/>
        </p:nvSpPr>
        <p:spPr bwMode="auto">
          <a:xfrm>
            <a:off x="6591300" y="908050"/>
            <a:ext cx="1873250" cy="865188"/>
          </a:xfrm>
          <a:prstGeom prst="ellipse">
            <a:avLst/>
          </a:prstGeom>
          <a:noFill/>
          <a:ln w="9525">
            <a:solidFill>
              <a:schemeClr val="tx1"/>
            </a:solidFill>
            <a:round/>
            <a:headEnd/>
            <a:tailEnd/>
          </a:ln>
        </p:spPr>
        <p:txBody>
          <a:bodyPr wrap="none" anchor="ctr"/>
          <a:lstStyle/>
          <a:p>
            <a:pPr algn="ctr"/>
            <a:r>
              <a:rPr lang="fr-FR"/>
              <a:t>Sondage</a:t>
            </a:r>
          </a:p>
        </p:txBody>
      </p:sp>
      <p:sp>
        <p:nvSpPr>
          <p:cNvPr id="2079" name="Oval 31"/>
          <p:cNvSpPr>
            <a:spLocks noChangeArrowheads="1"/>
          </p:cNvSpPr>
          <p:nvPr/>
        </p:nvSpPr>
        <p:spPr bwMode="auto">
          <a:xfrm>
            <a:off x="6513513" y="71438"/>
            <a:ext cx="2297139" cy="785794"/>
          </a:xfrm>
          <a:prstGeom prst="ellipse">
            <a:avLst/>
          </a:prstGeom>
          <a:noFill/>
          <a:ln w="9525">
            <a:solidFill>
              <a:schemeClr val="tx1"/>
            </a:solidFill>
            <a:round/>
            <a:headEnd/>
            <a:tailEnd/>
          </a:ln>
        </p:spPr>
        <p:txBody>
          <a:bodyPr wrap="none" anchor="ctr"/>
          <a:lstStyle/>
          <a:p>
            <a:pPr algn="ctr"/>
            <a:r>
              <a:rPr lang="fr-FR" dirty="0"/>
              <a:t>Recensement</a:t>
            </a:r>
          </a:p>
        </p:txBody>
      </p:sp>
      <p:sp>
        <p:nvSpPr>
          <p:cNvPr id="2082" name="Oval 34"/>
          <p:cNvSpPr>
            <a:spLocks noChangeArrowheads="1"/>
          </p:cNvSpPr>
          <p:nvPr/>
        </p:nvSpPr>
        <p:spPr bwMode="auto">
          <a:xfrm>
            <a:off x="6238884" y="2143116"/>
            <a:ext cx="3667116" cy="1143008"/>
          </a:xfrm>
          <a:prstGeom prst="ellipse">
            <a:avLst/>
          </a:prstGeom>
          <a:noFill/>
          <a:ln w="9525">
            <a:solidFill>
              <a:schemeClr val="tx1"/>
            </a:solidFill>
            <a:round/>
            <a:headEnd/>
            <a:tailEnd/>
          </a:ln>
        </p:spPr>
        <p:txBody>
          <a:bodyPr wrap="none" anchor="ctr"/>
          <a:lstStyle/>
          <a:p>
            <a:pPr algn="ctr"/>
            <a:r>
              <a:rPr lang="fr-FR"/>
              <a:t>Statistique Descriptive</a:t>
            </a:r>
          </a:p>
        </p:txBody>
      </p:sp>
      <p:sp>
        <p:nvSpPr>
          <p:cNvPr id="2083" name="Oval 35"/>
          <p:cNvSpPr>
            <a:spLocks noChangeArrowheads="1"/>
          </p:cNvSpPr>
          <p:nvPr/>
        </p:nvSpPr>
        <p:spPr bwMode="auto">
          <a:xfrm>
            <a:off x="6122988" y="3429000"/>
            <a:ext cx="3313112" cy="1214446"/>
          </a:xfrm>
          <a:prstGeom prst="ellipse">
            <a:avLst/>
          </a:prstGeom>
          <a:noFill/>
          <a:ln w="9525">
            <a:solidFill>
              <a:schemeClr val="tx1"/>
            </a:solidFill>
            <a:round/>
            <a:headEnd/>
            <a:tailEnd/>
          </a:ln>
        </p:spPr>
        <p:txBody>
          <a:bodyPr wrap="none" anchor="ctr"/>
          <a:lstStyle/>
          <a:p>
            <a:pPr algn="ctr"/>
            <a:r>
              <a:rPr lang="fr-FR" dirty="0"/>
              <a:t>Inférence Statistique</a:t>
            </a:r>
          </a:p>
        </p:txBody>
      </p:sp>
      <p:sp>
        <p:nvSpPr>
          <p:cNvPr id="2084" name="Line 36"/>
          <p:cNvSpPr>
            <a:spLocks noChangeShapeType="1"/>
          </p:cNvSpPr>
          <p:nvPr/>
        </p:nvSpPr>
        <p:spPr bwMode="auto">
          <a:xfrm flipV="1">
            <a:off x="5595942" y="428603"/>
            <a:ext cx="857256" cy="73025"/>
          </a:xfrm>
          <a:prstGeom prst="line">
            <a:avLst/>
          </a:prstGeom>
          <a:noFill/>
          <a:ln w="9525">
            <a:solidFill>
              <a:schemeClr val="tx1"/>
            </a:solidFill>
            <a:round/>
            <a:headEnd/>
            <a:tailEnd type="triangle" w="med" len="med"/>
          </a:ln>
        </p:spPr>
        <p:txBody>
          <a:bodyPr/>
          <a:lstStyle/>
          <a:p>
            <a:endParaRPr lang="fr-FR"/>
          </a:p>
        </p:txBody>
      </p:sp>
      <p:sp>
        <p:nvSpPr>
          <p:cNvPr id="2085" name="Line 37"/>
          <p:cNvSpPr>
            <a:spLocks noChangeShapeType="1"/>
          </p:cNvSpPr>
          <p:nvPr/>
        </p:nvSpPr>
        <p:spPr bwMode="auto">
          <a:xfrm>
            <a:off x="5595942" y="500042"/>
            <a:ext cx="785818" cy="500066"/>
          </a:xfrm>
          <a:prstGeom prst="line">
            <a:avLst/>
          </a:prstGeom>
          <a:noFill/>
          <a:ln w="9525">
            <a:solidFill>
              <a:schemeClr val="tx1"/>
            </a:solidFill>
            <a:round/>
            <a:headEnd/>
            <a:tailEnd type="triangle" w="med" len="med"/>
          </a:ln>
        </p:spPr>
        <p:txBody>
          <a:bodyPr/>
          <a:lstStyle/>
          <a:p>
            <a:endParaRPr lang="fr-FR"/>
          </a:p>
        </p:txBody>
      </p:sp>
      <p:sp>
        <p:nvSpPr>
          <p:cNvPr id="2086" name="Line 38"/>
          <p:cNvSpPr>
            <a:spLocks noChangeShapeType="1"/>
          </p:cNvSpPr>
          <p:nvPr/>
        </p:nvSpPr>
        <p:spPr bwMode="auto">
          <a:xfrm flipV="1">
            <a:off x="5381628" y="2571744"/>
            <a:ext cx="701675" cy="144463"/>
          </a:xfrm>
          <a:prstGeom prst="line">
            <a:avLst/>
          </a:prstGeom>
          <a:noFill/>
          <a:ln w="9525">
            <a:solidFill>
              <a:schemeClr val="tx1"/>
            </a:solidFill>
            <a:round/>
            <a:headEnd/>
            <a:tailEnd type="triangle" w="med" len="med"/>
          </a:ln>
        </p:spPr>
        <p:txBody>
          <a:bodyPr/>
          <a:lstStyle/>
          <a:p>
            <a:endParaRPr lang="fr-FR"/>
          </a:p>
        </p:txBody>
      </p:sp>
      <p:sp>
        <p:nvSpPr>
          <p:cNvPr id="2087" name="Line 39"/>
          <p:cNvSpPr>
            <a:spLocks noChangeShapeType="1"/>
          </p:cNvSpPr>
          <p:nvPr/>
        </p:nvSpPr>
        <p:spPr bwMode="auto">
          <a:xfrm>
            <a:off x="5381628" y="2714620"/>
            <a:ext cx="714380" cy="714380"/>
          </a:xfrm>
          <a:prstGeom prst="line">
            <a:avLst/>
          </a:prstGeom>
          <a:noFill/>
          <a:ln w="9525">
            <a:solidFill>
              <a:schemeClr val="tx1"/>
            </a:solidFill>
            <a:round/>
            <a:headEnd/>
            <a:tailEnd type="triangle" w="med" len="med"/>
          </a:ln>
        </p:spPr>
        <p:txBody>
          <a:bodyPr/>
          <a:lstStyle/>
          <a:p>
            <a:endParaRPr lang="fr-FR"/>
          </a:p>
        </p:txBody>
      </p:sp>
      <p:sp>
        <p:nvSpPr>
          <p:cNvPr id="2088" name="Line 40"/>
          <p:cNvSpPr>
            <a:spLocks noChangeShapeType="1"/>
          </p:cNvSpPr>
          <p:nvPr/>
        </p:nvSpPr>
        <p:spPr bwMode="auto">
          <a:xfrm flipH="1">
            <a:off x="3095612" y="1214422"/>
            <a:ext cx="377190" cy="928694"/>
          </a:xfrm>
          <a:prstGeom prst="line">
            <a:avLst/>
          </a:prstGeom>
          <a:noFill/>
          <a:ln w="57150">
            <a:solidFill>
              <a:schemeClr val="tx1"/>
            </a:solidFill>
            <a:round/>
            <a:headEnd/>
            <a:tailEnd type="triangle" w="med" len="med"/>
          </a:ln>
        </p:spPr>
        <p:txBody>
          <a:bodyPr/>
          <a:lstStyle/>
          <a:p>
            <a:endParaRPr lang="fr-FR"/>
          </a:p>
        </p:txBody>
      </p:sp>
      <p:sp>
        <p:nvSpPr>
          <p:cNvPr id="2089" name="Line 41"/>
          <p:cNvSpPr>
            <a:spLocks noChangeShapeType="1"/>
          </p:cNvSpPr>
          <p:nvPr/>
        </p:nvSpPr>
        <p:spPr bwMode="auto">
          <a:xfrm>
            <a:off x="3452802" y="3286124"/>
            <a:ext cx="500066" cy="785817"/>
          </a:xfrm>
          <a:prstGeom prst="line">
            <a:avLst/>
          </a:prstGeom>
          <a:noFill/>
          <a:ln w="57150">
            <a:solidFill>
              <a:schemeClr val="tx1"/>
            </a:solidFill>
            <a:round/>
            <a:headEnd/>
            <a:tailEnd type="triangle" w="med" len="med"/>
          </a:ln>
        </p:spPr>
        <p:txBody>
          <a:bodyPr/>
          <a:lstStyle/>
          <a:p>
            <a:endParaRPr lang="fr-FR"/>
          </a:p>
        </p:txBody>
      </p:sp>
      <p:sp>
        <p:nvSpPr>
          <p:cNvPr id="2090" name="Line 42"/>
          <p:cNvSpPr>
            <a:spLocks noChangeShapeType="1"/>
          </p:cNvSpPr>
          <p:nvPr/>
        </p:nvSpPr>
        <p:spPr bwMode="auto">
          <a:xfrm flipH="1">
            <a:off x="3309926" y="5300663"/>
            <a:ext cx="393712" cy="628667"/>
          </a:xfrm>
          <a:prstGeom prst="line">
            <a:avLst/>
          </a:prstGeom>
          <a:noFill/>
          <a:ln w="57150">
            <a:solidFill>
              <a:schemeClr val="tx1"/>
            </a:solidFill>
            <a:round/>
            <a:headEnd/>
            <a:tailEnd type="triangle" w="med" len="med"/>
          </a:ln>
        </p:spPr>
        <p:txBody>
          <a:bodyPr/>
          <a:lstStyle/>
          <a:p>
            <a:endParaRPr lang="fr-FR"/>
          </a:p>
        </p:txBody>
      </p:sp>
      <p:grpSp>
        <p:nvGrpSpPr>
          <p:cNvPr id="25" name="Group 4"/>
          <p:cNvGrpSpPr>
            <a:grpSpLocks/>
          </p:cNvGrpSpPr>
          <p:nvPr/>
        </p:nvGrpSpPr>
        <p:grpSpPr bwMode="auto">
          <a:xfrm>
            <a:off x="1523976" y="142852"/>
            <a:ext cx="3929166" cy="901700"/>
            <a:chOff x="1684" y="1972"/>
            <a:chExt cx="3977" cy="568"/>
          </a:xfrm>
          <a:solidFill>
            <a:schemeClr val="accent1">
              <a:lumMod val="40000"/>
              <a:lumOff val="60000"/>
            </a:schemeClr>
          </a:solidFill>
        </p:grpSpPr>
        <p:sp>
          <p:nvSpPr>
            <p:cNvPr id="26" name="Rectangle 5" descr="Marbre blanc"/>
            <p:cNvSpPr>
              <a:spLocks noChangeArrowheads="1"/>
            </p:cNvSpPr>
            <p:nvPr/>
          </p:nvSpPr>
          <p:spPr bwMode="auto">
            <a:xfrm>
              <a:off x="1684" y="1972"/>
              <a:ext cx="3977" cy="568"/>
            </a:xfrm>
            <a:prstGeom prst="rect">
              <a:avLst/>
            </a:prstGeom>
            <a:grpFill/>
            <a:ln w="12700">
              <a:solidFill>
                <a:schemeClr val="tx1"/>
              </a:solidFill>
              <a:miter lim="800000"/>
              <a:headEnd/>
              <a:tailEnd/>
            </a:ln>
          </p:spPr>
          <p:txBody>
            <a:bodyPr wrap="none" anchor="ctr"/>
            <a:lstStyle/>
            <a:p>
              <a:endParaRPr lang="fr-FR"/>
            </a:p>
          </p:txBody>
        </p:sp>
        <p:sp>
          <p:nvSpPr>
            <p:cNvPr id="27" name="Rectangle 6"/>
            <p:cNvSpPr>
              <a:spLocks noChangeArrowheads="1"/>
            </p:cNvSpPr>
            <p:nvPr/>
          </p:nvSpPr>
          <p:spPr bwMode="auto">
            <a:xfrm>
              <a:off x="1717" y="2102"/>
              <a:ext cx="3727" cy="291"/>
            </a:xfrm>
            <a:prstGeom prst="rect">
              <a:avLst/>
            </a:prstGeom>
            <a:grpFill/>
            <a:ln w="9525">
              <a:noFill/>
              <a:miter lim="800000"/>
              <a:headEnd/>
              <a:tailEnd/>
            </a:ln>
          </p:spPr>
          <p:txBody>
            <a:bodyPr wrap="none" lIns="92075" tIns="46038" rIns="92075" bIns="46038">
              <a:spAutoFit/>
            </a:bodyPr>
            <a:lstStyle/>
            <a:p>
              <a:pPr defTabSz="762000"/>
              <a:r>
                <a:rPr lang="fr-FR" dirty="0"/>
                <a:t>Collecte des données</a:t>
              </a:r>
            </a:p>
          </p:txBody>
        </p:sp>
      </p:grpSp>
      <p:grpSp>
        <p:nvGrpSpPr>
          <p:cNvPr id="28" name="Group 7"/>
          <p:cNvGrpSpPr>
            <a:grpSpLocks/>
          </p:cNvGrpSpPr>
          <p:nvPr/>
        </p:nvGrpSpPr>
        <p:grpSpPr bwMode="auto">
          <a:xfrm>
            <a:off x="1666852" y="6072206"/>
            <a:ext cx="3509962" cy="576262"/>
            <a:chOff x="1684" y="3316"/>
            <a:chExt cx="3448" cy="568"/>
          </a:xfrm>
          <a:solidFill>
            <a:schemeClr val="accent1">
              <a:lumMod val="40000"/>
              <a:lumOff val="60000"/>
            </a:schemeClr>
          </a:solidFill>
        </p:grpSpPr>
        <p:sp>
          <p:nvSpPr>
            <p:cNvPr id="29" name="Rectangle 8" descr="Marbre blanc"/>
            <p:cNvSpPr>
              <a:spLocks noChangeArrowheads="1"/>
            </p:cNvSpPr>
            <p:nvPr/>
          </p:nvSpPr>
          <p:spPr bwMode="auto">
            <a:xfrm>
              <a:off x="1684" y="3316"/>
              <a:ext cx="3448" cy="568"/>
            </a:xfrm>
            <a:prstGeom prst="rect">
              <a:avLst/>
            </a:prstGeom>
            <a:grpFill/>
            <a:ln w="12700">
              <a:solidFill>
                <a:schemeClr val="tx1"/>
              </a:solidFill>
              <a:miter lim="800000"/>
              <a:headEnd/>
              <a:tailEnd/>
            </a:ln>
          </p:spPr>
          <p:txBody>
            <a:bodyPr wrap="none" anchor="ctr"/>
            <a:lstStyle/>
            <a:p>
              <a:endParaRPr lang="fr-FR"/>
            </a:p>
          </p:txBody>
        </p:sp>
        <p:sp>
          <p:nvSpPr>
            <p:cNvPr id="30" name="Rectangle 9"/>
            <p:cNvSpPr>
              <a:spLocks noChangeArrowheads="1"/>
            </p:cNvSpPr>
            <p:nvPr/>
          </p:nvSpPr>
          <p:spPr bwMode="auto">
            <a:xfrm>
              <a:off x="1718" y="3350"/>
              <a:ext cx="3370" cy="456"/>
            </a:xfrm>
            <a:prstGeom prst="rect">
              <a:avLst/>
            </a:prstGeom>
            <a:grpFill/>
            <a:ln w="9525">
              <a:noFill/>
              <a:miter lim="800000"/>
              <a:headEnd/>
              <a:tailEnd/>
            </a:ln>
          </p:spPr>
          <p:txBody>
            <a:bodyPr lIns="92075" tIns="46038" rIns="92075" bIns="46038">
              <a:spAutoFit/>
            </a:bodyPr>
            <a:lstStyle/>
            <a:p>
              <a:pPr algn="ctr" defTabSz="762000"/>
              <a:r>
                <a:rPr lang="fr-FR" i="1" dirty="0"/>
                <a:t>Prise de décisions</a:t>
              </a:r>
            </a:p>
          </p:txBody>
        </p:sp>
      </p:grpSp>
      <p:grpSp>
        <p:nvGrpSpPr>
          <p:cNvPr id="31" name="Group 10"/>
          <p:cNvGrpSpPr>
            <a:grpSpLocks/>
          </p:cNvGrpSpPr>
          <p:nvPr/>
        </p:nvGrpSpPr>
        <p:grpSpPr bwMode="auto">
          <a:xfrm>
            <a:off x="1666852" y="2285992"/>
            <a:ext cx="3430588" cy="901700"/>
            <a:chOff x="1684" y="2644"/>
            <a:chExt cx="3448" cy="568"/>
          </a:xfrm>
          <a:solidFill>
            <a:schemeClr val="accent1">
              <a:lumMod val="40000"/>
              <a:lumOff val="60000"/>
            </a:schemeClr>
          </a:solidFill>
        </p:grpSpPr>
        <p:sp>
          <p:nvSpPr>
            <p:cNvPr id="32" name="Rectangle 11" descr="Marbre blanc"/>
            <p:cNvSpPr>
              <a:spLocks noChangeArrowheads="1"/>
            </p:cNvSpPr>
            <p:nvPr/>
          </p:nvSpPr>
          <p:spPr bwMode="auto">
            <a:xfrm>
              <a:off x="1684" y="2644"/>
              <a:ext cx="3448" cy="568"/>
            </a:xfrm>
            <a:prstGeom prst="rect">
              <a:avLst/>
            </a:prstGeom>
            <a:grpFill/>
            <a:ln w="12700">
              <a:solidFill>
                <a:schemeClr val="tx1"/>
              </a:solidFill>
              <a:miter lim="800000"/>
              <a:headEnd/>
              <a:tailEnd/>
            </a:ln>
          </p:spPr>
          <p:txBody>
            <a:bodyPr wrap="none" anchor="ctr"/>
            <a:lstStyle/>
            <a:p>
              <a:endParaRPr lang="fr-FR"/>
            </a:p>
          </p:txBody>
        </p:sp>
        <p:sp>
          <p:nvSpPr>
            <p:cNvPr id="33" name="Rectangle 12"/>
            <p:cNvSpPr>
              <a:spLocks noChangeArrowheads="1"/>
            </p:cNvSpPr>
            <p:nvPr/>
          </p:nvSpPr>
          <p:spPr bwMode="auto">
            <a:xfrm>
              <a:off x="1718" y="2678"/>
              <a:ext cx="3370" cy="524"/>
            </a:xfrm>
            <a:prstGeom prst="rect">
              <a:avLst/>
            </a:prstGeom>
            <a:grpFill/>
            <a:ln w="9525">
              <a:noFill/>
              <a:miter lim="800000"/>
              <a:headEnd/>
              <a:tailEnd/>
            </a:ln>
          </p:spPr>
          <p:txBody>
            <a:bodyPr lIns="92075" tIns="46038" rIns="92075" bIns="46038">
              <a:spAutoFit/>
            </a:bodyPr>
            <a:lstStyle/>
            <a:p>
              <a:pPr algn="ctr" defTabSz="762000"/>
              <a:r>
                <a:rPr lang="fr-FR" dirty="0"/>
                <a:t>Analyse des données</a:t>
              </a:r>
            </a:p>
          </p:txBody>
        </p:sp>
      </p:grpSp>
      <p:grpSp>
        <p:nvGrpSpPr>
          <p:cNvPr id="34" name="Group 21"/>
          <p:cNvGrpSpPr>
            <a:grpSpLocks/>
          </p:cNvGrpSpPr>
          <p:nvPr/>
        </p:nvGrpSpPr>
        <p:grpSpPr bwMode="auto">
          <a:xfrm>
            <a:off x="1452538" y="4214818"/>
            <a:ext cx="3643338" cy="943646"/>
            <a:chOff x="1684" y="2644"/>
            <a:chExt cx="3448" cy="568"/>
          </a:xfrm>
          <a:solidFill>
            <a:schemeClr val="accent1">
              <a:lumMod val="40000"/>
              <a:lumOff val="60000"/>
            </a:schemeClr>
          </a:solidFill>
        </p:grpSpPr>
        <p:sp>
          <p:nvSpPr>
            <p:cNvPr id="35" name="Rectangle 22" descr="Marbre blanc"/>
            <p:cNvSpPr>
              <a:spLocks noChangeArrowheads="1"/>
            </p:cNvSpPr>
            <p:nvPr/>
          </p:nvSpPr>
          <p:spPr bwMode="auto">
            <a:xfrm>
              <a:off x="1684" y="2644"/>
              <a:ext cx="3448" cy="568"/>
            </a:xfrm>
            <a:prstGeom prst="rect">
              <a:avLst/>
            </a:prstGeom>
            <a:grpFill/>
            <a:ln w="12700">
              <a:solidFill>
                <a:schemeClr val="tx1"/>
              </a:solidFill>
              <a:miter lim="800000"/>
              <a:headEnd/>
              <a:tailEnd/>
            </a:ln>
          </p:spPr>
          <p:txBody>
            <a:bodyPr wrap="none" anchor="ctr"/>
            <a:lstStyle/>
            <a:p>
              <a:endParaRPr lang="fr-FR"/>
            </a:p>
          </p:txBody>
        </p:sp>
        <p:sp>
          <p:nvSpPr>
            <p:cNvPr id="36" name="Rectangle 23"/>
            <p:cNvSpPr>
              <a:spLocks noChangeArrowheads="1"/>
            </p:cNvSpPr>
            <p:nvPr/>
          </p:nvSpPr>
          <p:spPr bwMode="auto">
            <a:xfrm>
              <a:off x="1718" y="2678"/>
              <a:ext cx="3370" cy="501"/>
            </a:xfrm>
            <a:prstGeom prst="rect">
              <a:avLst/>
            </a:prstGeom>
            <a:grpFill/>
            <a:ln w="9525">
              <a:noFill/>
              <a:miter lim="800000"/>
              <a:headEnd/>
              <a:tailEnd/>
            </a:ln>
          </p:spPr>
          <p:txBody>
            <a:bodyPr wrap="square" lIns="92075" tIns="46038" rIns="92075" bIns="46038">
              <a:spAutoFit/>
            </a:bodyPr>
            <a:lstStyle/>
            <a:p>
              <a:pPr algn="ctr" defTabSz="762000"/>
              <a:r>
                <a:rPr lang="fr-FR" dirty="0"/>
                <a:t>Interprétation des résultats</a:t>
              </a:r>
            </a:p>
          </p:txBody>
        </p:sp>
      </p:gr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88"/>
                                        </p:tgtEl>
                                        <p:attrNameLst>
                                          <p:attrName>style.visibility</p:attrName>
                                        </p:attrNameLst>
                                      </p:cBhvr>
                                      <p:to>
                                        <p:strVal val="visible"/>
                                      </p:to>
                                    </p:set>
                                    <p:anim calcmode="lin" valueType="num">
                                      <p:cBhvr additive="base">
                                        <p:cTn id="7" dur="500" fill="hold"/>
                                        <p:tgtEl>
                                          <p:spTgt spid="2088"/>
                                        </p:tgtEl>
                                        <p:attrNameLst>
                                          <p:attrName>ppt_x</p:attrName>
                                        </p:attrNameLst>
                                      </p:cBhvr>
                                      <p:tavLst>
                                        <p:tav tm="0">
                                          <p:val>
                                            <p:strVal val="#ppt_x"/>
                                          </p:val>
                                        </p:tav>
                                        <p:tav tm="100000">
                                          <p:val>
                                            <p:strVal val="#ppt_x"/>
                                          </p:val>
                                        </p:tav>
                                      </p:tavLst>
                                    </p:anim>
                                    <p:anim calcmode="lin" valueType="num">
                                      <p:cBhvr additive="base">
                                        <p:cTn id="8" dur="500" fill="hold"/>
                                        <p:tgtEl>
                                          <p:spTgt spid="20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89"/>
                                        </p:tgtEl>
                                        <p:attrNameLst>
                                          <p:attrName>style.visibility</p:attrName>
                                        </p:attrNameLst>
                                      </p:cBhvr>
                                      <p:to>
                                        <p:strVal val="visible"/>
                                      </p:to>
                                    </p:set>
                                    <p:anim calcmode="lin" valueType="num">
                                      <p:cBhvr additive="base">
                                        <p:cTn id="13" dur="500" fill="hold"/>
                                        <p:tgtEl>
                                          <p:spTgt spid="2089"/>
                                        </p:tgtEl>
                                        <p:attrNameLst>
                                          <p:attrName>ppt_x</p:attrName>
                                        </p:attrNameLst>
                                      </p:cBhvr>
                                      <p:tavLst>
                                        <p:tav tm="0">
                                          <p:val>
                                            <p:strVal val="#ppt_x"/>
                                          </p:val>
                                        </p:tav>
                                        <p:tav tm="100000">
                                          <p:val>
                                            <p:strVal val="#ppt_x"/>
                                          </p:val>
                                        </p:tav>
                                      </p:tavLst>
                                    </p:anim>
                                    <p:anim calcmode="lin" valueType="num">
                                      <p:cBhvr additive="base">
                                        <p:cTn id="14" dur="500" fill="hold"/>
                                        <p:tgtEl>
                                          <p:spTgt spid="20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90"/>
                                        </p:tgtEl>
                                        <p:attrNameLst>
                                          <p:attrName>style.visibility</p:attrName>
                                        </p:attrNameLst>
                                      </p:cBhvr>
                                      <p:to>
                                        <p:strVal val="visible"/>
                                      </p:to>
                                    </p:set>
                                    <p:anim calcmode="lin" valueType="num">
                                      <p:cBhvr additive="base">
                                        <p:cTn id="19" dur="500" fill="hold"/>
                                        <p:tgtEl>
                                          <p:spTgt spid="2090"/>
                                        </p:tgtEl>
                                        <p:attrNameLst>
                                          <p:attrName>ppt_x</p:attrName>
                                        </p:attrNameLst>
                                      </p:cBhvr>
                                      <p:tavLst>
                                        <p:tav tm="0">
                                          <p:val>
                                            <p:strVal val="#ppt_x"/>
                                          </p:val>
                                        </p:tav>
                                        <p:tav tm="100000">
                                          <p:val>
                                            <p:strVal val="#ppt_x"/>
                                          </p:val>
                                        </p:tav>
                                      </p:tavLst>
                                    </p:anim>
                                    <p:anim calcmode="lin" valueType="num">
                                      <p:cBhvr additive="base">
                                        <p:cTn id="20" dur="500" fill="hold"/>
                                        <p:tgtEl>
                                          <p:spTgt spid="209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84"/>
                                        </p:tgtEl>
                                        <p:attrNameLst>
                                          <p:attrName>style.visibility</p:attrName>
                                        </p:attrNameLst>
                                      </p:cBhvr>
                                      <p:to>
                                        <p:strVal val="visible"/>
                                      </p:to>
                                    </p:set>
                                    <p:anim calcmode="lin" valueType="num">
                                      <p:cBhvr additive="base">
                                        <p:cTn id="25" dur="500" fill="hold"/>
                                        <p:tgtEl>
                                          <p:spTgt spid="2084"/>
                                        </p:tgtEl>
                                        <p:attrNameLst>
                                          <p:attrName>ppt_x</p:attrName>
                                        </p:attrNameLst>
                                      </p:cBhvr>
                                      <p:tavLst>
                                        <p:tav tm="0">
                                          <p:val>
                                            <p:strVal val="#ppt_x"/>
                                          </p:val>
                                        </p:tav>
                                        <p:tav tm="100000">
                                          <p:val>
                                            <p:strVal val="#ppt_x"/>
                                          </p:val>
                                        </p:tav>
                                      </p:tavLst>
                                    </p:anim>
                                    <p:anim calcmode="lin" valueType="num">
                                      <p:cBhvr additive="base">
                                        <p:cTn id="26" dur="500" fill="hold"/>
                                        <p:tgtEl>
                                          <p:spTgt spid="208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079"/>
                                        </p:tgtEl>
                                        <p:attrNameLst>
                                          <p:attrName>style.visibility</p:attrName>
                                        </p:attrNameLst>
                                      </p:cBhvr>
                                      <p:to>
                                        <p:strVal val="visible"/>
                                      </p:to>
                                    </p:set>
                                    <p:animEffect transition="in" filter="checkerboard(across)">
                                      <p:cBhvr>
                                        <p:cTn id="31" dur="500"/>
                                        <p:tgtEl>
                                          <p:spTgt spid="2079"/>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085"/>
                                        </p:tgtEl>
                                        <p:attrNameLst>
                                          <p:attrName>style.visibility</p:attrName>
                                        </p:attrNameLst>
                                      </p:cBhvr>
                                      <p:to>
                                        <p:strVal val="visible"/>
                                      </p:to>
                                    </p:set>
                                    <p:anim calcmode="lin" valueType="num">
                                      <p:cBhvr additive="base">
                                        <p:cTn id="36" dur="500" fill="hold"/>
                                        <p:tgtEl>
                                          <p:spTgt spid="2085"/>
                                        </p:tgtEl>
                                        <p:attrNameLst>
                                          <p:attrName>ppt_x</p:attrName>
                                        </p:attrNameLst>
                                      </p:cBhvr>
                                      <p:tavLst>
                                        <p:tav tm="0">
                                          <p:val>
                                            <p:strVal val="#ppt_x"/>
                                          </p:val>
                                        </p:tav>
                                        <p:tav tm="100000">
                                          <p:val>
                                            <p:strVal val="#ppt_x"/>
                                          </p:val>
                                        </p:tav>
                                      </p:tavLst>
                                    </p:anim>
                                    <p:anim calcmode="lin" valueType="num">
                                      <p:cBhvr additive="base">
                                        <p:cTn id="37" dur="500" fill="hold"/>
                                        <p:tgtEl>
                                          <p:spTgt spid="208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2075"/>
                                        </p:tgtEl>
                                        <p:attrNameLst>
                                          <p:attrName>style.visibility</p:attrName>
                                        </p:attrNameLst>
                                      </p:cBhvr>
                                      <p:to>
                                        <p:strVal val="visible"/>
                                      </p:to>
                                    </p:set>
                                    <p:animEffect transition="in" filter="checkerboard(across)">
                                      <p:cBhvr>
                                        <p:cTn id="42" dur="500"/>
                                        <p:tgtEl>
                                          <p:spTgt spid="2075"/>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086"/>
                                        </p:tgtEl>
                                        <p:attrNameLst>
                                          <p:attrName>style.visibility</p:attrName>
                                        </p:attrNameLst>
                                      </p:cBhvr>
                                      <p:to>
                                        <p:strVal val="visible"/>
                                      </p:to>
                                    </p:set>
                                    <p:anim calcmode="lin" valueType="num">
                                      <p:cBhvr additive="base">
                                        <p:cTn id="47" dur="500" fill="hold"/>
                                        <p:tgtEl>
                                          <p:spTgt spid="2086"/>
                                        </p:tgtEl>
                                        <p:attrNameLst>
                                          <p:attrName>ppt_x</p:attrName>
                                        </p:attrNameLst>
                                      </p:cBhvr>
                                      <p:tavLst>
                                        <p:tav tm="0">
                                          <p:val>
                                            <p:strVal val="#ppt_x"/>
                                          </p:val>
                                        </p:tav>
                                        <p:tav tm="100000">
                                          <p:val>
                                            <p:strVal val="#ppt_x"/>
                                          </p:val>
                                        </p:tav>
                                      </p:tavLst>
                                    </p:anim>
                                    <p:anim calcmode="lin" valueType="num">
                                      <p:cBhvr additive="base">
                                        <p:cTn id="48" dur="500" fill="hold"/>
                                        <p:tgtEl>
                                          <p:spTgt spid="208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2082"/>
                                        </p:tgtEl>
                                        <p:attrNameLst>
                                          <p:attrName>style.visibility</p:attrName>
                                        </p:attrNameLst>
                                      </p:cBhvr>
                                      <p:to>
                                        <p:strVal val="visible"/>
                                      </p:to>
                                    </p:set>
                                    <p:animEffect transition="in" filter="checkerboard(across)">
                                      <p:cBhvr>
                                        <p:cTn id="53" dur="500"/>
                                        <p:tgtEl>
                                          <p:spTgt spid="2082"/>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087"/>
                                        </p:tgtEl>
                                        <p:attrNameLst>
                                          <p:attrName>style.visibility</p:attrName>
                                        </p:attrNameLst>
                                      </p:cBhvr>
                                      <p:to>
                                        <p:strVal val="visible"/>
                                      </p:to>
                                    </p:set>
                                    <p:anim calcmode="lin" valueType="num">
                                      <p:cBhvr additive="base">
                                        <p:cTn id="58" dur="500" fill="hold"/>
                                        <p:tgtEl>
                                          <p:spTgt spid="2087"/>
                                        </p:tgtEl>
                                        <p:attrNameLst>
                                          <p:attrName>ppt_x</p:attrName>
                                        </p:attrNameLst>
                                      </p:cBhvr>
                                      <p:tavLst>
                                        <p:tav tm="0">
                                          <p:val>
                                            <p:strVal val="#ppt_x"/>
                                          </p:val>
                                        </p:tav>
                                        <p:tav tm="100000">
                                          <p:val>
                                            <p:strVal val="#ppt_x"/>
                                          </p:val>
                                        </p:tav>
                                      </p:tavLst>
                                    </p:anim>
                                    <p:anim calcmode="lin" valueType="num">
                                      <p:cBhvr additive="base">
                                        <p:cTn id="59" dur="500" fill="hold"/>
                                        <p:tgtEl>
                                          <p:spTgt spid="2087"/>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2083"/>
                                        </p:tgtEl>
                                        <p:attrNameLst>
                                          <p:attrName>style.visibility</p:attrName>
                                        </p:attrNameLst>
                                      </p:cBhvr>
                                      <p:to>
                                        <p:strVal val="visible"/>
                                      </p:to>
                                    </p:set>
                                    <p:animEffect transition="in" filter="checkerboard(across)">
                                      <p:cBhvr>
                                        <p:cTn id="64" dur="500"/>
                                        <p:tgtEl>
                                          <p:spTgt spid="2083"/>
                                        </p:tgtEl>
                                      </p:cBhvr>
                                    </p:animEffect>
                                  </p:childTnLst>
                                </p:cTn>
                              </p:par>
                            </p:childTnLst>
                          </p:cTn>
                        </p:par>
                      </p:childTnLst>
                    </p:cTn>
                  </p:par>
                  <p:par>
                    <p:cTn id="65" fill="hold">
                      <p:stCondLst>
                        <p:cond delay="indefinite"/>
                      </p:stCondLst>
                      <p:childTnLst>
                        <p:par>
                          <p:cTn id="66" fill="hold">
                            <p:stCondLst>
                              <p:cond delay="0"/>
                            </p:stCondLst>
                            <p:childTnLst>
                              <p:par>
                                <p:cTn id="67" presetID="5" presetClass="entr" presetSubtype="10" fill="hold"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checkerboard(across)">
                                      <p:cBhvr>
                                        <p:cTn id="69" dur="5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5" presetClass="entr" presetSubtype="10" fill="hold"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checkerboard(across)">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5" presetClass="entr" presetSubtype="10" fill="hold"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checkerboard(across)">
                                      <p:cBhvr>
                                        <p:cTn id="79" dur="50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5" presetClass="entr" presetSubtype="10" fill="hold" nodeType="click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checkerboard(across)">
                                      <p:cBhvr>
                                        <p:cTn id="8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5" grpId="0" animBg="1"/>
      <p:bldP spid="2079" grpId="0" animBg="1"/>
      <p:bldP spid="2082" grpId="0" animBg="1"/>
      <p:bldP spid="2083" grpId="0" animBg="1"/>
      <p:bldP spid="2084" grpId="0" animBg="1"/>
      <p:bldP spid="2085" grpId="0" animBg="1"/>
      <p:bldP spid="2086" grpId="0" animBg="1"/>
      <p:bldP spid="2087" grpId="0" animBg="1"/>
      <p:bldP spid="2088" grpId="0" animBg="1"/>
      <p:bldP spid="2089" grpId="0" animBg="1"/>
      <p:bldP spid="2090"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8"/>
          <p:cNvSpPr txBox="1">
            <a:spLocks noChangeArrowheads="1"/>
          </p:cNvSpPr>
          <p:nvPr/>
        </p:nvSpPr>
        <p:spPr bwMode="auto">
          <a:xfrm>
            <a:off x="238125" y="981075"/>
            <a:ext cx="9467850" cy="5632450"/>
          </a:xfrm>
          <a:prstGeom prst="rect">
            <a:avLst/>
          </a:prstGeom>
          <a:noFill/>
          <a:ln w="9525">
            <a:solidFill>
              <a:schemeClr val="tx1"/>
            </a:solidFill>
            <a:miter lim="800000"/>
            <a:headEnd/>
            <a:tailEnd/>
          </a:ln>
        </p:spPr>
        <p:txBody>
          <a:bodyPr>
            <a:spAutoFit/>
          </a:bodyPr>
          <a:lstStyle/>
          <a:p>
            <a:pPr>
              <a:lnSpc>
                <a:spcPct val="150000"/>
              </a:lnSpc>
              <a:buFont typeface="Arial" pitchFamily="34" charset="0"/>
              <a:buChar char="•"/>
            </a:pPr>
            <a:r>
              <a:rPr lang="fr-FR" dirty="0">
                <a:latin typeface="Arial" pitchFamily="34" charset="0"/>
              </a:rPr>
              <a:t> </a:t>
            </a:r>
            <a:r>
              <a:rPr lang="fr-FR" dirty="0">
                <a:solidFill>
                  <a:schemeClr val="tx1"/>
                </a:solidFill>
                <a:latin typeface="Arial" pitchFamily="34" charset="0"/>
              </a:rPr>
              <a:t>Quand la </a:t>
            </a:r>
            <a:r>
              <a:rPr lang="fr-FR" b="1" dirty="0">
                <a:solidFill>
                  <a:schemeClr val="tx1"/>
                </a:solidFill>
                <a:latin typeface="Arial" pitchFamily="34" charset="0"/>
              </a:rPr>
              <a:t>série</a:t>
            </a:r>
            <a:r>
              <a:rPr lang="fr-FR" dirty="0">
                <a:solidFill>
                  <a:schemeClr val="tx1"/>
                </a:solidFill>
                <a:latin typeface="Arial" pitchFamily="34" charset="0"/>
              </a:rPr>
              <a:t> est </a:t>
            </a:r>
            <a:r>
              <a:rPr lang="fr-FR" b="1" dirty="0">
                <a:solidFill>
                  <a:srgbClr val="FF0000"/>
                </a:solidFill>
                <a:latin typeface="Arial" pitchFamily="34" charset="0"/>
              </a:rPr>
              <a:t>discrète</a:t>
            </a:r>
            <a:r>
              <a:rPr lang="fr-FR" dirty="0">
                <a:solidFill>
                  <a:schemeClr val="tx1"/>
                </a:solidFill>
                <a:latin typeface="Arial" pitchFamily="34" charset="0"/>
              </a:rPr>
              <a:t>,</a:t>
            </a:r>
          </a:p>
          <a:p>
            <a:pPr>
              <a:lnSpc>
                <a:spcPct val="150000"/>
              </a:lnSpc>
            </a:pPr>
            <a:r>
              <a:rPr lang="fr-FR" dirty="0">
                <a:solidFill>
                  <a:schemeClr val="tx1"/>
                </a:solidFill>
                <a:latin typeface="Arial" pitchFamily="34" charset="0"/>
              </a:rPr>
              <a:t>on range les valeurs de la série par ordre croissant, chacune d'entre elles étant répétée autant de fois que son effectif.</a:t>
            </a:r>
            <a:br>
              <a:rPr lang="fr-FR" dirty="0">
                <a:solidFill>
                  <a:schemeClr val="tx1"/>
                </a:solidFill>
                <a:latin typeface="Arial" pitchFamily="34" charset="0"/>
              </a:rPr>
            </a:br>
            <a:r>
              <a:rPr lang="fr-FR" dirty="0">
                <a:solidFill>
                  <a:schemeClr val="tx1"/>
                </a:solidFill>
                <a:latin typeface="Arial" pitchFamily="34" charset="0"/>
              </a:rPr>
              <a:t>Si l'effectif total </a:t>
            </a:r>
            <a:r>
              <a:rPr lang="fr-FR" i="1" dirty="0">
                <a:solidFill>
                  <a:schemeClr val="tx1"/>
                </a:solidFill>
                <a:latin typeface="Arial" pitchFamily="34" charset="0"/>
              </a:rPr>
              <a:t>n</a:t>
            </a:r>
            <a:r>
              <a:rPr lang="fr-FR" dirty="0">
                <a:solidFill>
                  <a:schemeClr val="tx1"/>
                </a:solidFill>
                <a:latin typeface="Arial" pitchFamily="34" charset="0"/>
              </a:rPr>
              <a:t> est un nombre impair, la médiane est le terme de rang (n+1)/2</a:t>
            </a:r>
            <a:br>
              <a:rPr lang="fr-FR" dirty="0">
                <a:solidFill>
                  <a:schemeClr val="tx1"/>
                </a:solidFill>
                <a:latin typeface="Arial" pitchFamily="34" charset="0"/>
              </a:rPr>
            </a:br>
            <a:r>
              <a:rPr lang="fr-FR" dirty="0">
                <a:solidFill>
                  <a:schemeClr val="tx1"/>
                </a:solidFill>
                <a:latin typeface="Arial" pitchFamily="34" charset="0"/>
              </a:rPr>
              <a:t>Si l'effectif total </a:t>
            </a:r>
            <a:r>
              <a:rPr lang="fr-FR" i="1" dirty="0">
                <a:solidFill>
                  <a:schemeClr val="tx1"/>
                </a:solidFill>
                <a:latin typeface="Arial" pitchFamily="34" charset="0"/>
              </a:rPr>
              <a:t>n</a:t>
            </a:r>
            <a:r>
              <a:rPr lang="fr-FR" dirty="0">
                <a:solidFill>
                  <a:schemeClr val="tx1"/>
                </a:solidFill>
                <a:latin typeface="Arial" pitchFamily="34" charset="0"/>
              </a:rPr>
              <a:t> est un nombre pair, la médiane est le centre de l'intervalle formé par les termes de rang n/2 et (n/2)+1 .</a:t>
            </a:r>
            <a:br>
              <a:rPr lang="fr-FR" dirty="0">
                <a:solidFill>
                  <a:schemeClr val="tx1"/>
                </a:solidFill>
                <a:latin typeface="Arial" pitchFamily="34" charset="0"/>
              </a:rPr>
            </a:br>
            <a:r>
              <a:rPr lang="fr-FR" dirty="0">
                <a:solidFill>
                  <a:schemeClr val="tx1"/>
                </a:solidFill>
                <a:latin typeface="Arial" pitchFamily="34" charset="0"/>
              </a:rPr>
              <a:t>• Quand la série est </a:t>
            </a:r>
            <a:r>
              <a:rPr lang="fr-FR" b="1" dirty="0">
                <a:solidFill>
                  <a:schemeClr val="tx1"/>
                </a:solidFill>
                <a:latin typeface="Arial" pitchFamily="34" charset="0"/>
              </a:rPr>
              <a:t>regroupée par classes</a:t>
            </a:r>
            <a:r>
              <a:rPr lang="fr-FR" dirty="0">
                <a:solidFill>
                  <a:schemeClr val="tx1"/>
                </a:solidFill>
                <a:latin typeface="Arial" pitchFamily="34" charset="0"/>
              </a:rPr>
              <a:t>, </a:t>
            </a:r>
          </a:p>
          <a:p>
            <a:pPr>
              <a:lnSpc>
                <a:spcPct val="150000"/>
              </a:lnSpc>
            </a:pPr>
            <a:r>
              <a:rPr lang="fr-FR" dirty="0">
                <a:solidFill>
                  <a:schemeClr val="tx1"/>
                </a:solidFill>
                <a:latin typeface="Arial" pitchFamily="34" charset="0"/>
              </a:rPr>
              <a:t>on détermine la médiane par interpolation linéaire à partir de la courbe des effectifs ou des fréquences cumulées.</a:t>
            </a:r>
          </a:p>
        </p:txBody>
      </p:sp>
      <p:sp>
        <p:nvSpPr>
          <p:cNvPr id="79875" name="Rectangle 2"/>
          <p:cNvSpPr>
            <a:spLocks noChangeArrowheads="1"/>
          </p:cNvSpPr>
          <p:nvPr/>
        </p:nvSpPr>
        <p:spPr bwMode="auto">
          <a:xfrm>
            <a:off x="2865438" y="333375"/>
            <a:ext cx="3587750" cy="706438"/>
          </a:xfrm>
          <a:prstGeom prst="rect">
            <a:avLst/>
          </a:prstGeom>
          <a:noFill/>
          <a:ln w="9525">
            <a:noFill/>
            <a:miter lim="800000"/>
            <a:headEnd/>
            <a:tailEnd/>
          </a:ln>
        </p:spPr>
        <p:txBody>
          <a:bodyPr>
            <a:spAutoFit/>
          </a:bodyPr>
          <a:lstStyle/>
          <a:p>
            <a:pPr algn="ctr"/>
            <a:r>
              <a:rPr lang="fr-FR" sz="4000" b="1" dirty="0">
                <a:solidFill>
                  <a:srgbClr val="0768B2"/>
                </a:solidFill>
                <a:latin typeface="Book Antiqua" panose="02040602050305030304" pitchFamily="18" charset="0"/>
              </a:rPr>
              <a:t>MÉDIANE</a:t>
            </a:r>
          </a:p>
        </p:txBody>
      </p:sp>
      <p:sp>
        <p:nvSpPr>
          <p:cNvPr id="4" name="Espace réservé du numéro de diapositive 3"/>
          <p:cNvSpPr>
            <a:spLocks noGrp="1"/>
          </p:cNvSpPr>
          <p:nvPr>
            <p:ph type="sldNum" sz="quarter" idx="12"/>
          </p:nvPr>
        </p:nvSpPr>
        <p:spPr/>
        <p:txBody>
          <a:bodyPr/>
          <a:lstStyle/>
          <a:p>
            <a:pPr>
              <a:defRPr/>
            </a:pPr>
            <a:fld id="{6DDCB0A3-4054-485D-9A3F-601ED436F683}" type="slidenum">
              <a:rPr lang="en-US" smtClean="0"/>
              <a:pPr>
                <a:defRPr/>
              </a:pPr>
              <a:t>60</a:t>
            </a:fld>
            <a:endParaRPr lang="en-US" dirty="0">
              <a:solidFill>
                <a:srgbClr val="FFFFFF"/>
              </a:solidFill>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4" name="Rectangle 2"/>
          <p:cNvSpPr>
            <a:spLocks noChangeArrowheads="1"/>
          </p:cNvSpPr>
          <p:nvPr/>
        </p:nvSpPr>
        <p:spPr bwMode="auto">
          <a:xfrm>
            <a:off x="754124" y="428625"/>
            <a:ext cx="7997702" cy="480131"/>
          </a:xfrm>
          <a:prstGeom prst="rect">
            <a:avLst/>
          </a:prstGeom>
          <a:noFill/>
          <a:ln w="9525">
            <a:noFill/>
            <a:miter lim="800000"/>
            <a:headEnd/>
            <a:tailEnd/>
          </a:ln>
        </p:spPr>
        <p:txBody>
          <a:bodyPr wrap="none">
            <a:spAutoFit/>
          </a:bodyPr>
          <a:lstStyle/>
          <a:p>
            <a:pPr algn="ctr">
              <a:lnSpc>
                <a:spcPct val="90000"/>
              </a:lnSpc>
              <a:spcBef>
                <a:spcPct val="20000"/>
              </a:spcBef>
            </a:pPr>
            <a:r>
              <a:rPr lang="fr-FR" sz="2800" b="1" dirty="0" smtClean="0">
                <a:solidFill>
                  <a:schemeClr val="accent1"/>
                </a:solidFill>
                <a:latin typeface="Book Antiqua" panose="02040602050305030304" pitchFamily="18" charset="0"/>
                <a:cs typeface="Times New Roman" pitchFamily="18" charset="0"/>
              </a:rPr>
              <a:t>DANS </a:t>
            </a:r>
            <a:r>
              <a:rPr lang="fr-FR" sz="2800" b="1" dirty="0">
                <a:solidFill>
                  <a:schemeClr val="accent1"/>
                </a:solidFill>
                <a:latin typeface="Book Antiqua" panose="02040602050305030304" pitchFamily="18" charset="0"/>
                <a:cs typeface="Times New Roman" pitchFamily="18" charset="0"/>
              </a:rPr>
              <a:t>LE CAS D’UN CARACTÈRE CONTINU</a:t>
            </a:r>
          </a:p>
        </p:txBody>
      </p:sp>
      <p:sp>
        <p:nvSpPr>
          <p:cNvPr id="151555" name="Text Box 3"/>
          <p:cNvSpPr txBox="1">
            <a:spLocks noChangeArrowheads="1"/>
          </p:cNvSpPr>
          <p:nvPr/>
        </p:nvSpPr>
        <p:spPr bwMode="auto">
          <a:xfrm>
            <a:off x="1155700" y="990600"/>
            <a:ext cx="1871025" cy="523220"/>
          </a:xfrm>
          <a:prstGeom prst="rect">
            <a:avLst/>
          </a:prstGeom>
          <a:noFill/>
          <a:ln w="9525">
            <a:noFill/>
            <a:miter lim="800000"/>
            <a:headEnd/>
            <a:tailEnd/>
          </a:ln>
          <a:effectLst/>
        </p:spPr>
        <p:txBody>
          <a:bodyPr wrap="none">
            <a:spAutoFit/>
          </a:bodyPr>
          <a:lstStyle/>
          <a:p>
            <a:pPr>
              <a:defRPr/>
            </a:pPr>
            <a:r>
              <a:rPr lang="fr-FR" sz="2800" b="1" dirty="0" smtClean="0">
                <a:solidFill>
                  <a:schemeClr val="accent1"/>
                </a:solidFill>
                <a:latin typeface="Book Antiqua" panose="02040602050305030304" pitchFamily="18" charset="0"/>
                <a:cs typeface="Times New Roman" pitchFamily="18" charset="0"/>
              </a:rPr>
              <a:t>Exemple 3</a:t>
            </a:r>
            <a:endParaRPr lang="fr-FR" sz="2800" b="1" dirty="0">
              <a:solidFill>
                <a:schemeClr val="accent1"/>
              </a:solidFill>
              <a:latin typeface="Book Antiqua" panose="02040602050305030304" pitchFamily="18" charset="0"/>
              <a:cs typeface="Times New Roman" pitchFamily="18" charset="0"/>
            </a:endParaRPr>
          </a:p>
        </p:txBody>
      </p:sp>
      <p:sp>
        <p:nvSpPr>
          <p:cNvPr id="8" name="Espace réservé du numéro de diapositive 7"/>
          <p:cNvSpPr>
            <a:spLocks noGrp="1"/>
          </p:cNvSpPr>
          <p:nvPr>
            <p:ph type="sldNum" sz="quarter" idx="12"/>
          </p:nvPr>
        </p:nvSpPr>
        <p:spPr/>
        <p:txBody>
          <a:bodyPr/>
          <a:lstStyle/>
          <a:p>
            <a:pPr>
              <a:defRPr/>
            </a:pPr>
            <a:fld id="{C21B945D-BA59-494E-8588-6170FD22B500}" type="slidenum">
              <a:rPr lang="en-US" smtClean="0"/>
              <a:pPr>
                <a:defRPr/>
              </a:pPr>
              <a:t>61</a:t>
            </a:fld>
            <a:endParaRPr lang="en-US" dirty="0">
              <a:solidFill>
                <a:srgbClr val="FFFFFF"/>
              </a:solidFill>
            </a:endParaRPr>
          </a:p>
        </p:txBody>
      </p:sp>
      <p:graphicFrame>
        <p:nvGraphicFramePr>
          <p:cNvPr id="9" name="Tableau 8"/>
          <p:cNvGraphicFramePr>
            <a:graphicFrameLocks noGrp="1"/>
          </p:cNvGraphicFramePr>
          <p:nvPr>
            <p:extLst>
              <p:ext uri="{D42A27DB-BD31-4B8C-83A1-F6EECF244321}">
                <p14:modId xmlns="" xmlns:p14="http://schemas.microsoft.com/office/powerpoint/2010/main" val="3034775024"/>
              </p:ext>
            </p:extLst>
          </p:nvPr>
        </p:nvGraphicFramePr>
        <p:xfrm>
          <a:off x="631825" y="1819275"/>
          <a:ext cx="8496943" cy="2926080"/>
        </p:xfrm>
        <a:graphic>
          <a:graphicData uri="http://schemas.openxmlformats.org/drawingml/2006/table">
            <a:tbl>
              <a:tblPr/>
              <a:tblGrid>
                <a:gridCol w="1213849"/>
                <a:gridCol w="1213849"/>
                <a:gridCol w="1028683"/>
                <a:gridCol w="1008112"/>
                <a:gridCol w="1728192"/>
                <a:gridCol w="1090409"/>
                <a:gridCol w="1213849"/>
              </a:tblGrid>
              <a:tr h="333375">
                <a:tc>
                  <a:txBody>
                    <a:bodyPr/>
                    <a:lstStyle/>
                    <a:p>
                      <a:pPr algn="ctr" fontAlgn="b"/>
                      <a:r>
                        <a:rPr lang="fr-FR" sz="2400" b="0" i="0" u="none" strike="noStrike" dirty="0">
                          <a:solidFill>
                            <a:srgbClr val="000000"/>
                          </a:solidFill>
                          <a:latin typeface="Arial" pitchFamily="34" charset="0"/>
                          <a:cs typeface="Arial" pitchFamily="34" charset="0"/>
                        </a:rPr>
                        <a:t>Durée en 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Nombre d'élèves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ECC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ECD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Fréquences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FCC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FCD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ctr" fontAlgn="b"/>
                      <a:r>
                        <a:rPr lang="fr-FR" sz="2400" b="0" i="0" u="none" strike="noStrike">
                          <a:solidFill>
                            <a:srgbClr val="000000"/>
                          </a:solidFill>
                          <a:latin typeface="Arial" pitchFamily="34" charset="0"/>
                          <a:cs typeface="Arial" pitchFamily="34" charset="0"/>
                        </a:rPr>
                        <a:t>[0,4[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620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0,065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0,065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ctr" fontAlgn="b"/>
                      <a:r>
                        <a:rPr lang="fr-FR" sz="2400" b="0" i="0" u="none" strike="noStrike">
                          <a:solidFill>
                            <a:srgbClr val="000000"/>
                          </a:solidFill>
                          <a:latin typeface="Arial" pitchFamily="34" charset="0"/>
                          <a:cs typeface="Arial" pitchFamily="34" charset="0"/>
                        </a:rPr>
                        <a:t>[4;8[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120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580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0,129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0,194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0,935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ctr" fontAlgn="b"/>
                      <a:r>
                        <a:rPr lang="fr-FR" sz="2400" b="0" i="0" u="none" strike="noStrike">
                          <a:solidFill>
                            <a:srgbClr val="000000"/>
                          </a:solidFill>
                          <a:latin typeface="Arial" pitchFamily="34" charset="0"/>
                          <a:cs typeface="Arial" pitchFamily="34" charset="0"/>
                        </a:rPr>
                        <a:t>[8;12[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dirty="0">
                          <a:solidFill>
                            <a:srgbClr val="000000"/>
                          </a:solidFill>
                          <a:latin typeface="Arial" pitchFamily="34" charset="0"/>
                          <a:cs typeface="Arial" pitchFamily="34" charset="0"/>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280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0,258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0,452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0,806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ctr" fontAlgn="b"/>
                      <a:r>
                        <a:rPr lang="fr-FR" sz="2400" b="0" i="0" u="none" strike="noStrike">
                          <a:solidFill>
                            <a:srgbClr val="000000"/>
                          </a:solidFill>
                          <a:latin typeface="Arial" pitchFamily="34" charset="0"/>
                          <a:cs typeface="Arial" pitchFamily="34" charset="0"/>
                        </a:rPr>
                        <a:t>[12;20[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480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340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0,323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0,774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0,548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ctr" fontAlgn="b"/>
                      <a:r>
                        <a:rPr lang="fr-FR" sz="2400" b="0" i="0" u="none" strike="noStrike" dirty="0">
                          <a:solidFill>
                            <a:srgbClr val="000000"/>
                          </a:solidFill>
                          <a:latin typeface="Arial" pitchFamily="34" charset="0"/>
                          <a:cs typeface="Arial" pitchFamily="34" charset="0"/>
                        </a:rPr>
                        <a:t>[</a:t>
                      </a:r>
                      <a:r>
                        <a:rPr lang="fr-FR" sz="2400" b="0" i="0" u="none" strike="noStrike" dirty="0" smtClean="0">
                          <a:solidFill>
                            <a:srgbClr val="000000"/>
                          </a:solidFill>
                          <a:latin typeface="Arial" pitchFamily="34" charset="0"/>
                          <a:cs typeface="Arial" pitchFamily="34" charset="0"/>
                        </a:rPr>
                        <a:t>20;28[</a:t>
                      </a:r>
                      <a:endParaRPr lang="fr-FR" sz="2400" b="0" i="0" u="none" strike="noStrike" dirty="0">
                        <a:solidFill>
                          <a:srgbClr val="000000"/>
                        </a:solidFill>
                        <a:latin typeface="Arial" pitchFamily="34" charset="0"/>
                        <a:cs typeface="Arial"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140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620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140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0,226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0,226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ctr" fontAlgn="b"/>
                      <a:r>
                        <a:rPr lang="fr-FR" sz="2400" b="0" i="0" u="none" strike="noStrike" dirty="0">
                          <a:solidFill>
                            <a:srgbClr val="000000"/>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620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dirty="0">
                          <a:solidFill>
                            <a:srgbClr val="000000"/>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1554"/>
                                        </p:tgtEl>
                                        <p:attrNameLst>
                                          <p:attrName>style.visibility</p:attrName>
                                        </p:attrNameLst>
                                      </p:cBhvr>
                                      <p:to>
                                        <p:strVal val="visible"/>
                                      </p:to>
                                    </p:set>
                                    <p:anim calcmode="lin" valueType="num">
                                      <p:cBhvr additive="base">
                                        <p:cTn id="7" dur="500" fill="hold"/>
                                        <p:tgtEl>
                                          <p:spTgt spid="151554"/>
                                        </p:tgtEl>
                                        <p:attrNameLst>
                                          <p:attrName>ppt_x</p:attrName>
                                        </p:attrNameLst>
                                      </p:cBhvr>
                                      <p:tavLst>
                                        <p:tav tm="0">
                                          <p:val>
                                            <p:strVal val="0-#ppt_w/2"/>
                                          </p:val>
                                        </p:tav>
                                        <p:tav tm="100000">
                                          <p:val>
                                            <p:strVal val="#ppt_x"/>
                                          </p:val>
                                        </p:tav>
                                      </p:tavLst>
                                    </p:anim>
                                    <p:anim calcmode="lin" valueType="num">
                                      <p:cBhvr additive="base">
                                        <p:cTn id="8" dur="500" fill="hold"/>
                                        <p:tgtEl>
                                          <p:spTgt spid="1515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1555"/>
                                        </p:tgtEl>
                                        <p:attrNameLst>
                                          <p:attrName>style.visibility</p:attrName>
                                        </p:attrNameLst>
                                      </p:cBhvr>
                                      <p:to>
                                        <p:strVal val="visible"/>
                                      </p:to>
                                    </p:set>
                                    <p:anim calcmode="lin" valueType="num">
                                      <p:cBhvr additive="base">
                                        <p:cTn id="12" dur="500" fill="hold"/>
                                        <p:tgtEl>
                                          <p:spTgt spid="151555"/>
                                        </p:tgtEl>
                                        <p:attrNameLst>
                                          <p:attrName>ppt_x</p:attrName>
                                        </p:attrNameLst>
                                      </p:cBhvr>
                                      <p:tavLst>
                                        <p:tav tm="0">
                                          <p:val>
                                            <p:strVal val="0-#ppt_w/2"/>
                                          </p:val>
                                        </p:tav>
                                        <p:tav tm="100000">
                                          <p:val>
                                            <p:strVal val="#ppt_x"/>
                                          </p:val>
                                        </p:tav>
                                      </p:tavLst>
                                    </p:anim>
                                    <p:anim calcmode="lin" valueType="num">
                                      <p:cBhvr additive="base">
                                        <p:cTn id="13" dur="500" fill="hold"/>
                                        <p:tgtEl>
                                          <p:spTgt spid="1515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utoUpdateAnimBg="0"/>
      <p:bldP spid="151555"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3"/>
          <p:cNvSpPr>
            <a:spLocks noChangeArrowheads="1"/>
          </p:cNvSpPr>
          <p:nvPr/>
        </p:nvSpPr>
        <p:spPr bwMode="auto">
          <a:xfrm>
            <a:off x="238125" y="1857375"/>
            <a:ext cx="9629775" cy="461963"/>
          </a:xfrm>
          <a:prstGeom prst="rect">
            <a:avLst/>
          </a:prstGeom>
          <a:noFill/>
          <a:ln w="9525">
            <a:noFill/>
            <a:miter lim="800000"/>
            <a:headEnd/>
            <a:tailEnd/>
          </a:ln>
        </p:spPr>
        <p:txBody>
          <a:bodyPr wrap="none">
            <a:spAutoFit/>
          </a:bodyPr>
          <a:lstStyle/>
          <a:p>
            <a:r>
              <a:rPr lang="fr-FR">
                <a:solidFill>
                  <a:schemeClr val="tx1"/>
                </a:solidFill>
                <a:cs typeface="Times New Roman" pitchFamily="18" charset="0"/>
              </a:rPr>
              <a:t> On trace </a:t>
            </a:r>
            <a:r>
              <a:rPr lang="fr-FR">
                <a:solidFill>
                  <a:schemeClr val="tx1"/>
                </a:solidFill>
                <a:cs typeface="Times New Roman" pitchFamily="18" charset="0"/>
                <a:hlinkClick r:id="rId2" action="ppaction://hlinksldjump"/>
              </a:rPr>
              <a:t>la courbe des </a:t>
            </a:r>
            <a:r>
              <a:rPr lang="fr-FR" b="1" i="1">
                <a:solidFill>
                  <a:schemeClr val="tx1"/>
                </a:solidFill>
                <a:cs typeface="Times New Roman" pitchFamily="18" charset="0"/>
                <a:hlinkClick r:id="rId2" action="ppaction://hlinksldjump"/>
              </a:rPr>
              <a:t>ECC</a:t>
            </a:r>
            <a:r>
              <a:rPr lang="fr-FR">
                <a:solidFill>
                  <a:schemeClr val="tx1"/>
                </a:solidFill>
                <a:cs typeface="Times New Roman" pitchFamily="18" charset="0"/>
              </a:rPr>
              <a:t>(effectifs cumulés croissants)</a:t>
            </a:r>
            <a:r>
              <a:rPr lang="fr-FR" b="1" i="1">
                <a:solidFill>
                  <a:schemeClr val="tx1"/>
                </a:solidFill>
                <a:cs typeface="Times New Roman" pitchFamily="18" charset="0"/>
              </a:rPr>
              <a:t>, </a:t>
            </a:r>
            <a:endParaRPr lang="fr-FR">
              <a:solidFill>
                <a:schemeClr val="tx1"/>
              </a:solidFill>
              <a:cs typeface="Times New Roman" pitchFamily="18" charset="0"/>
            </a:endParaRPr>
          </a:p>
        </p:txBody>
      </p:sp>
      <p:sp>
        <p:nvSpPr>
          <p:cNvPr id="81923" name="Rectangle 4"/>
          <p:cNvSpPr>
            <a:spLocks noChangeArrowheads="1"/>
          </p:cNvSpPr>
          <p:nvPr/>
        </p:nvSpPr>
        <p:spPr bwMode="auto">
          <a:xfrm>
            <a:off x="452438" y="2500313"/>
            <a:ext cx="8793162" cy="461962"/>
          </a:xfrm>
          <a:prstGeom prst="rect">
            <a:avLst/>
          </a:prstGeom>
          <a:noFill/>
          <a:ln w="9525">
            <a:noFill/>
            <a:miter lim="800000"/>
            <a:headEnd/>
            <a:tailEnd/>
          </a:ln>
        </p:spPr>
        <p:txBody>
          <a:bodyPr wrap="none">
            <a:spAutoFit/>
          </a:bodyPr>
          <a:lstStyle/>
          <a:p>
            <a:r>
              <a:rPr lang="fr-FR" dirty="0">
                <a:solidFill>
                  <a:schemeClr val="tx1"/>
                </a:solidFill>
                <a:cs typeface="Times New Roman" pitchFamily="18" charset="0"/>
              </a:rPr>
              <a:t>ou </a:t>
            </a:r>
            <a:r>
              <a:rPr lang="fr-FR" dirty="0">
                <a:solidFill>
                  <a:schemeClr val="tx1"/>
                </a:solidFill>
                <a:cs typeface="Times New Roman" pitchFamily="18" charset="0"/>
                <a:hlinkClick r:id="rId2" action="ppaction://hlinksldjump"/>
              </a:rPr>
              <a:t>la courbe des </a:t>
            </a:r>
            <a:r>
              <a:rPr lang="fr-FR" b="1" i="1" dirty="0">
                <a:solidFill>
                  <a:schemeClr val="tx1"/>
                </a:solidFill>
                <a:cs typeface="Times New Roman" pitchFamily="18" charset="0"/>
                <a:hlinkClick r:id="rId2" action="ppaction://hlinksldjump"/>
              </a:rPr>
              <a:t>ECD </a:t>
            </a:r>
            <a:r>
              <a:rPr lang="fr-FR" dirty="0">
                <a:solidFill>
                  <a:schemeClr val="tx1"/>
                </a:solidFill>
                <a:cs typeface="Times New Roman" pitchFamily="18" charset="0"/>
              </a:rPr>
              <a:t>(effectifs cumulés décroissants)</a:t>
            </a:r>
            <a:r>
              <a:rPr lang="fr-FR" b="1" i="1" dirty="0">
                <a:solidFill>
                  <a:schemeClr val="tx1"/>
                </a:solidFill>
                <a:cs typeface="Times New Roman" pitchFamily="18" charset="0"/>
              </a:rPr>
              <a:t>,</a:t>
            </a:r>
            <a:r>
              <a:rPr lang="fr-FR" dirty="0">
                <a:solidFill>
                  <a:schemeClr val="tx1"/>
                </a:solidFill>
                <a:cs typeface="Times New Roman" pitchFamily="18" charset="0"/>
              </a:rPr>
              <a:t>.</a:t>
            </a:r>
          </a:p>
        </p:txBody>
      </p:sp>
      <p:sp>
        <p:nvSpPr>
          <p:cNvPr id="81924" name="Rectangle 5"/>
          <p:cNvSpPr>
            <a:spLocks noChangeArrowheads="1"/>
          </p:cNvSpPr>
          <p:nvPr/>
        </p:nvSpPr>
        <p:spPr bwMode="auto">
          <a:xfrm>
            <a:off x="595313" y="3071813"/>
            <a:ext cx="7021512" cy="461962"/>
          </a:xfrm>
          <a:prstGeom prst="rect">
            <a:avLst/>
          </a:prstGeom>
          <a:noFill/>
          <a:ln w="9525">
            <a:noFill/>
            <a:miter lim="800000"/>
            <a:headEnd/>
            <a:tailEnd/>
          </a:ln>
        </p:spPr>
        <p:txBody>
          <a:bodyPr wrap="none">
            <a:spAutoFit/>
          </a:bodyPr>
          <a:lstStyle/>
          <a:p>
            <a:r>
              <a:rPr lang="fr-FR">
                <a:solidFill>
                  <a:schemeClr val="tx1"/>
                </a:solidFill>
                <a:cs typeface="Times New Roman" pitchFamily="18" charset="0"/>
              </a:rPr>
              <a:t>On	trace </a:t>
            </a:r>
            <a:r>
              <a:rPr lang="fr-FR">
                <a:solidFill>
                  <a:schemeClr val="tx1"/>
                </a:solidFill>
                <a:cs typeface="Times New Roman" pitchFamily="18" charset="0"/>
                <a:hlinkClick r:id="rId2" action="ppaction://hlinksldjump"/>
              </a:rPr>
              <a:t>la droite horizontale </a:t>
            </a:r>
            <a:r>
              <a:rPr lang="fr-FR">
                <a:solidFill>
                  <a:schemeClr val="tx1"/>
                </a:solidFill>
                <a:cs typeface="Times New Roman" pitchFamily="18" charset="0"/>
              </a:rPr>
              <a:t>passant par</a:t>
            </a:r>
          </a:p>
        </p:txBody>
      </p:sp>
      <p:sp>
        <p:nvSpPr>
          <p:cNvPr id="81925" name="Rectangle 6"/>
          <p:cNvSpPr>
            <a:spLocks noChangeArrowheads="1"/>
          </p:cNvSpPr>
          <p:nvPr/>
        </p:nvSpPr>
        <p:spPr bwMode="auto">
          <a:xfrm>
            <a:off x="666750" y="3643313"/>
            <a:ext cx="8216900" cy="461962"/>
          </a:xfrm>
          <a:prstGeom prst="rect">
            <a:avLst/>
          </a:prstGeom>
          <a:noFill/>
          <a:ln w="9525">
            <a:noFill/>
            <a:miter lim="800000"/>
            <a:headEnd/>
            <a:tailEnd/>
          </a:ln>
        </p:spPr>
        <p:txBody>
          <a:bodyPr wrap="none">
            <a:spAutoFit/>
          </a:bodyPr>
          <a:lstStyle/>
          <a:p>
            <a:r>
              <a:rPr lang="fr-FR">
                <a:solidFill>
                  <a:schemeClr val="tx1"/>
                </a:solidFill>
                <a:cs typeface="Times New Roman" pitchFamily="18" charset="0"/>
              </a:rPr>
              <a:t>le point d’ordonnée N/2 (la moitié de l’effectif total)</a:t>
            </a:r>
          </a:p>
        </p:txBody>
      </p:sp>
      <p:sp>
        <p:nvSpPr>
          <p:cNvPr id="81926" name="Rectangle 12"/>
          <p:cNvSpPr>
            <a:spLocks noChangeArrowheads="1"/>
          </p:cNvSpPr>
          <p:nvPr/>
        </p:nvSpPr>
        <p:spPr bwMode="auto">
          <a:xfrm>
            <a:off x="523875" y="4214813"/>
            <a:ext cx="6777038" cy="461962"/>
          </a:xfrm>
          <a:prstGeom prst="rect">
            <a:avLst/>
          </a:prstGeom>
          <a:noFill/>
          <a:ln w="9525">
            <a:noFill/>
            <a:miter lim="800000"/>
            <a:headEnd/>
            <a:tailEnd/>
          </a:ln>
        </p:spPr>
        <p:txBody>
          <a:bodyPr wrap="none">
            <a:spAutoFit/>
          </a:bodyPr>
          <a:lstStyle/>
          <a:p>
            <a:r>
              <a:rPr lang="fr-FR">
                <a:solidFill>
                  <a:schemeClr val="tx1"/>
                </a:solidFill>
                <a:cs typeface="Times New Roman" pitchFamily="18" charset="0"/>
              </a:rPr>
              <a:t>L’abscisse du point d’intersection de droite</a:t>
            </a:r>
          </a:p>
        </p:txBody>
      </p:sp>
      <p:sp>
        <p:nvSpPr>
          <p:cNvPr id="81927" name="Rectangle 17"/>
          <p:cNvSpPr>
            <a:spLocks noChangeArrowheads="1"/>
          </p:cNvSpPr>
          <p:nvPr/>
        </p:nvSpPr>
        <p:spPr bwMode="auto">
          <a:xfrm>
            <a:off x="1023938" y="4929188"/>
            <a:ext cx="6627812" cy="461962"/>
          </a:xfrm>
          <a:prstGeom prst="rect">
            <a:avLst/>
          </a:prstGeom>
          <a:noFill/>
          <a:ln w="9525">
            <a:noFill/>
            <a:miter lim="800000"/>
            <a:headEnd/>
            <a:tailEnd/>
          </a:ln>
        </p:spPr>
        <p:txBody>
          <a:bodyPr wrap="none">
            <a:spAutoFit/>
          </a:bodyPr>
          <a:lstStyle/>
          <a:p>
            <a:r>
              <a:rPr lang="fr-FR">
                <a:solidFill>
                  <a:schemeClr val="tx1"/>
                </a:solidFill>
                <a:cs typeface="Times New Roman" pitchFamily="18" charset="0"/>
              </a:rPr>
              <a:t>horizontale et du polygone des ECC(ECD)</a:t>
            </a:r>
          </a:p>
        </p:txBody>
      </p:sp>
      <p:sp>
        <p:nvSpPr>
          <p:cNvPr id="81928" name="Rectangle 18"/>
          <p:cNvSpPr>
            <a:spLocks noChangeArrowheads="1"/>
          </p:cNvSpPr>
          <p:nvPr/>
        </p:nvSpPr>
        <p:spPr bwMode="auto">
          <a:xfrm>
            <a:off x="881063" y="5572125"/>
            <a:ext cx="5394325" cy="461963"/>
          </a:xfrm>
          <a:prstGeom prst="rect">
            <a:avLst/>
          </a:prstGeom>
          <a:noFill/>
          <a:ln w="9525">
            <a:noFill/>
            <a:miter lim="800000"/>
            <a:headEnd/>
            <a:tailEnd/>
          </a:ln>
        </p:spPr>
        <p:txBody>
          <a:bodyPr wrap="none">
            <a:spAutoFit/>
          </a:bodyPr>
          <a:lstStyle/>
          <a:p>
            <a:r>
              <a:rPr lang="fr-FR">
                <a:solidFill>
                  <a:schemeClr val="tx1"/>
                </a:solidFill>
                <a:cs typeface="Times New Roman" pitchFamily="18" charset="0"/>
              </a:rPr>
              <a:t>donne </a:t>
            </a:r>
            <a:r>
              <a:rPr lang="fr-FR" b="1">
                <a:solidFill>
                  <a:schemeClr val="tx1"/>
                </a:solidFill>
                <a:cs typeface="Times New Roman" pitchFamily="18" charset="0"/>
                <a:hlinkClick r:id="rId3" action="ppaction://hlinksldjump"/>
              </a:rPr>
              <a:t>la valeur de la médiane</a:t>
            </a:r>
            <a:r>
              <a:rPr lang="fr-FR">
                <a:solidFill>
                  <a:schemeClr val="tx1"/>
                </a:solidFill>
                <a:cs typeface="Times New Roman" pitchFamily="18" charset="0"/>
              </a:rPr>
              <a:t>.</a:t>
            </a:r>
          </a:p>
        </p:txBody>
      </p:sp>
      <p:sp>
        <p:nvSpPr>
          <p:cNvPr id="81929" name="Rectangle 22"/>
          <p:cNvSpPr>
            <a:spLocks noChangeArrowheads="1"/>
          </p:cNvSpPr>
          <p:nvPr/>
        </p:nvSpPr>
        <p:spPr bwMode="auto">
          <a:xfrm>
            <a:off x="507385" y="428625"/>
            <a:ext cx="8465780" cy="1077218"/>
          </a:xfrm>
          <a:prstGeom prst="rect">
            <a:avLst/>
          </a:prstGeom>
          <a:noFill/>
          <a:ln w="9525">
            <a:noFill/>
            <a:miter lim="800000"/>
            <a:headEnd/>
            <a:tailEnd/>
          </a:ln>
        </p:spPr>
        <p:txBody>
          <a:bodyPr wrap="none">
            <a:spAutoFit/>
          </a:bodyPr>
          <a:lstStyle/>
          <a:p>
            <a:pPr algn="ctr">
              <a:lnSpc>
                <a:spcPct val="90000"/>
              </a:lnSpc>
              <a:spcBef>
                <a:spcPct val="20000"/>
              </a:spcBef>
            </a:pPr>
            <a:r>
              <a:rPr lang="fr-FR" sz="3200" b="1" dirty="0">
                <a:solidFill>
                  <a:srgbClr val="0768B2"/>
                </a:solidFill>
                <a:latin typeface="Book Antiqua" panose="02040602050305030304" pitchFamily="18" charset="0"/>
                <a:cs typeface="Times New Roman" pitchFamily="18" charset="0"/>
              </a:rPr>
              <a:t>POUR DÉTERMINER GRAPHIQUEMENT </a:t>
            </a:r>
          </a:p>
          <a:p>
            <a:pPr algn="ctr">
              <a:lnSpc>
                <a:spcPct val="90000"/>
              </a:lnSpc>
              <a:spcBef>
                <a:spcPct val="20000"/>
              </a:spcBef>
            </a:pPr>
            <a:r>
              <a:rPr lang="fr-FR" sz="3200" b="1" dirty="0">
                <a:solidFill>
                  <a:srgbClr val="0768B2"/>
                </a:solidFill>
                <a:latin typeface="Book Antiqua" panose="02040602050305030304" pitchFamily="18" charset="0"/>
                <a:cs typeface="Times New Roman" pitchFamily="18" charset="0"/>
              </a:rPr>
              <a:t>LA MÉDIANE :</a:t>
            </a:r>
          </a:p>
        </p:txBody>
      </p:sp>
      <p:sp>
        <p:nvSpPr>
          <p:cNvPr id="11" name="Espace réservé du numéro de diapositive 10"/>
          <p:cNvSpPr>
            <a:spLocks noGrp="1"/>
          </p:cNvSpPr>
          <p:nvPr>
            <p:ph type="sldNum" sz="quarter" idx="12"/>
          </p:nvPr>
        </p:nvSpPr>
        <p:spPr/>
        <p:txBody>
          <a:bodyPr/>
          <a:lstStyle/>
          <a:p>
            <a:pPr>
              <a:defRPr/>
            </a:pPr>
            <a:fld id="{336297BA-CBD9-4693-BCD7-455A7F15FCCD}" type="slidenum">
              <a:rPr lang="en-US" smtClean="0"/>
              <a:pPr>
                <a:defRPr/>
              </a:pPr>
              <a:t>62</a:t>
            </a:fld>
            <a:endParaRPr lang="en-US" dirty="0">
              <a:solidFill>
                <a:srgbClr val="FFFFFF"/>
              </a:solidFill>
            </a:endParaRPr>
          </a:p>
        </p:txBody>
      </p:sp>
    </p:spTree>
  </p:cSld>
  <p:clrMapOvr>
    <a:masterClrMapping/>
  </p:clrMapOvr>
  <p:transition>
    <p:randomBa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defRPr/>
            </a:pPr>
            <a:fld id="{FE841549-C218-4EC5-BC37-48A77E59714B}" type="slidenum">
              <a:rPr lang="en-US" smtClean="0"/>
              <a:pPr>
                <a:defRPr/>
              </a:pPr>
              <a:t>63</a:t>
            </a:fld>
            <a:endParaRPr lang="en-US" dirty="0">
              <a:solidFill>
                <a:srgbClr val="FFFFFF"/>
              </a:solidFill>
            </a:endParaRPr>
          </a:p>
        </p:txBody>
      </p:sp>
      <p:sp>
        <p:nvSpPr>
          <p:cNvPr id="82947" name="ZoneTexte 2"/>
          <p:cNvSpPr txBox="1">
            <a:spLocks noChangeArrowheads="1"/>
          </p:cNvSpPr>
          <p:nvPr/>
        </p:nvSpPr>
        <p:spPr bwMode="auto">
          <a:xfrm>
            <a:off x="415925" y="404813"/>
            <a:ext cx="8785225" cy="646112"/>
          </a:xfrm>
          <a:prstGeom prst="rect">
            <a:avLst/>
          </a:prstGeom>
          <a:noFill/>
          <a:ln w="9525">
            <a:noFill/>
            <a:miter lim="800000"/>
            <a:headEnd/>
            <a:tailEnd/>
          </a:ln>
        </p:spPr>
        <p:txBody>
          <a:bodyPr>
            <a:spAutoFit/>
          </a:bodyPr>
          <a:lstStyle/>
          <a:p>
            <a:pPr algn="ctr"/>
            <a:r>
              <a:rPr lang="fr-FR" sz="3600" b="1" dirty="0">
                <a:solidFill>
                  <a:srgbClr val="0768B2"/>
                </a:solidFill>
                <a:latin typeface="Book Antiqua" panose="02040602050305030304" pitchFamily="18" charset="0"/>
              </a:rPr>
              <a:t>DÉTERMINATION DE LA MÉDIANE</a:t>
            </a:r>
          </a:p>
        </p:txBody>
      </p:sp>
      <p:graphicFrame>
        <p:nvGraphicFramePr>
          <p:cNvPr id="7" name="Tableau 6"/>
          <p:cNvGraphicFramePr>
            <a:graphicFrameLocks noGrp="1"/>
          </p:cNvGraphicFramePr>
          <p:nvPr>
            <p:extLst>
              <p:ext uri="{D42A27DB-BD31-4B8C-83A1-F6EECF244321}">
                <p14:modId xmlns="" xmlns:p14="http://schemas.microsoft.com/office/powerpoint/2010/main" val="1410533533"/>
              </p:ext>
            </p:extLst>
          </p:nvPr>
        </p:nvGraphicFramePr>
        <p:xfrm>
          <a:off x="272480" y="1773238"/>
          <a:ext cx="8712597" cy="3953363"/>
        </p:xfrm>
        <a:graphic>
          <a:graphicData uri="http://schemas.openxmlformats.org/drawingml/2006/table">
            <a:tbl>
              <a:tblPr/>
              <a:tblGrid>
                <a:gridCol w="2643270"/>
                <a:gridCol w="2135023"/>
                <a:gridCol w="2135023"/>
                <a:gridCol w="1799281"/>
              </a:tblGrid>
              <a:tr h="411348">
                <a:tc rowSpan="2">
                  <a:txBody>
                    <a:bodyPr/>
                    <a:lstStyle/>
                    <a:p>
                      <a:pPr algn="ctr">
                        <a:lnSpc>
                          <a:spcPct val="115000"/>
                        </a:lnSpc>
                        <a:spcAft>
                          <a:spcPts val="1000"/>
                        </a:spcAft>
                      </a:pPr>
                      <a:r>
                        <a:rPr lang="fr-FR" sz="2400" dirty="0">
                          <a:latin typeface="Agency FB"/>
                          <a:ea typeface="Times New Roman"/>
                          <a:cs typeface="Arial"/>
                        </a:rPr>
                        <a:t>x  </a:t>
                      </a:r>
                      <a:r>
                        <a:rPr lang="fr-FR" sz="2400" baseline="-25000" dirty="0">
                          <a:latin typeface="Agency FB"/>
                          <a:ea typeface="Times New Roman"/>
                          <a:cs typeface="Arial"/>
                        </a:rPr>
                        <a:t>i</a:t>
                      </a:r>
                      <a:endParaRPr lang="fr-FR" sz="2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3">
                  <a:txBody>
                    <a:bodyPr/>
                    <a:lstStyle/>
                    <a:p>
                      <a:pPr algn="ctr">
                        <a:lnSpc>
                          <a:spcPct val="115000"/>
                        </a:lnSpc>
                        <a:spcAft>
                          <a:spcPts val="1000"/>
                        </a:spcAft>
                      </a:pPr>
                      <a:r>
                        <a:rPr lang="fr-FR" sz="2400" dirty="0">
                          <a:latin typeface="Agency FB"/>
                          <a:ea typeface="Times New Roman"/>
                          <a:cs typeface="Arial"/>
                        </a:rPr>
                        <a:t>Effectifs  ( n </a:t>
                      </a:r>
                      <a:r>
                        <a:rPr lang="fr-FR" sz="2400" baseline="-25000" dirty="0">
                          <a:latin typeface="Agency FB"/>
                          <a:ea typeface="Times New Roman"/>
                          <a:cs typeface="Arial"/>
                        </a:rPr>
                        <a:t>i</a:t>
                      </a:r>
                      <a:r>
                        <a:rPr lang="fr-FR" sz="2400" dirty="0">
                          <a:latin typeface="Agency FB"/>
                          <a:ea typeface="Times New Roman"/>
                          <a:cs typeface="Arial"/>
                        </a:rPr>
                        <a:t> )</a:t>
                      </a:r>
                      <a:endParaRPr lang="fr-FR" sz="2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lang="fr-FR"/>
                    </a:p>
                  </a:txBody>
                  <a:tcPr/>
                </a:tc>
                <a:tc hMerge="1">
                  <a:txBody>
                    <a:bodyPr/>
                    <a:lstStyle/>
                    <a:p>
                      <a:endParaRPr lang="fr-FR"/>
                    </a:p>
                  </a:txBody>
                  <a:tcPr/>
                </a:tc>
              </a:tr>
              <a:tr h="1008995">
                <a:tc vMerge="1">
                  <a:txBody>
                    <a:bodyPr/>
                    <a:lstStyle/>
                    <a:p>
                      <a:endParaRPr lang="fr-FR"/>
                    </a:p>
                  </a:txBody>
                  <a:tcPr/>
                </a:tc>
                <a:tc>
                  <a:txBody>
                    <a:bodyPr/>
                    <a:lstStyle/>
                    <a:p>
                      <a:pPr algn="ctr">
                        <a:lnSpc>
                          <a:spcPct val="115000"/>
                        </a:lnSpc>
                        <a:spcAft>
                          <a:spcPts val="1000"/>
                        </a:spcAft>
                      </a:pPr>
                      <a:r>
                        <a:rPr lang="fr-FR" sz="2400" dirty="0">
                          <a:latin typeface="Agency FB"/>
                          <a:ea typeface="Times New Roman"/>
                          <a:cs typeface="Arial"/>
                        </a:rPr>
                        <a:t>Simples</a:t>
                      </a:r>
                      <a:endParaRPr lang="fr-FR"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15000"/>
                        </a:lnSpc>
                        <a:spcAft>
                          <a:spcPts val="1000"/>
                        </a:spcAft>
                      </a:pPr>
                      <a:r>
                        <a:rPr lang="fr-FR" sz="2400">
                          <a:latin typeface="Agency FB"/>
                          <a:ea typeface="Times New Roman"/>
                          <a:cs typeface="Arial"/>
                        </a:rPr>
                        <a:t>Cumulées  Croissantes</a:t>
                      </a:r>
                      <a:endParaRPr lang="fr-FR"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15000"/>
                        </a:lnSpc>
                        <a:spcAft>
                          <a:spcPts val="1000"/>
                        </a:spcAft>
                      </a:pPr>
                      <a:r>
                        <a:rPr lang="fr-FR" sz="2400">
                          <a:latin typeface="Agency FB"/>
                          <a:ea typeface="Times New Roman"/>
                          <a:cs typeface="Arial"/>
                        </a:rPr>
                        <a:t>Cumulées</a:t>
                      </a:r>
                      <a:endParaRPr lang="fr-FR" sz="2400">
                        <a:latin typeface="Calibri"/>
                        <a:ea typeface="Calibri"/>
                        <a:cs typeface="Times New Roman"/>
                      </a:endParaRPr>
                    </a:p>
                    <a:p>
                      <a:pPr algn="ctr">
                        <a:lnSpc>
                          <a:spcPct val="115000"/>
                        </a:lnSpc>
                        <a:spcAft>
                          <a:spcPts val="1000"/>
                        </a:spcAft>
                      </a:pPr>
                      <a:r>
                        <a:rPr lang="fr-FR" sz="2400">
                          <a:latin typeface="Agency FB"/>
                          <a:ea typeface="Times New Roman"/>
                          <a:cs typeface="Arial"/>
                        </a:rPr>
                        <a:t>décroissantes</a:t>
                      </a:r>
                      <a:endParaRPr lang="fr-FR"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r h="411348">
                <a:tc>
                  <a:txBody>
                    <a:bodyPr/>
                    <a:lstStyle/>
                    <a:p>
                      <a:pPr algn="ctr">
                        <a:lnSpc>
                          <a:spcPct val="115000"/>
                        </a:lnSpc>
                        <a:spcAft>
                          <a:spcPts val="1000"/>
                        </a:spcAft>
                      </a:pPr>
                      <a:r>
                        <a:rPr lang="fr-FR" sz="2400">
                          <a:latin typeface="Agency FB"/>
                          <a:ea typeface="Times New Roman"/>
                          <a:cs typeface="Arial"/>
                        </a:rPr>
                        <a:t>]  1000  - 1500 ]</a:t>
                      </a:r>
                      <a:endParaRPr lang="fr-FR"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15000"/>
                        </a:lnSpc>
                        <a:spcAft>
                          <a:spcPts val="1000"/>
                        </a:spcAft>
                      </a:pPr>
                      <a:r>
                        <a:rPr lang="fr-FR" sz="2400" dirty="0">
                          <a:latin typeface="Agency FB"/>
                          <a:ea typeface="Times New Roman"/>
                          <a:cs typeface="Arial"/>
                        </a:rPr>
                        <a:t>6</a:t>
                      </a:r>
                      <a:endParaRPr lang="fr-FR"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15000"/>
                        </a:lnSpc>
                        <a:spcAft>
                          <a:spcPts val="1000"/>
                        </a:spcAft>
                      </a:pPr>
                      <a:r>
                        <a:rPr lang="fr-FR" sz="2400">
                          <a:latin typeface="Agency FB"/>
                          <a:ea typeface="Times New Roman"/>
                          <a:cs typeface="Arial"/>
                        </a:rPr>
                        <a:t>6</a:t>
                      </a:r>
                      <a:endParaRPr lang="fr-FR"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15000"/>
                        </a:lnSpc>
                        <a:spcAft>
                          <a:spcPts val="1000"/>
                        </a:spcAft>
                      </a:pPr>
                      <a:r>
                        <a:rPr lang="fr-FR" sz="2400">
                          <a:latin typeface="Agency FB"/>
                          <a:ea typeface="Times New Roman"/>
                          <a:cs typeface="Arial"/>
                        </a:rPr>
                        <a:t>65</a:t>
                      </a:r>
                      <a:endParaRPr lang="fr-FR"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r h="411348">
                <a:tc>
                  <a:txBody>
                    <a:bodyPr/>
                    <a:lstStyle/>
                    <a:p>
                      <a:pPr algn="ctr">
                        <a:lnSpc>
                          <a:spcPct val="115000"/>
                        </a:lnSpc>
                        <a:spcAft>
                          <a:spcPts val="1000"/>
                        </a:spcAft>
                      </a:pPr>
                      <a:r>
                        <a:rPr lang="fr-FR" sz="2400">
                          <a:latin typeface="Agency FB"/>
                          <a:ea typeface="Times New Roman"/>
                          <a:cs typeface="Arial"/>
                        </a:rPr>
                        <a:t>] 1500 - 2000  ]</a:t>
                      </a:r>
                      <a:endParaRPr lang="fr-FR"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15000"/>
                        </a:lnSpc>
                        <a:spcAft>
                          <a:spcPts val="1000"/>
                        </a:spcAft>
                      </a:pPr>
                      <a:r>
                        <a:rPr lang="fr-FR" sz="2400" dirty="0">
                          <a:latin typeface="Agency FB"/>
                          <a:ea typeface="Times New Roman"/>
                          <a:cs typeface="Arial"/>
                        </a:rPr>
                        <a:t>12</a:t>
                      </a:r>
                      <a:endParaRPr lang="fr-FR"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15000"/>
                        </a:lnSpc>
                        <a:spcAft>
                          <a:spcPts val="1000"/>
                        </a:spcAft>
                      </a:pPr>
                      <a:r>
                        <a:rPr lang="fr-FR" sz="2400" dirty="0">
                          <a:latin typeface="Agency FB"/>
                          <a:ea typeface="Times New Roman"/>
                          <a:cs typeface="Arial"/>
                        </a:rPr>
                        <a:t>18</a:t>
                      </a:r>
                      <a:endParaRPr lang="fr-FR"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15000"/>
                        </a:lnSpc>
                        <a:spcAft>
                          <a:spcPts val="1000"/>
                        </a:spcAft>
                      </a:pPr>
                      <a:r>
                        <a:rPr lang="fr-FR" sz="2400">
                          <a:latin typeface="Agency FB"/>
                          <a:ea typeface="Times New Roman"/>
                          <a:cs typeface="Arial"/>
                        </a:rPr>
                        <a:t>59</a:t>
                      </a:r>
                      <a:endParaRPr lang="fr-FR"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r h="411348">
                <a:tc>
                  <a:txBody>
                    <a:bodyPr/>
                    <a:lstStyle/>
                    <a:p>
                      <a:pPr algn="ctr">
                        <a:lnSpc>
                          <a:spcPct val="115000"/>
                        </a:lnSpc>
                        <a:spcAft>
                          <a:spcPts val="1000"/>
                        </a:spcAft>
                      </a:pPr>
                      <a:r>
                        <a:rPr lang="fr-FR" sz="2400">
                          <a:latin typeface="Agency FB"/>
                          <a:ea typeface="Times New Roman"/>
                          <a:cs typeface="Arial"/>
                        </a:rPr>
                        <a:t>] 2000 - 2500 ]</a:t>
                      </a:r>
                      <a:endParaRPr lang="fr-FR"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15000"/>
                        </a:lnSpc>
                        <a:spcAft>
                          <a:spcPts val="1000"/>
                        </a:spcAft>
                      </a:pPr>
                      <a:r>
                        <a:rPr lang="fr-FR" sz="2400">
                          <a:latin typeface="Agency FB"/>
                          <a:ea typeface="Times New Roman"/>
                          <a:cs typeface="Arial"/>
                        </a:rPr>
                        <a:t>25</a:t>
                      </a:r>
                      <a:endParaRPr lang="fr-FR"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15000"/>
                        </a:lnSpc>
                        <a:spcAft>
                          <a:spcPts val="1000"/>
                        </a:spcAft>
                      </a:pPr>
                      <a:r>
                        <a:rPr lang="fr-FR" sz="2400" dirty="0">
                          <a:latin typeface="Agency FB"/>
                          <a:ea typeface="Times New Roman"/>
                          <a:cs typeface="Arial"/>
                        </a:rPr>
                        <a:t>43</a:t>
                      </a:r>
                      <a:endParaRPr lang="fr-FR"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15000"/>
                        </a:lnSpc>
                        <a:spcAft>
                          <a:spcPts val="1000"/>
                        </a:spcAft>
                      </a:pPr>
                      <a:r>
                        <a:rPr lang="fr-FR" sz="2400">
                          <a:latin typeface="Agency FB"/>
                          <a:ea typeface="Times New Roman"/>
                          <a:cs typeface="Arial"/>
                        </a:rPr>
                        <a:t>47</a:t>
                      </a:r>
                      <a:endParaRPr lang="fr-FR"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r h="411348">
                <a:tc>
                  <a:txBody>
                    <a:bodyPr/>
                    <a:lstStyle/>
                    <a:p>
                      <a:pPr algn="ctr">
                        <a:lnSpc>
                          <a:spcPct val="115000"/>
                        </a:lnSpc>
                        <a:spcAft>
                          <a:spcPts val="1000"/>
                        </a:spcAft>
                      </a:pPr>
                      <a:r>
                        <a:rPr lang="fr-FR" sz="2400">
                          <a:latin typeface="Agency FB"/>
                          <a:ea typeface="Times New Roman"/>
                          <a:cs typeface="Arial"/>
                        </a:rPr>
                        <a:t>] 2 500 - 3000]</a:t>
                      </a:r>
                      <a:endParaRPr lang="fr-FR"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15000"/>
                        </a:lnSpc>
                        <a:spcAft>
                          <a:spcPts val="1000"/>
                        </a:spcAft>
                      </a:pPr>
                      <a:r>
                        <a:rPr lang="fr-FR" sz="2400">
                          <a:latin typeface="Agency FB"/>
                          <a:ea typeface="Times New Roman"/>
                          <a:cs typeface="Arial"/>
                        </a:rPr>
                        <a:t>17</a:t>
                      </a:r>
                      <a:endParaRPr lang="fr-FR"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15000"/>
                        </a:lnSpc>
                        <a:spcAft>
                          <a:spcPts val="1000"/>
                        </a:spcAft>
                      </a:pPr>
                      <a:r>
                        <a:rPr lang="fr-FR" sz="2400" dirty="0">
                          <a:latin typeface="Agency FB"/>
                          <a:ea typeface="Times New Roman"/>
                          <a:cs typeface="Arial"/>
                        </a:rPr>
                        <a:t>60</a:t>
                      </a:r>
                      <a:endParaRPr lang="fr-FR"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15000"/>
                        </a:lnSpc>
                        <a:spcAft>
                          <a:spcPts val="1000"/>
                        </a:spcAft>
                      </a:pPr>
                      <a:r>
                        <a:rPr lang="fr-FR" sz="2400" dirty="0">
                          <a:latin typeface="Agency FB"/>
                          <a:ea typeface="Times New Roman"/>
                          <a:cs typeface="Arial"/>
                        </a:rPr>
                        <a:t>22</a:t>
                      </a:r>
                      <a:endParaRPr lang="fr-FR"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r h="411348">
                <a:tc>
                  <a:txBody>
                    <a:bodyPr/>
                    <a:lstStyle/>
                    <a:p>
                      <a:pPr algn="ctr">
                        <a:lnSpc>
                          <a:spcPct val="115000"/>
                        </a:lnSpc>
                        <a:spcAft>
                          <a:spcPts val="1000"/>
                        </a:spcAft>
                      </a:pPr>
                      <a:r>
                        <a:rPr lang="fr-FR" sz="2400">
                          <a:latin typeface="Agency FB"/>
                          <a:ea typeface="Times New Roman"/>
                          <a:cs typeface="Arial"/>
                        </a:rPr>
                        <a:t>] 3000 - 3500 ]</a:t>
                      </a:r>
                      <a:endParaRPr lang="fr-FR"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15000"/>
                        </a:lnSpc>
                        <a:spcAft>
                          <a:spcPts val="1000"/>
                        </a:spcAft>
                      </a:pPr>
                      <a:r>
                        <a:rPr lang="fr-FR" sz="2400">
                          <a:latin typeface="Agency FB"/>
                          <a:ea typeface="Times New Roman"/>
                          <a:cs typeface="Arial"/>
                        </a:rPr>
                        <a:t>5</a:t>
                      </a:r>
                      <a:endParaRPr lang="fr-FR"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15000"/>
                        </a:lnSpc>
                        <a:spcAft>
                          <a:spcPts val="1000"/>
                        </a:spcAft>
                      </a:pPr>
                      <a:r>
                        <a:rPr lang="fr-FR" sz="2400">
                          <a:latin typeface="Agency FB"/>
                          <a:ea typeface="Times New Roman"/>
                          <a:cs typeface="Arial"/>
                        </a:rPr>
                        <a:t>65</a:t>
                      </a:r>
                      <a:endParaRPr lang="fr-FR"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15000"/>
                        </a:lnSpc>
                        <a:spcAft>
                          <a:spcPts val="1000"/>
                        </a:spcAft>
                      </a:pPr>
                      <a:r>
                        <a:rPr lang="fr-FR" sz="2400" dirty="0">
                          <a:latin typeface="Agency FB"/>
                          <a:ea typeface="Times New Roman"/>
                          <a:cs typeface="Arial"/>
                        </a:rPr>
                        <a:t>5</a:t>
                      </a:r>
                      <a:endParaRPr lang="fr-FR"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r h="411348">
                <a:tc>
                  <a:txBody>
                    <a:bodyPr/>
                    <a:lstStyle/>
                    <a:p>
                      <a:pPr>
                        <a:lnSpc>
                          <a:spcPct val="115000"/>
                        </a:lnSpc>
                        <a:spcAft>
                          <a:spcPts val="1000"/>
                        </a:spcAft>
                      </a:pPr>
                      <a:r>
                        <a:rPr lang="fr-FR" sz="2400">
                          <a:latin typeface="Agency FB"/>
                          <a:ea typeface="Times New Roman"/>
                          <a:cs typeface="Arial"/>
                        </a:rPr>
                        <a:t> </a:t>
                      </a:r>
                      <a:endParaRPr lang="fr-FR"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15000"/>
                        </a:lnSpc>
                        <a:spcAft>
                          <a:spcPts val="1000"/>
                        </a:spcAft>
                      </a:pPr>
                      <a:r>
                        <a:rPr lang="fr-FR" sz="2400">
                          <a:latin typeface="Agency FB"/>
                          <a:ea typeface="Times New Roman"/>
                          <a:cs typeface="Arial"/>
                        </a:rPr>
                        <a:t>65</a:t>
                      </a:r>
                      <a:endParaRPr lang="fr-FR"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nSpc>
                          <a:spcPct val="115000"/>
                        </a:lnSpc>
                        <a:spcAft>
                          <a:spcPts val="1000"/>
                        </a:spcAft>
                      </a:pPr>
                      <a:r>
                        <a:rPr lang="fr-FR" sz="2400" dirty="0">
                          <a:latin typeface="Agency FB"/>
                          <a:ea typeface="Times New Roman"/>
                          <a:cs typeface="Arial"/>
                        </a:rPr>
                        <a:t> </a:t>
                      </a:r>
                      <a:endParaRPr lang="fr-FR"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nSpc>
                          <a:spcPct val="115000"/>
                        </a:lnSpc>
                        <a:spcAft>
                          <a:spcPts val="1000"/>
                        </a:spcAft>
                      </a:pPr>
                      <a:r>
                        <a:rPr lang="fr-FR" sz="2400" dirty="0">
                          <a:latin typeface="Agency FB"/>
                          <a:ea typeface="Times New Roman"/>
                          <a:cs typeface="Arial"/>
                        </a:rPr>
                        <a:t> </a:t>
                      </a:r>
                      <a:endParaRPr lang="fr-FR"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bl>
          </a:graphicData>
        </a:graphic>
      </p:graphicFrame>
      <p:sp>
        <p:nvSpPr>
          <p:cNvPr id="5" name="Text Box 3"/>
          <p:cNvSpPr txBox="1">
            <a:spLocks noChangeArrowheads="1"/>
          </p:cNvSpPr>
          <p:nvPr/>
        </p:nvSpPr>
        <p:spPr bwMode="auto">
          <a:xfrm>
            <a:off x="1155700" y="990600"/>
            <a:ext cx="2351926" cy="646331"/>
          </a:xfrm>
          <a:prstGeom prst="rect">
            <a:avLst/>
          </a:prstGeom>
          <a:noFill/>
          <a:ln w="9525">
            <a:noFill/>
            <a:miter lim="800000"/>
            <a:headEnd/>
            <a:tailEnd/>
          </a:ln>
          <a:effectLst/>
        </p:spPr>
        <p:txBody>
          <a:bodyPr wrap="none">
            <a:spAutoFit/>
          </a:bodyPr>
          <a:lstStyle/>
          <a:p>
            <a:pPr>
              <a:defRPr/>
            </a:pPr>
            <a:r>
              <a:rPr lang="fr-FR" sz="3600" b="1" dirty="0" smtClean="0">
                <a:solidFill>
                  <a:srgbClr val="0768B2"/>
                </a:solidFill>
                <a:latin typeface="Book Antiqua" panose="02040602050305030304" pitchFamily="18" charset="0"/>
              </a:rPr>
              <a:t>Exemple 4</a:t>
            </a:r>
            <a:endParaRPr lang="fr-FR" sz="3600" b="1" dirty="0">
              <a:solidFill>
                <a:srgbClr val="0768B2"/>
              </a:solidFill>
              <a:latin typeface="Book Antiqua" panose="02040602050305030304" pitchFamily="18"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defRPr/>
            </a:pPr>
            <a:fld id="{D1973D86-E2D7-4448-8183-A8CB58C9A570}" type="slidenum">
              <a:rPr lang="en-US" smtClean="0"/>
              <a:pPr>
                <a:defRPr/>
              </a:pPr>
              <a:t>64</a:t>
            </a:fld>
            <a:endParaRPr lang="en-US" dirty="0">
              <a:solidFill>
                <a:srgbClr val="FFFFFF"/>
              </a:solidFill>
            </a:endParaRPr>
          </a:p>
        </p:txBody>
      </p:sp>
      <p:sp>
        <p:nvSpPr>
          <p:cNvPr id="83971" name="ZoneTexte 2"/>
          <p:cNvSpPr txBox="1">
            <a:spLocks noChangeArrowheads="1"/>
          </p:cNvSpPr>
          <p:nvPr/>
        </p:nvSpPr>
        <p:spPr bwMode="auto">
          <a:xfrm>
            <a:off x="560388" y="404813"/>
            <a:ext cx="9001125" cy="1200150"/>
          </a:xfrm>
          <a:prstGeom prst="rect">
            <a:avLst/>
          </a:prstGeom>
          <a:noFill/>
          <a:ln w="9525">
            <a:noFill/>
            <a:miter lim="800000"/>
            <a:headEnd/>
            <a:tailEnd/>
          </a:ln>
        </p:spPr>
        <p:txBody>
          <a:bodyPr>
            <a:spAutoFit/>
          </a:bodyPr>
          <a:lstStyle/>
          <a:p>
            <a:pPr algn="ctr"/>
            <a:r>
              <a:rPr lang="fr-FR" sz="3600" b="1" dirty="0">
                <a:solidFill>
                  <a:srgbClr val="0768B2"/>
                </a:solidFill>
                <a:latin typeface="Arial" pitchFamily="34" charset="0"/>
              </a:rPr>
              <a:t>DÉTERMINATION GRAPHIQUE DE LA MÉDIANE EXEMPLE</a:t>
            </a:r>
          </a:p>
        </p:txBody>
      </p:sp>
      <p:pic>
        <p:nvPicPr>
          <p:cNvPr id="83972" name="Picture 1" descr="http://warmaths.fr/MATH/STATs/Mediane_fichiers/image013.jpg"/>
          <p:cNvPicPr>
            <a:picLocks noChangeAspect="1" noChangeArrowheads="1"/>
          </p:cNvPicPr>
          <p:nvPr/>
        </p:nvPicPr>
        <p:blipFill>
          <a:blip r:embed="rId2"/>
          <a:srcRect/>
          <a:stretch>
            <a:fillRect/>
          </a:stretch>
        </p:blipFill>
        <p:spPr bwMode="auto">
          <a:xfrm>
            <a:off x="1136650" y="1773238"/>
            <a:ext cx="7200900" cy="4464050"/>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defRPr/>
            </a:pPr>
            <a:fld id="{34DF853A-CAFD-451A-995F-176A57CD700C}" type="slidenum">
              <a:rPr lang="en-US" smtClean="0"/>
              <a:pPr>
                <a:defRPr/>
              </a:pPr>
              <a:t>65</a:t>
            </a:fld>
            <a:endParaRPr lang="en-US" dirty="0">
              <a:solidFill>
                <a:srgbClr val="FFFFFF"/>
              </a:solidFill>
            </a:endParaRPr>
          </a:p>
        </p:txBody>
      </p:sp>
      <p:sp>
        <p:nvSpPr>
          <p:cNvPr id="84995" name="ZoneTexte 2"/>
          <p:cNvSpPr txBox="1">
            <a:spLocks noChangeArrowheads="1"/>
          </p:cNvSpPr>
          <p:nvPr/>
        </p:nvSpPr>
        <p:spPr bwMode="auto">
          <a:xfrm>
            <a:off x="488950" y="476250"/>
            <a:ext cx="9001125" cy="1200150"/>
          </a:xfrm>
          <a:prstGeom prst="rect">
            <a:avLst/>
          </a:prstGeom>
          <a:noFill/>
          <a:ln w="9525">
            <a:noFill/>
            <a:miter lim="800000"/>
            <a:headEnd/>
            <a:tailEnd/>
          </a:ln>
        </p:spPr>
        <p:txBody>
          <a:bodyPr>
            <a:spAutoFit/>
          </a:bodyPr>
          <a:lstStyle/>
          <a:p>
            <a:pPr algn="ctr"/>
            <a:r>
              <a:rPr lang="fr-FR" sz="3600" b="1" dirty="0">
                <a:solidFill>
                  <a:srgbClr val="0768B2"/>
                </a:solidFill>
                <a:latin typeface="Book Antiqua" panose="02040602050305030304" pitchFamily="18" charset="0"/>
              </a:rPr>
              <a:t>DÉTERMINATION GRAPHIQUE DE LA MÉDIANE 2</a:t>
            </a:r>
            <a:r>
              <a:rPr lang="fr-FR" sz="3600" b="1" baseline="30000" dirty="0">
                <a:solidFill>
                  <a:srgbClr val="0768B2"/>
                </a:solidFill>
                <a:latin typeface="Book Antiqua" panose="02040602050305030304" pitchFamily="18" charset="0"/>
              </a:rPr>
              <a:t>E</a:t>
            </a:r>
            <a:r>
              <a:rPr lang="fr-FR" sz="3600" b="1" dirty="0">
                <a:solidFill>
                  <a:srgbClr val="0768B2"/>
                </a:solidFill>
                <a:latin typeface="Book Antiqua" panose="02040602050305030304" pitchFamily="18" charset="0"/>
              </a:rPr>
              <a:t>  MÉTHODE</a:t>
            </a:r>
          </a:p>
        </p:txBody>
      </p:sp>
      <p:pic>
        <p:nvPicPr>
          <p:cNvPr id="84996" name="Picture 5"/>
          <p:cNvPicPr>
            <a:picLocks noChangeAspect="1" noChangeArrowheads="1"/>
          </p:cNvPicPr>
          <p:nvPr/>
        </p:nvPicPr>
        <p:blipFill>
          <a:blip r:embed="rId2"/>
          <a:srcRect/>
          <a:stretch>
            <a:fillRect/>
          </a:stretch>
        </p:blipFill>
        <p:spPr bwMode="auto">
          <a:xfrm>
            <a:off x="1784350" y="1773238"/>
            <a:ext cx="7129463" cy="4032250"/>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defRPr/>
            </a:pPr>
            <a:fld id="{588E120B-B1F8-450A-BC8C-E0D18750AABD}" type="slidenum">
              <a:rPr lang="en-US" smtClean="0"/>
              <a:pPr>
                <a:defRPr/>
              </a:pPr>
              <a:t>66</a:t>
            </a:fld>
            <a:endParaRPr lang="en-US" dirty="0">
              <a:solidFill>
                <a:srgbClr val="FFFFFF"/>
              </a:solidFill>
            </a:endParaRPr>
          </a:p>
        </p:txBody>
      </p:sp>
      <p:sp>
        <p:nvSpPr>
          <p:cNvPr id="86019" name="ZoneTexte 2"/>
          <p:cNvSpPr txBox="1">
            <a:spLocks noChangeArrowheads="1"/>
          </p:cNvSpPr>
          <p:nvPr/>
        </p:nvSpPr>
        <p:spPr bwMode="auto">
          <a:xfrm>
            <a:off x="704850" y="2276475"/>
            <a:ext cx="7920038" cy="769938"/>
          </a:xfrm>
          <a:prstGeom prst="rect">
            <a:avLst/>
          </a:prstGeom>
          <a:noFill/>
          <a:ln w="9525">
            <a:noFill/>
            <a:miter lim="800000"/>
            <a:headEnd/>
            <a:tailEnd/>
          </a:ln>
        </p:spPr>
        <p:txBody>
          <a:bodyPr>
            <a:spAutoFit/>
          </a:bodyPr>
          <a:lstStyle/>
          <a:p>
            <a:pPr algn="ctr"/>
            <a:r>
              <a:rPr lang="fr-FR" sz="4400" b="1" dirty="0">
                <a:solidFill>
                  <a:srgbClr val="0768B2"/>
                </a:solidFill>
                <a:latin typeface="Book Antiqua" panose="02040602050305030304" pitchFamily="18" charset="0"/>
              </a:rPr>
              <a:t>LES QUARTILES</a:t>
            </a:r>
          </a:p>
        </p:txBody>
      </p:sp>
    </p:spTree>
  </p:cSld>
  <p:clrMapOvr>
    <a:masterClrMapping/>
  </p:clrMapOvr>
  <p:transition>
    <p:randomBar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309563" y="214313"/>
            <a:ext cx="9245600" cy="1187450"/>
          </a:xfrm>
        </p:spPr>
        <p:txBody>
          <a:bodyPr rtlCol="0">
            <a:normAutofit fontScale="90000"/>
          </a:bodyPr>
          <a:lstStyle/>
          <a:p>
            <a:pPr eaLnBrk="1" fontAlgn="auto" hangingPunct="1">
              <a:spcAft>
                <a:spcPts val="0"/>
              </a:spcAft>
              <a:defRPr/>
            </a:pPr>
            <a:r>
              <a:rPr lang="fr-FR" b="1" dirty="0" smtClean="0">
                <a:solidFill>
                  <a:srgbClr val="0768B2"/>
                </a:solidFill>
                <a:latin typeface="Book Antiqua" panose="02040602050305030304" pitchFamily="18" charset="0"/>
              </a:rPr>
              <a:t>LE PREMIER QUARTILES</a:t>
            </a:r>
            <a:r>
              <a:rPr lang="fr-FR" dirty="0" smtClean="0">
                <a:solidFill>
                  <a:srgbClr val="0768B2"/>
                </a:solidFill>
                <a:latin typeface="Book Antiqua" panose="02040602050305030304" pitchFamily="18" charset="0"/>
              </a:rPr>
              <a:t/>
            </a:r>
            <a:br>
              <a:rPr lang="fr-FR" dirty="0" smtClean="0">
                <a:solidFill>
                  <a:srgbClr val="0768B2"/>
                </a:solidFill>
                <a:latin typeface="Book Antiqua" panose="02040602050305030304" pitchFamily="18" charset="0"/>
              </a:rPr>
            </a:br>
            <a:endParaRPr lang="fr-FR" dirty="0" smtClean="0">
              <a:solidFill>
                <a:srgbClr val="0768B2"/>
              </a:solidFill>
              <a:latin typeface="Book Antiqua" panose="02040602050305030304" pitchFamily="18" charset="0"/>
            </a:endParaRPr>
          </a:p>
        </p:txBody>
      </p:sp>
      <p:sp>
        <p:nvSpPr>
          <p:cNvPr id="87043" name="Espace réservé du contenu 2"/>
          <p:cNvSpPr>
            <a:spLocks noGrp="1"/>
          </p:cNvSpPr>
          <p:nvPr>
            <p:ph idx="1"/>
          </p:nvPr>
        </p:nvSpPr>
        <p:spPr/>
        <p:txBody>
          <a:bodyPr/>
          <a:lstStyle/>
          <a:p>
            <a:pPr eaLnBrk="1" hangingPunct="1">
              <a:lnSpc>
                <a:spcPct val="150000"/>
              </a:lnSpc>
            </a:pPr>
            <a:r>
              <a:rPr lang="fr-FR" sz="2800" smtClean="0">
                <a:latin typeface="Arial" pitchFamily="34" charset="0"/>
                <a:cs typeface="Arial" pitchFamily="34" charset="0"/>
              </a:rPr>
              <a:t>Le </a:t>
            </a:r>
            <a:r>
              <a:rPr lang="fr-FR" sz="2800" i="1" smtClean="0">
                <a:latin typeface="Arial" pitchFamily="34" charset="0"/>
                <a:cs typeface="Arial" pitchFamily="34" charset="0"/>
              </a:rPr>
              <a:t>premier quartile</a:t>
            </a:r>
            <a:r>
              <a:rPr lang="fr-FR" sz="2800" smtClean="0">
                <a:latin typeface="Arial" pitchFamily="34" charset="0"/>
                <a:cs typeface="Arial" pitchFamily="34" charset="0"/>
              </a:rPr>
              <a:t>, noté </a:t>
            </a:r>
            <a:r>
              <a:rPr lang="fr-FR" sz="2800" i="1" smtClean="0">
                <a:latin typeface="Arial" pitchFamily="34" charset="0"/>
                <a:cs typeface="Arial" pitchFamily="34" charset="0"/>
              </a:rPr>
              <a:t>Q</a:t>
            </a:r>
            <a:r>
              <a:rPr lang="fr-FR" sz="2800" baseline="-25000" smtClean="0">
                <a:latin typeface="Arial" pitchFamily="34" charset="0"/>
                <a:cs typeface="Arial" pitchFamily="34" charset="0"/>
              </a:rPr>
              <a:t>1</a:t>
            </a:r>
            <a:r>
              <a:rPr lang="fr-FR" sz="2800" smtClean="0">
                <a:latin typeface="Arial" pitchFamily="34" charset="0"/>
                <a:cs typeface="Arial" pitchFamily="34" charset="0"/>
              </a:rPr>
              <a:t>, est  une valeur de la série; telle que 25 % au moins des valeurs de la série sont inférieures ou égales à </a:t>
            </a:r>
            <a:r>
              <a:rPr lang="fr-FR" sz="2800" i="1" smtClean="0">
                <a:latin typeface="Arial" pitchFamily="34" charset="0"/>
                <a:cs typeface="Arial" pitchFamily="34" charset="0"/>
              </a:rPr>
              <a:t>Q</a:t>
            </a:r>
            <a:r>
              <a:rPr lang="fr-FR" sz="2800" baseline="-25000" smtClean="0">
                <a:latin typeface="Arial" pitchFamily="34" charset="0"/>
                <a:cs typeface="Arial" pitchFamily="34" charset="0"/>
              </a:rPr>
              <a:t>1</a:t>
            </a:r>
            <a:r>
              <a:rPr lang="fr-FR" sz="2800" smtClean="0">
                <a:latin typeface="Arial" pitchFamily="34" charset="0"/>
                <a:cs typeface="Arial" pitchFamily="34" charset="0"/>
              </a:rPr>
              <a:t>; et telle que 75% au moins des valeurs de la série sont supérieures ou égales à </a:t>
            </a:r>
            <a:r>
              <a:rPr lang="fr-FR" sz="2800" i="1" smtClean="0">
                <a:latin typeface="Arial" pitchFamily="34" charset="0"/>
                <a:cs typeface="Arial" pitchFamily="34" charset="0"/>
              </a:rPr>
              <a:t>Q</a:t>
            </a:r>
            <a:r>
              <a:rPr lang="fr-FR" sz="2800" baseline="-25000" smtClean="0">
                <a:latin typeface="Arial" pitchFamily="34" charset="0"/>
                <a:cs typeface="Arial" pitchFamily="34" charset="0"/>
              </a:rPr>
              <a:t>1</a:t>
            </a:r>
            <a:r>
              <a:rPr lang="fr-FR" sz="2800" smtClean="0">
                <a:latin typeface="Arial" pitchFamily="34" charset="0"/>
                <a:cs typeface="Arial" pitchFamily="34" charset="0"/>
              </a:rPr>
              <a:t>.</a:t>
            </a:r>
          </a:p>
          <a:p>
            <a:pPr eaLnBrk="1" hangingPunct="1">
              <a:lnSpc>
                <a:spcPct val="150000"/>
              </a:lnSpc>
              <a:buFont typeface="Arial" pitchFamily="34" charset="0"/>
              <a:buNone/>
            </a:pPr>
            <a:endParaRPr lang="fr-FR" sz="2800" smtClean="0">
              <a:latin typeface="Arial" pitchFamily="34" charset="0"/>
              <a:cs typeface="Arial" pitchFamily="34" charset="0"/>
            </a:endParaRPr>
          </a:p>
        </p:txBody>
      </p:sp>
      <p:sp>
        <p:nvSpPr>
          <p:cNvPr id="4" name="Espace réservé du numéro de diapositive 3"/>
          <p:cNvSpPr>
            <a:spLocks noGrp="1"/>
          </p:cNvSpPr>
          <p:nvPr>
            <p:ph type="sldNum" sz="quarter" idx="12"/>
          </p:nvPr>
        </p:nvSpPr>
        <p:spPr/>
        <p:txBody>
          <a:bodyPr/>
          <a:lstStyle/>
          <a:p>
            <a:pPr>
              <a:defRPr/>
            </a:pPr>
            <a:fld id="{2D8FFF9C-37B5-4BDA-8983-124B9F313C7C}" type="slidenum">
              <a:rPr lang="en-US" smtClean="0"/>
              <a:pPr>
                <a:defRPr/>
              </a:pPr>
              <a:t>67</a:t>
            </a:fld>
            <a:endParaRPr lang="en-US" dirty="0"/>
          </a:p>
        </p:txBody>
      </p:sp>
    </p:spTree>
  </p:cSld>
  <p:clrMapOvr>
    <a:masterClrMapping/>
  </p:clrMapOvr>
  <p:transition>
    <p:randomBar dir="vert"/>
  </p:transition>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Titre 1"/>
          <p:cNvSpPr>
            <a:spLocks noGrp="1"/>
          </p:cNvSpPr>
          <p:nvPr>
            <p:ph type="title"/>
          </p:nvPr>
        </p:nvSpPr>
        <p:spPr>
          <a:xfrm>
            <a:off x="309563" y="285750"/>
            <a:ext cx="9245600" cy="1000125"/>
          </a:xfrm>
        </p:spPr>
        <p:txBody>
          <a:bodyPr>
            <a:normAutofit fontScale="90000"/>
          </a:bodyPr>
          <a:lstStyle/>
          <a:p>
            <a:pPr eaLnBrk="1" hangingPunct="1"/>
            <a:r>
              <a:rPr lang="fr-FR" sz="4000" b="1" dirty="0" smtClean="0">
                <a:solidFill>
                  <a:srgbClr val="0768B2"/>
                </a:solidFill>
                <a:latin typeface="Book Antiqua" panose="02040602050305030304" pitchFamily="18" charset="0"/>
              </a:rPr>
              <a:t/>
            </a:r>
            <a:br>
              <a:rPr lang="fr-FR" sz="4000" b="1" dirty="0" smtClean="0">
                <a:solidFill>
                  <a:srgbClr val="0768B2"/>
                </a:solidFill>
                <a:latin typeface="Book Antiqua" panose="02040602050305030304" pitchFamily="18" charset="0"/>
              </a:rPr>
            </a:br>
            <a:r>
              <a:rPr lang="fr-FR" sz="4000" b="1" dirty="0" smtClean="0">
                <a:solidFill>
                  <a:srgbClr val="0768B2"/>
                </a:solidFill>
                <a:latin typeface="Book Antiqua" panose="02040602050305030304" pitchFamily="18" charset="0"/>
              </a:rPr>
              <a:t> LE TROISIÈME QUARTILE</a:t>
            </a:r>
            <a:r>
              <a:rPr lang="fr-FR" sz="4000" dirty="0" smtClean="0">
                <a:solidFill>
                  <a:srgbClr val="0768B2"/>
                </a:solidFill>
                <a:latin typeface="Book Antiqua" panose="02040602050305030304" pitchFamily="18" charset="0"/>
              </a:rPr>
              <a:t/>
            </a:r>
            <a:br>
              <a:rPr lang="fr-FR" sz="4000" dirty="0" smtClean="0">
                <a:solidFill>
                  <a:srgbClr val="0768B2"/>
                </a:solidFill>
                <a:latin typeface="Book Antiqua" panose="02040602050305030304" pitchFamily="18" charset="0"/>
              </a:rPr>
            </a:br>
            <a:endParaRPr lang="fr-FR" sz="4000" dirty="0" smtClean="0">
              <a:solidFill>
                <a:srgbClr val="0768B2"/>
              </a:solidFill>
              <a:latin typeface="Book Antiqua" panose="02040602050305030304" pitchFamily="18" charset="0"/>
            </a:endParaRPr>
          </a:p>
        </p:txBody>
      </p:sp>
      <p:sp>
        <p:nvSpPr>
          <p:cNvPr id="88067" name="Espace réservé du contenu 2"/>
          <p:cNvSpPr>
            <a:spLocks noGrp="1"/>
          </p:cNvSpPr>
          <p:nvPr>
            <p:ph idx="1"/>
          </p:nvPr>
        </p:nvSpPr>
        <p:spPr/>
        <p:txBody>
          <a:bodyPr/>
          <a:lstStyle/>
          <a:p>
            <a:pPr eaLnBrk="1" hangingPunct="1">
              <a:lnSpc>
                <a:spcPct val="150000"/>
              </a:lnSpc>
            </a:pPr>
            <a:r>
              <a:rPr lang="fr-FR" sz="2800" dirty="0" smtClean="0">
                <a:latin typeface="Arial" pitchFamily="34" charset="0"/>
                <a:cs typeface="Arial" pitchFamily="34" charset="0"/>
              </a:rPr>
              <a:t>Le </a:t>
            </a:r>
            <a:r>
              <a:rPr lang="fr-FR" sz="2800" i="1" dirty="0" smtClean="0">
                <a:latin typeface="Arial" pitchFamily="34" charset="0"/>
                <a:cs typeface="Arial" pitchFamily="34" charset="0"/>
              </a:rPr>
              <a:t>troisième quartile</a:t>
            </a:r>
            <a:r>
              <a:rPr lang="fr-FR" sz="2800" dirty="0" smtClean="0">
                <a:latin typeface="Arial" pitchFamily="34" charset="0"/>
                <a:cs typeface="Arial" pitchFamily="34" charset="0"/>
              </a:rPr>
              <a:t>,  noté </a:t>
            </a:r>
            <a:r>
              <a:rPr lang="fr-FR" sz="2800" i="1" dirty="0" smtClean="0">
                <a:latin typeface="Arial" pitchFamily="34" charset="0"/>
                <a:cs typeface="Arial" pitchFamily="34" charset="0"/>
              </a:rPr>
              <a:t>Q</a:t>
            </a:r>
            <a:r>
              <a:rPr lang="fr-FR" sz="2800" baseline="-25000" dirty="0" smtClean="0">
                <a:latin typeface="Arial" pitchFamily="34" charset="0"/>
                <a:cs typeface="Arial" pitchFamily="34" charset="0"/>
              </a:rPr>
              <a:t>3</a:t>
            </a:r>
            <a:r>
              <a:rPr lang="fr-FR" sz="2800" dirty="0" smtClean="0">
                <a:latin typeface="Arial" pitchFamily="34" charset="0"/>
                <a:cs typeface="Arial" pitchFamily="34" charset="0"/>
              </a:rPr>
              <a:t>, est : une valeur de la série; telle que 75% au moins des valeurs de la série sont inférieures ou égales à </a:t>
            </a:r>
            <a:r>
              <a:rPr lang="fr-FR" sz="2800" i="1" dirty="0" smtClean="0">
                <a:latin typeface="Arial" pitchFamily="34" charset="0"/>
                <a:cs typeface="Arial" pitchFamily="34" charset="0"/>
              </a:rPr>
              <a:t>Q</a:t>
            </a:r>
            <a:r>
              <a:rPr lang="fr-FR" sz="2800" baseline="-25000" dirty="0" smtClean="0">
                <a:latin typeface="Arial" pitchFamily="34" charset="0"/>
                <a:cs typeface="Arial" pitchFamily="34" charset="0"/>
              </a:rPr>
              <a:t>3</a:t>
            </a:r>
            <a:r>
              <a:rPr lang="fr-FR" sz="2800" dirty="0" smtClean="0">
                <a:latin typeface="Arial" pitchFamily="34" charset="0"/>
                <a:cs typeface="Arial" pitchFamily="34" charset="0"/>
              </a:rPr>
              <a:t>; et telle que 25% au moins des valeurs de la série sont supérieures ou égales à </a:t>
            </a:r>
            <a:r>
              <a:rPr lang="fr-FR" sz="2800" i="1" dirty="0" smtClean="0">
                <a:latin typeface="Arial" pitchFamily="34" charset="0"/>
                <a:cs typeface="Arial" pitchFamily="34" charset="0"/>
              </a:rPr>
              <a:t>Q</a:t>
            </a:r>
            <a:r>
              <a:rPr lang="fr-FR" sz="2800" baseline="-25000" dirty="0" smtClean="0">
                <a:latin typeface="Arial" pitchFamily="34" charset="0"/>
                <a:cs typeface="Arial" pitchFamily="34" charset="0"/>
              </a:rPr>
              <a:t>3</a:t>
            </a:r>
            <a:endParaRPr lang="fr-FR" sz="2800" dirty="0" smtClean="0">
              <a:latin typeface="Arial" pitchFamily="34" charset="0"/>
              <a:cs typeface="Arial" pitchFamily="34" charset="0"/>
            </a:endParaRPr>
          </a:p>
        </p:txBody>
      </p:sp>
      <p:sp>
        <p:nvSpPr>
          <p:cNvPr id="4" name="Espace réservé du numéro de diapositive 3"/>
          <p:cNvSpPr>
            <a:spLocks noGrp="1"/>
          </p:cNvSpPr>
          <p:nvPr>
            <p:ph type="sldNum" sz="quarter" idx="12"/>
          </p:nvPr>
        </p:nvSpPr>
        <p:spPr/>
        <p:txBody>
          <a:bodyPr/>
          <a:lstStyle/>
          <a:p>
            <a:pPr>
              <a:defRPr/>
            </a:pPr>
            <a:fld id="{25CEFCEB-A3F4-4CB5-8DD7-E1100426E9A8}" type="slidenum">
              <a:rPr lang="en-US" smtClean="0"/>
              <a:pPr>
                <a:defRPr/>
              </a:pPr>
              <a:t>68</a:t>
            </a:fld>
            <a:endParaRPr lang="en-US" dirty="0"/>
          </a:p>
        </p:txBody>
      </p:sp>
    </p:spTree>
  </p:cSld>
  <p:clrMapOvr>
    <a:masterClrMapping/>
  </p:clrMapOvr>
  <p:transition>
    <p:randomBar dir="vert"/>
  </p:transition>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Titre 1"/>
          <p:cNvSpPr>
            <a:spLocks noGrp="1"/>
          </p:cNvSpPr>
          <p:nvPr>
            <p:ph type="title"/>
          </p:nvPr>
        </p:nvSpPr>
        <p:spPr>
          <a:xfrm>
            <a:off x="495300" y="274638"/>
            <a:ext cx="8915400" cy="939800"/>
          </a:xfrm>
        </p:spPr>
        <p:txBody>
          <a:bodyPr/>
          <a:lstStyle/>
          <a:p>
            <a:r>
              <a:rPr lang="fr-FR" sz="3600" b="1" dirty="0" smtClean="0">
                <a:solidFill>
                  <a:srgbClr val="0768B2"/>
                </a:solidFill>
                <a:latin typeface="Book Antiqua" panose="02040602050305030304" pitchFamily="18" charset="0"/>
              </a:rPr>
              <a:t>QUARTILE CAS DISCRET</a:t>
            </a:r>
          </a:p>
        </p:txBody>
      </p:sp>
      <p:graphicFrame>
        <p:nvGraphicFramePr>
          <p:cNvPr id="5" name="Espace réservé du contenu 4"/>
          <p:cNvGraphicFramePr>
            <a:graphicFrameLocks noGrp="1"/>
          </p:cNvGraphicFramePr>
          <p:nvPr>
            <p:ph idx="1"/>
          </p:nvPr>
        </p:nvGraphicFramePr>
        <p:xfrm>
          <a:off x="488950" y="1412875"/>
          <a:ext cx="8915400" cy="4499610"/>
        </p:xfrm>
        <a:graphic>
          <a:graphicData uri="http://schemas.openxmlformats.org/drawingml/2006/table">
            <a:tbl>
              <a:tblPr firstRow="1" bandRow="1">
                <a:tableStyleId>{5C22544A-7EE6-4342-B048-85BDC9FD1C3A}</a:tableStyleId>
              </a:tblPr>
              <a:tblGrid>
                <a:gridCol w="1857388"/>
                <a:gridCol w="2600312"/>
                <a:gridCol w="2228850"/>
                <a:gridCol w="2228850"/>
              </a:tblGrid>
              <a:tr h="370840">
                <a:tc>
                  <a:txBody>
                    <a:bodyPr/>
                    <a:lstStyle/>
                    <a:p>
                      <a:pPr algn="ctr"/>
                      <a:r>
                        <a:rPr lang="fr-FR" sz="2200" b="1" dirty="0">
                          <a:latin typeface="Arial Narrow" pitchFamily="34" charset="0"/>
                        </a:rPr>
                        <a:t>N = </a:t>
                      </a:r>
                    </a:p>
                  </a:txBody>
                  <a:tcPr marL="47625" marR="47625" marT="47625" marB="47625"/>
                </a:tc>
                <a:tc>
                  <a:txBody>
                    <a:bodyPr/>
                    <a:lstStyle/>
                    <a:p>
                      <a:pPr algn="ctr"/>
                      <a:r>
                        <a:rPr lang="fr-FR" sz="2200" b="1">
                          <a:latin typeface="Arial Narrow" pitchFamily="34" charset="0"/>
                        </a:rPr>
                        <a:t>Q1 </a:t>
                      </a:r>
                    </a:p>
                  </a:txBody>
                  <a:tcPr marL="47625" marR="47625" marT="47625" marB="47625"/>
                </a:tc>
                <a:tc>
                  <a:txBody>
                    <a:bodyPr/>
                    <a:lstStyle/>
                    <a:p>
                      <a:pPr algn="ctr"/>
                      <a:r>
                        <a:rPr lang="fr-FR" sz="2200" b="1">
                          <a:latin typeface="Arial Narrow" pitchFamily="34" charset="0"/>
                        </a:rPr>
                        <a:t>Q2 </a:t>
                      </a:r>
                    </a:p>
                  </a:txBody>
                  <a:tcPr marL="47625" marR="47625" marT="47625" marB="47625"/>
                </a:tc>
                <a:tc>
                  <a:txBody>
                    <a:bodyPr/>
                    <a:lstStyle/>
                    <a:p>
                      <a:pPr algn="ctr"/>
                      <a:r>
                        <a:rPr lang="fr-FR" sz="2200" b="1" dirty="0">
                          <a:latin typeface="Arial Narrow" pitchFamily="34" charset="0"/>
                        </a:rPr>
                        <a:t>Q3 </a:t>
                      </a:r>
                    </a:p>
                  </a:txBody>
                  <a:tcPr marL="47625" marR="47625" marT="47625" marB="47625"/>
                </a:tc>
              </a:tr>
              <a:tr h="370840">
                <a:tc>
                  <a:txBody>
                    <a:bodyPr/>
                    <a:lstStyle/>
                    <a:p>
                      <a:pPr algn="ctr"/>
                      <a:r>
                        <a:rPr lang="fr-FR" sz="2200" b="1" dirty="0">
                          <a:latin typeface="Arial Narrow" pitchFamily="34" charset="0"/>
                        </a:rPr>
                        <a:t>N = </a:t>
                      </a:r>
                      <a:r>
                        <a:rPr lang="fr-FR" sz="2200" b="1" dirty="0" smtClean="0">
                          <a:latin typeface="Arial Narrow" pitchFamily="34" charset="0"/>
                        </a:rPr>
                        <a:t>4n </a:t>
                      </a:r>
                      <a:endParaRPr lang="fr-FR" sz="2200" b="1" dirty="0">
                        <a:latin typeface="Arial Narrow" pitchFamily="34" charset="0"/>
                      </a:endParaRPr>
                    </a:p>
                  </a:txBody>
                  <a:tcPr marL="47625" marR="47625" marT="47625" marB="47625"/>
                </a:tc>
                <a:tc>
                  <a:txBody>
                    <a:bodyPr/>
                    <a:lstStyle/>
                    <a:p>
                      <a:pPr algn="ctr"/>
                      <a:r>
                        <a:rPr lang="fr-FR" sz="2200" b="1" dirty="0">
                          <a:latin typeface="Arial Narrow" pitchFamily="34" charset="0"/>
                        </a:rPr>
                        <a:t>entre la valeur de rang </a:t>
                      </a:r>
                      <a:r>
                        <a:rPr lang="fr-FR" sz="2200" b="1" dirty="0" smtClean="0">
                          <a:latin typeface="Arial Narrow" pitchFamily="34" charset="0"/>
                        </a:rPr>
                        <a:t>n </a:t>
                      </a:r>
                      <a:r>
                        <a:rPr lang="fr-FR" sz="2200" b="1" dirty="0">
                          <a:latin typeface="Arial Narrow" pitchFamily="34" charset="0"/>
                        </a:rPr>
                        <a:t>et celle de rang </a:t>
                      </a:r>
                      <a:r>
                        <a:rPr lang="fr-FR" sz="2200" b="1" dirty="0" smtClean="0">
                          <a:latin typeface="Arial Narrow" pitchFamily="34" charset="0"/>
                        </a:rPr>
                        <a:t>n+1 </a:t>
                      </a:r>
                      <a:endParaRPr lang="fr-FR" sz="2200" b="1" dirty="0">
                        <a:latin typeface="Arial Narrow" pitchFamily="34" charset="0"/>
                      </a:endParaRPr>
                    </a:p>
                  </a:txBody>
                  <a:tcPr marL="47625" marR="47625" marT="47625" marB="47625"/>
                </a:tc>
                <a:tc>
                  <a:txBody>
                    <a:bodyPr/>
                    <a:lstStyle/>
                    <a:p>
                      <a:pPr algn="ctr"/>
                      <a:r>
                        <a:rPr lang="fr-FR" sz="2200" b="1" dirty="0">
                          <a:latin typeface="Arial Narrow" pitchFamily="34" charset="0"/>
                        </a:rPr>
                        <a:t>entre la valeur de rang </a:t>
                      </a:r>
                      <a:r>
                        <a:rPr lang="fr-FR" sz="2200" b="1" dirty="0" smtClean="0">
                          <a:latin typeface="Arial Narrow" pitchFamily="34" charset="0"/>
                        </a:rPr>
                        <a:t>2n </a:t>
                      </a:r>
                      <a:r>
                        <a:rPr lang="fr-FR" sz="2200" b="1" dirty="0">
                          <a:latin typeface="Arial Narrow" pitchFamily="34" charset="0"/>
                        </a:rPr>
                        <a:t>et celle de rang </a:t>
                      </a:r>
                      <a:r>
                        <a:rPr lang="fr-FR" sz="2200" b="1" dirty="0" smtClean="0">
                          <a:latin typeface="Arial Narrow" pitchFamily="34" charset="0"/>
                        </a:rPr>
                        <a:t>2n+1 </a:t>
                      </a:r>
                      <a:endParaRPr lang="fr-FR" sz="2200" b="1" dirty="0">
                        <a:latin typeface="Arial Narrow" pitchFamily="34" charset="0"/>
                      </a:endParaRPr>
                    </a:p>
                  </a:txBody>
                  <a:tcPr marL="47625" marR="47625" marT="47625" marB="47625"/>
                </a:tc>
                <a:tc>
                  <a:txBody>
                    <a:bodyPr/>
                    <a:lstStyle/>
                    <a:p>
                      <a:pPr algn="ctr"/>
                      <a:r>
                        <a:rPr lang="fr-FR" sz="2200" b="1" dirty="0">
                          <a:latin typeface="Arial Narrow" pitchFamily="34" charset="0"/>
                        </a:rPr>
                        <a:t>entre la valeur de rang </a:t>
                      </a:r>
                      <a:r>
                        <a:rPr lang="fr-FR" sz="2200" b="1" dirty="0" smtClean="0">
                          <a:latin typeface="Arial Narrow" pitchFamily="34" charset="0"/>
                        </a:rPr>
                        <a:t>3n </a:t>
                      </a:r>
                      <a:r>
                        <a:rPr lang="fr-FR" sz="2200" b="1" dirty="0">
                          <a:latin typeface="Arial Narrow" pitchFamily="34" charset="0"/>
                        </a:rPr>
                        <a:t>et celle de rang </a:t>
                      </a:r>
                      <a:r>
                        <a:rPr lang="fr-FR" sz="2200" b="1" dirty="0" smtClean="0">
                          <a:latin typeface="Arial Narrow" pitchFamily="34" charset="0"/>
                        </a:rPr>
                        <a:t>3n+1 </a:t>
                      </a:r>
                      <a:endParaRPr lang="fr-FR" sz="2200" b="1" dirty="0">
                        <a:latin typeface="Arial Narrow" pitchFamily="34" charset="0"/>
                      </a:endParaRPr>
                    </a:p>
                  </a:txBody>
                  <a:tcPr marL="47625" marR="47625" marT="47625" marB="47625"/>
                </a:tc>
              </a:tr>
              <a:tr h="370840">
                <a:tc>
                  <a:txBody>
                    <a:bodyPr/>
                    <a:lstStyle/>
                    <a:p>
                      <a:pPr algn="ctr"/>
                      <a:r>
                        <a:rPr lang="fr-FR" sz="2200" b="1" dirty="0">
                          <a:latin typeface="Arial Narrow" pitchFamily="34" charset="0"/>
                        </a:rPr>
                        <a:t>N = </a:t>
                      </a:r>
                      <a:r>
                        <a:rPr lang="fr-FR" sz="2200" b="1" dirty="0" smtClean="0">
                          <a:latin typeface="Arial Narrow" pitchFamily="34" charset="0"/>
                        </a:rPr>
                        <a:t>4n </a:t>
                      </a:r>
                      <a:r>
                        <a:rPr lang="fr-FR" sz="2200" b="1" dirty="0">
                          <a:latin typeface="Arial Narrow" pitchFamily="34" charset="0"/>
                        </a:rPr>
                        <a:t>+ 1 </a:t>
                      </a:r>
                    </a:p>
                  </a:txBody>
                  <a:tcPr marL="47625" marR="47625" marT="47625" marB="47625"/>
                </a:tc>
                <a:tc>
                  <a:txBody>
                    <a:bodyPr/>
                    <a:lstStyle/>
                    <a:p>
                      <a:pPr algn="ctr"/>
                      <a:r>
                        <a:rPr lang="fr-FR" sz="2200" b="1" dirty="0">
                          <a:latin typeface="Arial Narrow" pitchFamily="34" charset="0"/>
                        </a:rPr>
                        <a:t>entre la valeur de rang </a:t>
                      </a:r>
                      <a:r>
                        <a:rPr lang="fr-FR" sz="2200" b="1" dirty="0" smtClean="0">
                          <a:latin typeface="Arial Narrow" pitchFamily="34" charset="0"/>
                        </a:rPr>
                        <a:t>n </a:t>
                      </a:r>
                      <a:r>
                        <a:rPr lang="fr-FR" sz="2200" b="1" dirty="0">
                          <a:latin typeface="Arial Narrow" pitchFamily="34" charset="0"/>
                        </a:rPr>
                        <a:t>et celle de rang </a:t>
                      </a:r>
                      <a:r>
                        <a:rPr lang="fr-FR" sz="2200" b="1" dirty="0" smtClean="0">
                          <a:latin typeface="Arial Narrow" pitchFamily="34" charset="0"/>
                        </a:rPr>
                        <a:t>n+1 </a:t>
                      </a:r>
                      <a:endParaRPr lang="fr-FR" sz="2200" b="1" dirty="0">
                        <a:latin typeface="Arial Narrow" pitchFamily="34" charset="0"/>
                      </a:endParaRPr>
                    </a:p>
                  </a:txBody>
                  <a:tcPr marL="47625" marR="47625" marT="47625" marB="47625"/>
                </a:tc>
                <a:tc>
                  <a:txBody>
                    <a:bodyPr/>
                    <a:lstStyle/>
                    <a:p>
                      <a:pPr algn="ctr"/>
                      <a:r>
                        <a:rPr lang="fr-FR" sz="2200" b="1" dirty="0">
                          <a:latin typeface="Arial Narrow" pitchFamily="34" charset="0"/>
                        </a:rPr>
                        <a:t>la valeur de rang </a:t>
                      </a:r>
                      <a:r>
                        <a:rPr lang="fr-FR" sz="2200" b="1" dirty="0" smtClean="0">
                          <a:latin typeface="Arial Narrow" pitchFamily="34" charset="0"/>
                        </a:rPr>
                        <a:t>2n+1 </a:t>
                      </a:r>
                      <a:endParaRPr lang="fr-FR" sz="2200" b="1" dirty="0">
                        <a:latin typeface="Arial Narrow" pitchFamily="34" charset="0"/>
                      </a:endParaRPr>
                    </a:p>
                  </a:txBody>
                  <a:tcPr marL="47625" marR="47625" marT="47625" marB="47625"/>
                </a:tc>
                <a:tc>
                  <a:txBody>
                    <a:bodyPr/>
                    <a:lstStyle/>
                    <a:p>
                      <a:pPr algn="ctr"/>
                      <a:r>
                        <a:rPr lang="fr-FR" sz="2200" b="1" dirty="0">
                          <a:latin typeface="Arial Narrow" pitchFamily="34" charset="0"/>
                        </a:rPr>
                        <a:t>entre la valeur de rang </a:t>
                      </a:r>
                      <a:r>
                        <a:rPr lang="fr-FR" sz="2200" b="1" dirty="0" smtClean="0">
                          <a:latin typeface="Arial Narrow" pitchFamily="34" charset="0"/>
                        </a:rPr>
                        <a:t>3n+1et </a:t>
                      </a:r>
                      <a:r>
                        <a:rPr lang="fr-FR" sz="2200" b="1" dirty="0">
                          <a:latin typeface="Arial Narrow" pitchFamily="34" charset="0"/>
                        </a:rPr>
                        <a:t>celle de rang </a:t>
                      </a:r>
                      <a:r>
                        <a:rPr lang="fr-FR" sz="2200" b="1" dirty="0" smtClean="0">
                          <a:latin typeface="Arial Narrow" pitchFamily="34" charset="0"/>
                        </a:rPr>
                        <a:t>3n+2 </a:t>
                      </a:r>
                      <a:endParaRPr lang="fr-FR" sz="2200" b="1" dirty="0">
                        <a:latin typeface="Arial Narrow" pitchFamily="34" charset="0"/>
                      </a:endParaRPr>
                    </a:p>
                  </a:txBody>
                  <a:tcPr marL="47625" marR="47625" marT="47625" marB="47625"/>
                </a:tc>
              </a:tr>
              <a:tr h="370840">
                <a:tc>
                  <a:txBody>
                    <a:bodyPr/>
                    <a:lstStyle/>
                    <a:p>
                      <a:pPr algn="ctr"/>
                      <a:r>
                        <a:rPr lang="fr-FR" sz="2200" b="1" dirty="0">
                          <a:latin typeface="Arial Narrow" pitchFamily="34" charset="0"/>
                        </a:rPr>
                        <a:t>N = </a:t>
                      </a:r>
                      <a:r>
                        <a:rPr lang="fr-FR" sz="2200" b="1" dirty="0" smtClean="0">
                          <a:latin typeface="Arial Narrow" pitchFamily="34" charset="0"/>
                        </a:rPr>
                        <a:t>4n </a:t>
                      </a:r>
                      <a:r>
                        <a:rPr lang="fr-FR" sz="2200" b="1" dirty="0">
                          <a:latin typeface="Arial Narrow" pitchFamily="34" charset="0"/>
                        </a:rPr>
                        <a:t>+ 2 </a:t>
                      </a:r>
                    </a:p>
                  </a:txBody>
                  <a:tcPr marL="47625" marR="47625" marT="47625" marB="47625"/>
                </a:tc>
                <a:tc>
                  <a:txBody>
                    <a:bodyPr/>
                    <a:lstStyle/>
                    <a:p>
                      <a:pPr algn="ctr"/>
                      <a:r>
                        <a:rPr lang="fr-FR" sz="2200" b="1" dirty="0">
                          <a:latin typeface="Arial Narrow" pitchFamily="34" charset="0"/>
                        </a:rPr>
                        <a:t>la valeur de rang </a:t>
                      </a:r>
                      <a:r>
                        <a:rPr lang="fr-FR" sz="2200" b="1" dirty="0" smtClean="0">
                          <a:latin typeface="Arial Narrow" pitchFamily="34" charset="0"/>
                        </a:rPr>
                        <a:t>n+1 </a:t>
                      </a:r>
                      <a:endParaRPr lang="fr-FR" sz="2200" b="1" dirty="0">
                        <a:latin typeface="Arial Narrow" pitchFamily="34" charset="0"/>
                      </a:endParaRPr>
                    </a:p>
                  </a:txBody>
                  <a:tcPr marL="47625" marR="47625" marT="47625" marB="47625"/>
                </a:tc>
                <a:tc>
                  <a:txBody>
                    <a:bodyPr/>
                    <a:lstStyle/>
                    <a:p>
                      <a:pPr algn="ctr"/>
                      <a:r>
                        <a:rPr lang="fr-FR" sz="2200" b="1" dirty="0">
                          <a:latin typeface="Arial Narrow" pitchFamily="34" charset="0"/>
                        </a:rPr>
                        <a:t>entre la valeur de rang </a:t>
                      </a:r>
                      <a:r>
                        <a:rPr lang="fr-FR" sz="2200" b="1" dirty="0" smtClean="0">
                          <a:latin typeface="Arial Narrow" pitchFamily="34" charset="0"/>
                        </a:rPr>
                        <a:t>2n+1 </a:t>
                      </a:r>
                      <a:r>
                        <a:rPr lang="fr-FR" sz="2200" b="1" dirty="0">
                          <a:latin typeface="Arial Narrow" pitchFamily="34" charset="0"/>
                        </a:rPr>
                        <a:t>et celle de rang </a:t>
                      </a:r>
                      <a:r>
                        <a:rPr lang="fr-FR" sz="2200" b="1" dirty="0" smtClean="0">
                          <a:latin typeface="Arial Narrow" pitchFamily="34" charset="0"/>
                        </a:rPr>
                        <a:t>2n+2 </a:t>
                      </a:r>
                      <a:endParaRPr lang="fr-FR" sz="2200" b="1" dirty="0">
                        <a:latin typeface="Arial Narrow" pitchFamily="34" charset="0"/>
                      </a:endParaRPr>
                    </a:p>
                  </a:txBody>
                  <a:tcPr marL="47625" marR="47625" marT="47625" marB="47625"/>
                </a:tc>
                <a:tc>
                  <a:txBody>
                    <a:bodyPr/>
                    <a:lstStyle/>
                    <a:p>
                      <a:pPr algn="ctr"/>
                      <a:r>
                        <a:rPr lang="fr-FR" sz="2200" b="1" dirty="0">
                          <a:latin typeface="Arial Narrow" pitchFamily="34" charset="0"/>
                        </a:rPr>
                        <a:t>la valeur de rang </a:t>
                      </a:r>
                      <a:r>
                        <a:rPr lang="fr-FR" sz="2200" b="1" dirty="0" smtClean="0">
                          <a:latin typeface="Arial Narrow" pitchFamily="34" charset="0"/>
                        </a:rPr>
                        <a:t>3n+2 </a:t>
                      </a:r>
                      <a:endParaRPr lang="fr-FR" sz="2200" b="1" dirty="0">
                        <a:latin typeface="Arial Narrow" pitchFamily="34" charset="0"/>
                      </a:endParaRPr>
                    </a:p>
                  </a:txBody>
                  <a:tcPr marL="47625" marR="47625" marT="47625" marB="47625"/>
                </a:tc>
              </a:tr>
              <a:tr h="370840">
                <a:tc>
                  <a:txBody>
                    <a:bodyPr/>
                    <a:lstStyle/>
                    <a:p>
                      <a:pPr algn="ctr"/>
                      <a:r>
                        <a:rPr lang="fr-FR" sz="2200" b="1" dirty="0">
                          <a:latin typeface="Arial Narrow" pitchFamily="34" charset="0"/>
                        </a:rPr>
                        <a:t>N = </a:t>
                      </a:r>
                      <a:r>
                        <a:rPr lang="fr-FR" sz="2200" b="1" dirty="0" smtClean="0">
                          <a:latin typeface="Arial Narrow" pitchFamily="34" charset="0"/>
                        </a:rPr>
                        <a:t>4n </a:t>
                      </a:r>
                      <a:r>
                        <a:rPr lang="fr-FR" sz="2200" b="1" dirty="0">
                          <a:latin typeface="Arial Narrow" pitchFamily="34" charset="0"/>
                        </a:rPr>
                        <a:t>+ 3 </a:t>
                      </a:r>
                    </a:p>
                  </a:txBody>
                  <a:tcPr marL="47625" marR="47625" marT="47625" marB="47625"/>
                </a:tc>
                <a:tc>
                  <a:txBody>
                    <a:bodyPr/>
                    <a:lstStyle/>
                    <a:p>
                      <a:pPr algn="ctr"/>
                      <a:r>
                        <a:rPr lang="fr-FR" sz="2200" b="1" dirty="0">
                          <a:latin typeface="Arial Narrow" pitchFamily="34" charset="0"/>
                        </a:rPr>
                        <a:t>la valeur de rang </a:t>
                      </a:r>
                      <a:r>
                        <a:rPr lang="fr-FR" sz="2200" b="1" dirty="0" smtClean="0">
                          <a:latin typeface="Arial Narrow" pitchFamily="34" charset="0"/>
                        </a:rPr>
                        <a:t>n+1 </a:t>
                      </a:r>
                      <a:endParaRPr lang="fr-FR" sz="2200" b="1" dirty="0">
                        <a:latin typeface="Arial Narrow" pitchFamily="34" charset="0"/>
                      </a:endParaRPr>
                    </a:p>
                  </a:txBody>
                  <a:tcPr marL="47625" marR="47625" marT="47625" marB="47625"/>
                </a:tc>
                <a:tc>
                  <a:txBody>
                    <a:bodyPr/>
                    <a:lstStyle/>
                    <a:p>
                      <a:pPr algn="ctr"/>
                      <a:r>
                        <a:rPr lang="fr-FR" sz="2200" b="1" dirty="0">
                          <a:latin typeface="Arial Narrow" pitchFamily="34" charset="0"/>
                        </a:rPr>
                        <a:t>la valeur de rang </a:t>
                      </a:r>
                      <a:r>
                        <a:rPr lang="fr-FR" sz="2200" b="1" dirty="0" smtClean="0">
                          <a:latin typeface="Arial Narrow" pitchFamily="34" charset="0"/>
                        </a:rPr>
                        <a:t>2n+2 </a:t>
                      </a:r>
                      <a:endParaRPr lang="fr-FR" sz="2200" b="1" dirty="0">
                        <a:latin typeface="Arial Narrow" pitchFamily="34" charset="0"/>
                      </a:endParaRPr>
                    </a:p>
                  </a:txBody>
                  <a:tcPr marL="47625" marR="47625" marT="47625" marB="47625"/>
                </a:tc>
                <a:tc>
                  <a:txBody>
                    <a:bodyPr/>
                    <a:lstStyle/>
                    <a:p>
                      <a:pPr algn="ctr"/>
                      <a:r>
                        <a:rPr lang="fr-FR" sz="2200" b="1" dirty="0">
                          <a:latin typeface="Arial Narrow" pitchFamily="34" charset="0"/>
                        </a:rPr>
                        <a:t>la valeur de rang </a:t>
                      </a:r>
                      <a:r>
                        <a:rPr lang="fr-FR" sz="2200" b="1" dirty="0" smtClean="0">
                          <a:latin typeface="Arial Narrow" pitchFamily="34" charset="0"/>
                        </a:rPr>
                        <a:t>3n+3 </a:t>
                      </a:r>
                      <a:endParaRPr lang="fr-FR" sz="2200" b="1" dirty="0">
                        <a:latin typeface="Arial Narrow" pitchFamily="34" charset="0"/>
                      </a:endParaRPr>
                    </a:p>
                  </a:txBody>
                  <a:tcPr marL="47625" marR="47625" marT="47625" marB="47625"/>
                </a:tc>
              </a:tr>
            </a:tbl>
          </a:graphicData>
        </a:graphic>
      </p:graphicFrame>
      <p:sp>
        <p:nvSpPr>
          <p:cNvPr id="4" name="Espace réservé du numéro de diapositive 3"/>
          <p:cNvSpPr>
            <a:spLocks noGrp="1"/>
          </p:cNvSpPr>
          <p:nvPr>
            <p:ph type="sldNum" sz="quarter" idx="12"/>
          </p:nvPr>
        </p:nvSpPr>
        <p:spPr/>
        <p:txBody>
          <a:bodyPr/>
          <a:lstStyle/>
          <a:p>
            <a:pPr>
              <a:defRPr/>
            </a:pPr>
            <a:fld id="{5AB13F63-9E8A-457E-B7EC-4F093F9443C6}" type="slidenum">
              <a:rPr lang="en-US" smtClean="0"/>
              <a:pPr>
                <a:defRPr/>
              </a:pPr>
              <a:t>69</a:t>
            </a:fld>
            <a:endParaRPr lang="en-US" dirty="0"/>
          </a:p>
        </p:txBody>
      </p:sp>
    </p:spTree>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6" name="Text Box 4"/>
          <p:cNvSpPr txBox="1">
            <a:spLocks noChangeArrowheads="1"/>
          </p:cNvSpPr>
          <p:nvPr/>
        </p:nvSpPr>
        <p:spPr bwMode="auto">
          <a:xfrm>
            <a:off x="952472" y="1785926"/>
            <a:ext cx="8172450" cy="1686487"/>
          </a:xfrm>
          <a:prstGeom prst="rect">
            <a:avLst/>
          </a:prstGeom>
          <a:noFill/>
          <a:ln w="9525">
            <a:noFill/>
            <a:miter lim="800000"/>
            <a:headEnd/>
            <a:tailEnd/>
          </a:ln>
          <a:effectLst/>
        </p:spPr>
        <p:txBody>
          <a:bodyPr>
            <a:spAutoFit/>
          </a:bodyPr>
          <a:lstStyle/>
          <a:p>
            <a:pPr algn="just" eaLnBrk="0" hangingPunct="0">
              <a:lnSpc>
                <a:spcPct val="150000"/>
              </a:lnSpc>
              <a:spcAft>
                <a:spcPct val="20000"/>
              </a:spcAft>
              <a:defRPr/>
            </a:pPr>
            <a:r>
              <a:rPr lang="fr-FR" b="1" dirty="0">
                <a:solidFill>
                  <a:srgbClr val="FF0000"/>
                </a:solidFill>
                <a:effectLst>
                  <a:outerShdw blurRad="38100" dist="38100" dir="2700000" algn="tl">
                    <a:srgbClr val="C0C0C0"/>
                  </a:outerShdw>
                </a:effectLst>
                <a:latin typeface="Trebuchet MS" pitchFamily="34" charset="0"/>
                <a:cs typeface="+mn-cs"/>
              </a:rPr>
              <a:t>Statistique</a:t>
            </a:r>
            <a:r>
              <a:rPr lang="en-US" b="1" dirty="0">
                <a:solidFill>
                  <a:srgbClr val="FF0000"/>
                </a:solidFill>
                <a:effectLst>
                  <a:outerShdw blurRad="38100" dist="38100" dir="2700000" algn="tl">
                    <a:srgbClr val="C0C0C0"/>
                  </a:outerShdw>
                </a:effectLst>
                <a:latin typeface="Trebuchet MS" pitchFamily="34" charset="0"/>
                <a:cs typeface="+mn-cs"/>
              </a:rPr>
              <a:t> descriptive</a:t>
            </a:r>
            <a:r>
              <a:rPr lang="en-US" b="1" dirty="0">
                <a:solidFill>
                  <a:schemeClr val="tx1"/>
                </a:solidFill>
                <a:effectLst>
                  <a:outerShdw blurRad="38100" dist="38100" dir="2700000" algn="tl">
                    <a:srgbClr val="C0C0C0"/>
                  </a:outerShdw>
                </a:effectLst>
                <a:latin typeface="Trebuchet MS" pitchFamily="34" charset="0"/>
                <a:cs typeface="+mn-cs"/>
              </a:rPr>
              <a:t>: </a:t>
            </a:r>
            <a:r>
              <a:rPr kumimoji="1" lang="fr-FR" dirty="0">
                <a:solidFill>
                  <a:schemeClr val="tx1"/>
                </a:solidFill>
                <a:latin typeface="Trebuchet MS" pitchFamily="34" charset="0"/>
                <a:cs typeface="+mn-cs"/>
              </a:rPr>
              <a:t>Organisation</a:t>
            </a:r>
            <a:r>
              <a:rPr kumimoji="1" lang="en-US" dirty="0">
                <a:solidFill>
                  <a:schemeClr val="tx1"/>
                </a:solidFill>
                <a:latin typeface="Trebuchet MS" pitchFamily="34" charset="0"/>
                <a:cs typeface="+mn-cs"/>
              </a:rPr>
              <a:t>, </a:t>
            </a:r>
            <a:r>
              <a:rPr kumimoji="1" lang="fr-FR" dirty="0">
                <a:solidFill>
                  <a:schemeClr val="tx1"/>
                </a:solidFill>
                <a:latin typeface="Trebuchet MS" pitchFamily="34" charset="0"/>
                <a:cs typeface="+mn-cs"/>
              </a:rPr>
              <a:t>présentation</a:t>
            </a:r>
            <a:r>
              <a:rPr kumimoji="1" lang="en-AU" dirty="0">
                <a:solidFill>
                  <a:schemeClr val="tx1"/>
                </a:solidFill>
                <a:latin typeface="Trebuchet MS" pitchFamily="34" charset="0"/>
                <a:cs typeface="+mn-cs"/>
              </a:rPr>
              <a:t> et analyse </a:t>
            </a:r>
            <a:r>
              <a:rPr kumimoji="1" lang="en-US" dirty="0">
                <a:solidFill>
                  <a:schemeClr val="tx1"/>
                </a:solidFill>
                <a:latin typeface="Trebuchet MS" pitchFamily="34" charset="0"/>
                <a:cs typeface="+mn-cs"/>
              </a:rPr>
              <a:t>des </a:t>
            </a:r>
            <a:r>
              <a:rPr kumimoji="1" lang="fr-FR" dirty="0">
                <a:solidFill>
                  <a:schemeClr val="tx1"/>
                </a:solidFill>
                <a:latin typeface="Trebuchet MS" pitchFamily="34" charset="0"/>
                <a:cs typeface="+mn-cs"/>
              </a:rPr>
              <a:t>données</a:t>
            </a:r>
            <a:r>
              <a:rPr kumimoji="1" lang="en-US" dirty="0">
                <a:solidFill>
                  <a:schemeClr val="tx1"/>
                </a:solidFill>
                <a:latin typeface="Trebuchet MS" pitchFamily="34" charset="0"/>
                <a:cs typeface="+mn-cs"/>
              </a:rPr>
              <a:t> en </a:t>
            </a:r>
            <a:r>
              <a:rPr kumimoji="1" lang="fr-FR" dirty="0">
                <a:solidFill>
                  <a:schemeClr val="tx1"/>
                </a:solidFill>
                <a:latin typeface="Trebuchet MS" pitchFamily="34" charset="0"/>
                <a:cs typeface="+mn-cs"/>
              </a:rPr>
              <a:t>mettant</a:t>
            </a:r>
            <a:r>
              <a:rPr kumimoji="1" lang="en-US" dirty="0">
                <a:solidFill>
                  <a:schemeClr val="tx1"/>
                </a:solidFill>
                <a:latin typeface="Trebuchet MS" pitchFamily="34" charset="0"/>
                <a:cs typeface="+mn-cs"/>
              </a:rPr>
              <a:t> les points </a:t>
            </a:r>
            <a:r>
              <a:rPr kumimoji="1" lang="fr-FR" dirty="0">
                <a:solidFill>
                  <a:schemeClr val="tx1"/>
                </a:solidFill>
                <a:latin typeface="Trebuchet MS" pitchFamily="34" charset="0"/>
                <a:cs typeface="+mn-cs"/>
              </a:rPr>
              <a:t>importants</a:t>
            </a:r>
            <a:r>
              <a:rPr kumimoji="1" lang="en-US" dirty="0">
                <a:solidFill>
                  <a:schemeClr val="tx1"/>
                </a:solidFill>
                <a:latin typeface="Trebuchet MS" pitchFamily="34" charset="0"/>
                <a:cs typeface="+mn-cs"/>
              </a:rPr>
              <a:t> en </a:t>
            </a:r>
            <a:r>
              <a:rPr kumimoji="1" lang="fr-FR" dirty="0">
                <a:solidFill>
                  <a:schemeClr val="tx1"/>
                </a:solidFill>
                <a:latin typeface="Trebuchet MS" pitchFamily="34" charset="0"/>
                <a:cs typeface="+mn-cs"/>
              </a:rPr>
              <a:t>évidence</a:t>
            </a:r>
            <a:r>
              <a:rPr kumimoji="1" lang="en-AU" dirty="0">
                <a:solidFill>
                  <a:schemeClr val="tx1"/>
                </a:solidFill>
                <a:effectLst>
                  <a:outerShdw blurRad="38100" dist="38100" dir="2700000" algn="tl">
                    <a:srgbClr val="C0C0C0"/>
                  </a:outerShdw>
                </a:effectLst>
                <a:latin typeface="Trebuchet MS" pitchFamily="34" charset="0"/>
                <a:cs typeface="+mn-cs"/>
              </a:rPr>
              <a:t>.</a:t>
            </a:r>
            <a:endParaRPr lang="en-AU" b="1" dirty="0">
              <a:solidFill>
                <a:schemeClr val="tx1"/>
              </a:solidFill>
              <a:effectLst>
                <a:outerShdw blurRad="38100" dist="38100" dir="2700000" algn="tl">
                  <a:srgbClr val="C0C0C0"/>
                </a:outerShdw>
              </a:effectLst>
              <a:latin typeface="Trebuchet MS" pitchFamily="34" charset="0"/>
              <a:cs typeface="+mn-cs"/>
            </a:endParaRPr>
          </a:p>
        </p:txBody>
      </p:sp>
      <p:sp>
        <p:nvSpPr>
          <p:cNvPr id="35843" name="Rectangle 2"/>
          <p:cNvSpPr>
            <a:spLocks noGrp="1" noChangeArrowheads="1"/>
          </p:cNvSpPr>
          <p:nvPr>
            <p:ph type="title"/>
          </p:nvPr>
        </p:nvSpPr>
        <p:spPr/>
        <p:txBody>
          <a:bodyPr/>
          <a:lstStyle/>
          <a:p>
            <a:pPr eaLnBrk="1" hangingPunct="1"/>
            <a:r>
              <a:rPr lang="fr-FR" b="1" dirty="0" smtClean="0">
                <a:solidFill>
                  <a:srgbClr val="0768B2"/>
                </a:solidFill>
                <a:latin typeface="Book Antiqua" pitchFamily="18" charset="0"/>
              </a:rPr>
              <a:t>DEUX  DOMAINES</a:t>
            </a:r>
          </a:p>
        </p:txBody>
      </p:sp>
      <p:sp>
        <p:nvSpPr>
          <p:cNvPr id="10" name="Espace réservé du numéro de diapositive 9"/>
          <p:cNvSpPr>
            <a:spLocks noGrp="1"/>
          </p:cNvSpPr>
          <p:nvPr>
            <p:ph type="sldNum" sz="quarter" idx="12"/>
          </p:nvPr>
        </p:nvSpPr>
        <p:spPr/>
        <p:txBody>
          <a:bodyPr/>
          <a:lstStyle/>
          <a:p>
            <a:pPr>
              <a:defRPr/>
            </a:pPr>
            <a:fld id="{D947E433-8CBD-4A6C-AF6C-E688CF19D219}" type="slidenum">
              <a:rPr lang="en-US" smtClean="0"/>
              <a:pPr>
                <a:defRPr/>
              </a:pPr>
              <a:t>7</a:t>
            </a:fld>
            <a:endParaRPr lang="en-US" dirty="0"/>
          </a:p>
        </p:txBody>
      </p:sp>
      <p:sp>
        <p:nvSpPr>
          <p:cNvPr id="69639" name="Text Box 7"/>
          <p:cNvSpPr txBox="1">
            <a:spLocks noChangeArrowheads="1"/>
          </p:cNvSpPr>
          <p:nvPr/>
        </p:nvSpPr>
        <p:spPr bwMode="auto">
          <a:xfrm>
            <a:off x="933446" y="3773488"/>
            <a:ext cx="8172450" cy="1686487"/>
          </a:xfrm>
          <a:prstGeom prst="rect">
            <a:avLst/>
          </a:prstGeom>
          <a:noFill/>
          <a:ln w="9525">
            <a:noFill/>
            <a:miter lim="800000"/>
            <a:headEnd/>
            <a:tailEnd/>
          </a:ln>
          <a:effectLst/>
        </p:spPr>
        <p:txBody>
          <a:bodyPr>
            <a:spAutoFit/>
          </a:bodyPr>
          <a:lstStyle/>
          <a:p>
            <a:pPr algn="just" eaLnBrk="0" hangingPunct="0">
              <a:lnSpc>
                <a:spcPct val="150000"/>
              </a:lnSpc>
              <a:defRPr/>
            </a:pPr>
            <a:r>
              <a:rPr lang="fr-FR" b="1" dirty="0">
                <a:solidFill>
                  <a:srgbClr val="FF0000"/>
                </a:solidFill>
                <a:effectLst>
                  <a:outerShdw blurRad="38100" dist="38100" dir="2700000" algn="tl">
                    <a:srgbClr val="C0C0C0"/>
                  </a:outerShdw>
                </a:effectLst>
                <a:latin typeface="Trebuchet MS" pitchFamily="34" charset="0"/>
                <a:cs typeface="+mn-cs"/>
              </a:rPr>
              <a:t>Statistique </a:t>
            </a:r>
            <a:r>
              <a:rPr lang="fr-FR" b="1" dirty="0" err="1">
                <a:solidFill>
                  <a:srgbClr val="FF0000"/>
                </a:solidFill>
                <a:effectLst>
                  <a:outerShdw blurRad="38100" dist="38100" dir="2700000" algn="tl">
                    <a:srgbClr val="C0C0C0"/>
                  </a:outerShdw>
                </a:effectLst>
                <a:latin typeface="Trebuchet MS" pitchFamily="34" charset="0"/>
                <a:cs typeface="+mn-cs"/>
              </a:rPr>
              <a:t>inférentielle</a:t>
            </a:r>
            <a:r>
              <a:rPr lang="fr-FR" b="1" dirty="0">
                <a:solidFill>
                  <a:schemeClr val="tx1"/>
                </a:solidFill>
                <a:effectLst>
                  <a:outerShdw blurRad="38100" dist="38100" dir="2700000" algn="tl">
                    <a:srgbClr val="C0C0C0"/>
                  </a:outerShdw>
                </a:effectLst>
                <a:latin typeface="Trebuchet MS" pitchFamily="34" charset="0"/>
                <a:cs typeface="+mn-cs"/>
              </a:rPr>
              <a:t>: </a:t>
            </a:r>
            <a:r>
              <a:rPr kumimoji="1" lang="fr-FR" dirty="0">
                <a:solidFill>
                  <a:schemeClr val="tx1"/>
                </a:solidFill>
                <a:latin typeface="Trebuchet MS" pitchFamily="34" charset="0"/>
                <a:cs typeface="+mn-cs"/>
              </a:rPr>
              <a:t>Raisonner par inférence, prendre des  décisions sur une population à partir  d’un échantillon.</a:t>
            </a:r>
            <a:endParaRPr lang="fr-FR" dirty="0">
              <a:solidFill>
                <a:schemeClr val="tx1"/>
              </a:solidFill>
              <a:latin typeface="Trebuchet MS" pitchFamily="34" charset="0"/>
              <a:cs typeface="+mn-cs"/>
            </a:endParaRPr>
          </a:p>
        </p:txBody>
      </p:sp>
    </p:spTree>
  </p:cSld>
  <p:clrMapOvr>
    <a:masterClrMapping/>
  </p:clrMapOvr>
  <p:transition>
    <p:randomBar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6" name="Rectangle 2"/>
          <p:cNvSpPr>
            <a:spLocks noGrp="1"/>
          </p:cNvSpPr>
          <p:nvPr>
            <p:ph type="title"/>
          </p:nvPr>
        </p:nvSpPr>
        <p:spPr/>
        <p:txBody>
          <a:bodyPr>
            <a:normAutofit fontScale="90000"/>
          </a:bodyPr>
          <a:lstStyle/>
          <a:p>
            <a:pPr>
              <a:defRPr/>
            </a:pPr>
            <a:r>
              <a:rPr lang="fr-FR" sz="4000" b="1" dirty="0" smtClean="0">
                <a:solidFill>
                  <a:srgbClr val="0768B2"/>
                </a:solidFill>
                <a:effectLst>
                  <a:outerShdw blurRad="38100" dist="38100" dir="2700000" algn="tl">
                    <a:srgbClr val="FFFFFF"/>
                  </a:outerShdw>
                </a:effectLst>
                <a:latin typeface="Book Antiqua" panose="02040602050305030304" pitchFamily="18" charset="0"/>
              </a:rPr>
              <a:t>LES QUARTILES </a:t>
            </a:r>
            <a:br>
              <a:rPr lang="fr-FR" sz="4000" b="1" dirty="0" smtClean="0">
                <a:solidFill>
                  <a:srgbClr val="0768B2"/>
                </a:solidFill>
                <a:effectLst>
                  <a:outerShdw blurRad="38100" dist="38100" dir="2700000" algn="tl">
                    <a:srgbClr val="FFFFFF"/>
                  </a:outerShdw>
                </a:effectLst>
                <a:latin typeface="Book Antiqua" panose="02040602050305030304" pitchFamily="18" charset="0"/>
              </a:rPr>
            </a:br>
            <a:r>
              <a:rPr lang="fr-FR" sz="4000" b="1" dirty="0" smtClean="0">
                <a:solidFill>
                  <a:srgbClr val="0768B2"/>
                </a:solidFill>
                <a:effectLst>
                  <a:outerShdw blurRad="38100" dist="38100" dir="2700000" algn="tl">
                    <a:srgbClr val="FFFFFF"/>
                  </a:outerShdw>
                </a:effectLst>
                <a:latin typeface="Book Antiqua" panose="02040602050305030304" pitchFamily="18" charset="0"/>
              </a:rPr>
              <a:t>(cas de regroupement en classes)</a:t>
            </a:r>
          </a:p>
        </p:txBody>
      </p:sp>
      <p:graphicFrame>
        <p:nvGraphicFramePr>
          <p:cNvPr id="10242" name="Object 4"/>
          <p:cNvGraphicFramePr>
            <a:graphicFrameLocks noGrp="1" noChangeAspect="1"/>
          </p:cNvGraphicFramePr>
          <p:nvPr>
            <p:ph idx="1"/>
          </p:nvPr>
        </p:nvGraphicFramePr>
        <p:xfrm>
          <a:off x="2065338" y="1919288"/>
          <a:ext cx="4406900" cy="1360487"/>
        </p:xfrm>
        <a:graphic>
          <a:graphicData uri="http://schemas.openxmlformats.org/presentationml/2006/ole">
            <p:oleObj spid="_x0000_s10298" name="Équation" r:id="rId3" imgW="2755900" imgH="850900" progId="Equation.3">
              <p:embed/>
            </p:oleObj>
          </a:graphicData>
        </a:graphic>
      </p:graphicFrame>
      <p:graphicFrame>
        <p:nvGraphicFramePr>
          <p:cNvPr id="10243" name="Object 5"/>
          <p:cNvGraphicFramePr>
            <a:graphicFrameLocks noChangeAspect="1"/>
          </p:cNvGraphicFramePr>
          <p:nvPr/>
        </p:nvGraphicFramePr>
        <p:xfrm>
          <a:off x="2019300" y="4224338"/>
          <a:ext cx="4711700" cy="1641475"/>
        </p:xfrm>
        <a:graphic>
          <a:graphicData uri="http://schemas.openxmlformats.org/presentationml/2006/ole">
            <p:oleObj spid="_x0000_s10299" name="Équation" r:id="rId4" imgW="3175000" imgH="939800" progId="Equation.3">
              <p:embed/>
            </p:oleObj>
          </a:graphicData>
        </a:graphic>
      </p:graphicFrame>
    </p:spTree>
  </p:cSld>
  <p:clrMapOvr>
    <a:masterClrMapping/>
  </p:clrMapOvr>
  <p:transition>
    <p:randomBar dir="vert"/>
  </p:transition>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Titre 1"/>
          <p:cNvSpPr>
            <a:spLocks noGrp="1"/>
          </p:cNvSpPr>
          <p:nvPr>
            <p:ph type="title"/>
          </p:nvPr>
        </p:nvSpPr>
        <p:spPr/>
        <p:txBody>
          <a:bodyPr/>
          <a:lstStyle/>
          <a:p>
            <a:pPr eaLnBrk="1" hangingPunct="1"/>
            <a:r>
              <a:rPr lang="fr-FR" sz="4000" b="1" dirty="0" smtClean="0">
                <a:solidFill>
                  <a:srgbClr val="0768B2"/>
                </a:solidFill>
                <a:latin typeface="Book Antiqua" panose="02040602050305030304" pitchFamily="18" charset="0"/>
                <a:cs typeface="Arial" pitchFamily="34" charset="0"/>
              </a:rPr>
              <a:t>LE DEUXIÈME QUARTILE</a:t>
            </a:r>
            <a:endParaRPr lang="fr-FR" sz="4000" b="1" dirty="0" smtClean="0">
              <a:solidFill>
                <a:srgbClr val="0768B2"/>
              </a:solidFill>
              <a:latin typeface="Book Antiqua" panose="02040602050305030304" pitchFamily="18" charset="0"/>
            </a:endParaRPr>
          </a:p>
        </p:txBody>
      </p:sp>
      <p:sp>
        <p:nvSpPr>
          <p:cNvPr id="11268" name="Espace réservé du contenu 2"/>
          <p:cNvSpPr>
            <a:spLocks noGrp="1"/>
          </p:cNvSpPr>
          <p:nvPr>
            <p:ph idx="1"/>
          </p:nvPr>
        </p:nvSpPr>
        <p:spPr/>
        <p:txBody>
          <a:bodyPr/>
          <a:lstStyle/>
          <a:p>
            <a:pPr eaLnBrk="1" hangingPunct="1">
              <a:lnSpc>
                <a:spcPct val="150000"/>
              </a:lnSpc>
            </a:pPr>
            <a:r>
              <a:rPr lang="fr-FR" sz="2800" dirty="0" smtClean="0">
                <a:latin typeface="Arial" pitchFamily="34" charset="0"/>
                <a:cs typeface="Arial" pitchFamily="34" charset="0"/>
              </a:rPr>
              <a:t>Le </a:t>
            </a:r>
            <a:r>
              <a:rPr lang="fr-FR" sz="2800" i="1" dirty="0" smtClean="0">
                <a:latin typeface="Arial" pitchFamily="34" charset="0"/>
                <a:cs typeface="Arial" pitchFamily="34" charset="0"/>
              </a:rPr>
              <a:t>deuxième quartile </a:t>
            </a:r>
            <a:r>
              <a:rPr lang="fr-FR" sz="2800" dirty="0" smtClean="0">
                <a:latin typeface="Arial" pitchFamily="34" charset="0"/>
                <a:cs typeface="Arial" pitchFamily="34" charset="0"/>
              </a:rPr>
              <a:t>par définition est la médiane.</a:t>
            </a:r>
          </a:p>
          <a:p>
            <a:r>
              <a:rPr lang="fr-FR" dirty="0" smtClean="0"/>
              <a:t>Cas de données groupées en classes:</a:t>
            </a:r>
          </a:p>
          <a:p>
            <a:pPr eaLnBrk="1" hangingPunct="1">
              <a:lnSpc>
                <a:spcPct val="150000"/>
              </a:lnSpc>
            </a:pPr>
            <a:endParaRPr lang="fr-FR" sz="2800" dirty="0" smtClean="0">
              <a:latin typeface="Arial" pitchFamily="34" charset="0"/>
              <a:cs typeface="Arial" pitchFamily="34" charset="0"/>
            </a:endParaRPr>
          </a:p>
        </p:txBody>
      </p:sp>
      <p:sp>
        <p:nvSpPr>
          <p:cNvPr id="4" name="Espace réservé du numéro de diapositive 3"/>
          <p:cNvSpPr>
            <a:spLocks noGrp="1"/>
          </p:cNvSpPr>
          <p:nvPr>
            <p:ph type="sldNum" sz="quarter" idx="12"/>
          </p:nvPr>
        </p:nvSpPr>
        <p:spPr/>
        <p:txBody>
          <a:bodyPr/>
          <a:lstStyle/>
          <a:p>
            <a:pPr>
              <a:defRPr/>
            </a:pPr>
            <a:fld id="{E3864F0D-4138-49C4-BFA8-017CDA3A0FFC}" type="slidenum">
              <a:rPr lang="en-US" smtClean="0"/>
              <a:pPr>
                <a:defRPr/>
              </a:pPr>
              <a:t>71</a:t>
            </a:fld>
            <a:endParaRPr lang="en-US" dirty="0"/>
          </a:p>
        </p:txBody>
      </p:sp>
      <p:graphicFrame>
        <p:nvGraphicFramePr>
          <p:cNvPr id="11266" name="Object 6"/>
          <p:cNvGraphicFramePr>
            <a:graphicFrameLocks noChangeAspect="1"/>
          </p:cNvGraphicFramePr>
          <p:nvPr/>
        </p:nvGraphicFramePr>
        <p:xfrm>
          <a:off x="1281113" y="3213100"/>
          <a:ext cx="6959600" cy="2341563"/>
        </p:xfrm>
        <a:graphic>
          <a:graphicData uri="http://schemas.openxmlformats.org/presentationml/2006/ole">
            <p:oleObj spid="_x0000_s11295" name="Équation" r:id="rId3" imgW="2032000" imgH="609600" progId="Equation.3">
              <p:embed/>
            </p:oleObj>
          </a:graphicData>
        </a:graphic>
      </p:graphicFrame>
    </p:spTree>
  </p:cSld>
  <p:clrMapOvr>
    <a:masterClrMapping/>
  </p:clrMapOvr>
  <p:transition>
    <p:randomBar dir="vert"/>
  </p:transition>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fontScale="90000"/>
          </a:bodyPr>
          <a:lstStyle/>
          <a:p>
            <a:pPr eaLnBrk="1" fontAlgn="auto" hangingPunct="1">
              <a:spcAft>
                <a:spcPts val="0"/>
              </a:spcAft>
              <a:defRPr/>
            </a:pPr>
            <a:r>
              <a:rPr lang="fr-FR" b="1" dirty="0" smtClean="0">
                <a:solidFill>
                  <a:srgbClr val="0768B2"/>
                </a:solidFill>
                <a:latin typeface="Book Antiqua" panose="02040602050305030304" pitchFamily="18" charset="0"/>
              </a:rPr>
              <a:t>CARACTÉRISTIQUES DE FORME</a:t>
            </a:r>
          </a:p>
        </p:txBody>
      </p:sp>
      <p:sp>
        <p:nvSpPr>
          <p:cNvPr id="90115" name="Rectangle 3"/>
          <p:cNvSpPr>
            <a:spLocks noGrp="1" noChangeArrowheads="1"/>
          </p:cNvSpPr>
          <p:nvPr>
            <p:ph idx="1"/>
          </p:nvPr>
        </p:nvSpPr>
        <p:spPr/>
        <p:txBody>
          <a:bodyPr/>
          <a:lstStyle/>
          <a:p>
            <a:pPr eaLnBrk="1" hangingPunct="1">
              <a:lnSpc>
                <a:spcPct val="130000"/>
              </a:lnSpc>
            </a:pPr>
            <a:r>
              <a:rPr lang="fr-FR" sz="2400" dirty="0" smtClean="0">
                <a:latin typeface="Arial" pitchFamily="34" charset="0"/>
                <a:cs typeface="Arial" pitchFamily="34" charset="0"/>
              </a:rPr>
              <a:t>Mesure de </a:t>
            </a:r>
            <a:r>
              <a:rPr lang="fr-FR" sz="2400" dirty="0" smtClean="0">
                <a:solidFill>
                  <a:srgbClr val="FF0000"/>
                </a:solidFill>
                <a:latin typeface="Arial" pitchFamily="34" charset="0"/>
                <a:cs typeface="Arial" pitchFamily="34" charset="0"/>
              </a:rPr>
              <a:t>l’</a:t>
            </a:r>
            <a:r>
              <a:rPr lang="fr-FR" sz="2400" b="1" dirty="0" smtClean="0">
                <a:solidFill>
                  <a:srgbClr val="FF0000"/>
                </a:solidFill>
                <a:latin typeface="Arial" pitchFamily="34" charset="0"/>
                <a:cs typeface="Arial" pitchFamily="34" charset="0"/>
              </a:rPr>
              <a:t>asymétrie</a:t>
            </a:r>
            <a:r>
              <a:rPr lang="fr-FR" sz="2400" dirty="0" smtClean="0">
                <a:latin typeface="Arial" pitchFamily="34" charset="0"/>
                <a:cs typeface="Arial" pitchFamily="34" charset="0"/>
              </a:rPr>
              <a:t/>
            </a:r>
            <a:br>
              <a:rPr lang="fr-FR" sz="2400" dirty="0" smtClean="0">
                <a:latin typeface="Arial" pitchFamily="34" charset="0"/>
                <a:cs typeface="Arial" pitchFamily="34" charset="0"/>
              </a:rPr>
            </a:br>
            <a:r>
              <a:rPr lang="fr-FR" sz="2400" dirty="0" smtClean="0">
                <a:latin typeface="Arial" pitchFamily="34" charset="0"/>
                <a:cs typeface="Arial" pitchFamily="34" charset="0"/>
              </a:rPr>
              <a:t>Les courbes suivantes donnent une idée sur la forme d’une distribution de données:</a:t>
            </a:r>
          </a:p>
          <a:p>
            <a:pPr eaLnBrk="1" hangingPunct="1">
              <a:lnSpc>
                <a:spcPct val="130000"/>
              </a:lnSpc>
            </a:pPr>
            <a:endParaRPr lang="fr-FR" sz="2400" dirty="0" smtClean="0">
              <a:latin typeface="Arial" pitchFamily="34" charset="0"/>
              <a:cs typeface="Arial" pitchFamily="34" charset="0"/>
            </a:endParaRPr>
          </a:p>
        </p:txBody>
      </p:sp>
      <p:sp>
        <p:nvSpPr>
          <p:cNvPr id="5" name="Espace réservé du numéro de diapositive 4"/>
          <p:cNvSpPr>
            <a:spLocks noGrp="1"/>
          </p:cNvSpPr>
          <p:nvPr>
            <p:ph type="sldNum" sz="quarter" idx="12"/>
          </p:nvPr>
        </p:nvSpPr>
        <p:spPr/>
        <p:txBody>
          <a:bodyPr/>
          <a:lstStyle/>
          <a:p>
            <a:pPr>
              <a:defRPr/>
            </a:pPr>
            <a:fld id="{88746B91-1AA3-47FE-BDFA-F3B8F073CD9F}" type="slidenum">
              <a:rPr lang="en-US" smtClean="0"/>
              <a:pPr>
                <a:defRPr/>
              </a:pPr>
              <a:t>72</a:t>
            </a:fld>
            <a:endParaRPr lang="en-US" dirty="0"/>
          </a:p>
        </p:txBody>
      </p:sp>
      <p:pic>
        <p:nvPicPr>
          <p:cNvPr id="90116" name="Picture 5"/>
          <p:cNvPicPr>
            <a:picLocks noChangeAspect="1" noChangeArrowheads="1"/>
          </p:cNvPicPr>
          <p:nvPr/>
        </p:nvPicPr>
        <p:blipFill>
          <a:blip r:embed="rId2"/>
          <a:srcRect/>
          <a:stretch>
            <a:fillRect/>
          </a:stretch>
        </p:blipFill>
        <p:spPr bwMode="auto">
          <a:xfrm>
            <a:off x="809625" y="3000375"/>
            <a:ext cx="8696325" cy="3629025"/>
          </a:xfrm>
          <a:prstGeom prst="rect">
            <a:avLst/>
          </a:prstGeom>
          <a:noFill/>
          <a:ln w="9525" algn="ctr">
            <a:noFill/>
            <a:miter lim="800000"/>
            <a:headEnd type="none" w="sm" len="sm"/>
            <a:tailEnd type="none" w="sm" len="sm"/>
          </a:ln>
        </p:spPr>
      </p:pic>
    </p:spTree>
  </p:cSld>
  <p:clrMapOvr>
    <a:masterClrMapping/>
  </p:clrMapOvr>
  <p:transition>
    <p:randomBar dir="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2" name="Titre 1"/>
          <p:cNvSpPr>
            <a:spLocks noGrp="1"/>
          </p:cNvSpPr>
          <p:nvPr>
            <p:ph type="title"/>
          </p:nvPr>
        </p:nvSpPr>
        <p:spPr/>
        <p:txBody>
          <a:bodyPr/>
          <a:lstStyle/>
          <a:p>
            <a:pPr eaLnBrk="1" hangingPunct="1"/>
            <a:r>
              <a:rPr lang="fr-FR" sz="3600" b="1" dirty="0" smtClean="0">
                <a:solidFill>
                  <a:srgbClr val="0768B2"/>
                </a:solidFill>
                <a:latin typeface="Book Antiqua" panose="02040602050305030304" pitchFamily="18" charset="0"/>
                <a:cs typeface="Arial" pitchFamily="34" charset="0"/>
              </a:rPr>
              <a:t>MESURE DE L’ASYMÉTRIE</a:t>
            </a:r>
            <a:endParaRPr lang="fr-FR" b="1" dirty="0" smtClean="0">
              <a:solidFill>
                <a:srgbClr val="0768B2"/>
              </a:solidFill>
              <a:latin typeface="Book Antiqua" panose="02040602050305030304" pitchFamily="18" charset="0"/>
            </a:endParaRPr>
          </a:p>
        </p:txBody>
      </p:sp>
      <p:sp>
        <p:nvSpPr>
          <p:cNvPr id="12293" name="Espace réservé du contenu 2"/>
          <p:cNvSpPr>
            <a:spLocks noGrp="1"/>
          </p:cNvSpPr>
          <p:nvPr>
            <p:ph idx="1"/>
          </p:nvPr>
        </p:nvSpPr>
        <p:spPr/>
        <p:txBody>
          <a:bodyPr/>
          <a:lstStyle/>
          <a:p>
            <a:pPr eaLnBrk="1" hangingPunct="1">
              <a:lnSpc>
                <a:spcPct val="150000"/>
              </a:lnSpc>
              <a:buFont typeface="Arial" pitchFamily="34" charset="0"/>
              <a:buNone/>
            </a:pPr>
            <a:r>
              <a:rPr lang="fr-FR" sz="2400" dirty="0" smtClean="0">
                <a:latin typeface="Arial" pitchFamily="34" charset="0"/>
                <a:cs typeface="Arial" pitchFamily="34" charset="0"/>
              </a:rPr>
              <a:t>Certains coefficients (indices) permettent de situer la distribution dans un des trois cas précédents:</a:t>
            </a:r>
            <a:br>
              <a:rPr lang="fr-FR" sz="2400" dirty="0" smtClean="0">
                <a:latin typeface="Arial" pitchFamily="34" charset="0"/>
                <a:cs typeface="Arial" pitchFamily="34" charset="0"/>
              </a:rPr>
            </a:br>
            <a:r>
              <a:rPr lang="fr-FR" sz="2400" b="1" dirty="0" smtClean="0">
                <a:solidFill>
                  <a:srgbClr val="FF0000"/>
                </a:solidFill>
                <a:latin typeface="Arial" pitchFamily="34" charset="0"/>
                <a:cs typeface="Arial" pitchFamily="34" charset="0"/>
              </a:rPr>
              <a:t>1. </a:t>
            </a:r>
            <a:r>
              <a:rPr lang="fr-FR" sz="2400" b="1" i="1" dirty="0" smtClean="0">
                <a:solidFill>
                  <a:srgbClr val="FF0000"/>
                </a:solidFill>
                <a:latin typeface="Arial" pitchFamily="34" charset="0"/>
                <a:cs typeface="Arial" pitchFamily="34" charset="0"/>
              </a:rPr>
              <a:t>Coefficient de </a:t>
            </a:r>
            <a:r>
              <a:rPr lang="fr-FR" sz="2400" b="1" i="1" dirty="0" err="1" smtClean="0">
                <a:solidFill>
                  <a:srgbClr val="FF0000"/>
                </a:solidFill>
                <a:latin typeface="Arial" pitchFamily="34" charset="0"/>
                <a:cs typeface="Arial" pitchFamily="34" charset="0"/>
              </a:rPr>
              <a:t>Yule</a:t>
            </a:r>
            <a:r>
              <a:rPr lang="fr-FR" sz="2400" b="1" i="1" dirty="0" smtClean="0">
                <a:solidFill>
                  <a:srgbClr val="FF0000"/>
                </a:solidFill>
                <a:latin typeface="Arial" pitchFamily="34" charset="0"/>
                <a:cs typeface="Arial" pitchFamily="34" charset="0"/>
              </a:rPr>
              <a:t>:</a:t>
            </a:r>
          </a:p>
          <a:p>
            <a:pPr eaLnBrk="1" hangingPunct="1">
              <a:lnSpc>
                <a:spcPct val="150000"/>
              </a:lnSpc>
            </a:pPr>
            <a:endParaRPr lang="fr-FR" sz="2400" dirty="0" smtClean="0">
              <a:latin typeface="Arial" pitchFamily="34" charset="0"/>
              <a:cs typeface="Arial" pitchFamily="34" charset="0"/>
            </a:endParaRPr>
          </a:p>
          <a:p>
            <a:pPr eaLnBrk="1" hangingPunct="1">
              <a:lnSpc>
                <a:spcPct val="150000"/>
              </a:lnSpc>
            </a:pPr>
            <a:endParaRPr lang="fr-FR" sz="2400" dirty="0" smtClean="0">
              <a:latin typeface="Arial" pitchFamily="34" charset="0"/>
              <a:cs typeface="Arial" pitchFamily="34" charset="0"/>
            </a:endParaRPr>
          </a:p>
        </p:txBody>
      </p:sp>
      <p:sp>
        <p:nvSpPr>
          <p:cNvPr id="5" name="Espace réservé du numéro de diapositive 4"/>
          <p:cNvSpPr>
            <a:spLocks noGrp="1"/>
          </p:cNvSpPr>
          <p:nvPr>
            <p:ph type="sldNum" sz="quarter" idx="12"/>
          </p:nvPr>
        </p:nvSpPr>
        <p:spPr/>
        <p:txBody>
          <a:bodyPr/>
          <a:lstStyle/>
          <a:p>
            <a:pPr>
              <a:defRPr/>
            </a:pPr>
            <a:fld id="{61C9592A-A4BB-4351-8DBB-986700E25B5E}" type="slidenum">
              <a:rPr lang="en-US" smtClean="0"/>
              <a:pPr>
                <a:defRPr/>
              </a:pPr>
              <a:t>73</a:t>
            </a:fld>
            <a:endParaRPr lang="en-US" dirty="0"/>
          </a:p>
        </p:txBody>
      </p:sp>
      <p:graphicFrame>
        <p:nvGraphicFramePr>
          <p:cNvPr id="12290" name="Object 7"/>
          <p:cNvGraphicFramePr>
            <a:graphicFrameLocks noChangeAspect="1"/>
          </p:cNvGraphicFramePr>
          <p:nvPr>
            <p:extLst>
              <p:ext uri="{D42A27DB-BD31-4B8C-83A1-F6EECF244321}">
                <p14:modId xmlns="" xmlns:p14="http://schemas.microsoft.com/office/powerpoint/2010/main" val="2852057384"/>
              </p:ext>
            </p:extLst>
          </p:nvPr>
        </p:nvGraphicFramePr>
        <p:xfrm>
          <a:off x="776288" y="3284984"/>
          <a:ext cx="5184824" cy="1088579"/>
        </p:xfrm>
        <a:graphic>
          <a:graphicData uri="http://schemas.openxmlformats.org/presentationml/2006/ole">
            <p:oleObj spid="_x0000_s12346" name="Equation" r:id="rId3" imgW="3086100" imgH="800100" progId="Equation.3">
              <p:embed/>
            </p:oleObj>
          </a:graphicData>
        </a:graphic>
      </p:graphicFrame>
      <p:graphicFrame>
        <p:nvGraphicFramePr>
          <p:cNvPr id="12291" name="Object 8"/>
          <p:cNvGraphicFramePr>
            <a:graphicFrameLocks noChangeAspect="1"/>
          </p:cNvGraphicFramePr>
          <p:nvPr/>
        </p:nvGraphicFramePr>
        <p:xfrm>
          <a:off x="1281113" y="4724400"/>
          <a:ext cx="1800225" cy="1612900"/>
        </p:xfrm>
        <a:graphic>
          <a:graphicData uri="http://schemas.openxmlformats.org/presentationml/2006/ole">
            <p:oleObj spid="_x0000_s12347" name="Equation" r:id="rId4" imgW="939800" imgH="1612900" progId="Equation.3">
              <p:embed/>
            </p:oleObj>
          </a:graphicData>
        </a:graphic>
      </p:graphicFrame>
      <p:sp>
        <p:nvSpPr>
          <p:cNvPr id="12295" name="Text Box 9"/>
          <p:cNvSpPr txBox="1">
            <a:spLocks noChangeArrowheads="1"/>
          </p:cNvSpPr>
          <p:nvPr/>
        </p:nvSpPr>
        <p:spPr bwMode="auto">
          <a:xfrm>
            <a:off x="3081338" y="4724400"/>
            <a:ext cx="2374900" cy="457200"/>
          </a:xfrm>
          <a:prstGeom prst="rect">
            <a:avLst/>
          </a:prstGeom>
          <a:noFill/>
          <a:ln w="9525" algn="ctr">
            <a:noFill/>
            <a:miter lim="800000"/>
            <a:headEnd type="none" w="sm" len="sm"/>
            <a:tailEnd type="none" w="sm" len="sm"/>
          </a:ln>
        </p:spPr>
        <p:txBody>
          <a:bodyPr>
            <a:spAutoFit/>
          </a:bodyPr>
          <a:lstStyle/>
          <a:p>
            <a:pPr>
              <a:spcBef>
                <a:spcPct val="50000"/>
              </a:spcBef>
            </a:pPr>
            <a:r>
              <a:rPr lang="fr-FR" b="1">
                <a:solidFill>
                  <a:schemeClr val="tx1"/>
                </a:solidFill>
              </a:rPr>
              <a:t>symétrie</a:t>
            </a:r>
          </a:p>
        </p:txBody>
      </p:sp>
      <p:sp>
        <p:nvSpPr>
          <p:cNvPr id="12296" name="Text Box 10"/>
          <p:cNvSpPr txBox="1">
            <a:spLocks noChangeArrowheads="1"/>
          </p:cNvSpPr>
          <p:nvPr/>
        </p:nvSpPr>
        <p:spPr bwMode="auto">
          <a:xfrm>
            <a:off x="3008313" y="5157788"/>
            <a:ext cx="4608512" cy="457200"/>
          </a:xfrm>
          <a:prstGeom prst="rect">
            <a:avLst/>
          </a:prstGeom>
          <a:noFill/>
          <a:ln w="9525" algn="ctr">
            <a:noFill/>
            <a:miter lim="800000"/>
            <a:headEnd type="none" w="sm" len="sm"/>
            <a:tailEnd type="none" w="sm" len="sm"/>
          </a:ln>
        </p:spPr>
        <p:txBody>
          <a:bodyPr>
            <a:spAutoFit/>
          </a:bodyPr>
          <a:lstStyle/>
          <a:p>
            <a:pPr>
              <a:spcBef>
                <a:spcPct val="50000"/>
              </a:spcBef>
            </a:pPr>
            <a:r>
              <a:rPr lang="fr-FR" b="1">
                <a:solidFill>
                  <a:schemeClr val="tx1"/>
                </a:solidFill>
              </a:rPr>
              <a:t>Courbe étalée à droite</a:t>
            </a:r>
          </a:p>
        </p:txBody>
      </p:sp>
      <p:sp>
        <p:nvSpPr>
          <p:cNvPr id="12297" name="Text Box 11"/>
          <p:cNvSpPr txBox="1">
            <a:spLocks noChangeArrowheads="1"/>
          </p:cNvSpPr>
          <p:nvPr/>
        </p:nvSpPr>
        <p:spPr bwMode="auto">
          <a:xfrm>
            <a:off x="3081338" y="5734050"/>
            <a:ext cx="5040312" cy="457200"/>
          </a:xfrm>
          <a:prstGeom prst="rect">
            <a:avLst/>
          </a:prstGeom>
          <a:noFill/>
          <a:ln w="9525" algn="ctr">
            <a:noFill/>
            <a:miter lim="800000"/>
            <a:headEnd type="none" w="sm" len="sm"/>
            <a:tailEnd type="none" w="sm" len="sm"/>
          </a:ln>
        </p:spPr>
        <p:txBody>
          <a:bodyPr>
            <a:spAutoFit/>
          </a:bodyPr>
          <a:lstStyle/>
          <a:p>
            <a:pPr>
              <a:spcBef>
                <a:spcPct val="50000"/>
              </a:spcBef>
            </a:pPr>
            <a:r>
              <a:rPr lang="fr-FR" b="1">
                <a:solidFill>
                  <a:schemeClr val="tx1"/>
                </a:solidFill>
              </a:rPr>
              <a:t>Courbe étalée à gauche</a:t>
            </a:r>
          </a:p>
        </p:txBody>
      </p:sp>
    </p:spTree>
  </p:cSld>
  <p:clrMapOvr>
    <a:masterClrMapping/>
  </p:clrMapOvr>
  <p:transition>
    <p:randomBar dir="ver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a:spLocks noGrp="1" noChangeArrowheads="1"/>
          </p:cNvSpPr>
          <p:nvPr>
            <p:ph idx="1"/>
          </p:nvPr>
        </p:nvSpPr>
        <p:spPr>
          <a:xfrm>
            <a:off x="455612" y="1536700"/>
            <a:ext cx="4314825" cy="523875"/>
          </a:xfrm>
        </p:spPr>
        <p:txBody>
          <a:bodyPr wrap="none">
            <a:spAutoFit/>
          </a:bodyPr>
          <a:lstStyle/>
          <a:p>
            <a:pPr eaLnBrk="1" hangingPunct="1">
              <a:buFont typeface="Arial" pitchFamily="34" charset="0"/>
              <a:buNone/>
            </a:pPr>
            <a:r>
              <a:rPr lang="fr-FR" sz="2800" dirty="0" smtClean="0">
                <a:solidFill>
                  <a:srgbClr val="FF0000"/>
                </a:solidFill>
                <a:latin typeface="Arial" pitchFamily="34" charset="0"/>
                <a:cs typeface="Arial" pitchFamily="34" charset="0"/>
              </a:rPr>
              <a:t>2. Coefficient de Pearson:</a:t>
            </a:r>
          </a:p>
        </p:txBody>
      </p:sp>
      <p:sp>
        <p:nvSpPr>
          <p:cNvPr id="7" name="Espace réservé du numéro de diapositive 6"/>
          <p:cNvSpPr>
            <a:spLocks noGrp="1"/>
          </p:cNvSpPr>
          <p:nvPr>
            <p:ph type="sldNum" sz="quarter" idx="12"/>
          </p:nvPr>
        </p:nvSpPr>
        <p:spPr/>
        <p:txBody>
          <a:bodyPr/>
          <a:lstStyle/>
          <a:p>
            <a:pPr>
              <a:defRPr/>
            </a:pPr>
            <a:fld id="{5110111F-FFB6-429A-99C5-FE81F731E607}" type="slidenum">
              <a:rPr lang="en-US" smtClean="0"/>
              <a:pPr>
                <a:defRPr/>
              </a:pPr>
              <a:t>74</a:t>
            </a:fld>
            <a:endParaRPr lang="en-US" dirty="0"/>
          </a:p>
        </p:txBody>
      </p:sp>
      <p:graphicFrame>
        <p:nvGraphicFramePr>
          <p:cNvPr id="13314" name="Object 7"/>
          <p:cNvGraphicFramePr>
            <a:graphicFrameLocks noChangeAspect="1"/>
          </p:cNvGraphicFramePr>
          <p:nvPr/>
        </p:nvGraphicFramePr>
        <p:xfrm>
          <a:off x="1136650" y="2349500"/>
          <a:ext cx="2952750" cy="1150938"/>
        </p:xfrm>
        <a:graphic>
          <a:graphicData uri="http://schemas.openxmlformats.org/presentationml/2006/ole">
            <p:oleObj spid="_x0000_s13370" name="Equation" r:id="rId3" imgW="1689100" imgH="736600" progId="Equation.3">
              <p:embed/>
            </p:oleObj>
          </a:graphicData>
        </a:graphic>
      </p:graphicFrame>
      <p:graphicFrame>
        <p:nvGraphicFramePr>
          <p:cNvPr id="13315" name="Object 8"/>
          <p:cNvGraphicFramePr>
            <a:graphicFrameLocks noChangeAspect="1"/>
          </p:cNvGraphicFramePr>
          <p:nvPr/>
        </p:nvGraphicFramePr>
        <p:xfrm>
          <a:off x="776288" y="3789363"/>
          <a:ext cx="2232025" cy="1871662"/>
        </p:xfrm>
        <a:graphic>
          <a:graphicData uri="http://schemas.openxmlformats.org/presentationml/2006/ole">
            <p:oleObj spid="_x0000_s13371" name="Equation" r:id="rId4" imgW="939800" imgH="1612900" progId="Equation.3">
              <p:embed/>
            </p:oleObj>
          </a:graphicData>
        </a:graphic>
      </p:graphicFrame>
      <p:sp>
        <p:nvSpPr>
          <p:cNvPr id="13318" name="Text Box 9"/>
          <p:cNvSpPr txBox="1">
            <a:spLocks noChangeArrowheads="1"/>
          </p:cNvSpPr>
          <p:nvPr/>
        </p:nvSpPr>
        <p:spPr bwMode="auto">
          <a:xfrm>
            <a:off x="3152775" y="3789363"/>
            <a:ext cx="2374900" cy="457200"/>
          </a:xfrm>
          <a:prstGeom prst="rect">
            <a:avLst/>
          </a:prstGeom>
          <a:noFill/>
          <a:ln w="9525" algn="ctr">
            <a:noFill/>
            <a:miter lim="800000"/>
            <a:headEnd type="none" w="sm" len="sm"/>
            <a:tailEnd type="none" w="sm" len="sm"/>
          </a:ln>
        </p:spPr>
        <p:txBody>
          <a:bodyPr>
            <a:spAutoFit/>
          </a:bodyPr>
          <a:lstStyle/>
          <a:p>
            <a:pPr>
              <a:spcBef>
                <a:spcPct val="50000"/>
              </a:spcBef>
            </a:pPr>
            <a:r>
              <a:rPr lang="fr-FR" b="1">
                <a:solidFill>
                  <a:schemeClr val="tx1"/>
                </a:solidFill>
              </a:rPr>
              <a:t>symétrie</a:t>
            </a:r>
          </a:p>
        </p:txBody>
      </p:sp>
      <p:sp>
        <p:nvSpPr>
          <p:cNvPr id="13319" name="Text Box 10"/>
          <p:cNvSpPr txBox="1">
            <a:spLocks noChangeArrowheads="1"/>
          </p:cNvSpPr>
          <p:nvPr/>
        </p:nvSpPr>
        <p:spPr bwMode="auto">
          <a:xfrm>
            <a:off x="3081338" y="4365625"/>
            <a:ext cx="4608512" cy="457200"/>
          </a:xfrm>
          <a:prstGeom prst="rect">
            <a:avLst/>
          </a:prstGeom>
          <a:noFill/>
          <a:ln w="9525" algn="ctr">
            <a:noFill/>
            <a:miter lim="800000"/>
            <a:headEnd type="none" w="sm" len="sm"/>
            <a:tailEnd type="none" w="sm" len="sm"/>
          </a:ln>
        </p:spPr>
        <p:txBody>
          <a:bodyPr>
            <a:spAutoFit/>
          </a:bodyPr>
          <a:lstStyle/>
          <a:p>
            <a:pPr>
              <a:spcBef>
                <a:spcPct val="50000"/>
              </a:spcBef>
            </a:pPr>
            <a:r>
              <a:rPr lang="fr-FR" b="1">
                <a:solidFill>
                  <a:schemeClr val="tx1"/>
                </a:solidFill>
              </a:rPr>
              <a:t>Courbe étalée à droite</a:t>
            </a:r>
          </a:p>
        </p:txBody>
      </p:sp>
      <p:sp>
        <p:nvSpPr>
          <p:cNvPr id="13320" name="Text Box 11"/>
          <p:cNvSpPr txBox="1">
            <a:spLocks noChangeArrowheads="1"/>
          </p:cNvSpPr>
          <p:nvPr/>
        </p:nvSpPr>
        <p:spPr bwMode="auto">
          <a:xfrm>
            <a:off x="3152775" y="5157788"/>
            <a:ext cx="5040313" cy="457200"/>
          </a:xfrm>
          <a:prstGeom prst="rect">
            <a:avLst/>
          </a:prstGeom>
          <a:noFill/>
          <a:ln w="9525" algn="ctr">
            <a:noFill/>
            <a:miter lim="800000"/>
            <a:headEnd type="none" w="sm" len="sm"/>
            <a:tailEnd type="none" w="sm" len="sm"/>
          </a:ln>
        </p:spPr>
        <p:txBody>
          <a:bodyPr>
            <a:spAutoFit/>
          </a:bodyPr>
          <a:lstStyle/>
          <a:p>
            <a:pPr>
              <a:spcBef>
                <a:spcPct val="50000"/>
              </a:spcBef>
            </a:pPr>
            <a:r>
              <a:rPr lang="fr-FR" b="1">
                <a:solidFill>
                  <a:schemeClr val="tx1"/>
                </a:solidFill>
              </a:rPr>
              <a:t>Courbe étalée à gauche</a:t>
            </a:r>
          </a:p>
        </p:txBody>
      </p:sp>
      <p:sp>
        <p:nvSpPr>
          <p:cNvPr id="13321" name="Titre 1"/>
          <p:cNvSpPr>
            <a:spLocks/>
          </p:cNvSpPr>
          <p:nvPr/>
        </p:nvSpPr>
        <p:spPr bwMode="auto">
          <a:xfrm>
            <a:off x="495300" y="274638"/>
            <a:ext cx="8915400" cy="1143000"/>
          </a:xfrm>
          <a:prstGeom prst="rect">
            <a:avLst/>
          </a:prstGeom>
          <a:noFill/>
          <a:ln w="9525">
            <a:noFill/>
            <a:miter lim="800000"/>
            <a:headEnd/>
            <a:tailEnd/>
          </a:ln>
        </p:spPr>
        <p:txBody>
          <a:bodyPr anchor="ctr"/>
          <a:lstStyle/>
          <a:p>
            <a:pPr algn="ctr"/>
            <a:r>
              <a:rPr lang="fr-FR" sz="3600" b="1" dirty="0">
                <a:solidFill>
                  <a:srgbClr val="0768B2"/>
                </a:solidFill>
                <a:latin typeface="Book Antiqua" panose="02040602050305030304" pitchFamily="18" charset="0"/>
              </a:rPr>
              <a:t>MESURE DE L’ASYMÉTRIE</a:t>
            </a:r>
            <a:endParaRPr lang="fr-FR" sz="4400" b="1" dirty="0">
              <a:solidFill>
                <a:srgbClr val="0768B2"/>
              </a:solidFill>
              <a:latin typeface="Book Antiqua" panose="02040602050305030304" pitchFamily="18"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Espace réservé du contenu 2"/>
          <p:cNvSpPr>
            <a:spLocks noGrp="1"/>
          </p:cNvSpPr>
          <p:nvPr>
            <p:ph idx="1"/>
          </p:nvPr>
        </p:nvSpPr>
        <p:spPr>
          <a:xfrm>
            <a:off x="524710" y="692696"/>
            <a:ext cx="8915400" cy="4525963"/>
          </a:xfrm>
        </p:spPr>
        <p:txBody>
          <a:bodyPr/>
          <a:lstStyle/>
          <a:p>
            <a:pPr algn="ctr" eaLnBrk="1" hangingPunct="1">
              <a:buFont typeface="Arial" pitchFamily="34" charset="0"/>
              <a:buNone/>
            </a:pPr>
            <a:endParaRPr lang="fr-FR" sz="4000" b="1" dirty="0" smtClean="0">
              <a:solidFill>
                <a:srgbClr val="0768B2"/>
              </a:solidFill>
              <a:latin typeface="Book Antiqua" panose="02040602050305030304" pitchFamily="18" charset="0"/>
            </a:endParaRPr>
          </a:p>
          <a:p>
            <a:pPr algn="ctr" eaLnBrk="1" hangingPunct="1">
              <a:buFont typeface="Arial" pitchFamily="34" charset="0"/>
              <a:buNone/>
            </a:pPr>
            <a:endParaRPr lang="fr-FR" sz="4000" b="1" dirty="0" smtClean="0">
              <a:solidFill>
                <a:srgbClr val="0768B2"/>
              </a:solidFill>
              <a:latin typeface="Book Antiqua" panose="02040602050305030304" pitchFamily="18" charset="0"/>
            </a:endParaRPr>
          </a:p>
          <a:p>
            <a:pPr algn="ctr" eaLnBrk="1" hangingPunct="1">
              <a:buFont typeface="Arial" pitchFamily="34" charset="0"/>
              <a:buNone/>
            </a:pPr>
            <a:endParaRPr lang="fr-FR" sz="4000" b="1" dirty="0" smtClean="0">
              <a:solidFill>
                <a:srgbClr val="0768B2"/>
              </a:solidFill>
              <a:latin typeface="Book Antiqua" panose="02040602050305030304" pitchFamily="18" charset="0"/>
            </a:endParaRPr>
          </a:p>
          <a:p>
            <a:pPr algn="ctr" eaLnBrk="1" hangingPunct="1">
              <a:buFont typeface="Arial" pitchFamily="34" charset="0"/>
              <a:buNone/>
            </a:pPr>
            <a:r>
              <a:rPr lang="fr-FR" sz="4000" b="1" dirty="0" smtClean="0">
                <a:solidFill>
                  <a:srgbClr val="0768B2"/>
                </a:solidFill>
                <a:latin typeface="Book Antiqua" panose="02040602050305030304" pitchFamily="18" charset="0"/>
              </a:rPr>
              <a:t>PARAMÈTRES DE DISPERSION</a:t>
            </a:r>
          </a:p>
        </p:txBody>
      </p:sp>
      <p:sp>
        <p:nvSpPr>
          <p:cNvPr id="3" name="Espace réservé du numéro de diapositive 2"/>
          <p:cNvSpPr>
            <a:spLocks noGrp="1"/>
          </p:cNvSpPr>
          <p:nvPr>
            <p:ph type="sldNum" sz="quarter" idx="12"/>
          </p:nvPr>
        </p:nvSpPr>
        <p:spPr/>
        <p:txBody>
          <a:bodyPr/>
          <a:lstStyle/>
          <a:p>
            <a:pPr>
              <a:defRPr/>
            </a:pPr>
            <a:fld id="{A6A0BAEF-B30A-41FC-BE9C-14109C7612E6}" type="slidenum">
              <a:rPr lang="en-US" smtClean="0"/>
              <a:pPr>
                <a:defRPr/>
              </a:pPr>
              <a:t>75</a:t>
            </a:fld>
            <a:endParaRPr lang="en-US" dirty="0"/>
          </a:p>
        </p:txBody>
      </p:sp>
    </p:spTree>
  </p:cSld>
  <p:clrMapOvr>
    <a:masterClrMapping/>
  </p:clrMapOvr>
  <p:transition>
    <p:randomBar dir="ver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5ED84A6D-C623-4EC5-857F-1F1C8F42D4C0}" type="slidenum">
              <a:rPr lang="en-US" smtClean="0"/>
              <a:pPr>
                <a:defRPr/>
              </a:pPr>
              <a:t>76</a:t>
            </a:fld>
            <a:endParaRPr lang="en-US" dirty="0"/>
          </a:p>
        </p:txBody>
      </p:sp>
      <p:pic>
        <p:nvPicPr>
          <p:cNvPr id="120834" name="Picture 2"/>
          <p:cNvPicPr>
            <a:picLocks noChangeAspect="1" noChangeArrowheads="1"/>
          </p:cNvPicPr>
          <p:nvPr/>
        </p:nvPicPr>
        <p:blipFill>
          <a:blip r:embed="rId2"/>
          <a:srcRect/>
          <a:stretch>
            <a:fillRect/>
          </a:stretch>
        </p:blipFill>
        <p:spPr bwMode="auto">
          <a:xfrm>
            <a:off x="3452802" y="2143116"/>
            <a:ext cx="3005153" cy="1122407"/>
          </a:xfrm>
          <a:prstGeom prst="rect">
            <a:avLst/>
          </a:prstGeom>
          <a:noFill/>
          <a:ln w="9525">
            <a:noFill/>
            <a:miter lim="800000"/>
            <a:headEnd/>
            <a:tailEnd/>
          </a:ln>
          <a:effectLst/>
        </p:spPr>
      </p:pic>
      <p:sp>
        <p:nvSpPr>
          <p:cNvPr id="6" name="Rectangle 2"/>
          <p:cNvSpPr>
            <a:spLocks noGrp="1" noChangeArrowheads="1"/>
          </p:cNvSpPr>
          <p:nvPr>
            <p:ph type="title"/>
          </p:nvPr>
        </p:nvSpPr>
        <p:spPr>
          <a:xfrm>
            <a:off x="1246188" y="214313"/>
            <a:ext cx="7764462" cy="1000125"/>
          </a:xfrm>
        </p:spPr>
        <p:txBody>
          <a:bodyPr/>
          <a:lstStyle/>
          <a:p>
            <a:pPr eaLnBrk="1" hangingPunct="1"/>
            <a:r>
              <a:rPr lang="fr-CA" sz="4000" b="1" dirty="0" smtClean="0">
                <a:solidFill>
                  <a:srgbClr val="0768B2"/>
                </a:solidFill>
                <a:latin typeface="Book Antiqua" panose="02040602050305030304" pitchFamily="18" charset="0"/>
                <a:cs typeface="Times New Roman" pitchFamily="18" charset="0"/>
              </a:rPr>
              <a:t>L’ESPÉRANCE</a:t>
            </a:r>
            <a:endParaRPr lang="fr-CA" sz="4000" b="1" dirty="0" smtClean="0">
              <a:solidFill>
                <a:srgbClr val="0768B2"/>
              </a:solidFill>
              <a:latin typeface="Book Antiqua" panose="02040602050305030304" pitchFamily="18" charset="0"/>
              <a:cs typeface="Times New Roman" pitchFamily="18" charset="0"/>
            </a:endParaRPr>
          </a:p>
        </p:txBody>
      </p:sp>
      <p:sp>
        <p:nvSpPr>
          <p:cNvPr id="7" name="ZoneTexte 6"/>
          <p:cNvSpPr txBox="1"/>
          <p:nvPr/>
        </p:nvSpPr>
        <p:spPr>
          <a:xfrm>
            <a:off x="1166786" y="1785926"/>
            <a:ext cx="3143272" cy="461665"/>
          </a:xfrm>
          <a:prstGeom prst="rect">
            <a:avLst/>
          </a:prstGeom>
          <a:noFill/>
        </p:spPr>
        <p:txBody>
          <a:bodyPr wrap="square" rtlCol="0">
            <a:spAutoFit/>
          </a:bodyPr>
          <a:lstStyle/>
          <a:p>
            <a:r>
              <a:rPr lang="fr-FR" dirty="0" smtClean="0"/>
              <a:t>Dans le cas discret</a:t>
            </a:r>
            <a:endParaRPr lang="fr-FR" dirty="0"/>
          </a:p>
        </p:txBody>
      </p:sp>
      <p:sp>
        <p:nvSpPr>
          <p:cNvPr id="8" name="ZoneTexte 7"/>
          <p:cNvSpPr txBox="1"/>
          <p:nvPr/>
        </p:nvSpPr>
        <p:spPr>
          <a:xfrm>
            <a:off x="1238224" y="3429000"/>
            <a:ext cx="4143404" cy="461665"/>
          </a:xfrm>
          <a:prstGeom prst="rect">
            <a:avLst/>
          </a:prstGeom>
          <a:noFill/>
        </p:spPr>
        <p:txBody>
          <a:bodyPr wrap="square" rtlCol="0">
            <a:spAutoFit/>
          </a:bodyPr>
          <a:lstStyle/>
          <a:p>
            <a:r>
              <a:rPr lang="fr-FR" dirty="0" smtClean="0"/>
              <a:t>Dans le cas continu</a:t>
            </a:r>
            <a:endParaRPr lang="fr-FR" dirty="0"/>
          </a:p>
        </p:txBody>
      </p:sp>
      <p:pic>
        <p:nvPicPr>
          <p:cNvPr id="120835" name="Picture 3"/>
          <p:cNvPicPr>
            <a:picLocks noChangeAspect="1" noChangeArrowheads="1"/>
          </p:cNvPicPr>
          <p:nvPr/>
        </p:nvPicPr>
        <p:blipFill>
          <a:blip r:embed="rId3"/>
          <a:srcRect/>
          <a:stretch>
            <a:fillRect/>
          </a:stretch>
        </p:blipFill>
        <p:spPr bwMode="auto">
          <a:xfrm>
            <a:off x="3167050" y="4429132"/>
            <a:ext cx="3556025" cy="857256"/>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5ED84A6D-C623-4EC5-857F-1F1C8F42D4C0}" type="slidenum">
              <a:rPr lang="en-US" smtClean="0"/>
              <a:pPr>
                <a:defRPr/>
              </a:pPr>
              <a:t>77</a:t>
            </a:fld>
            <a:endParaRPr lang="en-US" dirty="0"/>
          </a:p>
        </p:txBody>
      </p:sp>
      <p:sp>
        <p:nvSpPr>
          <p:cNvPr id="5" name="Rectangle 2"/>
          <p:cNvSpPr>
            <a:spLocks noGrp="1" noChangeArrowheads="1"/>
          </p:cNvSpPr>
          <p:nvPr>
            <p:ph type="title"/>
          </p:nvPr>
        </p:nvSpPr>
        <p:spPr>
          <a:xfrm>
            <a:off x="1246188" y="214313"/>
            <a:ext cx="7764462" cy="1000125"/>
          </a:xfrm>
        </p:spPr>
        <p:txBody>
          <a:bodyPr/>
          <a:lstStyle/>
          <a:p>
            <a:pPr eaLnBrk="1" hangingPunct="1"/>
            <a:r>
              <a:rPr lang="fr-CA" sz="4000" b="1" dirty="0" smtClean="0">
                <a:solidFill>
                  <a:srgbClr val="0768B2"/>
                </a:solidFill>
                <a:latin typeface="Book Antiqua" panose="02040602050305030304" pitchFamily="18" charset="0"/>
                <a:cs typeface="Times New Roman" pitchFamily="18" charset="0"/>
              </a:rPr>
              <a:t>LA </a:t>
            </a:r>
            <a:r>
              <a:rPr lang="fr-CA" sz="4000" b="1" dirty="0" smtClean="0">
                <a:solidFill>
                  <a:srgbClr val="0768B2"/>
                </a:solidFill>
                <a:latin typeface="Book Antiqua" panose="02040602050305030304" pitchFamily="18" charset="0"/>
                <a:cs typeface="Times New Roman" pitchFamily="18" charset="0"/>
              </a:rPr>
              <a:t>CO</a:t>
            </a:r>
            <a:r>
              <a:rPr lang="fr-CA" sz="4000" b="1" dirty="0" smtClean="0">
                <a:solidFill>
                  <a:srgbClr val="0768B2"/>
                </a:solidFill>
                <a:latin typeface="Book Antiqua" panose="02040602050305030304" pitchFamily="18" charset="0"/>
                <a:cs typeface="Times New Roman" pitchFamily="18" charset="0"/>
              </a:rPr>
              <a:t>VARIANCE</a:t>
            </a:r>
            <a:endParaRPr lang="fr-CA" sz="4000" b="1" dirty="0" smtClean="0">
              <a:solidFill>
                <a:srgbClr val="0768B2"/>
              </a:solidFill>
              <a:latin typeface="Book Antiqua" panose="02040602050305030304" pitchFamily="18" charset="0"/>
              <a:cs typeface="Times New Roman" pitchFamily="18" charset="0"/>
            </a:endParaRPr>
          </a:p>
        </p:txBody>
      </p:sp>
      <p:pic>
        <p:nvPicPr>
          <p:cNvPr id="121858" name="Picture 2" descr="\operatorname{Cov}(X, Y) = \operatorname{E}(X Y) - \operatorname{E}(X)\operatorname{E}(Y)"/>
          <p:cNvPicPr>
            <a:picLocks noChangeAspect="1" noChangeArrowheads="1"/>
          </p:cNvPicPr>
          <p:nvPr/>
        </p:nvPicPr>
        <p:blipFill>
          <a:blip r:embed="rId2"/>
          <a:srcRect/>
          <a:stretch>
            <a:fillRect/>
          </a:stretch>
        </p:blipFill>
        <p:spPr bwMode="auto">
          <a:xfrm>
            <a:off x="2166918" y="2143116"/>
            <a:ext cx="5000660" cy="357190"/>
          </a:xfrm>
          <a:prstGeom prst="rect">
            <a:avLst/>
          </a:prstGeom>
          <a:noFill/>
        </p:spPr>
      </p:pic>
      <p:pic>
        <p:nvPicPr>
          <p:cNvPr id="121862" name="Picture 6" descr="\operatorname{Cov}(X,Y) =0"/>
          <p:cNvPicPr>
            <a:picLocks noChangeAspect="1" noChangeArrowheads="1"/>
          </p:cNvPicPr>
          <p:nvPr/>
        </p:nvPicPr>
        <p:blipFill>
          <a:blip r:embed="rId3"/>
          <a:srcRect/>
          <a:stretch>
            <a:fillRect/>
          </a:stretch>
        </p:blipFill>
        <p:spPr bwMode="auto">
          <a:xfrm>
            <a:off x="3667116" y="4643446"/>
            <a:ext cx="2126131" cy="357190"/>
          </a:xfrm>
          <a:prstGeom prst="rect">
            <a:avLst/>
          </a:prstGeom>
          <a:noFill/>
        </p:spPr>
      </p:pic>
      <p:sp>
        <p:nvSpPr>
          <p:cNvPr id="10" name="ZoneTexte 9"/>
          <p:cNvSpPr txBox="1"/>
          <p:nvPr/>
        </p:nvSpPr>
        <p:spPr>
          <a:xfrm>
            <a:off x="523844" y="3571876"/>
            <a:ext cx="5857916" cy="461665"/>
          </a:xfrm>
          <a:prstGeom prst="rect">
            <a:avLst/>
          </a:prstGeom>
          <a:noFill/>
        </p:spPr>
        <p:txBody>
          <a:bodyPr wrap="square" rtlCol="0">
            <a:spAutoFit/>
          </a:bodyPr>
          <a:lstStyle/>
          <a:p>
            <a:r>
              <a:rPr lang="fr-FR" dirty="0" smtClean="0"/>
              <a:t>Si X et Y sont indépendantes alors</a:t>
            </a:r>
            <a:endParaRPr lang="fr-FR" dirty="0"/>
          </a:p>
        </p:txBody>
      </p:sp>
      <p:sp>
        <p:nvSpPr>
          <p:cNvPr id="11" name="ZoneTexte 10"/>
          <p:cNvSpPr txBox="1"/>
          <p:nvPr/>
        </p:nvSpPr>
        <p:spPr>
          <a:xfrm>
            <a:off x="452406" y="1214422"/>
            <a:ext cx="5857916" cy="461665"/>
          </a:xfrm>
          <a:prstGeom prst="rect">
            <a:avLst/>
          </a:prstGeom>
          <a:noFill/>
        </p:spPr>
        <p:txBody>
          <a:bodyPr wrap="square" rtlCol="0">
            <a:spAutoFit/>
          </a:bodyPr>
          <a:lstStyle/>
          <a:p>
            <a:r>
              <a:rPr lang="fr-FR" dirty="0" smtClean="0"/>
              <a:t>Définition</a:t>
            </a:r>
            <a:endParaRPr lang="fr-FR" dirty="0"/>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5ED84A6D-C623-4EC5-857F-1F1C8F42D4C0}" type="slidenum">
              <a:rPr lang="en-US" smtClean="0"/>
              <a:pPr>
                <a:defRPr/>
              </a:pPr>
              <a:t>78</a:t>
            </a:fld>
            <a:endParaRPr lang="en-US" dirty="0"/>
          </a:p>
        </p:txBody>
      </p:sp>
      <p:sp>
        <p:nvSpPr>
          <p:cNvPr id="130050" name="Rectangle 2"/>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30049" name="Object 1"/>
          <p:cNvGraphicFramePr>
            <a:graphicFrameLocks noChangeAspect="1"/>
          </p:cNvGraphicFramePr>
          <p:nvPr/>
        </p:nvGraphicFramePr>
        <p:xfrm>
          <a:off x="2648204" y="2071678"/>
          <a:ext cx="3300160" cy="928697"/>
        </p:xfrm>
        <a:graphic>
          <a:graphicData uri="http://schemas.openxmlformats.org/presentationml/2006/ole">
            <p:oleObj spid="_x0000_s130049" name="Équation" r:id="rId3" imgW="1485720" imgH="419040" progId="Equation.3">
              <p:embed/>
            </p:oleObj>
          </a:graphicData>
        </a:graphic>
      </p:graphicFrame>
      <p:sp>
        <p:nvSpPr>
          <p:cNvPr id="7" name="Rectangle 2"/>
          <p:cNvSpPr>
            <a:spLocks noGrp="1" noChangeArrowheads="1"/>
          </p:cNvSpPr>
          <p:nvPr>
            <p:ph type="title"/>
          </p:nvPr>
        </p:nvSpPr>
        <p:spPr>
          <a:xfrm>
            <a:off x="738158" y="214313"/>
            <a:ext cx="8272492" cy="1000125"/>
          </a:xfrm>
        </p:spPr>
        <p:txBody>
          <a:bodyPr>
            <a:normAutofit fontScale="90000"/>
          </a:bodyPr>
          <a:lstStyle/>
          <a:p>
            <a:pPr eaLnBrk="1" hangingPunct="1"/>
            <a:r>
              <a:rPr lang="fr-CA" sz="4000" b="1" dirty="0" smtClean="0">
                <a:solidFill>
                  <a:srgbClr val="0768B2"/>
                </a:solidFill>
                <a:latin typeface="Book Antiqua" panose="02040602050305030304" pitchFamily="18" charset="0"/>
                <a:cs typeface="Times New Roman" pitchFamily="18" charset="0"/>
              </a:rPr>
              <a:t>LE </a:t>
            </a:r>
            <a:r>
              <a:rPr lang="fr-CA" sz="4000" b="1" dirty="0" smtClean="0">
                <a:solidFill>
                  <a:srgbClr val="0768B2"/>
                </a:solidFill>
                <a:latin typeface="Book Antiqua" panose="02040602050305030304" pitchFamily="18" charset="0"/>
                <a:cs typeface="Times New Roman" pitchFamily="18" charset="0"/>
              </a:rPr>
              <a:t>COEFICIENT DE CORRELATION</a:t>
            </a:r>
            <a:endParaRPr lang="fr-CA" sz="4000" b="1" dirty="0" smtClean="0">
              <a:solidFill>
                <a:srgbClr val="0768B2"/>
              </a:solidFill>
              <a:latin typeface="Book Antiqua" panose="02040602050305030304" pitchFamily="18" charset="0"/>
              <a:cs typeface="Times New Roman" pitchFamily="18" charset="0"/>
            </a:endParaRPr>
          </a:p>
        </p:txBody>
      </p:sp>
      <p:graphicFrame>
        <p:nvGraphicFramePr>
          <p:cNvPr id="130051" name="Object 3"/>
          <p:cNvGraphicFramePr>
            <a:graphicFrameLocks noChangeAspect="1"/>
          </p:cNvGraphicFramePr>
          <p:nvPr/>
        </p:nvGraphicFramePr>
        <p:xfrm>
          <a:off x="3309926" y="4286256"/>
          <a:ext cx="2360613" cy="531812"/>
        </p:xfrm>
        <a:graphic>
          <a:graphicData uri="http://schemas.openxmlformats.org/presentationml/2006/ole">
            <p:oleObj spid="_x0000_s130051" name="Équation" r:id="rId4" imgW="901440" imgH="203040" progId="Equation.3">
              <p:embed/>
            </p:oleObj>
          </a:graphicData>
        </a:graphic>
      </p:graphicFrame>
      <p:sp>
        <p:nvSpPr>
          <p:cNvPr id="9" name="ZoneTexte 8"/>
          <p:cNvSpPr txBox="1"/>
          <p:nvPr/>
        </p:nvSpPr>
        <p:spPr>
          <a:xfrm>
            <a:off x="523844" y="3571876"/>
            <a:ext cx="5857916" cy="461665"/>
          </a:xfrm>
          <a:prstGeom prst="rect">
            <a:avLst/>
          </a:prstGeom>
          <a:noFill/>
        </p:spPr>
        <p:txBody>
          <a:bodyPr wrap="square" rtlCol="0">
            <a:spAutoFit/>
          </a:bodyPr>
          <a:lstStyle/>
          <a:p>
            <a:r>
              <a:rPr lang="fr-FR" dirty="0" smtClean="0"/>
              <a:t>Si X et Y sont indépendantes alors</a:t>
            </a:r>
            <a:endParaRPr lang="fr-FR" dirty="0"/>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246188" y="214313"/>
            <a:ext cx="7764462" cy="1000125"/>
          </a:xfrm>
        </p:spPr>
        <p:txBody>
          <a:bodyPr/>
          <a:lstStyle/>
          <a:p>
            <a:pPr eaLnBrk="1" hangingPunct="1"/>
            <a:r>
              <a:rPr lang="fr-CA" sz="4000" b="1" dirty="0" smtClean="0">
                <a:solidFill>
                  <a:srgbClr val="0768B2"/>
                </a:solidFill>
                <a:latin typeface="Book Antiqua" panose="02040602050305030304" pitchFamily="18" charset="0"/>
                <a:cs typeface="Times New Roman" pitchFamily="18" charset="0"/>
              </a:rPr>
              <a:t>LA VARIANCE</a:t>
            </a:r>
          </a:p>
        </p:txBody>
      </p:sp>
      <p:sp>
        <p:nvSpPr>
          <p:cNvPr id="5" name="Espace réservé du numéro de diapositive 5"/>
          <p:cNvSpPr>
            <a:spLocks noGrp="1"/>
          </p:cNvSpPr>
          <p:nvPr>
            <p:ph type="sldNum" sz="quarter" idx="12"/>
          </p:nvPr>
        </p:nvSpPr>
        <p:spPr/>
        <p:txBody>
          <a:bodyPr/>
          <a:lstStyle/>
          <a:p>
            <a:pPr>
              <a:defRPr/>
            </a:pPr>
            <a:fld id="{F6C744DA-9F41-42AF-9F17-3A771F478FDF}" type="slidenum">
              <a:rPr lang="fr-FR"/>
              <a:pPr>
                <a:defRPr/>
              </a:pPr>
              <a:t>79</a:t>
            </a:fld>
            <a:endParaRPr lang="fr-FR"/>
          </a:p>
        </p:txBody>
      </p:sp>
      <p:sp>
        <p:nvSpPr>
          <p:cNvPr id="14342" name="Rectangle 3"/>
          <p:cNvSpPr>
            <a:spLocks noChangeArrowheads="1"/>
          </p:cNvSpPr>
          <p:nvPr/>
        </p:nvSpPr>
        <p:spPr bwMode="auto">
          <a:xfrm>
            <a:off x="523875" y="1643063"/>
            <a:ext cx="8874125" cy="2160587"/>
          </a:xfrm>
          <a:prstGeom prst="rect">
            <a:avLst/>
          </a:prstGeom>
          <a:noFill/>
          <a:ln w="9525">
            <a:noFill/>
            <a:miter lim="800000"/>
            <a:headEnd/>
            <a:tailEnd/>
          </a:ln>
        </p:spPr>
        <p:txBody>
          <a:bodyPr/>
          <a:lstStyle/>
          <a:p>
            <a:pPr algn="just">
              <a:lnSpc>
                <a:spcPct val="150000"/>
              </a:lnSpc>
              <a:spcBef>
                <a:spcPct val="20000"/>
              </a:spcBef>
              <a:buClr>
                <a:schemeClr val="folHlink"/>
              </a:buClr>
              <a:buSzPct val="60000"/>
            </a:pPr>
            <a:r>
              <a:rPr lang="fr-CA" sz="2800" b="1" u="sng" dirty="0">
                <a:solidFill>
                  <a:srgbClr val="FF0000"/>
                </a:solidFill>
              </a:rPr>
              <a:t>La Variance </a:t>
            </a:r>
            <a:r>
              <a:rPr lang="fr-CA" sz="2800" dirty="0">
                <a:solidFill>
                  <a:schemeClr val="tx1"/>
                </a:solidFill>
              </a:rPr>
              <a:t>: </a:t>
            </a:r>
            <a:r>
              <a:rPr kumimoji="1" lang="fr-FR" sz="2800" dirty="0">
                <a:solidFill>
                  <a:schemeClr val="tx1"/>
                </a:solidFill>
              </a:rPr>
              <a:t>d’une distribution </a:t>
            </a:r>
            <a:r>
              <a:rPr kumimoji="1" lang="fr-FR" sz="2800" dirty="0">
                <a:solidFill>
                  <a:schemeClr val="tx1"/>
                </a:solidFill>
                <a:sym typeface="Symbol" pitchFamily="18" charset="2"/>
              </a:rPr>
              <a:t>est la moyenne des carrés des écarts, par rapport à la moyenne, de toutes les valeurs de celle-ci.</a:t>
            </a:r>
          </a:p>
        </p:txBody>
      </p:sp>
      <p:graphicFrame>
        <p:nvGraphicFramePr>
          <p:cNvPr id="14339" name="Object 3"/>
          <p:cNvGraphicFramePr>
            <a:graphicFrameLocks noChangeAspect="1"/>
          </p:cNvGraphicFramePr>
          <p:nvPr>
            <p:extLst>
              <p:ext uri="{D42A27DB-BD31-4B8C-83A1-F6EECF244321}">
                <p14:modId xmlns="" xmlns:p14="http://schemas.microsoft.com/office/powerpoint/2010/main" val="2798493419"/>
              </p:ext>
            </p:extLst>
          </p:nvPr>
        </p:nvGraphicFramePr>
        <p:xfrm>
          <a:off x="2918122" y="3501008"/>
          <a:ext cx="4328765" cy="2088802"/>
        </p:xfrm>
        <a:graphic>
          <a:graphicData uri="http://schemas.openxmlformats.org/presentationml/2006/ole">
            <p:oleObj spid="_x0000_s14386" name="Équation" r:id="rId4" imgW="1498600" imgH="558800" progId="Equation.3">
              <p:embed/>
            </p:oleObj>
          </a:graphicData>
        </a:graphic>
      </p:graphicFrame>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9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88950" y="2133600"/>
            <a:ext cx="8915400" cy="1871663"/>
          </a:xfrm>
        </p:spPr>
        <p:txBody>
          <a:bodyPr>
            <a:normAutofit fontScale="92500"/>
          </a:bodyPr>
          <a:lstStyle/>
          <a:p>
            <a:pPr>
              <a:buFont typeface="Arial" pitchFamily="34" charset="0"/>
              <a:buNone/>
              <a:defRPr/>
            </a:pPr>
            <a:endParaRPr lang="fr-FR" sz="4400" b="1" dirty="0" smtClean="0">
              <a:solidFill>
                <a:schemeClr val="tx2"/>
              </a:solidFill>
              <a:effectLst>
                <a:outerShdw blurRad="38100" dist="38100" dir="2700000" algn="tl">
                  <a:srgbClr val="000000">
                    <a:alpha val="43137"/>
                  </a:srgbClr>
                </a:outerShdw>
              </a:effectLst>
              <a:latin typeface="Book Antiqua" pitchFamily="18" charset="0"/>
            </a:endParaRPr>
          </a:p>
          <a:p>
            <a:pPr algn="ctr">
              <a:buFont typeface="Arial" pitchFamily="34" charset="0"/>
              <a:buNone/>
              <a:defRPr/>
            </a:pPr>
            <a:r>
              <a:rPr lang="fr-FR" sz="4400" b="1" dirty="0" smtClean="0">
                <a:solidFill>
                  <a:schemeClr val="tx2"/>
                </a:solidFill>
                <a:effectLst>
                  <a:outerShdw blurRad="38100" dist="38100" dir="2700000" algn="tl">
                    <a:srgbClr val="000000">
                      <a:alpha val="43137"/>
                    </a:srgbClr>
                  </a:outerShdw>
                </a:effectLst>
                <a:latin typeface="Book Antiqua" pitchFamily="18" charset="0"/>
              </a:rPr>
              <a:t>ETUDE D'UN SEUL CARACTÈRE </a:t>
            </a:r>
            <a:endParaRPr lang="fr-FR" sz="4400" dirty="0">
              <a:solidFill>
                <a:schemeClr val="tx2"/>
              </a:solidFill>
              <a:effectLst>
                <a:outerShdw blurRad="38100" dist="38100" dir="2700000" algn="tl">
                  <a:srgbClr val="000000">
                    <a:alpha val="43137"/>
                  </a:srgbClr>
                </a:outerShdw>
              </a:effectLst>
              <a:latin typeface="Book Antiqua" pitchFamily="18" charset="0"/>
            </a:endParaRPr>
          </a:p>
        </p:txBody>
      </p:sp>
      <p:sp>
        <p:nvSpPr>
          <p:cNvPr id="4" name="Espace réservé du numéro de diapositive 3"/>
          <p:cNvSpPr>
            <a:spLocks noGrp="1"/>
          </p:cNvSpPr>
          <p:nvPr>
            <p:ph type="sldNum" sz="quarter" idx="12"/>
          </p:nvPr>
        </p:nvSpPr>
        <p:spPr/>
        <p:txBody>
          <a:bodyPr/>
          <a:lstStyle/>
          <a:p>
            <a:pPr>
              <a:defRPr/>
            </a:pPr>
            <a:fld id="{D94DBEA1-EB78-4C22-8157-DBD74B20B7A6}" type="slidenum">
              <a:rPr lang="en-US" smtClean="0"/>
              <a:pPr>
                <a:defRPr/>
              </a:pPr>
              <a:t>8</a:t>
            </a:fld>
            <a:endParaRPr lang="en-US" dirty="0"/>
          </a:p>
        </p:txBody>
      </p:sp>
    </p:spTree>
  </p:cSld>
  <p:clrMapOvr>
    <a:masterClrMapping/>
  </p:clrMapOvr>
  <p:transition>
    <p:randomBar dir="ver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6" name="Rectangle 10"/>
          <p:cNvSpPr>
            <a:spLocks noGrp="1" noChangeArrowheads="1"/>
          </p:cNvSpPr>
          <p:nvPr>
            <p:ph type="title"/>
          </p:nvPr>
        </p:nvSpPr>
        <p:spPr/>
        <p:txBody>
          <a:bodyPr rtlCol="0">
            <a:normAutofit/>
          </a:bodyPr>
          <a:lstStyle/>
          <a:p>
            <a:pPr eaLnBrk="1" fontAlgn="auto" hangingPunct="1">
              <a:spcAft>
                <a:spcPts val="0"/>
              </a:spcAft>
              <a:defRPr/>
            </a:pPr>
            <a:r>
              <a:rPr lang="fr-FR" dirty="0" smtClean="0">
                <a:solidFill>
                  <a:srgbClr val="0768B2"/>
                </a:solidFill>
                <a:latin typeface="Book Antiqua" panose="02040602050305030304" pitchFamily="18" charset="0"/>
              </a:rPr>
              <a:t> PARAMÈTRES DE DISPERSION</a:t>
            </a:r>
          </a:p>
        </p:txBody>
      </p:sp>
      <p:sp>
        <p:nvSpPr>
          <p:cNvPr id="27659" name="Rectangle 11"/>
          <p:cNvSpPr>
            <a:spLocks noGrp="1" noChangeArrowheads="1"/>
          </p:cNvSpPr>
          <p:nvPr>
            <p:ph idx="1"/>
          </p:nvPr>
        </p:nvSpPr>
        <p:spPr>
          <a:xfrm>
            <a:off x="1423988" y="1484313"/>
            <a:ext cx="7761287" cy="865187"/>
          </a:xfrm>
        </p:spPr>
        <p:txBody>
          <a:bodyPr/>
          <a:lstStyle/>
          <a:p>
            <a:pPr eaLnBrk="1" hangingPunct="1"/>
            <a:r>
              <a:rPr lang="fr-FR" sz="2800" dirty="0" smtClean="0">
                <a:latin typeface="Arial Black" pitchFamily="34" charset="0"/>
              </a:rPr>
              <a:t>Ecart-type</a:t>
            </a:r>
          </a:p>
        </p:txBody>
      </p:sp>
      <p:sp>
        <p:nvSpPr>
          <p:cNvPr id="12" name="Espace réservé du numéro de diapositive 11"/>
          <p:cNvSpPr>
            <a:spLocks noGrp="1"/>
          </p:cNvSpPr>
          <p:nvPr>
            <p:ph type="sldNum" sz="quarter" idx="12"/>
          </p:nvPr>
        </p:nvSpPr>
        <p:spPr/>
        <p:txBody>
          <a:bodyPr/>
          <a:lstStyle/>
          <a:p>
            <a:pPr>
              <a:defRPr/>
            </a:pPr>
            <a:fld id="{CA319CBB-5ABF-4B1A-A2D9-B10AC36AE62A}" type="slidenum">
              <a:rPr lang="en-US" smtClean="0"/>
              <a:pPr>
                <a:defRPr/>
              </a:pPr>
              <a:t>80</a:t>
            </a:fld>
            <a:endParaRPr lang="en-US" dirty="0"/>
          </a:p>
        </p:txBody>
      </p:sp>
      <p:graphicFrame>
        <p:nvGraphicFramePr>
          <p:cNvPr id="15362" name="Object 4"/>
          <p:cNvGraphicFramePr>
            <a:graphicFrameLocks/>
          </p:cNvGraphicFramePr>
          <p:nvPr/>
        </p:nvGraphicFramePr>
        <p:xfrm>
          <a:off x="2262188" y="1989138"/>
          <a:ext cx="5033962" cy="2084387"/>
        </p:xfrm>
        <a:graphic>
          <a:graphicData uri="http://schemas.openxmlformats.org/presentationml/2006/ole">
            <p:oleObj spid="_x0000_s15418" name="Équation" r:id="rId4" imgW="2019300" imgH="825500" progId="Equation.3">
              <p:embed/>
            </p:oleObj>
          </a:graphicData>
        </a:graphic>
      </p:graphicFrame>
      <p:graphicFrame>
        <p:nvGraphicFramePr>
          <p:cNvPr id="15363" name="Object 3"/>
          <p:cNvGraphicFramePr>
            <a:graphicFrameLocks/>
          </p:cNvGraphicFramePr>
          <p:nvPr/>
        </p:nvGraphicFramePr>
        <p:xfrm>
          <a:off x="2576513" y="4292600"/>
          <a:ext cx="5033962" cy="1924050"/>
        </p:xfrm>
        <a:graphic>
          <a:graphicData uri="http://schemas.openxmlformats.org/presentationml/2006/ole">
            <p:oleObj spid="_x0000_s15419" name="Équation" r:id="rId5" imgW="2019300" imgH="762000" progId="Equation.3">
              <p:embed/>
            </p:oleObj>
          </a:graphicData>
        </a:graphic>
      </p:graphicFrame>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9"/>
                                        </p:tgtEl>
                                        <p:attrNameLst>
                                          <p:attrName>style.visibility</p:attrName>
                                        </p:attrNameLst>
                                      </p:cBhvr>
                                      <p:to>
                                        <p:strVal val="visible"/>
                                      </p:to>
                                    </p:set>
                                    <p:animEffect transition="in" filter="wipe(left)">
                                      <p:cBhvr>
                                        <p:cTn id="7"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9"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809625" y="428625"/>
            <a:ext cx="8347075" cy="792163"/>
          </a:xfrm>
        </p:spPr>
        <p:txBody>
          <a:bodyPr rtlCol="0">
            <a:normAutofit fontScale="90000"/>
          </a:bodyPr>
          <a:lstStyle/>
          <a:p>
            <a:pPr eaLnBrk="1" fontAlgn="auto" hangingPunct="1">
              <a:spcAft>
                <a:spcPts val="0"/>
              </a:spcAft>
              <a:defRPr/>
            </a:pPr>
            <a:r>
              <a:rPr lang="fr-CA" sz="3600" b="1" dirty="0" smtClean="0">
                <a:solidFill>
                  <a:srgbClr val="0768B2"/>
                </a:solidFill>
                <a:latin typeface="Book Antiqua" panose="02040602050305030304" pitchFamily="18" charset="0"/>
                <a:cs typeface="Times New Roman" pitchFamily="18" charset="0"/>
              </a:rPr>
              <a:t>INTERPRÉTATION DE L’ÉCART-TYPE</a:t>
            </a:r>
          </a:p>
        </p:txBody>
      </p:sp>
      <p:sp>
        <p:nvSpPr>
          <p:cNvPr id="4" name="Espace réservé du numéro de diapositive 5"/>
          <p:cNvSpPr>
            <a:spLocks noGrp="1"/>
          </p:cNvSpPr>
          <p:nvPr>
            <p:ph type="sldNum" sz="quarter" idx="12"/>
          </p:nvPr>
        </p:nvSpPr>
        <p:spPr/>
        <p:txBody>
          <a:bodyPr/>
          <a:lstStyle/>
          <a:p>
            <a:pPr>
              <a:defRPr/>
            </a:pPr>
            <a:fld id="{444F58DD-7045-4B29-AD64-02604DF5C67C}" type="slidenum">
              <a:rPr lang="fr-FR"/>
              <a:pPr>
                <a:defRPr/>
              </a:pPr>
              <a:t>81</a:t>
            </a:fld>
            <a:endParaRPr lang="fr-FR"/>
          </a:p>
        </p:txBody>
      </p:sp>
      <p:sp>
        <p:nvSpPr>
          <p:cNvPr id="92164" name="Rectangle 3"/>
          <p:cNvSpPr>
            <a:spLocks noChangeArrowheads="1"/>
          </p:cNvSpPr>
          <p:nvPr/>
        </p:nvSpPr>
        <p:spPr bwMode="auto">
          <a:xfrm>
            <a:off x="523875" y="1714500"/>
            <a:ext cx="8640763" cy="4883150"/>
          </a:xfrm>
          <a:prstGeom prst="rect">
            <a:avLst/>
          </a:prstGeom>
          <a:noFill/>
          <a:ln w="9525">
            <a:noFill/>
            <a:miter lim="800000"/>
            <a:headEnd/>
            <a:tailEnd/>
          </a:ln>
        </p:spPr>
        <p:txBody>
          <a:bodyPr/>
          <a:lstStyle/>
          <a:p>
            <a:pPr marL="342900" indent="-342900" algn="just">
              <a:spcBef>
                <a:spcPct val="20000"/>
              </a:spcBef>
              <a:buClr>
                <a:schemeClr val="folHlink"/>
              </a:buClr>
              <a:buSzPct val="60000"/>
              <a:buFont typeface="Wingdings" pitchFamily="2" charset="2"/>
              <a:buChar char="n"/>
            </a:pPr>
            <a:r>
              <a:rPr lang="fr-CA" sz="2800" dirty="0">
                <a:solidFill>
                  <a:schemeClr val="tx1"/>
                </a:solidFill>
              </a:rPr>
              <a:t>En général, </a:t>
            </a:r>
            <a:r>
              <a:rPr lang="fr-FR" sz="2800" dirty="0">
                <a:solidFill>
                  <a:schemeClr val="tx1"/>
                </a:solidFill>
                <a:latin typeface="Arial" pitchFamily="34" charset="0"/>
              </a:rPr>
              <a:t>on retrouve :</a:t>
            </a:r>
          </a:p>
          <a:p>
            <a:pPr marL="742950" lvl="1" indent="-285750" algn="just">
              <a:lnSpc>
                <a:spcPct val="110000"/>
              </a:lnSpc>
              <a:spcBef>
                <a:spcPct val="20000"/>
              </a:spcBef>
              <a:buClr>
                <a:schemeClr val="hlink"/>
              </a:buClr>
              <a:buSzPct val="55000"/>
              <a:buFont typeface="Wingdings" pitchFamily="2" charset="2"/>
              <a:buChar char="n"/>
            </a:pPr>
            <a:r>
              <a:rPr lang="fr-FR" sz="2800" dirty="0">
                <a:solidFill>
                  <a:schemeClr val="tx1"/>
                </a:solidFill>
                <a:latin typeface="Arial" pitchFamily="34" charset="0"/>
              </a:rPr>
              <a:t>une grande proportion des données dans l ’intervalle [ </a:t>
            </a:r>
            <a:r>
              <a:rPr lang="fr-FR" sz="2800" dirty="0">
                <a:solidFill>
                  <a:schemeClr val="tx1"/>
                </a:solidFill>
                <a:latin typeface="Arial" pitchFamily="34" charset="0"/>
                <a:sym typeface="Symbol" pitchFamily="18" charset="2"/>
              </a:rPr>
              <a:t> - s ,  + s ] </a:t>
            </a:r>
            <a:r>
              <a:rPr lang="fr-FR" sz="2800" dirty="0">
                <a:solidFill>
                  <a:schemeClr val="tx1"/>
                </a:solidFill>
                <a:latin typeface="Arial" pitchFamily="34" charset="0"/>
              </a:rPr>
              <a:t>(souvent entre 50 et 70%),</a:t>
            </a:r>
          </a:p>
          <a:p>
            <a:pPr marL="742950" lvl="1" indent="-285750" algn="just">
              <a:lnSpc>
                <a:spcPct val="110000"/>
              </a:lnSpc>
              <a:spcBef>
                <a:spcPct val="20000"/>
              </a:spcBef>
              <a:buClr>
                <a:schemeClr val="hlink"/>
              </a:buClr>
              <a:buSzPct val="55000"/>
              <a:buFont typeface="Wingdings" pitchFamily="2" charset="2"/>
              <a:buChar char="n"/>
            </a:pPr>
            <a:r>
              <a:rPr lang="fr-FR" sz="2800" dirty="0">
                <a:solidFill>
                  <a:schemeClr val="tx1"/>
                </a:solidFill>
                <a:latin typeface="Arial" pitchFamily="34" charset="0"/>
              </a:rPr>
              <a:t>souvent plus de 95% des données dans l ’intervalle [ </a:t>
            </a:r>
            <a:r>
              <a:rPr lang="fr-FR" sz="2800" dirty="0">
                <a:solidFill>
                  <a:schemeClr val="tx1"/>
                </a:solidFill>
                <a:latin typeface="Arial" pitchFamily="34" charset="0"/>
                <a:sym typeface="Symbol" pitchFamily="18" charset="2"/>
              </a:rPr>
              <a:t> - 2s ,  + 2s ],</a:t>
            </a:r>
          </a:p>
          <a:p>
            <a:pPr marL="742950" lvl="1" indent="-285750" algn="just">
              <a:lnSpc>
                <a:spcPct val="110000"/>
              </a:lnSpc>
              <a:spcBef>
                <a:spcPct val="20000"/>
              </a:spcBef>
              <a:buClr>
                <a:schemeClr val="hlink"/>
              </a:buClr>
              <a:buSzPct val="55000"/>
              <a:buFont typeface="Wingdings" pitchFamily="2" charset="2"/>
              <a:buChar char="n"/>
            </a:pPr>
            <a:r>
              <a:rPr lang="fr-FR" sz="2800" dirty="0">
                <a:solidFill>
                  <a:schemeClr val="tx1"/>
                </a:solidFill>
                <a:latin typeface="Arial" pitchFamily="34" charset="0"/>
                <a:sym typeface="Symbol" pitchFamily="18" charset="2"/>
              </a:rPr>
              <a:t>toutes les données (ou presque 100%) </a:t>
            </a:r>
            <a:r>
              <a:rPr lang="fr-FR" sz="2800" dirty="0">
                <a:solidFill>
                  <a:schemeClr val="tx1"/>
                </a:solidFill>
                <a:latin typeface="Arial" pitchFamily="34" charset="0"/>
              </a:rPr>
              <a:t>dans l ’intervalle [ </a:t>
            </a:r>
            <a:r>
              <a:rPr lang="fr-FR" sz="2800" dirty="0">
                <a:solidFill>
                  <a:schemeClr val="tx1"/>
                </a:solidFill>
                <a:latin typeface="Arial" pitchFamily="34" charset="0"/>
                <a:sym typeface="Symbol" pitchFamily="18" charset="2"/>
              </a:rPr>
              <a:t> - 3s ,  + 3s ]</a:t>
            </a:r>
            <a:r>
              <a:rPr kumimoji="1" lang="fr-FR" sz="2800" dirty="0">
                <a:solidFill>
                  <a:schemeClr val="tx1"/>
                </a:solidFill>
                <a:sym typeface="Symbol" pitchFamily="18" charset="2"/>
              </a:rPr>
              <a:t>.</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1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Titre 1"/>
          <p:cNvSpPr>
            <a:spLocks noGrp="1"/>
          </p:cNvSpPr>
          <p:nvPr>
            <p:ph type="title"/>
          </p:nvPr>
        </p:nvSpPr>
        <p:spPr/>
        <p:txBody>
          <a:bodyPr/>
          <a:lstStyle/>
          <a:p>
            <a:r>
              <a:rPr lang="fr-FR" sz="3600" b="1" dirty="0" smtClean="0">
                <a:solidFill>
                  <a:srgbClr val="0768B2"/>
                </a:solidFill>
                <a:latin typeface="Book Antiqua" panose="02040602050305030304" pitchFamily="18" charset="0"/>
              </a:rPr>
              <a:t>EXEMPLE 5</a:t>
            </a:r>
          </a:p>
        </p:txBody>
      </p:sp>
      <p:sp>
        <p:nvSpPr>
          <p:cNvPr id="93187" name="Espace réservé du contenu 2"/>
          <p:cNvSpPr>
            <a:spLocks noGrp="1"/>
          </p:cNvSpPr>
          <p:nvPr>
            <p:ph idx="1"/>
          </p:nvPr>
        </p:nvSpPr>
        <p:spPr>
          <a:xfrm>
            <a:off x="495300" y="1428750"/>
            <a:ext cx="8915400" cy="5072063"/>
          </a:xfrm>
        </p:spPr>
        <p:txBody>
          <a:bodyPr>
            <a:normAutofit lnSpcReduction="10000"/>
          </a:bodyPr>
          <a:lstStyle/>
          <a:p>
            <a:pPr algn="just">
              <a:lnSpc>
                <a:spcPct val="150000"/>
              </a:lnSpc>
            </a:pPr>
            <a:r>
              <a:rPr lang="fr-FR" dirty="0" smtClean="0"/>
              <a:t>On a demandé à un groupe de 220 élèves de 10 à 17 ans combien d'heures ils ont regardé la télévision chaque semaine pendant les vacances. Leurs réponses ont été consignées dans le tableau ci-dessous. À l'aide de cette information, calculez la moyenne et l'écart-type des heures pendant lesquelles les 220 élèves ont regardé la télévision.</a:t>
            </a:r>
          </a:p>
          <a:p>
            <a:pPr algn="just">
              <a:lnSpc>
                <a:spcPct val="150000"/>
              </a:lnSpc>
            </a:pPr>
            <a:endParaRPr lang="fr-FR" dirty="0" smtClean="0"/>
          </a:p>
        </p:txBody>
      </p:sp>
      <p:sp>
        <p:nvSpPr>
          <p:cNvPr id="4" name="Espace réservé du numéro de diapositive 3"/>
          <p:cNvSpPr>
            <a:spLocks noGrp="1"/>
          </p:cNvSpPr>
          <p:nvPr>
            <p:ph type="sldNum" sz="quarter" idx="12"/>
          </p:nvPr>
        </p:nvSpPr>
        <p:spPr/>
        <p:txBody>
          <a:bodyPr/>
          <a:lstStyle/>
          <a:p>
            <a:pPr>
              <a:defRPr/>
            </a:pPr>
            <a:fld id="{7A3DE2E3-2F3E-42FE-A62A-6C754D952EE0}" type="slidenum">
              <a:rPr lang="en-US" smtClean="0"/>
              <a:pPr>
                <a:defRPr/>
              </a:pPr>
              <a:t>82</a:t>
            </a:fld>
            <a:endParaRPr lang="en-US" dirty="0"/>
          </a:p>
        </p:txBody>
      </p:sp>
    </p:spTree>
  </p:cSld>
  <p:clrMapOvr>
    <a:masterClrMapping/>
  </p:clrMapOvr>
  <p:transition>
    <p:randomBar dir="ver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Titre 1"/>
          <p:cNvSpPr>
            <a:spLocks noGrp="1"/>
          </p:cNvSpPr>
          <p:nvPr>
            <p:ph type="title"/>
          </p:nvPr>
        </p:nvSpPr>
        <p:spPr/>
        <p:txBody>
          <a:bodyPr/>
          <a:lstStyle/>
          <a:p>
            <a:r>
              <a:rPr lang="fr-FR" sz="3600" b="1" dirty="0" smtClean="0">
                <a:solidFill>
                  <a:srgbClr val="0768B2"/>
                </a:solidFill>
                <a:latin typeface="Book Antiqua" panose="02040602050305030304" pitchFamily="18" charset="0"/>
              </a:rPr>
              <a:t>EXEMPLE (SUITE)</a:t>
            </a:r>
          </a:p>
        </p:txBody>
      </p:sp>
      <p:graphicFrame>
        <p:nvGraphicFramePr>
          <p:cNvPr id="5" name="Espace réservé du contenu 4"/>
          <p:cNvGraphicFramePr>
            <a:graphicFrameLocks noGrp="1"/>
          </p:cNvGraphicFramePr>
          <p:nvPr>
            <p:ph idx="1"/>
          </p:nvPr>
        </p:nvGraphicFramePr>
        <p:xfrm>
          <a:off x="495300" y="1600200"/>
          <a:ext cx="8915400" cy="4907280"/>
        </p:xfrm>
        <a:graphic>
          <a:graphicData uri="http://schemas.openxmlformats.org/drawingml/2006/table">
            <a:tbl>
              <a:tblPr firstRow="1" bandRow="1">
                <a:tableStyleId>{5C22544A-7EE6-4342-B048-85BDC9FD1C3A}</a:tableStyleId>
              </a:tblPr>
              <a:tblGrid>
                <a:gridCol w="4457700"/>
                <a:gridCol w="4457700"/>
              </a:tblGrid>
              <a:tr h="370840">
                <a:tc gridSpan="2">
                  <a:txBody>
                    <a:bodyPr/>
                    <a:lstStyle/>
                    <a:p>
                      <a:pPr algn="just">
                        <a:lnSpc>
                          <a:spcPct val="115000"/>
                        </a:lnSpc>
                        <a:spcAft>
                          <a:spcPts val="0"/>
                        </a:spcAft>
                      </a:pPr>
                      <a:r>
                        <a:rPr lang="fr-FR" sz="2800" dirty="0" smtClean="0">
                          <a:latin typeface="Calibri"/>
                          <a:ea typeface="Times New Roman"/>
                          <a:cs typeface="Times New Roman"/>
                        </a:rPr>
                        <a:t>Nombre </a:t>
                      </a:r>
                      <a:r>
                        <a:rPr lang="fr-FR" sz="2800" dirty="0">
                          <a:latin typeface="Calibri"/>
                          <a:ea typeface="Times New Roman"/>
                          <a:cs typeface="Times New Roman"/>
                        </a:rPr>
                        <a:t>d'heures pendant lesquelles les 220 élèves ont regardé la télévision </a:t>
                      </a:r>
                      <a:endParaRPr lang="fr-FR" sz="2800" dirty="0">
                        <a:latin typeface="Calibri"/>
                        <a:ea typeface="Calibri"/>
                        <a:cs typeface="Times New Roman"/>
                      </a:endParaRPr>
                    </a:p>
                  </a:txBody>
                  <a:tcPr marL="68580" marR="68580" marT="0" marB="0"/>
                </a:tc>
                <a:tc hMerge="1">
                  <a:txBody>
                    <a:bodyPr/>
                    <a:lstStyle/>
                    <a:p>
                      <a:endParaRPr lang="fr-FR"/>
                    </a:p>
                  </a:txBody>
                  <a:tcPr/>
                </a:tc>
              </a:tr>
              <a:tr h="370840">
                <a:tc>
                  <a:txBody>
                    <a:bodyPr/>
                    <a:lstStyle/>
                    <a:p>
                      <a:pPr algn="just">
                        <a:lnSpc>
                          <a:spcPct val="115000"/>
                        </a:lnSpc>
                        <a:spcAft>
                          <a:spcPts val="0"/>
                        </a:spcAft>
                      </a:pPr>
                      <a:r>
                        <a:rPr lang="fr-FR" sz="2800" b="1">
                          <a:latin typeface="Calibri"/>
                          <a:ea typeface="Times New Roman"/>
                          <a:cs typeface="Times New Roman"/>
                        </a:rPr>
                        <a:t>Heures</a:t>
                      </a:r>
                      <a:endParaRPr lang="fr-FR" sz="2800">
                        <a:latin typeface="Calibri"/>
                        <a:ea typeface="Calibri"/>
                        <a:cs typeface="Times New Roman"/>
                      </a:endParaRPr>
                    </a:p>
                  </a:txBody>
                  <a:tcPr marL="68580" marR="68580" marT="0" marB="0"/>
                </a:tc>
                <a:tc>
                  <a:txBody>
                    <a:bodyPr/>
                    <a:lstStyle/>
                    <a:p>
                      <a:pPr algn="just">
                        <a:lnSpc>
                          <a:spcPct val="115000"/>
                        </a:lnSpc>
                        <a:spcAft>
                          <a:spcPts val="0"/>
                        </a:spcAft>
                      </a:pPr>
                      <a:r>
                        <a:rPr lang="fr-FR" sz="2800" b="1">
                          <a:latin typeface="Calibri"/>
                          <a:ea typeface="Times New Roman"/>
                          <a:cs typeface="Times New Roman"/>
                        </a:rPr>
                        <a:t>Nombre d'élèves</a:t>
                      </a:r>
                      <a:endParaRPr lang="fr-FR" sz="2800">
                        <a:latin typeface="Calibri"/>
                        <a:ea typeface="Calibri"/>
                        <a:cs typeface="Times New Roman"/>
                      </a:endParaRPr>
                    </a:p>
                  </a:txBody>
                  <a:tcPr marL="68580" marR="68580" marT="0" marB="0"/>
                </a:tc>
              </a:tr>
              <a:tr h="370840">
                <a:tc>
                  <a:txBody>
                    <a:bodyPr/>
                    <a:lstStyle/>
                    <a:p>
                      <a:pPr algn="just">
                        <a:lnSpc>
                          <a:spcPct val="115000"/>
                        </a:lnSpc>
                        <a:spcAft>
                          <a:spcPts val="0"/>
                        </a:spcAft>
                      </a:pPr>
                      <a:r>
                        <a:rPr lang="fr-FR" sz="2800">
                          <a:latin typeface="Calibri"/>
                          <a:ea typeface="Times New Roman"/>
                          <a:cs typeface="Times New Roman"/>
                        </a:rPr>
                        <a:t>10–14</a:t>
                      </a:r>
                      <a:endParaRPr lang="fr-FR" sz="2800">
                        <a:latin typeface="Calibri"/>
                        <a:ea typeface="Calibri"/>
                        <a:cs typeface="Times New Roman"/>
                      </a:endParaRPr>
                    </a:p>
                  </a:txBody>
                  <a:tcPr marL="68580" marR="68580" marT="0" marB="0"/>
                </a:tc>
                <a:tc>
                  <a:txBody>
                    <a:bodyPr/>
                    <a:lstStyle/>
                    <a:p>
                      <a:pPr algn="just">
                        <a:lnSpc>
                          <a:spcPct val="115000"/>
                        </a:lnSpc>
                        <a:spcAft>
                          <a:spcPts val="0"/>
                        </a:spcAft>
                      </a:pPr>
                      <a:r>
                        <a:rPr lang="fr-FR" sz="2800">
                          <a:latin typeface="Calibri"/>
                          <a:ea typeface="Times New Roman"/>
                          <a:cs typeface="Times New Roman"/>
                        </a:rPr>
                        <a:t>2</a:t>
                      </a:r>
                      <a:endParaRPr lang="fr-FR" sz="2800">
                        <a:latin typeface="Calibri"/>
                        <a:ea typeface="Calibri"/>
                        <a:cs typeface="Times New Roman"/>
                      </a:endParaRPr>
                    </a:p>
                  </a:txBody>
                  <a:tcPr marL="68580" marR="68580" marT="0" marB="0"/>
                </a:tc>
              </a:tr>
              <a:tr h="370840">
                <a:tc>
                  <a:txBody>
                    <a:bodyPr/>
                    <a:lstStyle/>
                    <a:p>
                      <a:pPr algn="just">
                        <a:lnSpc>
                          <a:spcPct val="115000"/>
                        </a:lnSpc>
                        <a:spcAft>
                          <a:spcPts val="0"/>
                        </a:spcAft>
                      </a:pPr>
                      <a:r>
                        <a:rPr lang="fr-FR" sz="2800">
                          <a:latin typeface="Calibri"/>
                          <a:ea typeface="Times New Roman"/>
                          <a:cs typeface="Times New Roman"/>
                        </a:rPr>
                        <a:t>15–19</a:t>
                      </a:r>
                      <a:endParaRPr lang="fr-FR" sz="2800">
                        <a:latin typeface="Calibri"/>
                        <a:ea typeface="Calibri"/>
                        <a:cs typeface="Times New Roman"/>
                      </a:endParaRPr>
                    </a:p>
                  </a:txBody>
                  <a:tcPr marL="68580" marR="68580" marT="0" marB="0"/>
                </a:tc>
                <a:tc>
                  <a:txBody>
                    <a:bodyPr/>
                    <a:lstStyle/>
                    <a:p>
                      <a:pPr algn="just">
                        <a:lnSpc>
                          <a:spcPct val="115000"/>
                        </a:lnSpc>
                        <a:spcAft>
                          <a:spcPts val="0"/>
                        </a:spcAft>
                      </a:pPr>
                      <a:r>
                        <a:rPr lang="fr-FR" sz="2800">
                          <a:latin typeface="Calibri"/>
                          <a:ea typeface="Times New Roman"/>
                          <a:cs typeface="Times New Roman"/>
                        </a:rPr>
                        <a:t>12</a:t>
                      </a:r>
                      <a:endParaRPr lang="fr-FR" sz="2800">
                        <a:latin typeface="Calibri"/>
                        <a:ea typeface="Calibri"/>
                        <a:cs typeface="Times New Roman"/>
                      </a:endParaRPr>
                    </a:p>
                  </a:txBody>
                  <a:tcPr marL="68580" marR="68580" marT="0" marB="0"/>
                </a:tc>
              </a:tr>
              <a:tr h="370840">
                <a:tc>
                  <a:txBody>
                    <a:bodyPr/>
                    <a:lstStyle/>
                    <a:p>
                      <a:pPr algn="just">
                        <a:lnSpc>
                          <a:spcPct val="115000"/>
                        </a:lnSpc>
                        <a:spcAft>
                          <a:spcPts val="0"/>
                        </a:spcAft>
                      </a:pPr>
                      <a:r>
                        <a:rPr lang="fr-FR" sz="2800">
                          <a:latin typeface="Calibri"/>
                          <a:ea typeface="Times New Roman"/>
                          <a:cs typeface="Times New Roman"/>
                        </a:rPr>
                        <a:t>20–24</a:t>
                      </a:r>
                      <a:endParaRPr lang="fr-FR" sz="2800">
                        <a:latin typeface="Calibri"/>
                        <a:ea typeface="Calibri"/>
                        <a:cs typeface="Times New Roman"/>
                      </a:endParaRPr>
                    </a:p>
                  </a:txBody>
                  <a:tcPr marL="68580" marR="68580" marT="0" marB="0"/>
                </a:tc>
                <a:tc>
                  <a:txBody>
                    <a:bodyPr/>
                    <a:lstStyle/>
                    <a:p>
                      <a:pPr algn="just">
                        <a:lnSpc>
                          <a:spcPct val="115000"/>
                        </a:lnSpc>
                        <a:spcAft>
                          <a:spcPts val="0"/>
                        </a:spcAft>
                      </a:pPr>
                      <a:r>
                        <a:rPr lang="fr-FR" sz="2800">
                          <a:latin typeface="Calibri"/>
                          <a:ea typeface="Times New Roman"/>
                          <a:cs typeface="Times New Roman"/>
                        </a:rPr>
                        <a:t>23</a:t>
                      </a:r>
                      <a:endParaRPr lang="fr-FR" sz="2800">
                        <a:latin typeface="Calibri"/>
                        <a:ea typeface="Calibri"/>
                        <a:cs typeface="Times New Roman"/>
                      </a:endParaRPr>
                    </a:p>
                  </a:txBody>
                  <a:tcPr marL="68580" marR="68580" marT="0" marB="0"/>
                </a:tc>
              </a:tr>
              <a:tr h="370840">
                <a:tc>
                  <a:txBody>
                    <a:bodyPr/>
                    <a:lstStyle/>
                    <a:p>
                      <a:pPr algn="just">
                        <a:lnSpc>
                          <a:spcPct val="115000"/>
                        </a:lnSpc>
                        <a:spcAft>
                          <a:spcPts val="0"/>
                        </a:spcAft>
                      </a:pPr>
                      <a:r>
                        <a:rPr lang="fr-FR" sz="2800">
                          <a:latin typeface="Calibri"/>
                          <a:ea typeface="Times New Roman"/>
                          <a:cs typeface="Times New Roman"/>
                        </a:rPr>
                        <a:t>25–29</a:t>
                      </a:r>
                      <a:endParaRPr lang="fr-FR" sz="2800">
                        <a:latin typeface="Calibri"/>
                        <a:ea typeface="Calibri"/>
                        <a:cs typeface="Times New Roman"/>
                      </a:endParaRPr>
                    </a:p>
                  </a:txBody>
                  <a:tcPr marL="68580" marR="68580" marT="0" marB="0"/>
                </a:tc>
                <a:tc>
                  <a:txBody>
                    <a:bodyPr/>
                    <a:lstStyle/>
                    <a:p>
                      <a:pPr algn="just">
                        <a:lnSpc>
                          <a:spcPct val="115000"/>
                        </a:lnSpc>
                        <a:spcAft>
                          <a:spcPts val="0"/>
                        </a:spcAft>
                      </a:pPr>
                      <a:r>
                        <a:rPr lang="fr-FR" sz="2800">
                          <a:latin typeface="Calibri"/>
                          <a:ea typeface="Times New Roman"/>
                          <a:cs typeface="Times New Roman"/>
                        </a:rPr>
                        <a:t>60</a:t>
                      </a:r>
                      <a:endParaRPr lang="fr-FR" sz="2800">
                        <a:latin typeface="Calibri"/>
                        <a:ea typeface="Calibri"/>
                        <a:cs typeface="Times New Roman"/>
                      </a:endParaRPr>
                    </a:p>
                  </a:txBody>
                  <a:tcPr marL="68580" marR="68580" marT="0" marB="0"/>
                </a:tc>
              </a:tr>
              <a:tr h="370840">
                <a:tc>
                  <a:txBody>
                    <a:bodyPr/>
                    <a:lstStyle/>
                    <a:p>
                      <a:pPr algn="just">
                        <a:lnSpc>
                          <a:spcPct val="115000"/>
                        </a:lnSpc>
                        <a:spcAft>
                          <a:spcPts val="0"/>
                        </a:spcAft>
                      </a:pPr>
                      <a:r>
                        <a:rPr lang="fr-FR" sz="2800">
                          <a:latin typeface="Calibri"/>
                          <a:ea typeface="Times New Roman"/>
                          <a:cs typeface="Times New Roman"/>
                        </a:rPr>
                        <a:t>30–34</a:t>
                      </a:r>
                      <a:endParaRPr lang="fr-FR" sz="2800">
                        <a:latin typeface="Calibri"/>
                        <a:ea typeface="Calibri"/>
                        <a:cs typeface="Times New Roman"/>
                      </a:endParaRPr>
                    </a:p>
                  </a:txBody>
                  <a:tcPr marL="68580" marR="68580" marT="0" marB="0"/>
                </a:tc>
                <a:tc>
                  <a:txBody>
                    <a:bodyPr/>
                    <a:lstStyle/>
                    <a:p>
                      <a:pPr algn="just">
                        <a:lnSpc>
                          <a:spcPct val="115000"/>
                        </a:lnSpc>
                        <a:spcAft>
                          <a:spcPts val="0"/>
                        </a:spcAft>
                      </a:pPr>
                      <a:r>
                        <a:rPr lang="fr-FR" sz="2800">
                          <a:latin typeface="Calibri"/>
                          <a:ea typeface="Times New Roman"/>
                          <a:cs typeface="Times New Roman"/>
                        </a:rPr>
                        <a:t>77</a:t>
                      </a:r>
                      <a:endParaRPr lang="fr-FR" sz="2800">
                        <a:latin typeface="Calibri"/>
                        <a:ea typeface="Calibri"/>
                        <a:cs typeface="Times New Roman"/>
                      </a:endParaRPr>
                    </a:p>
                  </a:txBody>
                  <a:tcPr marL="68580" marR="68580" marT="0" marB="0"/>
                </a:tc>
              </a:tr>
              <a:tr h="370840">
                <a:tc>
                  <a:txBody>
                    <a:bodyPr/>
                    <a:lstStyle/>
                    <a:p>
                      <a:pPr algn="just">
                        <a:lnSpc>
                          <a:spcPct val="115000"/>
                        </a:lnSpc>
                        <a:spcAft>
                          <a:spcPts val="0"/>
                        </a:spcAft>
                      </a:pPr>
                      <a:r>
                        <a:rPr lang="fr-FR" sz="2800">
                          <a:latin typeface="Calibri"/>
                          <a:ea typeface="Times New Roman"/>
                          <a:cs typeface="Times New Roman"/>
                        </a:rPr>
                        <a:t>35–39</a:t>
                      </a:r>
                      <a:endParaRPr lang="fr-FR" sz="2800">
                        <a:latin typeface="Calibri"/>
                        <a:ea typeface="Calibri"/>
                        <a:cs typeface="Times New Roman"/>
                      </a:endParaRPr>
                    </a:p>
                  </a:txBody>
                  <a:tcPr marL="68580" marR="68580" marT="0" marB="0"/>
                </a:tc>
                <a:tc>
                  <a:txBody>
                    <a:bodyPr/>
                    <a:lstStyle/>
                    <a:p>
                      <a:pPr algn="just">
                        <a:lnSpc>
                          <a:spcPct val="115000"/>
                        </a:lnSpc>
                        <a:spcAft>
                          <a:spcPts val="0"/>
                        </a:spcAft>
                      </a:pPr>
                      <a:r>
                        <a:rPr lang="fr-FR" sz="2800">
                          <a:latin typeface="Calibri"/>
                          <a:ea typeface="Times New Roman"/>
                          <a:cs typeface="Times New Roman"/>
                        </a:rPr>
                        <a:t>38</a:t>
                      </a:r>
                      <a:endParaRPr lang="fr-FR" sz="2800">
                        <a:latin typeface="Calibri"/>
                        <a:ea typeface="Calibri"/>
                        <a:cs typeface="Times New Roman"/>
                      </a:endParaRPr>
                    </a:p>
                  </a:txBody>
                  <a:tcPr marL="68580" marR="68580" marT="0" marB="0"/>
                </a:tc>
              </a:tr>
              <a:tr h="370840">
                <a:tc>
                  <a:txBody>
                    <a:bodyPr/>
                    <a:lstStyle/>
                    <a:p>
                      <a:pPr algn="just">
                        <a:lnSpc>
                          <a:spcPct val="115000"/>
                        </a:lnSpc>
                        <a:spcAft>
                          <a:spcPts val="0"/>
                        </a:spcAft>
                      </a:pPr>
                      <a:r>
                        <a:rPr lang="fr-FR" sz="2800">
                          <a:latin typeface="Calibri"/>
                          <a:ea typeface="Times New Roman"/>
                          <a:cs typeface="Times New Roman"/>
                        </a:rPr>
                        <a:t>40–44</a:t>
                      </a:r>
                      <a:endParaRPr lang="fr-FR" sz="2800">
                        <a:latin typeface="Calibri"/>
                        <a:ea typeface="Calibri"/>
                        <a:cs typeface="Times New Roman"/>
                      </a:endParaRPr>
                    </a:p>
                  </a:txBody>
                  <a:tcPr marL="68580" marR="68580" marT="0" marB="0"/>
                </a:tc>
                <a:tc>
                  <a:txBody>
                    <a:bodyPr/>
                    <a:lstStyle/>
                    <a:p>
                      <a:pPr algn="just">
                        <a:lnSpc>
                          <a:spcPct val="115000"/>
                        </a:lnSpc>
                        <a:spcAft>
                          <a:spcPts val="0"/>
                        </a:spcAft>
                      </a:pPr>
                      <a:r>
                        <a:rPr lang="fr-FR" sz="2800" dirty="0">
                          <a:latin typeface="Calibri"/>
                          <a:ea typeface="Times New Roman"/>
                          <a:cs typeface="Times New Roman"/>
                        </a:rPr>
                        <a:t>8</a:t>
                      </a:r>
                      <a:endParaRPr lang="fr-FR" sz="2800" dirty="0">
                        <a:latin typeface="Calibri"/>
                        <a:ea typeface="Calibri"/>
                        <a:cs typeface="Times New Roman"/>
                      </a:endParaRPr>
                    </a:p>
                  </a:txBody>
                  <a:tcPr marL="68580" marR="68580" marT="0" marB="0"/>
                </a:tc>
              </a:tr>
            </a:tbl>
          </a:graphicData>
        </a:graphic>
      </p:graphicFrame>
      <p:sp>
        <p:nvSpPr>
          <p:cNvPr id="4" name="Espace réservé du numéro de diapositive 3"/>
          <p:cNvSpPr>
            <a:spLocks noGrp="1"/>
          </p:cNvSpPr>
          <p:nvPr>
            <p:ph type="sldNum" sz="quarter" idx="12"/>
          </p:nvPr>
        </p:nvSpPr>
        <p:spPr/>
        <p:txBody>
          <a:bodyPr/>
          <a:lstStyle/>
          <a:p>
            <a:pPr>
              <a:defRPr/>
            </a:pPr>
            <a:fld id="{CFB6E366-EC62-4906-BC4F-6B12587C0C2E}" type="slidenum">
              <a:rPr lang="en-US" smtClean="0"/>
              <a:pPr>
                <a:defRPr/>
              </a:pPr>
              <a:t>83</a:t>
            </a:fld>
            <a:endParaRPr lang="en-US" dirty="0"/>
          </a:p>
        </p:txBody>
      </p:sp>
    </p:spTree>
  </p:cSld>
  <p:clrMapOvr>
    <a:masterClrMapping/>
  </p:clrMapOvr>
  <p:transition>
    <p:randomBar dir="ver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Titre 1"/>
          <p:cNvSpPr>
            <a:spLocks noGrp="1"/>
          </p:cNvSpPr>
          <p:nvPr>
            <p:ph type="title"/>
          </p:nvPr>
        </p:nvSpPr>
        <p:spPr/>
        <p:txBody>
          <a:bodyPr/>
          <a:lstStyle/>
          <a:p>
            <a:r>
              <a:rPr lang="fr-FR" sz="3600" b="1" dirty="0" smtClean="0">
                <a:solidFill>
                  <a:srgbClr val="0768B2"/>
                </a:solidFill>
                <a:latin typeface="Book Antiqua" panose="02040602050305030304" pitchFamily="18" charset="0"/>
              </a:rPr>
              <a:t>TABLEAU</a:t>
            </a:r>
          </a:p>
        </p:txBody>
      </p:sp>
      <p:graphicFrame>
        <p:nvGraphicFramePr>
          <p:cNvPr id="5" name="Espace réservé du contenu 4"/>
          <p:cNvGraphicFramePr>
            <a:graphicFrameLocks noGrp="1"/>
          </p:cNvGraphicFramePr>
          <p:nvPr>
            <p:ph idx="1"/>
          </p:nvPr>
        </p:nvGraphicFramePr>
        <p:xfrm>
          <a:off x="309563" y="1285875"/>
          <a:ext cx="9410702" cy="4941201"/>
        </p:xfrm>
        <a:graphic>
          <a:graphicData uri="http://schemas.openxmlformats.org/drawingml/2006/table">
            <a:tbl>
              <a:tblPr firstRow="1" bandRow="1">
                <a:tableStyleId>{5C22544A-7EE6-4342-B048-85BDC9FD1C3A}</a:tableStyleId>
              </a:tblPr>
              <a:tblGrid>
                <a:gridCol w="1214446"/>
                <a:gridCol w="1474326"/>
                <a:gridCol w="1597508"/>
                <a:gridCol w="1091264"/>
                <a:gridCol w="1344386"/>
                <a:gridCol w="1344386"/>
                <a:gridCol w="1344386"/>
              </a:tblGrid>
              <a:tr h="449200">
                <a:tc gridSpan="7">
                  <a:txBody>
                    <a:bodyPr/>
                    <a:lstStyle/>
                    <a:p>
                      <a:pPr algn="just">
                        <a:lnSpc>
                          <a:spcPct val="115000"/>
                        </a:lnSpc>
                        <a:spcAft>
                          <a:spcPts val="0"/>
                        </a:spcAft>
                      </a:pPr>
                      <a:r>
                        <a:rPr lang="fr-FR" sz="2400" dirty="0" smtClean="0">
                          <a:latin typeface="Calibri"/>
                          <a:ea typeface="Times New Roman"/>
                          <a:cs typeface="Times New Roman"/>
                        </a:rPr>
                        <a:t> </a:t>
                      </a:r>
                      <a:r>
                        <a:rPr lang="fr-FR" sz="2400" dirty="0">
                          <a:latin typeface="Calibri"/>
                          <a:ea typeface="Times New Roman"/>
                          <a:cs typeface="Times New Roman"/>
                        </a:rPr>
                        <a:t>Nombre d'heures passées devant la télévision </a:t>
                      </a:r>
                      <a:endParaRPr lang="fr-FR" sz="2400" dirty="0">
                        <a:latin typeface="Calibri"/>
                        <a:ea typeface="Calibri"/>
                        <a:cs typeface="Times New Roman"/>
                      </a:endParaRPr>
                    </a:p>
                  </a:txBody>
                  <a:tcPr marL="68580" marR="68580" marT="0" marB="0"/>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898401">
                <a:tc>
                  <a:txBody>
                    <a:bodyPr/>
                    <a:lstStyle/>
                    <a:p>
                      <a:pPr algn="just">
                        <a:lnSpc>
                          <a:spcPct val="115000"/>
                        </a:lnSpc>
                        <a:spcAft>
                          <a:spcPts val="0"/>
                        </a:spcAft>
                      </a:pPr>
                      <a:r>
                        <a:rPr lang="fr-FR" sz="2400" b="1">
                          <a:latin typeface="Calibri"/>
                          <a:ea typeface="Times New Roman"/>
                          <a:cs typeface="Times New Roman"/>
                        </a:rPr>
                        <a:t>Heures</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b="1" dirty="0">
                          <a:latin typeface="Calibri"/>
                          <a:ea typeface="Times New Roman"/>
                          <a:cs typeface="Times New Roman"/>
                        </a:rPr>
                        <a:t>Point milieu </a:t>
                      </a:r>
                      <a:r>
                        <a:rPr lang="fr-FR" sz="2400" b="1" dirty="0" smtClean="0">
                          <a:latin typeface="Calibri"/>
                          <a:ea typeface="Times New Roman"/>
                          <a:cs typeface="Times New Roman"/>
                        </a:rPr>
                        <a:t>(ci)</a:t>
                      </a:r>
                      <a:endParaRPr lang="fr-FR" sz="2400" dirty="0">
                        <a:latin typeface="Calibri"/>
                        <a:ea typeface="Calibri"/>
                        <a:cs typeface="Times New Roman"/>
                      </a:endParaRPr>
                    </a:p>
                  </a:txBody>
                  <a:tcPr marL="68580" marR="68580" marT="0" marB="0"/>
                </a:tc>
                <a:tc>
                  <a:txBody>
                    <a:bodyPr/>
                    <a:lstStyle/>
                    <a:p>
                      <a:pPr algn="just">
                        <a:lnSpc>
                          <a:spcPct val="115000"/>
                        </a:lnSpc>
                        <a:spcAft>
                          <a:spcPts val="0"/>
                        </a:spcAft>
                      </a:pPr>
                      <a:r>
                        <a:rPr lang="fr-FR" sz="2400" b="1" dirty="0">
                          <a:latin typeface="Calibri"/>
                          <a:ea typeface="Times New Roman"/>
                          <a:cs typeface="Times New Roman"/>
                        </a:rPr>
                        <a:t>Fréquence </a:t>
                      </a:r>
                      <a:r>
                        <a:rPr lang="fr-FR" sz="2400" b="1" dirty="0" smtClean="0">
                          <a:latin typeface="Calibri"/>
                          <a:ea typeface="Times New Roman"/>
                          <a:cs typeface="Times New Roman"/>
                        </a:rPr>
                        <a:t>(n</a:t>
                      </a:r>
                      <a:r>
                        <a:rPr lang="fr-FR" sz="2400" b="1" baseline="-25000" dirty="0" smtClean="0">
                          <a:latin typeface="Calibri"/>
                          <a:ea typeface="Times New Roman"/>
                          <a:cs typeface="Times New Roman"/>
                        </a:rPr>
                        <a:t>i</a:t>
                      </a:r>
                      <a:r>
                        <a:rPr lang="fr-FR" sz="2400" b="1" dirty="0" smtClean="0">
                          <a:latin typeface="Calibri"/>
                          <a:ea typeface="Times New Roman"/>
                          <a:cs typeface="Times New Roman"/>
                        </a:rPr>
                        <a:t>)</a:t>
                      </a:r>
                      <a:endParaRPr lang="fr-FR" sz="2400" dirty="0">
                        <a:latin typeface="Calibri"/>
                        <a:ea typeface="Calibri"/>
                        <a:cs typeface="Times New Roman"/>
                      </a:endParaRPr>
                    </a:p>
                  </a:txBody>
                  <a:tcPr marL="68580" marR="68580" marT="0" marB="0"/>
                </a:tc>
                <a:tc>
                  <a:txBody>
                    <a:bodyPr/>
                    <a:lstStyle/>
                    <a:p>
                      <a:pPr algn="just">
                        <a:lnSpc>
                          <a:spcPct val="115000"/>
                        </a:lnSpc>
                        <a:spcAft>
                          <a:spcPts val="0"/>
                        </a:spcAft>
                      </a:pPr>
                      <a:r>
                        <a:rPr lang="fr-FR" sz="2400" b="1" dirty="0" smtClean="0">
                          <a:latin typeface="Calibri"/>
                          <a:ea typeface="Calibri"/>
                          <a:cs typeface="Times New Roman"/>
                        </a:rPr>
                        <a:t>N</a:t>
                      </a:r>
                      <a:r>
                        <a:rPr lang="fr-FR" sz="1600" b="1" dirty="0" smtClean="0">
                          <a:latin typeface="Calibri"/>
                          <a:ea typeface="Calibri"/>
                          <a:cs typeface="Times New Roman"/>
                        </a:rPr>
                        <a:t>i x </a:t>
                      </a:r>
                      <a:r>
                        <a:rPr lang="fr-FR" sz="2400" b="1" dirty="0" smtClean="0">
                          <a:latin typeface="Calibri"/>
                          <a:ea typeface="Calibri"/>
                          <a:cs typeface="Times New Roman"/>
                        </a:rPr>
                        <a:t>ci</a:t>
                      </a:r>
                      <a:endParaRPr lang="fr-FR" sz="2400" dirty="0">
                        <a:latin typeface="Calibri"/>
                        <a:ea typeface="Calibri"/>
                        <a:cs typeface="Times New Roman"/>
                      </a:endParaRPr>
                    </a:p>
                  </a:txBody>
                  <a:tcPr marL="68580" marR="68580" marT="0" marB="0"/>
                </a:tc>
                <a:tc>
                  <a:txBody>
                    <a:bodyPr/>
                    <a:lstStyle/>
                    <a:p>
                      <a:pPr algn="just">
                        <a:lnSpc>
                          <a:spcPct val="115000"/>
                        </a:lnSpc>
                        <a:spcAft>
                          <a:spcPts val="0"/>
                        </a:spcAft>
                      </a:pPr>
                      <a:r>
                        <a:rPr lang="fr-FR" sz="2400" b="1" dirty="0">
                          <a:latin typeface="Calibri"/>
                          <a:ea typeface="Times New Roman"/>
                          <a:cs typeface="Times New Roman"/>
                        </a:rPr>
                        <a:t>(x - </a:t>
                      </a:r>
                      <a:r>
                        <a:rPr lang="fr-FR" sz="2400" b="1" dirty="0" smtClean="0">
                          <a:latin typeface="Calibri"/>
                          <a:ea typeface="Times New Roman"/>
                          <a:cs typeface="Times New Roman"/>
                        </a:rPr>
                        <a:t>m)</a:t>
                      </a:r>
                      <a:endParaRPr lang="fr-FR" sz="2400" dirty="0">
                        <a:latin typeface="Calibri"/>
                        <a:ea typeface="Calibri"/>
                        <a:cs typeface="Times New Roman"/>
                      </a:endParaRPr>
                    </a:p>
                  </a:txBody>
                  <a:tcPr marL="68580" marR="68580" marT="0" marB="0"/>
                </a:tc>
                <a:tc>
                  <a:txBody>
                    <a:bodyPr/>
                    <a:lstStyle/>
                    <a:p>
                      <a:pPr algn="just">
                        <a:lnSpc>
                          <a:spcPct val="115000"/>
                        </a:lnSpc>
                        <a:spcAft>
                          <a:spcPts val="0"/>
                        </a:spcAft>
                      </a:pPr>
                      <a:r>
                        <a:rPr lang="fr-FR" sz="2400" b="1" dirty="0">
                          <a:latin typeface="Calibri"/>
                          <a:ea typeface="Times New Roman"/>
                          <a:cs typeface="Times New Roman"/>
                        </a:rPr>
                        <a:t>(x </a:t>
                      </a:r>
                      <a:r>
                        <a:rPr lang="fr-FR" sz="2400" b="1" dirty="0" smtClean="0">
                          <a:latin typeface="Calibri"/>
                          <a:ea typeface="Times New Roman"/>
                          <a:cs typeface="Times New Roman"/>
                        </a:rPr>
                        <a:t>-m </a:t>
                      </a:r>
                      <a:r>
                        <a:rPr lang="fr-FR" sz="2400" b="1" dirty="0">
                          <a:latin typeface="Calibri"/>
                          <a:ea typeface="Times New Roman"/>
                          <a:cs typeface="Times New Roman"/>
                        </a:rPr>
                        <a:t>)</a:t>
                      </a:r>
                      <a:r>
                        <a:rPr lang="fr-FR" sz="2400" b="1" baseline="30000" dirty="0">
                          <a:latin typeface="Calibri"/>
                          <a:ea typeface="Times New Roman"/>
                          <a:cs typeface="Times New Roman"/>
                        </a:rPr>
                        <a:t>2</a:t>
                      </a:r>
                      <a:endParaRPr lang="fr-FR" sz="2400" baseline="30000" dirty="0">
                        <a:latin typeface="Calibri"/>
                        <a:ea typeface="Calibri"/>
                        <a:cs typeface="Times New Roman"/>
                      </a:endParaRPr>
                    </a:p>
                  </a:txBody>
                  <a:tcPr marL="68580" marR="68580" marT="0" marB="0"/>
                </a:tc>
                <a:tc>
                  <a:txBody>
                    <a:bodyPr/>
                    <a:lstStyle/>
                    <a:p>
                      <a:pPr algn="just">
                        <a:lnSpc>
                          <a:spcPct val="115000"/>
                        </a:lnSpc>
                        <a:spcAft>
                          <a:spcPts val="0"/>
                        </a:spcAft>
                      </a:pPr>
                      <a:r>
                        <a:rPr lang="fr-FR" sz="2400" b="1" dirty="0" smtClean="0">
                          <a:latin typeface="Calibri"/>
                          <a:ea typeface="Times New Roman"/>
                          <a:cs typeface="Times New Roman"/>
                        </a:rPr>
                        <a:t>n</a:t>
                      </a:r>
                      <a:r>
                        <a:rPr lang="fr-FR" sz="2400" b="1" baseline="-25000" dirty="0" smtClean="0">
                          <a:latin typeface="Calibri"/>
                          <a:ea typeface="Times New Roman"/>
                          <a:cs typeface="Times New Roman"/>
                        </a:rPr>
                        <a:t>i</a:t>
                      </a:r>
                      <a:r>
                        <a:rPr lang="fr-FR" sz="2400" b="1" dirty="0" smtClean="0">
                          <a:latin typeface="Calibri"/>
                          <a:ea typeface="Times New Roman"/>
                          <a:cs typeface="Times New Roman"/>
                        </a:rPr>
                        <a:t>(x </a:t>
                      </a:r>
                      <a:r>
                        <a:rPr lang="fr-FR" sz="2400" b="1" dirty="0">
                          <a:latin typeface="Calibri"/>
                          <a:ea typeface="Times New Roman"/>
                          <a:cs typeface="Times New Roman"/>
                        </a:rPr>
                        <a:t>- </a:t>
                      </a:r>
                      <a:r>
                        <a:rPr lang="fr-FR" sz="2400" b="1" dirty="0" smtClean="0">
                          <a:latin typeface="Calibri"/>
                          <a:ea typeface="Times New Roman"/>
                          <a:cs typeface="Times New Roman"/>
                        </a:rPr>
                        <a:t>m)</a:t>
                      </a:r>
                      <a:r>
                        <a:rPr lang="fr-FR" sz="2800" b="1" baseline="30000" dirty="0" smtClean="0">
                          <a:latin typeface="Calibri"/>
                          <a:ea typeface="Times New Roman"/>
                          <a:cs typeface="Times New Roman"/>
                        </a:rPr>
                        <a:t>2</a:t>
                      </a:r>
                      <a:endParaRPr lang="fr-FR" sz="2400" dirty="0">
                        <a:latin typeface="Calibri"/>
                        <a:ea typeface="Calibri"/>
                        <a:cs typeface="Times New Roman"/>
                      </a:endParaRPr>
                    </a:p>
                  </a:txBody>
                  <a:tcPr marL="68580" marR="68580" marT="0" marB="0"/>
                </a:tc>
              </a:tr>
              <a:tr h="449200">
                <a:tc>
                  <a:txBody>
                    <a:bodyPr/>
                    <a:lstStyle/>
                    <a:p>
                      <a:pPr algn="just">
                        <a:lnSpc>
                          <a:spcPct val="115000"/>
                        </a:lnSpc>
                        <a:spcAft>
                          <a:spcPts val="0"/>
                        </a:spcAft>
                      </a:pPr>
                      <a:r>
                        <a:rPr lang="fr-FR" sz="2400">
                          <a:latin typeface="Calibri"/>
                          <a:ea typeface="Times New Roman"/>
                          <a:cs typeface="Times New Roman"/>
                        </a:rPr>
                        <a:t>10 à 14</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12</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2</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24</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-17,82</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317,6</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635,2</a:t>
                      </a:r>
                      <a:endParaRPr lang="fr-FR" sz="2400">
                        <a:latin typeface="Calibri"/>
                        <a:ea typeface="Calibri"/>
                        <a:cs typeface="Times New Roman"/>
                      </a:endParaRPr>
                    </a:p>
                  </a:txBody>
                  <a:tcPr marL="68580" marR="68580" marT="0" marB="0"/>
                </a:tc>
              </a:tr>
              <a:tr h="449200">
                <a:tc>
                  <a:txBody>
                    <a:bodyPr/>
                    <a:lstStyle/>
                    <a:p>
                      <a:pPr algn="just">
                        <a:lnSpc>
                          <a:spcPct val="115000"/>
                        </a:lnSpc>
                        <a:spcAft>
                          <a:spcPts val="0"/>
                        </a:spcAft>
                      </a:pPr>
                      <a:r>
                        <a:rPr lang="fr-FR" sz="2400">
                          <a:latin typeface="Calibri"/>
                          <a:ea typeface="Times New Roman"/>
                          <a:cs typeface="Times New Roman"/>
                        </a:rPr>
                        <a:t>15 à 19</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17</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12</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204</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-12,82</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164,4</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1 972,8</a:t>
                      </a:r>
                      <a:endParaRPr lang="fr-FR" sz="2400">
                        <a:latin typeface="Calibri"/>
                        <a:ea typeface="Calibri"/>
                        <a:cs typeface="Times New Roman"/>
                      </a:endParaRPr>
                    </a:p>
                  </a:txBody>
                  <a:tcPr marL="68580" marR="68580" marT="0" marB="0"/>
                </a:tc>
              </a:tr>
              <a:tr h="449200">
                <a:tc>
                  <a:txBody>
                    <a:bodyPr/>
                    <a:lstStyle/>
                    <a:p>
                      <a:pPr algn="just">
                        <a:lnSpc>
                          <a:spcPct val="115000"/>
                        </a:lnSpc>
                        <a:spcAft>
                          <a:spcPts val="0"/>
                        </a:spcAft>
                      </a:pPr>
                      <a:r>
                        <a:rPr lang="fr-FR" sz="2400">
                          <a:latin typeface="Calibri"/>
                          <a:ea typeface="Times New Roman"/>
                          <a:cs typeface="Times New Roman"/>
                        </a:rPr>
                        <a:t>20 à 24</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22</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23</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506</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-7,82</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61,2</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1 407,6</a:t>
                      </a:r>
                      <a:endParaRPr lang="fr-FR" sz="2400">
                        <a:latin typeface="Calibri"/>
                        <a:ea typeface="Calibri"/>
                        <a:cs typeface="Times New Roman"/>
                      </a:endParaRPr>
                    </a:p>
                  </a:txBody>
                  <a:tcPr marL="68580" marR="68580" marT="0" marB="0"/>
                </a:tc>
              </a:tr>
              <a:tr h="449200">
                <a:tc>
                  <a:txBody>
                    <a:bodyPr/>
                    <a:lstStyle/>
                    <a:p>
                      <a:pPr algn="just">
                        <a:lnSpc>
                          <a:spcPct val="115000"/>
                        </a:lnSpc>
                        <a:spcAft>
                          <a:spcPts val="0"/>
                        </a:spcAft>
                      </a:pPr>
                      <a:r>
                        <a:rPr lang="fr-FR" sz="2400">
                          <a:latin typeface="Calibri"/>
                          <a:ea typeface="Times New Roman"/>
                          <a:cs typeface="Times New Roman"/>
                        </a:rPr>
                        <a:t>25 à 29</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27</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60</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1 620</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-2,82</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8,0</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480,0</a:t>
                      </a:r>
                      <a:endParaRPr lang="fr-FR" sz="2400">
                        <a:latin typeface="Calibri"/>
                        <a:ea typeface="Calibri"/>
                        <a:cs typeface="Times New Roman"/>
                      </a:endParaRPr>
                    </a:p>
                  </a:txBody>
                  <a:tcPr marL="68580" marR="68580" marT="0" marB="0"/>
                </a:tc>
              </a:tr>
              <a:tr h="449200">
                <a:tc>
                  <a:txBody>
                    <a:bodyPr/>
                    <a:lstStyle/>
                    <a:p>
                      <a:pPr algn="just">
                        <a:lnSpc>
                          <a:spcPct val="115000"/>
                        </a:lnSpc>
                        <a:spcAft>
                          <a:spcPts val="0"/>
                        </a:spcAft>
                      </a:pPr>
                      <a:r>
                        <a:rPr lang="fr-FR" sz="2400">
                          <a:latin typeface="Calibri"/>
                          <a:ea typeface="Times New Roman"/>
                          <a:cs typeface="Times New Roman"/>
                        </a:rPr>
                        <a:t>30 à 34</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32</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77</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2 464</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2,18</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4,8</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369,6</a:t>
                      </a:r>
                      <a:endParaRPr lang="fr-FR" sz="2400">
                        <a:latin typeface="Calibri"/>
                        <a:ea typeface="Calibri"/>
                        <a:cs typeface="Times New Roman"/>
                      </a:endParaRPr>
                    </a:p>
                  </a:txBody>
                  <a:tcPr marL="68580" marR="68580" marT="0" marB="0"/>
                </a:tc>
              </a:tr>
              <a:tr h="449200">
                <a:tc>
                  <a:txBody>
                    <a:bodyPr/>
                    <a:lstStyle/>
                    <a:p>
                      <a:pPr algn="just">
                        <a:lnSpc>
                          <a:spcPct val="115000"/>
                        </a:lnSpc>
                        <a:spcAft>
                          <a:spcPts val="0"/>
                        </a:spcAft>
                      </a:pPr>
                      <a:r>
                        <a:rPr lang="fr-FR" sz="2400">
                          <a:latin typeface="Calibri"/>
                          <a:ea typeface="Times New Roman"/>
                          <a:cs typeface="Times New Roman"/>
                        </a:rPr>
                        <a:t>35 à 39</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37</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38</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1 406</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7,18</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51,6</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1 960,8</a:t>
                      </a:r>
                      <a:endParaRPr lang="fr-FR" sz="2400">
                        <a:latin typeface="Calibri"/>
                        <a:ea typeface="Calibri"/>
                        <a:cs typeface="Times New Roman"/>
                      </a:endParaRPr>
                    </a:p>
                  </a:txBody>
                  <a:tcPr marL="68580" marR="68580" marT="0" marB="0"/>
                </a:tc>
              </a:tr>
              <a:tr h="449200">
                <a:tc>
                  <a:txBody>
                    <a:bodyPr/>
                    <a:lstStyle/>
                    <a:p>
                      <a:pPr algn="just">
                        <a:lnSpc>
                          <a:spcPct val="115000"/>
                        </a:lnSpc>
                        <a:spcAft>
                          <a:spcPts val="0"/>
                        </a:spcAft>
                      </a:pPr>
                      <a:r>
                        <a:rPr lang="fr-FR" sz="2400">
                          <a:latin typeface="Calibri"/>
                          <a:ea typeface="Times New Roman"/>
                          <a:cs typeface="Times New Roman"/>
                        </a:rPr>
                        <a:t>40 à 44</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42</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8</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336</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12,18</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148,4</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1 187,2</a:t>
                      </a:r>
                      <a:endParaRPr lang="fr-FR" sz="2400">
                        <a:latin typeface="Calibri"/>
                        <a:ea typeface="Calibri"/>
                        <a:cs typeface="Times New Roman"/>
                      </a:endParaRPr>
                    </a:p>
                  </a:txBody>
                  <a:tcPr marL="68580" marR="68580" marT="0" marB="0"/>
                </a:tc>
              </a:tr>
              <a:tr h="449200">
                <a:tc>
                  <a:txBody>
                    <a:bodyPr/>
                    <a:lstStyle/>
                    <a:p>
                      <a:pPr algn="just">
                        <a:lnSpc>
                          <a:spcPct val="115000"/>
                        </a:lnSpc>
                        <a:spcAft>
                          <a:spcPts val="0"/>
                        </a:spcAft>
                      </a:pPr>
                      <a:r>
                        <a:rPr lang="fr-FR" sz="2400">
                          <a:latin typeface="Calibri"/>
                          <a:ea typeface="Times New Roman"/>
                          <a:cs typeface="Times New Roman"/>
                        </a:rPr>
                        <a:t> </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 </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dirty="0">
                          <a:latin typeface="Calibri"/>
                          <a:ea typeface="Times New Roman"/>
                          <a:cs typeface="Times New Roman"/>
                        </a:rPr>
                        <a:t> </a:t>
                      </a:r>
                      <a:r>
                        <a:rPr lang="fr-FR" sz="2400" b="1" dirty="0">
                          <a:latin typeface="Calibri"/>
                          <a:ea typeface="Times New Roman"/>
                          <a:cs typeface="Times New Roman"/>
                        </a:rPr>
                        <a:t>220</a:t>
                      </a:r>
                      <a:endParaRPr lang="fr-FR" sz="2400" dirty="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 </a:t>
                      </a:r>
                      <a:r>
                        <a:rPr lang="fr-FR" sz="2400" b="1">
                          <a:latin typeface="Calibri"/>
                          <a:ea typeface="Times New Roman"/>
                          <a:cs typeface="Times New Roman"/>
                        </a:rPr>
                        <a:t>6 560</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 </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a:latin typeface="Calibri"/>
                          <a:ea typeface="Times New Roman"/>
                          <a:cs typeface="Times New Roman"/>
                        </a:rPr>
                        <a:t> </a:t>
                      </a:r>
                      <a:endParaRPr lang="fr-FR" sz="2400">
                        <a:latin typeface="Calibri"/>
                        <a:ea typeface="Calibri"/>
                        <a:cs typeface="Times New Roman"/>
                      </a:endParaRPr>
                    </a:p>
                  </a:txBody>
                  <a:tcPr marL="68580" marR="68580" marT="0" marB="0"/>
                </a:tc>
                <a:tc>
                  <a:txBody>
                    <a:bodyPr/>
                    <a:lstStyle/>
                    <a:p>
                      <a:pPr algn="just">
                        <a:lnSpc>
                          <a:spcPct val="115000"/>
                        </a:lnSpc>
                        <a:spcAft>
                          <a:spcPts val="0"/>
                        </a:spcAft>
                      </a:pPr>
                      <a:r>
                        <a:rPr lang="fr-FR" sz="2400" b="1" dirty="0">
                          <a:latin typeface="Calibri"/>
                          <a:ea typeface="Times New Roman"/>
                          <a:cs typeface="Times New Roman"/>
                        </a:rPr>
                        <a:t>8 013,2</a:t>
                      </a:r>
                      <a:endParaRPr lang="fr-FR" sz="2400" dirty="0">
                        <a:latin typeface="Calibri"/>
                        <a:ea typeface="Calibri"/>
                        <a:cs typeface="Times New Roman"/>
                      </a:endParaRPr>
                    </a:p>
                  </a:txBody>
                  <a:tcPr marL="68580" marR="68580" marT="0" marB="0"/>
                </a:tc>
              </a:tr>
            </a:tbl>
          </a:graphicData>
        </a:graphic>
      </p:graphicFrame>
      <p:sp>
        <p:nvSpPr>
          <p:cNvPr id="4" name="Espace réservé du numéro de diapositive 3"/>
          <p:cNvSpPr>
            <a:spLocks noGrp="1"/>
          </p:cNvSpPr>
          <p:nvPr>
            <p:ph type="sldNum" sz="quarter" idx="12"/>
          </p:nvPr>
        </p:nvSpPr>
        <p:spPr/>
        <p:txBody>
          <a:bodyPr/>
          <a:lstStyle/>
          <a:p>
            <a:pPr>
              <a:defRPr/>
            </a:pPr>
            <a:fld id="{87E6FDC4-EDE9-43EA-A45A-53CFCA62262D}" type="slidenum">
              <a:rPr lang="en-US" smtClean="0"/>
              <a:pPr>
                <a:defRPr/>
              </a:pPr>
              <a:t>84</a:t>
            </a:fld>
            <a:endParaRPr lang="en-US" dirty="0"/>
          </a:p>
        </p:txBody>
      </p:sp>
    </p:spTree>
  </p:cSld>
  <p:clrMapOvr>
    <a:masterClrMapping/>
  </p:clrMapOvr>
  <p:transition>
    <p:randomBar dir="ver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Titre 1"/>
          <p:cNvSpPr>
            <a:spLocks noGrp="1"/>
          </p:cNvSpPr>
          <p:nvPr>
            <p:ph type="title"/>
          </p:nvPr>
        </p:nvSpPr>
        <p:spPr/>
        <p:txBody>
          <a:bodyPr/>
          <a:lstStyle/>
          <a:p>
            <a:r>
              <a:rPr lang="fr-FR" dirty="0" smtClean="0">
                <a:solidFill>
                  <a:srgbClr val="0768B2"/>
                </a:solidFill>
                <a:latin typeface="Book Antiqua" panose="02040602050305030304" pitchFamily="18" charset="0"/>
              </a:rPr>
              <a:t>Calcul de l’écart type</a:t>
            </a:r>
          </a:p>
        </p:txBody>
      </p:sp>
      <p:pic>
        <p:nvPicPr>
          <p:cNvPr id="96260" name="Picture 5"/>
          <p:cNvPicPr>
            <a:picLocks noGrp="1" noChangeAspect="1" noChangeArrowheads="1"/>
          </p:cNvPicPr>
          <p:nvPr>
            <p:ph idx="1"/>
          </p:nvPr>
        </p:nvPicPr>
        <p:blipFill>
          <a:blip r:embed="rId2"/>
          <a:stretch>
            <a:fillRect/>
          </a:stretch>
        </p:blipFill>
        <p:spPr>
          <a:xfrm>
            <a:off x="2847975" y="2158206"/>
            <a:ext cx="4210050" cy="3409950"/>
          </a:xfrm>
          <a:noFill/>
        </p:spPr>
      </p:pic>
      <p:sp>
        <p:nvSpPr>
          <p:cNvPr id="4" name="Espace réservé du numéro de diapositive 3"/>
          <p:cNvSpPr>
            <a:spLocks noGrp="1"/>
          </p:cNvSpPr>
          <p:nvPr>
            <p:ph type="sldNum" sz="quarter" idx="12"/>
          </p:nvPr>
        </p:nvSpPr>
        <p:spPr/>
        <p:txBody>
          <a:bodyPr/>
          <a:lstStyle/>
          <a:p>
            <a:pPr>
              <a:defRPr/>
            </a:pPr>
            <a:fld id="{634EF381-7FA6-4E69-A7F6-BA008EDFB3D8}" type="slidenum">
              <a:rPr lang="en-US" smtClean="0"/>
              <a:pPr>
                <a:defRPr/>
              </a:pPr>
              <a:t>85</a:t>
            </a:fld>
            <a:endParaRPr lang="en-US" dirty="0"/>
          </a:p>
        </p:txBody>
      </p:sp>
    </p:spTree>
  </p:cSld>
  <p:clrMapOvr>
    <a:masterClrMapping/>
  </p:clrMapOvr>
  <p:transition>
    <p:randomBar dir="ver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Titre 1"/>
          <p:cNvSpPr>
            <a:spLocks noGrp="1"/>
          </p:cNvSpPr>
          <p:nvPr>
            <p:ph type="title"/>
          </p:nvPr>
        </p:nvSpPr>
        <p:spPr/>
        <p:txBody>
          <a:bodyPr/>
          <a:lstStyle/>
          <a:p>
            <a:r>
              <a:rPr lang="fr-FR" sz="4000" b="1" dirty="0" smtClean="0">
                <a:solidFill>
                  <a:srgbClr val="0768B2"/>
                </a:solidFill>
                <a:latin typeface="Book Antiqua" panose="02040602050305030304" pitchFamily="18" charset="0"/>
              </a:rPr>
              <a:t>INTERVALLE</a:t>
            </a:r>
          </a:p>
        </p:txBody>
      </p:sp>
      <p:sp>
        <p:nvSpPr>
          <p:cNvPr id="97283" name="Espace réservé du contenu 2"/>
          <p:cNvSpPr>
            <a:spLocks noGrp="1"/>
          </p:cNvSpPr>
          <p:nvPr>
            <p:ph idx="1"/>
          </p:nvPr>
        </p:nvSpPr>
        <p:spPr>
          <a:xfrm>
            <a:off x="495300" y="1600200"/>
            <a:ext cx="9101138" cy="4900613"/>
          </a:xfrm>
        </p:spPr>
        <p:txBody>
          <a:bodyPr>
            <a:normAutofit lnSpcReduction="10000"/>
          </a:bodyPr>
          <a:lstStyle/>
          <a:p>
            <a:pPr algn="just"/>
            <a:r>
              <a:rPr lang="fr-FR" dirty="0" smtClean="0">
                <a:latin typeface="Arial" pitchFamily="34" charset="0"/>
                <a:sym typeface="Symbol" pitchFamily="18" charset="2"/>
              </a:rPr>
              <a:t>Toutes les données (ou presque 100%) </a:t>
            </a:r>
            <a:r>
              <a:rPr lang="fr-FR" dirty="0" smtClean="0">
                <a:latin typeface="Arial" pitchFamily="34" charset="0"/>
              </a:rPr>
              <a:t>dans l ’intervalle [ </a:t>
            </a:r>
            <a:r>
              <a:rPr lang="fr-FR" dirty="0" smtClean="0">
                <a:latin typeface="Arial" pitchFamily="34" charset="0"/>
                <a:sym typeface="Symbol" pitchFamily="18" charset="2"/>
              </a:rPr>
              <a:t> - 3 ,  + 3 ]</a:t>
            </a:r>
          </a:p>
          <a:p>
            <a:pPr algn="just">
              <a:buFont typeface="Arial" pitchFamily="34" charset="0"/>
              <a:buNone/>
            </a:pPr>
            <a:endParaRPr lang="fr-FR" dirty="0" smtClean="0"/>
          </a:p>
          <a:p>
            <a:pPr algn="just"/>
            <a:r>
              <a:rPr lang="fr-FR" dirty="0" smtClean="0"/>
              <a:t>29,82 - (3 x 6,03) &lt; </a:t>
            </a:r>
            <a:r>
              <a:rPr lang="fr-FR" b="1" dirty="0" smtClean="0"/>
              <a:t>x</a:t>
            </a:r>
            <a:r>
              <a:rPr lang="fr-FR" dirty="0" smtClean="0"/>
              <a:t> &lt; 29,82 + (3 x 6,03)</a:t>
            </a:r>
          </a:p>
          <a:p>
            <a:pPr algn="just">
              <a:buFont typeface="Arial" pitchFamily="34" charset="0"/>
              <a:buNone/>
            </a:pPr>
            <a:r>
              <a:rPr lang="fr-FR" dirty="0" smtClean="0"/>
              <a:t>29,82 - 18,09 &lt; </a:t>
            </a:r>
            <a:r>
              <a:rPr lang="fr-FR" b="1" dirty="0" smtClean="0"/>
              <a:t>x</a:t>
            </a:r>
            <a:r>
              <a:rPr lang="fr-FR" dirty="0" smtClean="0"/>
              <a:t> &lt; 29,82 + 18,09</a:t>
            </a:r>
          </a:p>
          <a:p>
            <a:pPr algn="just">
              <a:buFont typeface="Arial" pitchFamily="34" charset="0"/>
              <a:buNone/>
            </a:pPr>
            <a:r>
              <a:rPr lang="fr-FR" b="1" dirty="0" smtClean="0"/>
              <a:t>11,73 &lt; x &lt; 47,89</a:t>
            </a:r>
            <a:endParaRPr lang="fr-FR" dirty="0" smtClean="0"/>
          </a:p>
          <a:p>
            <a:pPr algn="just"/>
            <a:r>
              <a:rPr lang="fr-FR" dirty="0" smtClean="0"/>
              <a:t>Cela signifie une certitude d'environ 99 % qu'un élève passera entre 12 heures à 48 heures devant la télévision.</a:t>
            </a:r>
          </a:p>
        </p:txBody>
      </p:sp>
      <p:sp>
        <p:nvSpPr>
          <p:cNvPr id="4" name="Espace réservé du numéro de diapositive 3"/>
          <p:cNvSpPr>
            <a:spLocks noGrp="1"/>
          </p:cNvSpPr>
          <p:nvPr>
            <p:ph type="sldNum" sz="quarter" idx="12"/>
          </p:nvPr>
        </p:nvSpPr>
        <p:spPr/>
        <p:txBody>
          <a:bodyPr/>
          <a:lstStyle/>
          <a:p>
            <a:pPr>
              <a:defRPr/>
            </a:pPr>
            <a:fld id="{51E7FECC-E1D8-49DE-A242-D22B3C6E9E29}" type="slidenum">
              <a:rPr lang="en-US" smtClean="0"/>
              <a:pPr>
                <a:defRPr/>
              </a:pPr>
              <a:t>86</a:t>
            </a:fld>
            <a:endParaRPr lang="en-US" dirty="0"/>
          </a:p>
        </p:txBody>
      </p:sp>
    </p:spTree>
  </p:cSld>
  <p:clrMapOvr>
    <a:masterClrMapping/>
  </p:clrMapOvr>
  <p:transition>
    <p:randomBar dir="ver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166688" y="2071688"/>
            <a:ext cx="9590087" cy="1039812"/>
          </a:xfrm>
          <a:prstGeom prst="rect">
            <a:avLst/>
          </a:prstGeom>
          <a:noFill/>
          <a:ln w="9525">
            <a:noFill/>
            <a:miter lim="800000"/>
            <a:headEnd/>
            <a:tailEnd/>
          </a:ln>
        </p:spPr>
        <p:txBody>
          <a:bodyPr wrap="none">
            <a:spAutoFit/>
          </a:bodyPr>
          <a:lstStyle/>
          <a:p>
            <a:pPr algn="just">
              <a:spcBef>
                <a:spcPct val="20000"/>
              </a:spcBef>
              <a:buFontTx/>
              <a:buChar char="•"/>
            </a:pPr>
            <a:r>
              <a:rPr lang="fr-FR" sz="2800" dirty="0">
                <a:solidFill>
                  <a:schemeClr val="tx1"/>
                </a:solidFill>
              </a:rPr>
              <a:t>Plus l’écart – type </a:t>
            </a:r>
            <a:r>
              <a:rPr lang="fr-FR" sz="2800" b="1" i="1" dirty="0">
                <a:solidFill>
                  <a:schemeClr val="tx1"/>
                </a:solidFill>
              </a:rPr>
              <a:t>σ</a:t>
            </a:r>
            <a:r>
              <a:rPr lang="fr-FR" sz="2800" dirty="0">
                <a:solidFill>
                  <a:schemeClr val="tx1"/>
                </a:solidFill>
              </a:rPr>
              <a:t> est grand, plus les valeurs du </a:t>
            </a:r>
          </a:p>
          <a:p>
            <a:pPr algn="just">
              <a:spcBef>
                <a:spcPct val="20000"/>
              </a:spcBef>
            </a:pPr>
            <a:r>
              <a:rPr lang="fr-FR" sz="2800" dirty="0">
                <a:solidFill>
                  <a:schemeClr val="tx1"/>
                </a:solidFill>
              </a:rPr>
              <a:t>caractère sont dispersées autour de la moyenne</a:t>
            </a:r>
          </a:p>
        </p:txBody>
      </p:sp>
      <p:sp>
        <p:nvSpPr>
          <p:cNvPr id="88067" name="Rectangle 3"/>
          <p:cNvSpPr>
            <a:spLocks noChangeArrowheads="1"/>
          </p:cNvSpPr>
          <p:nvPr/>
        </p:nvSpPr>
        <p:spPr bwMode="auto">
          <a:xfrm>
            <a:off x="95250" y="3352800"/>
            <a:ext cx="9801225" cy="1176338"/>
          </a:xfrm>
          <a:prstGeom prst="rect">
            <a:avLst/>
          </a:prstGeom>
          <a:noFill/>
          <a:ln w="9525">
            <a:noFill/>
            <a:miter lim="800000"/>
            <a:headEnd/>
            <a:tailEnd/>
          </a:ln>
        </p:spPr>
        <p:txBody>
          <a:bodyPr wrap="none">
            <a:spAutoFit/>
          </a:bodyPr>
          <a:lstStyle/>
          <a:p>
            <a:pPr algn="just">
              <a:spcBef>
                <a:spcPct val="20000"/>
              </a:spcBef>
              <a:buFontTx/>
              <a:buChar char="•"/>
            </a:pPr>
            <a:r>
              <a:rPr lang="fr-FR" sz="3200" dirty="0">
                <a:solidFill>
                  <a:schemeClr val="tx1"/>
                </a:solidFill>
              </a:rPr>
              <a:t>Plus il est petit, plus les valeurs du caractère </a:t>
            </a:r>
          </a:p>
          <a:p>
            <a:pPr algn="just">
              <a:spcBef>
                <a:spcPct val="20000"/>
              </a:spcBef>
            </a:pPr>
            <a:r>
              <a:rPr lang="fr-FR" sz="3200" dirty="0">
                <a:solidFill>
                  <a:schemeClr val="tx1"/>
                </a:solidFill>
              </a:rPr>
              <a:t>sont groupées autour de la moyenne</a:t>
            </a:r>
          </a:p>
        </p:txBody>
      </p:sp>
      <p:sp>
        <p:nvSpPr>
          <p:cNvPr id="100356" name="ZoneTexte 6"/>
          <p:cNvSpPr txBox="1">
            <a:spLocks noChangeArrowheads="1"/>
          </p:cNvSpPr>
          <p:nvPr/>
        </p:nvSpPr>
        <p:spPr bwMode="auto">
          <a:xfrm>
            <a:off x="1309688" y="642938"/>
            <a:ext cx="7286625" cy="646112"/>
          </a:xfrm>
          <a:prstGeom prst="rect">
            <a:avLst/>
          </a:prstGeom>
          <a:noFill/>
          <a:ln w="9525">
            <a:noFill/>
            <a:miter lim="800000"/>
            <a:headEnd/>
            <a:tailEnd/>
          </a:ln>
        </p:spPr>
        <p:txBody>
          <a:bodyPr>
            <a:spAutoFit/>
          </a:bodyPr>
          <a:lstStyle/>
          <a:p>
            <a:pPr algn="ctr"/>
            <a:r>
              <a:rPr lang="fr-FR" sz="3600" b="1" dirty="0">
                <a:solidFill>
                  <a:srgbClr val="0768B2"/>
                </a:solidFill>
                <a:latin typeface="Book Antiqua" panose="02040602050305030304" pitchFamily="18" charset="0"/>
              </a:rPr>
              <a:t>REMARQUE </a:t>
            </a:r>
          </a:p>
        </p:txBody>
      </p:sp>
      <p:sp>
        <p:nvSpPr>
          <p:cNvPr id="5" name="Espace réservé du numéro de diapositive 4"/>
          <p:cNvSpPr>
            <a:spLocks noGrp="1"/>
          </p:cNvSpPr>
          <p:nvPr>
            <p:ph type="sldNum" sz="quarter" idx="12"/>
          </p:nvPr>
        </p:nvSpPr>
        <p:spPr/>
        <p:txBody>
          <a:bodyPr/>
          <a:lstStyle/>
          <a:p>
            <a:pPr>
              <a:defRPr/>
            </a:pPr>
            <a:fld id="{01BA0733-0C9A-4ECC-AC5C-40D8358800F3}" type="slidenum">
              <a:rPr lang="en-US" smtClean="0"/>
              <a:pPr>
                <a:defRPr/>
              </a:pPr>
              <a:t>87</a:t>
            </a:fld>
            <a:endParaRPr lang="en-US" dirty="0">
              <a:solidFill>
                <a:srgbClr val="FFFFFF"/>
              </a:solidFill>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8066"/>
                                        </p:tgtEl>
                                        <p:attrNameLst>
                                          <p:attrName>style.visibility</p:attrName>
                                        </p:attrNameLst>
                                      </p:cBhvr>
                                      <p:to>
                                        <p:strVal val="visible"/>
                                      </p:to>
                                    </p:set>
                                    <p:anim calcmode="lin" valueType="num">
                                      <p:cBhvr additive="base">
                                        <p:cTn id="7" dur="500" fill="hold"/>
                                        <p:tgtEl>
                                          <p:spTgt spid="88066"/>
                                        </p:tgtEl>
                                        <p:attrNameLst>
                                          <p:attrName>ppt_x</p:attrName>
                                        </p:attrNameLst>
                                      </p:cBhvr>
                                      <p:tavLst>
                                        <p:tav tm="0">
                                          <p:val>
                                            <p:strVal val="0-#ppt_w/2"/>
                                          </p:val>
                                        </p:tav>
                                        <p:tav tm="100000">
                                          <p:val>
                                            <p:strVal val="#ppt_x"/>
                                          </p:val>
                                        </p:tav>
                                      </p:tavLst>
                                    </p:anim>
                                    <p:anim calcmode="lin" valueType="num">
                                      <p:cBhvr additive="base">
                                        <p:cTn id="8" dur="500" fill="hold"/>
                                        <p:tgtEl>
                                          <p:spTgt spid="8806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8067"/>
                                        </p:tgtEl>
                                        <p:attrNameLst>
                                          <p:attrName>style.visibility</p:attrName>
                                        </p:attrNameLst>
                                      </p:cBhvr>
                                      <p:to>
                                        <p:strVal val="visible"/>
                                      </p:to>
                                    </p:set>
                                    <p:anim calcmode="lin" valueType="num">
                                      <p:cBhvr additive="base">
                                        <p:cTn id="12" dur="500" fill="hold"/>
                                        <p:tgtEl>
                                          <p:spTgt spid="88067"/>
                                        </p:tgtEl>
                                        <p:attrNameLst>
                                          <p:attrName>ppt_x</p:attrName>
                                        </p:attrNameLst>
                                      </p:cBhvr>
                                      <p:tavLst>
                                        <p:tav tm="0">
                                          <p:val>
                                            <p:strVal val="0-#ppt_w/2"/>
                                          </p:val>
                                        </p:tav>
                                        <p:tav tm="100000">
                                          <p:val>
                                            <p:strVal val="#ppt_x"/>
                                          </p:val>
                                        </p:tav>
                                      </p:tavLst>
                                    </p:anim>
                                    <p:anim calcmode="lin" valueType="num">
                                      <p:cBhvr additive="base">
                                        <p:cTn id="13" dur="500" fill="hold"/>
                                        <p:tgtEl>
                                          <p:spTgt spid="880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P spid="88067"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Text Box 6"/>
          <p:cNvSpPr txBox="1">
            <a:spLocks noChangeArrowheads="1"/>
          </p:cNvSpPr>
          <p:nvPr/>
        </p:nvSpPr>
        <p:spPr bwMode="auto">
          <a:xfrm>
            <a:off x="381000" y="1571625"/>
            <a:ext cx="8502650" cy="1679575"/>
          </a:xfrm>
          <a:prstGeom prst="rect">
            <a:avLst/>
          </a:prstGeom>
          <a:noFill/>
          <a:ln w="9525">
            <a:noFill/>
            <a:miter lim="800000"/>
            <a:headEnd/>
            <a:tailEnd/>
          </a:ln>
        </p:spPr>
        <p:txBody>
          <a:bodyPr>
            <a:spAutoFit/>
          </a:bodyPr>
          <a:lstStyle/>
          <a:p>
            <a:pPr algn="just">
              <a:lnSpc>
                <a:spcPct val="150000"/>
              </a:lnSpc>
            </a:pPr>
            <a:r>
              <a:rPr lang="fr-FR" dirty="0">
                <a:solidFill>
                  <a:schemeClr val="tx1"/>
                </a:solidFill>
              </a:rPr>
              <a:t>c’est le rapport entre l’écart type et la moyenne, il permet de comparer le taux de dispersion entre distributions, car il est sans unité.</a:t>
            </a:r>
          </a:p>
        </p:txBody>
      </p:sp>
      <p:graphicFrame>
        <p:nvGraphicFramePr>
          <p:cNvPr id="16386" name="Object 3"/>
          <p:cNvGraphicFramePr>
            <a:graphicFrameLocks noChangeAspect="1"/>
          </p:cNvGraphicFramePr>
          <p:nvPr/>
        </p:nvGraphicFramePr>
        <p:xfrm>
          <a:off x="2881313" y="3500438"/>
          <a:ext cx="2806700" cy="1295400"/>
        </p:xfrm>
        <a:graphic>
          <a:graphicData uri="http://schemas.openxmlformats.org/presentationml/2006/ole">
            <p:oleObj spid="_x0000_s16415" name="Équation" r:id="rId3" imgW="863225" imgH="431613" progId="Equation.3">
              <p:embed/>
            </p:oleObj>
          </a:graphicData>
        </a:graphic>
      </p:graphicFrame>
      <p:sp>
        <p:nvSpPr>
          <p:cNvPr id="16388" name="Text Box 8"/>
          <p:cNvSpPr txBox="1">
            <a:spLocks noChangeArrowheads="1"/>
          </p:cNvSpPr>
          <p:nvPr/>
        </p:nvSpPr>
        <p:spPr bwMode="auto">
          <a:xfrm>
            <a:off x="381000" y="4857750"/>
            <a:ext cx="9144000" cy="1754188"/>
          </a:xfrm>
          <a:prstGeom prst="rect">
            <a:avLst/>
          </a:prstGeom>
          <a:noFill/>
          <a:ln w="9525">
            <a:noFill/>
            <a:miter lim="800000"/>
            <a:headEnd/>
            <a:tailEnd/>
          </a:ln>
        </p:spPr>
        <p:txBody>
          <a:bodyPr>
            <a:spAutoFit/>
          </a:bodyPr>
          <a:lstStyle/>
          <a:p>
            <a:pPr algn="just">
              <a:lnSpc>
                <a:spcPct val="150000"/>
              </a:lnSpc>
            </a:pPr>
            <a:r>
              <a:rPr lang="fr-FR">
                <a:solidFill>
                  <a:schemeClr val="tx1"/>
                </a:solidFill>
              </a:rPr>
              <a:t>Plus le coefficient de variation est petit, plus la série est homogène. D’une manière générale, la population étudiée est considérée homogène lorsque le CV </a:t>
            </a:r>
            <a:r>
              <a:rPr lang="fr-FR">
                <a:solidFill>
                  <a:schemeClr val="tx1"/>
                </a:solidFill>
                <a:cs typeface="Times New Roman" pitchFamily="18" charset="0"/>
              </a:rPr>
              <a:t>&lt; 15%.</a:t>
            </a:r>
            <a:endParaRPr lang="fr-FR">
              <a:solidFill>
                <a:schemeClr val="tx1"/>
              </a:solidFill>
            </a:endParaRPr>
          </a:p>
        </p:txBody>
      </p:sp>
      <p:sp>
        <p:nvSpPr>
          <p:cNvPr id="16389" name="Rectangle 6"/>
          <p:cNvSpPr>
            <a:spLocks noChangeArrowheads="1"/>
          </p:cNvSpPr>
          <p:nvPr/>
        </p:nvSpPr>
        <p:spPr bwMode="auto">
          <a:xfrm>
            <a:off x="738188" y="428625"/>
            <a:ext cx="7043916" cy="584775"/>
          </a:xfrm>
          <a:prstGeom prst="rect">
            <a:avLst/>
          </a:prstGeom>
          <a:noFill/>
          <a:ln w="9525">
            <a:noFill/>
            <a:miter lim="800000"/>
            <a:headEnd/>
            <a:tailEnd/>
          </a:ln>
        </p:spPr>
        <p:txBody>
          <a:bodyPr wrap="none">
            <a:spAutoFit/>
          </a:bodyPr>
          <a:lstStyle/>
          <a:p>
            <a:r>
              <a:rPr lang="fr-FR" sz="3200" b="1" dirty="0">
                <a:solidFill>
                  <a:srgbClr val="0768B2"/>
                </a:solidFill>
                <a:latin typeface="Book Antiqua" panose="02040602050305030304" pitchFamily="18" charset="0"/>
              </a:rPr>
              <a:t>LE COEFFICIENT DE VARIATION </a:t>
            </a:r>
          </a:p>
        </p:txBody>
      </p:sp>
      <p:sp>
        <p:nvSpPr>
          <p:cNvPr id="6" name="Espace réservé du numéro de diapositive 5"/>
          <p:cNvSpPr>
            <a:spLocks noGrp="1"/>
          </p:cNvSpPr>
          <p:nvPr>
            <p:ph type="sldNum" sz="quarter" idx="12"/>
          </p:nvPr>
        </p:nvSpPr>
        <p:spPr/>
        <p:txBody>
          <a:bodyPr/>
          <a:lstStyle/>
          <a:p>
            <a:pPr>
              <a:defRPr/>
            </a:pPr>
            <a:fld id="{A3AA05DA-E305-4FD8-A1ED-39722175D3A4}" type="slidenum">
              <a:rPr lang="en-US" smtClean="0"/>
              <a:pPr>
                <a:defRPr/>
              </a:pPr>
              <a:t>88</a:t>
            </a:fld>
            <a:endParaRPr lang="en-US" dirty="0"/>
          </a:p>
        </p:txBody>
      </p:sp>
    </p:spTree>
  </p:cSld>
  <p:clrMapOvr>
    <a:masterClrMapping/>
  </p:clrMapOvr>
  <p:transition>
    <p:randomBar dir="ver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ZoneTexte 2"/>
          <p:cNvSpPr txBox="1">
            <a:spLocks noChangeArrowheads="1"/>
          </p:cNvSpPr>
          <p:nvPr/>
        </p:nvSpPr>
        <p:spPr bwMode="auto">
          <a:xfrm>
            <a:off x="238125" y="2214563"/>
            <a:ext cx="9358313" cy="2597150"/>
          </a:xfrm>
          <a:prstGeom prst="rect">
            <a:avLst/>
          </a:prstGeom>
          <a:noFill/>
          <a:ln w="9525">
            <a:noFill/>
            <a:miter lim="800000"/>
            <a:headEnd/>
            <a:tailEnd/>
          </a:ln>
        </p:spPr>
        <p:txBody>
          <a:bodyPr>
            <a:spAutoFit/>
          </a:bodyPr>
          <a:lstStyle/>
          <a:p>
            <a:pPr>
              <a:lnSpc>
                <a:spcPct val="150000"/>
              </a:lnSpc>
            </a:pPr>
            <a:r>
              <a:rPr lang="fr-FR" sz="2800" dirty="0">
                <a:solidFill>
                  <a:schemeClr val="tx1"/>
                </a:solidFill>
                <a:latin typeface="Arial" pitchFamily="34" charset="0"/>
              </a:rPr>
              <a:t>On calcule:</a:t>
            </a:r>
          </a:p>
          <a:p>
            <a:pPr>
              <a:lnSpc>
                <a:spcPct val="150000"/>
              </a:lnSpc>
              <a:buFont typeface="Arial" pitchFamily="34" charset="0"/>
              <a:buChar char="•"/>
            </a:pPr>
            <a:r>
              <a:rPr lang="fr-FR" sz="2800" dirty="0">
                <a:solidFill>
                  <a:schemeClr val="tx1"/>
                </a:solidFill>
                <a:latin typeface="Arial" pitchFamily="34" charset="0"/>
              </a:rPr>
              <a:t> l’intervalle interquartile : [Q1;Q3 ]</a:t>
            </a:r>
          </a:p>
          <a:p>
            <a:pPr>
              <a:lnSpc>
                <a:spcPct val="150000"/>
              </a:lnSpc>
              <a:buFont typeface="Arial" pitchFamily="34" charset="0"/>
              <a:buChar char="•"/>
            </a:pPr>
            <a:r>
              <a:rPr lang="fr-FR" sz="2800" dirty="0">
                <a:solidFill>
                  <a:schemeClr val="tx1"/>
                </a:solidFill>
                <a:latin typeface="Arial" pitchFamily="34" charset="0"/>
              </a:rPr>
              <a:t> l’écart interquartile la différence Q3 – Q1.</a:t>
            </a:r>
          </a:p>
          <a:p>
            <a:pPr>
              <a:lnSpc>
                <a:spcPct val="150000"/>
              </a:lnSpc>
              <a:buFont typeface="Arial" pitchFamily="34" charset="0"/>
              <a:buChar char="•"/>
            </a:pPr>
            <a:endParaRPr lang="fr-FR" sz="2800" dirty="0">
              <a:solidFill>
                <a:schemeClr val="tx1"/>
              </a:solidFill>
              <a:latin typeface="Arial" pitchFamily="34" charset="0"/>
            </a:endParaRPr>
          </a:p>
        </p:txBody>
      </p:sp>
      <p:sp>
        <p:nvSpPr>
          <p:cNvPr id="101379" name="ZoneTexte 4"/>
          <p:cNvSpPr txBox="1">
            <a:spLocks noChangeArrowheads="1"/>
          </p:cNvSpPr>
          <p:nvPr/>
        </p:nvSpPr>
        <p:spPr bwMode="auto">
          <a:xfrm>
            <a:off x="452438" y="4429125"/>
            <a:ext cx="8501062" cy="954088"/>
          </a:xfrm>
          <a:prstGeom prst="rect">
            <a:avLst/>
          </a:prstGeom>
          <a:noFill/>
          <a:ln w="9525">
            <a:noFill/>
            <a:miter lim="800000"/>
            <a:headEnd/>
            <a:tailEnd/>
          </a:ln>
        </p:spPr>
        <p:txBody>
          <a:bodyPr>
            <a:spAutoFit/>
          </a:bodyPr>
          <a:lstStyle/>
          <a:p>
            <a:r>
              <a:rPr lang="fr-FR" sz="2800">
                <a:solidFill>
                  <a:schemeClr val="tx1"/>
                </a:solidFill>
                <a:latin typeface="Arial" pitchFamily="34" charset="0"/>
              </a:rPr>
              <a:t>contient environ 50 % des valeurs de la série.</a:t>
            </a:r>
          </a:p>
          <a:p>
            <a:endParaRPr lang="fr-FR" sz="2800">
              <a:solidFill>
                <a:schemeClr val="tx1"/>
              </a:solidFill>
              <a:latin typeface="Arial" pitchFamily="34" charset="0"/>
            </a:endParaRPr>
          </a:p>
        </p:txBody>
      </p:sp>
      <p:sp>
        <p:nvSpPr>
          <p:cNvPr id="5" name="Espace réservé du numéro de diapositive 4"/>
          <p:cNvSpPr>
            <a:spLocks noGrp="1"/>
          </p:cNvSpPr>
          <p:nvPr>
            <p:ph type="sldNum" sz="quarter" idx="12"/>
          </p:nvPr>
        </p:nvSpPr>
        <p:spPr/>
        <p:txBody>
          <a:bodyPr/>
          <a:lstStyle/>
          <a:p>
            <a:pPr>
              <a:defRPr/>
            </a:pPr>
            <a:fld id="{CD73ED37-3213-4E55-8A21-41B32D286A94}" type="slidenum">
              <a:rPr lang="en-US" smtClean="0"/>
              <a:pPr>
                <a:defRPr/>
              </a:pPr>
              <a:t>89</a:t>
            </a:fld>
            <a:endParaRPr lang="en-US" dirty="0">
              <a:solidFill>
                <a:srgbClr val="FFFFFF"/>
              </a:solidFill>
            </a:endParaRPr>
          </a:p>
        </p:txBody>
      </p:sp>
      <p:sp>
        <p:nvSpPr>
          <p:cNvPr id="101381" name="ZoneTexte 5"/>
          <p:cNvSpPr txBox="1">
            <a:spLocks noChangeArrowheads="1"/>
          </p:cNvSpPr>
          <p:nvPr/>
        </p:nvSpPr>
        <p:spPr bwMode="auto">
          <a:xfrm>
            <a:off x="1095375" y="571500"/>
            <a:ext cx="7929563" cy="461963"/>
          </a:xfrm>
          <a:prstGeom prst="rect">
            <a:avLst/>
          </a:prstGeom>
          <a:noFill/>
          <a:ln w="9525">
            <a:noFill/>
            <a:miter lim="800000"/>
            <a:headEnd/>
            <a:tailEnd/>
          </a:ln>
        </p:spPr>
        <p:txBody>
          <a:bodyPr>
            <a:spAutoFit/>
          </a:bodyPr>
          <a:lstStyle/>
          <a:p>
            <a:pPr algn="ctr"/>
            <a:r>
              <a:rPr lang="fr-FR" b="1" dirty="0">
                <a:solidFill>
                  <a:srgbClr val="0768B2"/>
                </a:solidFill>
                <a:latin typeface="Book Antiqua" panose="02040602050305030304" pitchFamily="18" charset="0"/>
              </a:rPr>
              <a:t>DISPERSION AUTOUR DE LA MÉDIANE</a:t>
            </a:r>
          </a:p>
        </p:txBody>
      </p:sp>
      <p:sp>
        <p:nvSpPr>
          <p:cNvPr id="101382" name="ZoneTexte 6"/>
          <p:cNvSpPr txBox="1">
            <a:spLocks noChangeArrowheads="1"/>
          </p:cNvSpPr>
          <p:nvPr/>
        </p:nvSpPr>
        <p:spPr bwMode="auto">
          <a:xfrm>
            <a:off x="666750" y="1428750"/>
            <a:ext cx="8358188" cy="461963"/>
          </a:xfrm>
          <a:prstGeom prst="rect">
            <a:avLst/>
          </a:prstGeom>
          <a:noFill/>
          <a:ln w="9525">
            <a:noFill/>
            <a:miter lim="800000"/>
            <a:headEnd/>
            <a:tailEnd/>
          </a:ln>
        </p:spPr>
        <p:txBody>
          <a:bodyPr>
            <a:spAutoFit/>
          </a:bodyPr>
          <a:lstStyle/>
          <a:p>
            <a:r>
              <a:rPr lang="fr-FR" dirty="0">
                <a:solidFill>
                  <a:srgbClr val="FF0000"/>
                </a:solidFill>
              </a:rPr>
              <a:t>Pour mesurer la dispersion autour de la médiane</a:t>
            </a:r>
          </a:p>
        </p:txBody>
      </p:sp>
    </p:spTree>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7890" name="Rectangle 7"/>
          <p:cNvSpPr>
            <a:spLocks noGrp="1" noChangeArrowheads="1"/>
          </p:cNvSpPr>
          <p:nvPr>
            <p:ph type="title"/>
          </p:nvPr>
        </p:nvSpPr>
        <p:spPr/>
        <p:txBody>
          <a:bodyPr/>
          <a:lstStyle/>
          <a:p>
            <a:pPr eaLnBrk="1" hangingPunct="1"/>
            <a:r>
              <a:rPr lang="fr-FR" b="1" dirty="0" smtClean="0">
                <a:latin typeface="Arial Black" pitchFamily="34" charset="0"/>
              </a:rPr>
              <a:t> </a:t>
            </a:r>
            <a:r>
              <a:rPr lang="fr-FR" b="1" dirty="0" smtClean="0">
                <a:solidFill>
                  <a:schemeClr val="tx2"/>
                </a:solidFill>
                <a:latin typeface="Book Antiqua" pitchFamily="18" charset="0"/>
              </a:rPr>
              <a:t>DÉFINITIONS</a:t>
            </a:r>
          </a:p>
        </p:txBody>
      </p:sp>
      <p:sp>
        <p:nvSpPr>
          <p:cNvPr id="69" name="Espace réservé du numéro de diapositive 68"/>
          <p:cNvSpPr>
            <a:spLocks noGrp="1"/>
          </p:cNvSpPr>
          <p:nvPr>
            <p:ph type="sldNum" sz="quarter" idx="12"/>
          </p:nvPr>
        </p:nvSpPr>
        <p:spPr/>
        <p:txBody>
          <a:bodyPr/>
          <a:lstStyle/>
          <a:p>
            <a:pPr>
              <a:defRPr/>
            </a:pPr>
            <a:fld id="{9D3262F7-13B4-46A2-9FDD-B16FC0E49C82}" type="slidenum">
              <a:rPr lang="en-US" smtClean="0"/>
              <a:pPr>
                <a:defRPr/>
              </a:pPr>
              <a:t>9</a:t>
            </a:fld>
            <a:endParaRPr lang="en-US" dirty="0"/>
          </a:p>
        </p:txBody>
      </p:sp>
      <p:grpSp>
        <p:nvGrpSpPr>
          <p:cNvPr id="2" name="Group 71"/>
          <p:cNvGrpSpPr>
            <a:grpSpLocks/>
          </p:cNvGrpSpPr>
          <p:nvPr/>
        </p:nvGrpSpPr>
        <p:grpSpPr bwMode="auto">
          <a:xfrm>
            <a:off x="1023938" y="3571889"/>
            <a:ext cx="5835650" cy="990600"/>
            <a:chOff x="677" y="1549"/>
            <a:chExt cx="3392" cy="624"/>
          </a:xfrm>
        </p:grpSpPr>
        <p:sp>
          <p:nvSpPr>
            <p:cNvPr id="37901" name="Text Box 63"/>
            <p:cNvSpPr txBox="1">
              <a:spLocks noChangeArrowheads="1"/>
            </p:cNvSpPr>
            <p:nvPr/>
          </p:nvSpPr>
          <p:spPr bwMode="auto">
            <a:xfrm>
              <a:off x="3888" y="1824"/>
              <a:ext cx="181" cy="231"/>
            </a:xfrm>
            <a:prstGeom prst="rect">
              <a:avLst/>
            </a:prstGeom>
            <a:noFill/>
            <a:ln w="25400">
              <a:noFill/>
              <a:miter lim="800000"/>
              <a:headEnd type="none" w="sm" len="sm"/>
              <a:tailEnd type="none" w="sm" len="sm"/>
            </a:ln>
          </p:spPr>
          <p:txBody>
            <a:bodyPr wrap="none">
              <a:spAutoFit/>
            </a:bodyPr>
            <a:lstStyle/>
            <a:p>
              <a:pPr eaLnBrk="0" hangingPunct="0"/>
              <a:r>
                <a:rPr lang="fr-FR" sz="1800" b="1">
                  <a:solidFill>
                    <a:schemeClr val="tx1"/>
                  </a:solidFill>
                  <a:latin typeface="Trebuchet MS" pitchFamily="34" charset="0"/>
                </a:rPr>
                <a:t>x</a:t>
              </a:r>
            </a:p>
          </p:txBody>
        </p:sp>
        <p:sp>
          <p:nvSpPr>
            <p:cNvPr id="37902" name="Rectangle 8"/>
            <p:cNvSpPr>
              <a:spLocks noChangeArrowheads="1"/>
            </p:cNvSpPr>
            <p:nvPr/>
          </p:nvSpPr>
          <p:spPr bwMode="auto">
            <a:xfrm>
              <a:off x="677" y="1549"/>
              <a:ext cx="2360" cy="624"/>
            </a:xfrm>
            <a:prstGeom prst="rect">
              <a:avLst/>
            </a:prstGeom>
            <a:noFill/>
            <a:ln w="9525">
              <a:noFill/>
              <a:miter lim="800000"/>
              <a:headEnd/>
              <a:tailEnd/>
            </a:ln>
          </p:spPr>
          <p:txBody>
            <a:bodyPr lIns="79375" tIns="42862" rIns="79375" bIns="42862"/>
            <a:lstStyle/>
            <a:p>
              <a:pPr defTabSz="788988" eaLnBrk="0" hangingPunct="0">
                <a:lnSpc>
                  <a:spcPct val="120000"/>
                </a:lnSpc>
                <a:spcBef>
                  <a:spcPct val="30000"/>
                </a:spcBef>
                <a:buClr>
                  <a:schemeClr val="bg2"/>
                </a:buClr>
                <a:buFont typeface="Symbol" pitchFamily="18" charset="2"/>
                <a:buNone/>
              </a:pPr>
              <a:r>
                <a:rPr lang="fr-FR" b="1" dirty="0">
                  <a:solidFill>
                    <a:srgbClr val="00B0F0"/>
                  </a:solidFill>
                  <a:latin typeface="Book Antiqua" pitchFamily="18" charset="0"/>
                </a:rPr>
                <a:t>Individu </a:t>
              </a:r>
              <a:br>
                <a:rPr lang="fr-FR" b="1" dirty="0">
                  <a:solidFill>
                    <a:srgbClr val="00B0F0"/>
                  </a:solidFill>
                  <a:latin typeface="Book Antiqua" pitchFamily="18" charset="0"/>
                </a:rPr>
              </a:br>
              <a:r>
                <a:rPr lang="fr-FR" b="1" dirty="0">
                  <a:solidFill>
                    <a:srgbClr val="00B0F0"/>
                  </a:solidFill>
                  <a:latin typeface="Book Antiqua" pitchFamily="18" charset="0"/>
                </a:rPr>
                <a:t>Elément de la population	</a:t>
              </a:r>
            </a:p>
          </p:txBody>
        </p:sp>
      </p:grpSp>
      <p:sp>
        <p:nvSpPr>
          <p:cNvPr id="37899" name="Rectangle 9"/>
          <p:cNvSpPr>
            <a:spLocks noChangeArrowheads="1"/>
          </p:cNvSpPr>
          <p:nvPr/>
        </p:nvSpPr>
        <p:spPr bwMode="auto">
          <a:xfrm>
            <a:off x="1238224" y="5000635"/>
            <a:ext cx="2477883" cy="464079"/>
          </a:xfrm>
          <a:prstGeom prst="rect">
            <a:avLst/>
          </a:prstGeom>
          <a:noFill/>
          <a:ln w="9525">
            <a:noFill/>
            <a:miter lim="800000"/>
            <a:headEnd/>
            <a:tailEnd/>
          </a:ln>
        </p:spPr>
        <p:txBody>
          <a:bodyPr lIns="79375" tIns="42862" rIns="79375" bIns="42862"/>
          <a:lstStyle/>
          <a:p>
            <a:pPr defTabSz="788988" eaLnBrk="0" hangingPunct="0">
              <a:lnSpc>
                <a:spcPct val="120000"/>
              </a:lnSpc>
              <a:spcBef>
                <a:spcPct val="30000"/>
              </a:spcBef>
              <a:buClr>
                <a:schemeClr val="bg2"/>
              </a:buClr>
              <a:buFont typeface="Symbol" pitchFamily="18" charset="2"/>
              <a:buNone/>
            </a:pPr>
            <a:r>
              <a:rPr lang="fr-FR" b="1" dirty="0">
                <a:solidFill>
                  <a:schemeClr val="tx1"/>
                </a:solidFill>
                <a:latin typeface="Book Antiqua" pitchFamily="18" charset="0"/>
              </a:rPr>
              <a:t>Echantillon</a:t>
            </a:r>
            <a:br>
              <a:rPr lang="fr-FR" b="1" dirty="0">
                <a:solidFill>
                  <a:schemeClr val="tx1"/>
                </a:solidFill>
                <a:latin typeface="Book Antiqua" pitchFamily="18" charset="0"/>
              </a:rPr>
            </a:br>
            <a:r>
              <a:rPr lang="fr-FR" dirty="0">
                <a:solidFill>
                  <a:schemeClr val="tx1"/>
                </a:solidFill>
                <a:latin typeface="Book Antiqua" pitchFamily="18" charset="0"/>
              </a:rPr>
              <a:t>Sous-ensemble de la population.</a:t>
            </a:r>
          </a:p>
        </p:txBody>
      </p:sp>
      <p:sp>
        <p:nvSpPr>
          <p:cNvPr id="52235" name="Text Box 73"/>
          <p:cNvSpPr txBox="1">
            <a:spLocks noChangeArrowheads="1"/>
          </p:cNvSpPr>
          <p:nvPr/>
        </p:nvSpPr>
        <p:spPr bwMode="auto">
          <a:xfrm>
            <a:off x="1095375" y="2187589"/>
            <a:ext cx="4170363" cy="1347788"/>
          </a:xfrm>
          <a:prstGeom prst="rect">
            <a:avLst/>
          </a:prstGeom>
          <a:noFill/>
          <a:ln w="25400">
            <a:noFill/>
            <a:miter lim="800000"/>
            <a:headEnd type="none" w="sm" len="sm"/>
            <a:tailEnd type="none" w="sm" len="sm"/>
          </a:ln>
        </p:spPr>
        <p:txBody>
          <a:bodyPr>
            <a:spAutoFit/>
          </a:bodyPr>
          <a:lstStyle/>
          <a:p>
            <a:pPr eaLnBrk="0" hangingPunct="0">
              <a:lnSpc>
                <a:spcPct val="120000"/>
              </a:lnSpc>
              <a:spcBef>
                <a:spcPct val="30000"/>
              </a:spcBef>
              <a:buClr>
                <a:schemeClr val="bg2"/>
              </a:buClr>
              <a:buFont typeface="Symbol" pitchFamily="18" charset="2"/>
              <a:buNone/>
              <a:defRPr/>
            </a:pPr>
            <a:r>
              <a:rPr lang="fr-FR" b="1" dirty="0">
                <a:solidFill>
                  <a:schemeClr val="accent4">
                    <a:lumMod val="75000"/>
                  </a:schemeClr>
                </a:solidFill>
                <a:effectLst>
                  <a:outerShdw blurRad="38100" dist="38100" dir="2700000" algn="tl">
                    <a:srgbClr val="000000">
                      <a:alpha val="43137"/>
                    </a:srgbClr>
                  </a:outerShdw>
                </a:effectLst>
                <a:latin typeface="Book Antiqua" pitchFamily="18" charset="0"/>
              </a:rPr>
              <a:t>Population</a:t>
            </a:r>
            <a:br>
              <a:rPr lang="fr-FR" b="1" dirty="0">
                <a:solidFill>
                  <a:schemeClr val="accent4">
                    <a:lumMod val="75000"/>
                  </a:schemeClr>
                </a:solidFill>
                <a:effectLst>
                  <a:outerShdw blurRad="38100" dist="38100" dir="2700000" algn="tl">
                    <a:srgbClr val="000000">
                      <a:alpha val="43137"/>
                    </a:srgbClr>
                  </a:outerShdw>
                </a:effectLst>
                <a:latin typeface="Book Antiqua" pitchFamily="18" charset="0"/>
              </a:rPr>
            </a:br>
            <a:r>
              <a:rPr lang="fr-FR" b="1" dirty="0">
                <a:solidFill>
                  <a:schemeClr val="accent4">
                    <a:lumMod val="75000"/>
                  </a:schemeClr>
                </a:solidFill>
                <a:effectLst>
                  <a:outerShdw blurRad="38100" dist="38100" dir="2700000" algn="tl">
                    <a:srgbClr val="000000">
                      <a:alpha val="43137"/>
                    </a:srgbClr>
                  </a:outerShdw>
                </a:effectLst>
                <a:latin typeface="Book Antiqua" pitchFamily="18" charset="0"/>
              </a:rPr>
              <a:t>Ensemble de référence </a:t>
            </a:r>
          </a:p>
          <a:p>
            <a:pPr eaLnBrk="0" hangingPunct="0">
              <a:defRPr/>
            </a:pPr>
            <a:endParaRPr lang="fr-FR" b="1" dirty="0">
              <a:solidFill>
                <a:schemeClr val="accent4">
                  <a:lumMod val="75000"/>
                </a:schemeClr>
              </a:solidFill>
              <a:effectLst>
                <a:outerShdw blurRad="38100" dist="38100" dir="2700000" algn="tl">
                  <a:srgbClr val="000000">
                    <a:alpha val="43137"/>
                  </a:srgbClr>
                </a:outerShdw>
              </a:effectLst>
              <a:latin typeface="Book Antiqua" pitchFamily="18" charset="0"/>
            </a:endParaRPr>
          </a:p>
        </p:txBody>
      </p:sp>
      <p:pic>
        <p:nvPicPr>
          <p:cNvPr id="37895" name="Picture 70"/>
          <p:cNvPicPr>
            <a:picLocks noChangeAspect="1" noChangeArrowheads="1"/>
          </p:cNvPicPr>
          <p:nvPr/>
        </p:nvPicPr>
        <p:blipFill>
          <a:blip r:embed="rId3"/>
          <a:srcRect/>
          <a:stretch>
            <a:fillRect/>
          </a:stretch>
        </p:blipFill>
        <p:spPr bwMode="auto">
          <a:xfrm>
            <a:off x="6310313" y="1395431"/>
            <a:ext cx="3343275" cy="4676775"/>
          </a:xfrm>
          <a:prstGeom prst="rect">
            <a:avLst/>
          </a:prstGeom>
          <a:noFill/>
          <a:ln w="9525">
            <a:noFill/>
            <a:miter lim="800000"/>
            <a:headEnd/>
            <a:tailEnd/>
          </a:ln>
        </p:spPr>
      </p:pic>
      <p:sp>
        <p:nvSpPr>
          <p:cNvPr id="37896" name="Line 66"/>
          <p:cNvSpPr>
            <a:spLocks noChangeShapeType="1"/>
          </p:cNvSpPr>
          <p:nvPr/>
        </p:nvSpPr>
        <p:spPr bwMode="auto">
          <a:xfrm>
            <a:off x="3881439" y="2643203"/>
            <a:ext cx="2643198" cy="357170"/>
          </a:xfrm>
          <a:prstGeom prst="line">
            <a:avLst/>
          </a:prstGeom>
          <a:noFill/>
          <a:ln w="120650">
            <a:solidFill>
              <a:srgbClr val="7030A0"/>
            </a:solidFill>
            <a:round/>
            <a:headEnd type="none" w="sm" len="sm"/>
            <a:tailEnd type="triangle" w="sm" len="sm"/>
          </a:ln>
        </p:spPr>
        <p:txBody>
          <a:bodyPr/>
          <a:lstStyle/>
          <a:p>
            <a:endParaRPr lang="fr-FR"/>
          </a:p>
        </p:txBody>
      </p:sp>
      <p:sp>
        <p:nvSpPr>
          <p:cNvPr id="127" name="Line 67"/>
          <p:cNvSpPr>
            <a:spLocks noChangeShapeType="1"/>
          </p:cNvSpPr>
          <p:nvPr/>
        </p:nvSpPr>
        <p:spPr bwMode="auto">
          <a:xfrm flipV="1">
            <a:off x="3738563" y="3740483"/>
            <a:ext cx="3000387" cy="45719"/>
          </a:xfrm>
          <a:prstGeom prst="line">
            <a:avLst/>
          </a:prstGeom>
          <a:ln w="57150">
            <a:headEnd type="none" w="sm" len="sm"/>
            <a:tailEnd type="triangle" w="sm" len="sm"/>
          </a:ln>
        </p:spPr>
        <p:style>
          <a:lnRef idx="3">
            <a:schemeClr val="accent5"/>
          </a:lnRef>
          <a:fillRef idx="0">
            <a:schemeClr val="accent5"/>
          </a:fillRef>
          <a:effectRef idx="2">
            <a:schemeClr val="accent5"/>
          </a:effectRef>
          <a:fontRef idx="minor">
            <a:schemeClr val="tx1"/>
          </a:fontRef>
        </p:style>
        <p:txBody>
          <a:bodyPr/>
          <a:lstStyle/>
          <a:p>
            <a:pPr>
              <a:defRPr/>
            </a:pPr>
            <a:endParaRPr lang="fr-FR"/>
          </a:p>
        </p:txBody>
      </p:sp>
      <p:sp>
        <p:nvSpPr>
          <p:cNvPr id="37898" name="Line 68"/>
          <p:cNvSpPr>
            <a:spLocks noChangeShapeType="1"/>
          </p:cNvSpPr>
          <p:nvPr/>
        </p:nvSpPr>
        <p:spPr bwMode="auto">
          <a:xfrm flipV="1">
            <a:off x="4167188" y="4714884"/>
            <a:ext cx="2714638" cy="571505"/>
          </a:xfrm>
          <a:prstGeom prst="line">
            <a:avLst/>
          </a:prstGeom>
          <a:noFill/>
          <a:ln w="76200">
            <a:solidFill>
              <a:schemeClr val="tx1"/>
            </a:solidFill>
            <a:round/>
            <a:headEnd type="none" w="sm" len="sm"/>
            <a:tailEnd type="triangle" w="sm" len="sm"/>
          </a:ln>
        </p:spPr>
        <p:txBody>
          <a:bodyPr/>
          <a:lstStyle/>
          <a:p>
            <a:endParaRPr lang="fr-F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ZoneTexte 1"/>
          <p:cNvSpPr txBox="1">
            <a:spLocks noChangeArrowheads="1"/>
          </p:cNvSpPr>
          <p:nvPr/>
        </p:nvSpPr>
        <p:spPr bwMode="auto">
          <a:xfrm>
            <a:off x="1238250" y="214313"/>
            <a:ext cx="7786688" cy="1200150"/>
          </a:xfrm>
          <a:prstGeom prst="rect">
            <a:avLst/>
          </a:prstGeom>
          <a:noFill/>
          <a:ln w="9525">
            <a:noFill/>
            <a:miter lim="800000"/>
            <a:headEnd/>
            <a:tailEnd/>
          </a:ln>
        </p:spPr>
        <p:txBody>
          <a:bodyPr>
            <a:spAutoFit/>
          </a:bodyPr>
          <a:lstStyle/>
          <a:p>
            <a:pPr algn="ctr"/>
            <a:r>
              <a:rPr lang="fr-FR" sz="3600" b="1" dirty="0">
                <a:solidFill>
                  <a:srgbClr val="0768B2"/>
                </a:solidFill>
                <a:latin typeface="Book Antiqua" panose="02040602050305030304" pitchFamily="18" charset="0"/>
              </a:rPr>
              <a:t>DIAGRAMME  À MOUSTACHE</a:t>
            </a:r>
            <a:endParaRPr lang="fr-FR" sz="3600" dirty="0">
              <a:solidFill>
                <a:srgbClr val="0768B2"/>
              </a:solidFill>
              <a:latin typeface="Book Antiqua" panose="02040602050305030304" pitchFamily="18" charset="0"/>
            </a:endParaRPr>
          </a:p>
          <a:p>
            <a:pPr algn="ctr"/>
            <a:endParaRPr lang="fr-FR" sz="3600" dirty="0">
              <a:solidFill>
                <a:srgbClr val="0768B2"/>
              </a:solidFill>
              <a:latin typeface="Book Antiqua" panose="02040602050305030304" pitchFamily="18" charset="0"/>
            </a:endParaRPr>
          </a:p>
        </p:txBody>
      </p:sp>
      <p:sp>
        <p:nvSpPr>
          <p:cNvPr id="102403" name="ZoneTexte 2"/>
          <p:cNvSpPr txBox="1">
            <a:spLocks noChangeArrowheads="1"/>
          </p:cNvSpPr>
          <p:nvPr/>
        </p:nvSpPr>
        <p:spPr bwMode="auto">
          <a:xfrm>
            <a:off x="666750" y="1500188"/>
            <a:ext cx="8358188" cy="830262"/>
          </a:xfrm>
          <a:prstGeom prst="rect">
            <a:avLst/>
          </a:prstGeom>
          <a:noFill/>
          <a:ln w="9525">
            <a:noFill/>
            <a:miter lim="800000"/>
            <a:headEnd/>
            <a:tailEnd/>
          </a:ln>
        </p:spPr>
        <p:txBody>
          <a:bodyPr>
            <a:spAutoFit/>
          </a:bodyPr>
          <a:lstStyle/>
          <a:p>
            <a:r>
              <a:rPr lang="fr-FR" dirty="0">
                <a:solidFill>
                  <a:schemeClr val="tx1"/>
                </a:solidFill>
              </a:rPr>
              <a:t>Elle est due à JW. </a:t>
            </a:r>
            <a:r>
              <a:rPr lang="fr-FR" dirty="0" err="1">
                <a:solidFill>
                  <a:schemeClr val="tx1"/>
                </a:solidFill>
              </a:rPr>
              <a:t>Tukey</a:t>
            </a:r>
            <a:r>
              <a:rPr lang="fr-FR" dirty="0">
                <a:solidFill>
                  <a:schemeClr val="tx1"/>
                </a:solidFill>
              </a:rPr>
              <a:t> et est appelée « box plot » en anglais. </a:t>
            </a:r>
          </a:p>
        </p:txBody>
      </p:sp>
      <p:pic>
        <p:nvPicPr>
          <p:cNvPr id="102404" name="Image 5" descr="http://paquito.amposta.free.fr/images/moustach.gif"/>
          <p:cNvPicPr>
            <a:picLocks noChangeAspect="1" noChangeArrowheads="1"/>
          </p:cNvPicPr>
          <p:nvPr/>
        </p:nvPicPr>
        <p:blipFill>
          <a:blip r:embed="rId2"/>
          <a:srcRect/>
          <a:stretch>
            <a:fillRect/>
          </a:stretch>
        </p:blipFill>
        <p:spPr bwMode="auto">
          <a:xfrm>
            <a:off x="1166813" y="2443708"/>
            <a:ext cx="8143875" cy="2857500"/>
          </a:xfrm>
          <a:prstGeom prst="rect">
            <a:avLst/>
          </a:prstGeom>
          <a:noFill/>
          <a:ln w="9525">
            <a:noFill/>
            <a:miter lim="800000"/>
            <a:headEnd/>
            <a:tailEnd/>
          </a:ln>
        </p:spPr>
      </p:pic>
      <p:sp>
        <p:nvSpPr>
          <p:cNvPr id="5" name="Espace réservé du numéro de diapositive 4"/>
          <p:cNvSpPr>
            <a:spLocks noGrp="1"/>
          </p:cNvSpPr>
          <p:nvPr>
            <p:ph type="sldNum" sz="quarter" idx="12"/>
          </p:nvPr>
        </p:nvSpPr>
        <p:spPr/>
        <p:txBody>
          <a:bodyPr/>
          <a:lstStyle/>
          <a:p>
            <a:pPr>
              <a:defRPr/>
            </a:pPr>
            <a:fld id="{1035EDCD-95F2-4239-A649-F800395DB2B1}" type="slidenum">
              <a:rPr lang="en-US" smtClean="0"/>
              <a:pPr>
                <a:defRPr/>
              </a:pPr>
              <a:t>90</a:t>
            </a:fld>
            <a:endParaRPr lang="en-US" dirty="0">
              <a:solidFill>
                <a:srgbClr val="FFFFFF"/>
              </a:solidFill>
            </a:endParaRPr>
          </a:p>
        </p:txBody>
      </p:sp>
    </p:spTree>
  </p:cSld>
  <p:clrMapOvr>
    <a:masterClrMapping/>
  </p:clrMapOvr>
  <p:transition>
    <p:randomBar dir="ver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ZoneTexte 1"/>
          <p:cNvSpPr txBox="1">
            <a:spLocks noChangeArrowheads="1"/>
          </p:cNvSpPr>
          <p:nvPr/>
        </p:nvSpPr>
        <p:spPr bwMode="auto">
          <a:xfrm>
            <a:off x="666750" y="500063"/>
            <a:ext cx="8786813" cy="523875"/>
          </a:xfrm>
          <a:prstGeom prst="rect">
            <a:avLst/>
          </a:prstGeom>
          <a:noFill/>
          <a:ln w="9525">
            <a:noFill/>
            <a:miter lim="800000"/>
            <a:headEnd/>
            <a:tailEnd/>
          </a:ln>
        </p:spPr>
        <p:txBody>
          <a:bodyPr>
            <a:spAutoFit/>
          </a:bodyPr>
          <a:lstStyle/>
          <a:p>
            <a:pPr algn="ctr"/>
            <a:r>
              <a:rPr lang="fr-FR" sz="2800" b="1" dirty="0">
                <a:solidFill>
                  <a:srgbClr val="0768B2"/>
                </a:solidFill>
                <a:latin typeface="Book Antiqua" panose="02040602050305030304" pitchFamily="18" charset="0"/>
              </a:rPr>
              <a:t>REMARQUES</a:t>
            </a:r>
            <a:endParaRPr lang="fr-FR" sz="2800" dirty="0">
              <a:solidFill>
                <a:srgbClr val="0768B2"/>
              </a:solidFill>
              <a:latin typeface="Book Antiqua" panose="02040602050305030304" pitchFamily="18" charset="0"/>
            </a:endParaRPr>
          </a:p>
        </p:txBody>
      </p:sp>
      <p:sp>
        <p:nvSpPr>
          <p:cNvPr id="103427" name="ZoneTexte 2"/>
          <p:cNvSpPr txBox="1">
            <a:spLocks noChangeArrowheads="1"/>
          </p:cNvSpPr>
          <p:nvPr/>
        </p:nvSpPr>
        <p:spPr bwMode="auto">
          <a:xfrm>
            <a:off x="523875" y="1500188"/>
            <a:ext cx="8858250" cy="2233612"/>
          </a:xfrm>
          <a:prstGeom prst="rect">
            <a:avLst/>
          </a:prstGeom>
          <a:noFill/>
          <a:ln w="9525">
            <a:noFill/>
            <a:miter lim="800000"/>
            <a:headEnd/>
            <a:tailEnd/>
          </a:ln>
        </p:spPr>
        <p:txBody>
          <a:bodyPr>
            <a:spAutoFit/>
          </a:bodyPr>
          <a:lstStyle/>
          <a:p>
            <a:pPr algn="just">
              <a:lnSpc>
                <a:spcPct val="150000"/>
              </a:lnSpc>
            </a:pPr>
            <a:r>
              <a:rPr lang="fr-FR" dirty="0">
                <a:solidFill>
                  <a:schemeClr val="tx1"/>
                </a:solidFill>
              </a:rPr>
              <a:t>Une boîte avec des "pattes" courtes indique que la série est assez concentrée autour de sa médiane.</a:t>
            </a:r>
          </a:p>
          <a:p>
            <a:pPr algn="just">
              <a:lnSpc>
                <a:spcPct val="150000"/>
              </a:lnSpc>
            </a:pPr>
            <a:r>
              <a:rPr lang="fr-FR" dirty="0">
                <a:solidFill>
                  <a:schemeClr val="tx1"/>
                </a:solidFill>
              </a:rPr>
              <a:t>Au contraire des "pattes" longues indique que la série est assez dispersée.</a:t>
            </a:r>
          </a:p>
        </p:txBody>
      </p:sp>
      <p:sp>
        <p:nvSpPr>
          <p:cNvPr id="103428" name="ZoneTexte 3"/>
          <p:cNvSpPr txBox="1">
            <a:spLocks noChangeArrowheads="1"/>
          </p:cNvSpPr>
          <p:nvPr/>
        </p:nvSpPr>
        <p:spPr bwMode="auto">
          <a:xfrm>
            <a:off x="523875" y="4000500"/>
            <a:ext cx="8929688" cy="1679575"/>
          </a:xfrm>
          <a:prstGeom prst="rect">
            <a:avLst/>
          </a:prstGeom>
          <a:noFill/>
          <a:ln w="9525">
            <a:noFill/>
            <a:miter lim="800000"/>
            <a:headEnd/>
            <a:tailEnd/>
          </a:ln>
        </p:spPr>
        <p:txBody>
          <a:bodyPr>
            <a:spAutoFit/>
          </a:bodyPr>
          <a:lstStyle/>
          <a:p>
            <a:pPr algn="just">
              <a:lnSpc>
                <a:spcPct val="150000"/>
              </a:lnSpc>
            </a:pPr>
            <a:r>
              <a:rPr lang="fr-FR">
                <a:solidFill>
                  <a:schemeClr val="tx1"/>
                </a:solidFill>
              </a:rPr>
              <a:t>Le graphique est parfois fait en dessinant des pattes correspondant au 1er et au 99ème centile, ou même aux valeurs extrêmes</a:t>
            </a:r>
          </a:p>
        </p:txBody>
      </p:sp>
      <p:sp>
        <p:nvSpPr>
          <p:cNvPr id="5" name="Espace réservé du numéro de diapositive 4"/>
          <p:cNvSpPr>
            <a:spLocks noGrp="1"/>
          </p:cNvSpPr>
          <p:nvPr>
            <p:ph type="sldNum" sz="quarter" idx="12"/>
          </p:nvPr>
        </p:nvSpPr>
        <p:spPr/>
        <p:txBody>
          <a:bodyPr/>
          <a:lstStyle/>
          <a:p>
            <a:pPr algn="just">
              <a:defRPr/>
            </a:pPr>
            <a:fld id="{03F5414B-49AB-47CE-B115-18A69CC4E3EA}" type="slidenum">
              <a:rPr lang="en-US" smtClean="0"/>
              <a:pPr algn="just">
                <a:defRPr/>
              </a:pPr>
              <a:t>91</a:t>
            </a:fld>
            <a:endParaRPr lang="en-US" dirty="0">
              <a:solidFill>
                <a:srgbClr val="FFFFFF"/>
              </a:solidFill>
            </a:endParaRPr>
          </a:p>
        </p:txBody>
      </p:sp>
    </p:spTree>
  </p:cSld>
  <p:clrMapOvr>
    <a:masterClrMapping/>
  </p:clrMapOvr>
  <p:transition>
    <p:randomBar dir="ver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4450" name="Picture 2"/>
          <p:cNvPicPr>
            <a:picLocks noChangeAspect="1" noChangeArrowheads="1"/>
          </p:cNvPicPr>
          <p:nvPr/>
        </p:nvPicPr>
        <p:blipFill>
          <a:blip r:embed="rId2"/>
          <a:srcRect/>
          <a:stretch>
            <a:fillRect/>
          </a:stretch>
        </p:blipFill>
        <p:spPr bwMode="auto">
          <a:xfrm>
            <a:off x="1309688" y="1571625"/>
            <a:ext cx="7500937" cy="4857750"/>
          </a:xfrm>
          <a:prstGeom prst="rect">
            <a:avLst/>
          </a:prstGeom>
          <a:noFill/>
          <a:ln w="9525" algn="ctr">
            <a:noFill/>
            <a:miter lim="800000"/>
            <a:headEnd type="none" w="sm" len="sm"/>
            <a:tailEnd type="none" w="sm" len="sm"/>
          </a:ln>
        </p:spPr>
      </p:pic>
      <p:sp>
        <p:nvSpPr>
          <p:cNvPr id="104451" name="ZoneTexte 2"/>
          <p:cNvSpPr txBox="1">
            <a:spLocks noChangeArrowheads="1"/>
          </p:cNvSpPr>
          <p:nvPr/>
        </p:nvSpPr>
        <p:spPr bwMode="auto">
          <a:xfrm>
            <a:off x="881063" y="642938"/>
            <a:ext cx="8286750" cy="523875"/>
          </a:xfrm>
          <a:prstGeom prst="rect">
            <a:avLst/>
          </a:prstGeom>
          <a:noFill/>
          <a:ln w="9525">
            <a:noFill/>
            <a:miter lim="800000"/>
            <a:headEnd/>
            <a:tailEnd/>
          </a:ln>
        </p:spPr>
        <p:txBody>
          <a:bodyPr>
            <a:spAutoFit/>
          </a:bodyPr>
          <a:lstStyle/>
          <a:p>
            <a:pPr algn="ctr"/>
            <a:r>
              <a:rPr lang="fr-FR" sz="2800" b="1" dirty="0">
                <a:solidFill>
                  <a:srgbClr val="0768B2"/>
                </a:solidFill>
                <a:latin typeface="Book Antiqua" panose="02040602050305030304" pitchFamily="18" charset="0"/>
              </a:rPr>
              <a:t>VALEURS ABERRANTES</a:t>
            </a:r>
          </a:p>
        </p:txBody>
      </p:sp>
      <p:sp>
        <p:nvSpPr>
          <p:cNvPr id="4" name="Espace réservé du numéro de diapositive 3"/>
          <p:cNvSpPr>
            <a:spLocks noGrp="1"/>
          </p:cNvSpPr>
          <p:nvPr>
            <p:ph type="sldNum" sz="quarter" idx="12"/>
          </p:nvPr>
        </p:nvSpPr>
        <p:spPr/>
        <p:txBody>
          <a:bodyPr/>
          <a:lstStyle/>
          <a:p>
            <a:pPr>
              <a:defRPr/>
            </a:pPr>
            <a:fld id="{48EDF66C-C974-46D7-9A62-0F467A76CAFD}" type="slidenum">
              <a:rPr lang="en-US" smtClean="0"/>
              <a:pPr>
                <a:defRPr/>
              </a:pPr>
              <a:t>92</a:t>
            </a:fld>
            <a:endParaRPr lang="en-US" dirty="0">
              <a:solidFill>
                <a:srgbClr val="FFFFFF"/>
              </a:solidFill>
            </a:endParaRPr>
          </a:p>
        </p:txBody>
      </p:sp>
    </p:spTree>
  </p:cSld>
  <p:clrMapOvr>
    <a:masterClrMapping/>
  </p:clrMapOvr>
  <p:transition>
    <p:randomBar dir="ver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ZoneTexte 1"/>
          <p:cNvSpPr txBox="1">
            <a:spLocks noChangeArrowheads="1"/>
          </p:cNvSpPr>
          <p:nvPr/>
        </p:nvSpPr>
        <p:spPr bwMode="auto">
          <a:xfrm>
            <a:off x="1238250" y="214313"/>
            <a:ext cx="7786688" cy="1754187"/>
          </a:xfrm>
          <a:prstGeom prst="rect">
            <a:avLst/>
          </a:prstGeom>
          <a:noFill/>
          <a:ln w="9525">
            <a:noFill/>
            <a:miter lim="800000"/>
            <a:headEnd/>
            <a:tailEnd/>
          </a:ln>
        </p:spPr>
        <p:txBody>
          <a:bodyPr>
            <a:spAutoFit/>
          </a:bodyPr>
          <a:lstStyle/>
          <a:p>
            <a:pPr algn="ctr"/>
            <a:r>
              <a:rPr lang="fr-FR" sz="3600" b="1" dirty="0">
                <a:solidFill>
                  <a:srgbClr val="0768B2"/>
                </a:solidFill>
                <a:latin typeface="Book Antiqua" panose="02040602050305030304" pitchFamily="18" charset="0"/>
              </a:rPr>
              <a:t>DIAGRAMME  À MOUSTACHE (suite)</a:t>
            </a:r>
            <a:endParaRPr lang="fr-FR" sz="3600" dirty="0">
              <a:solidFill>
                <a:srgbClr val="0768B2"/>
              </a:solidFill>
              <a:latin typeface="Book Antiqua" panose="02040602050305030304" pitchFamily="18" charset="0"/>
            </a:endParaRPr>
          </a:p>
          <a:p>
            <a:pPr algn="ctr"/>
            <a:endParaRPr lang="fr-FR" sz="3600" dirty="0">
              <a:solidFill>
                <a:srgbClr val="0768B2"/>
              </a:solidFill>
              <a:latin typeface="Book Antiqua" panose="02040602050305030304" pitchFamily="18" charset="0"/>
            </a:endParaRPr>
          </a:p>
        </p:txBody>
      </p:sp>
      <p:sp>
        <p:nvSpPr>
          <p:cNvPr id="105475" name="ZoneTexte 2"/>
          <p:cNvSpPr txBox="1">
            <a:spLocks noChangeArrowheads="1"/>
          </p:cNvSpPr>
          <p:nvPr/>
        </p:nvSpPr>
        <p:spPr bwMode="auto">
          <a:xfrm>
            <a:off x="952500" y="1714500"/>
            <a:ext cx="8001000" cy="1951038"/>
          </a:xfrm>
          <a:prstGeom prst="rect">
            <a:avLst/>
          </a:prstGeom>
          <a:noFill/>
          <a:ln w="9525">
            <a:noFill/>
            <a:miter lim="800000"/>
            <a:headEnd/>
            <a:tailEnd/>
          </a:ln>
        </p:spPr>
        <p:txBody>
          <a:bodyPr>
            <a:spAutoFit/>
          </a:bodyPr>
          <a:lstStyle/>
          <a:p>
            <a:pPr>
              <a:lnSpc>
                <a:spcPct val="150000"/>
              </a:lnSpc>
            </a:pPr>
            <a:r>
              <a:rPr lang="fr-FR" sz="2800">
                <a:solidFill>
                  <a:schemeClr val="tx1"/>
                </a:solidFill>
                <a:latin typeface="Arial" pitchFamily="34" charset="0"/>
              </a:rPr>
              <a:t>Il est utilisé principalement pour comparer un même caractère dans deux populations de tailles différentes</a:t>
            </a:r>
          </a:p>
        </p:txBody>
      </p:sp>
      <p:sp>
        <p:nvSpPr>
          <p:cNvPr id="4" name="Espace réservé du numéro de diapositive 3"/>
          <p:cNvSpPr>
            <a:spLocks noGrp="1"/>
          </p:cNvSpPr>
          <p:nvPr>
            <p:ph type="sldNum" sz="quarter" idx="12"/>
          </p:nvPr>
        </p:nvSpPr>
        <p:spPr/>
        <p:txBody>
          <a:bodyPr/>
          <a:lstStyle/>
          <a:p>
            <a:pPr>
              <a:defRPr/>
            </a:pPr>
            <a:fld id="{6AFA6DC1-A19C-44B0-82B1-C1AC83269EF6}" type="slidenum">
              <a:rPr lang="en-US" smtClean="0"/>
              <a:pPr>
                <a:defRPr/>
              </a:pPr>
              <a:t>93</a:t>
            </a:fld>
            <a:endParaRPr lang="en-US" dirty="0">
              <a:solidFill>
                <a:srgbClr val="FFFFFF"/>
              </a:solidFill>
            </a:endParaRPr>
          </a:p>
        </p:txBody>
      </p:sp>
    </p:spTree>
  </p:cSld>
  <p:clrMapOvr>
    <a:masterClrMapping/>
  </p:clrMapOvr>
  <p:transition>
    <p:randomBar dir="ver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ZoneTexte 1"/>
          <p:cNvSpPr txBox="1">
            <a:spLocks noChangeArrowheads="1"/>
          </p:cNvSpPr>
          <p:nvPr/>
        </p:nvSpPr>
        <p:spPr bwMode="auto">
          <a:xfrm>
            <a:off x="381000" y="1428750"/>
            <a:ext cx="9072563" cy="4524375"/>
          </a:xfrm>
          <a:prstGeom prst="rect">
            <a:avLst/>
          </a:prstGeom>
          <a:noFill/>
          <a:ln w="9525">
            <a:noFill/>
            <a:miter lim="800000"/>
            <a:headEnd/>
            <a:tailEnd/>
          </a:ln>
        </p:spPr>
        <p:txBody>
          <a:bodyPr>
            <a:spAutoFit/>
          </a:bodyPr>
          <a:lstStyle/>
          <a:p>
            <a:pPr>
              <a:lnSpc>
                <a:spcPct val="150000"/>
              </a:lnSpc>
            </a:pPr>
            <a:r>
              <a:rPr lang="fr-FR" dirty="0">
                <a:solidFill>
                  <a:schemeClr val="tx1"/>
                </a:solidFill>
              </a:rPr>
              <a:t>Les valeurs généralement représentées sont :</a:t>
            </a:r>
          </a:p>
          <a:p>
            <a:pPr>
              <a:lnSpc>
                <a:spcPct val="150000"/>
              </a:lnSpc>
              <a:buFont typeface="Arial" pitchFamily="34" charset="0"/>
              <a:buChar char="•"/>
            </a:pPr>
            <a:r>
              <a:rPr lang="fr-FR" dirty="0">
                <a:solidFill>
                  <a:schemeClr val="tx1"/>
                </a:solidFill>
              </a:rPr>
              <a:t>le minimum (m), </a:t>
            </a:r>
          </a:p>
          <a:p>
            <a:pPr>
              <a:lnSpc>
                <a:spcPct val="150000"/>
              </a:lnSpc>
              <a:buFont typeface="Arial" pitchFamily="34" charset="0"/>
              <a:buChar char="•"/>
            </a:pPr>
            <a:r>
              <a:rPr lang="fr-FR" dirty="0">
                <a:solidFill>
                  <a:schemeClr val="tx1"/>
                </a:solidFill>
              </a:rPr>
              <a:t>le </a:t>
            </a:r>
            <a:r>
              <a:rPr lang="fr-FR" dirty="0">
                <a:solidFill>
                  <a:srgbClr val="0000CC"/>
                </a:solidFill>
              </a:rPr>
              <a:t>premier décile </a:t>
            </a:r>
            <a:r>
              <a:rPr lang="fr-FR" dirty="0">
                <a:solidFill>
                  <a:schemeClr val="tx1"/>
                </a:solidFill>
              </a:rPr>
              <a:t>(D1), </a:t>
            </a:r>
          </a:p>
          <a:p>
            <a:pPr>
              <a:lnSpc>
                <a:spcPct val="150000"/>
              </a:lnSpc>
              <a:buFont typeface="Arial" pitchFamily="34" charset="0"/>
              <a:buChar char="•"/>
            </a:pPr>
            <a:r>
              <a:rPr lang="fr-FR" dirty="0">
                <a:solidFill>
                  <a:schemeClr val="tx1"/>
                </a:solidFill>
              </a:rPr>
              <a:t>le </a:t>
            </a:r>
            <a:r>
              <a:rPr lang="fr-FR" dirty="0">
                <a:solidFill>
                  <a:srgbClr val="0000CC"/>
                </a:solidFill>
              </a:rPr>
              <a:t>premier quartile </a:t>
            </a:r>
            <a:r>
              <a:rPr lang="fr-FR" dirty="0">
                <a:solidFill>
                  <a:schemeClr val="tx1"/>
                </a:solidFill>
              </a:rPr>
              <a:t>(Q1), </a:t>
            </a:r>
          </a:p>
          <a:p>
            <a:pPr>
              <a:lnSpc>
                <a:spcPct val="150000"/>
              </a:lnSpc>
              <a:buFont typeface="Arial" pitchFamily="34" charset="0"/>
              <a:buChar char="•"/>
            </a:pPr>
            <a:r>
              <a:rPr lang="fr-FR" dirty="0">
                <a:solidFill>
                  <a:schemeClr val="tx1"/>
                </a:solidFill>
              </a:rPr>
              <a:t>la médiane (Med=Q2), </a:t>
            </a:r>
          </a:p>
          <a:p>
            <a:pPr>
              <a:lnSpc>
                <a:spcPct val="150000"/>
              </a:lnSpc>
              <a:buFont typeface="Arial" pitchFamily="34" charset="0"/>
              <a:buChar char="•"/>
            </a:pPr>
            <a:r>
              <a:rPr lang="fr-FR" dirty="0">
                <a:solidFill>
                  <a:schemeClr val="tx1"/>
                </a:solidFill>
              </a:rPr>
              <a:t>le </a:t>
            </a:r>
            <a:r>
              <a:rPr lang="fr-FR" dirty="0">
                <a:solidFill>
                  <a:srgbClr val="0000CC"/>
                </a:solidFill>
              </a:rPr>
              <a:t>troisième quartile </a:t>
            </a:r>
            <a:r>
              <a:rPr lang="fr-FR" dirty="0">
                <a:solidFill>
                  <a:schemeClr val="tx1"/>
                </a:solidFill>
              </a:rPr>
              <a:t>(Q3), </a:t>
            </a:r>
          </a:p>
          <a:p>
            <a:pPr>
              <a:lnSpc>
                <a:spcPct val="150000"/>
              </a:lnSpc>
              <a:buFont typeface="Arial" pitchFamily="34" charset="0"/>
              <a:buChar char="•"/>
            </a:pPr>
            <a:r>
              <a:rPr lang="fr-FR" dirty="0">
                <a:solidFill>
                  <a:schemeClr val="tx1"/>
                </a:solidFill>
              </a:rPr>
              <a:t>le </a:t>
            </a:r>
            <a:r>
              <a:rPr lang="fr-FR" dirty="0">
                <a:solidFill>
                  <a:srgbClr val="0000CC"/>
                </a:solidFill>
              </a:rPr>
              <a:t>neuvième décile (D9),</a:t>
            </a:r>
          </a:p>
          <a:p>
            <a:pPr>
              <a:lnSpc>
                <a:spcPct val="150000"/>
              </a:lnSpc>
              <a:buFont typeface="Arial" pitchFamily="34" charset="0"/>
              <a:buChar char="•"/>
            </a:pPr>
            <a:r>
              <a:rPr lang="fr-FR" dirty="0">
                <a:solidFill>
                  <a:schemeClr val="tx1"/>
                </a:solidFill>
              </a:rPr>
              <a:t>le maximum (M).</a:t>
            </a:r>
          </a:p>
        </p:txBody>
      </p:sp>
      <p:sp>
        <p:nvSpPr>
          <p:cNvPr id="106499" name="ZoneTexte 2"/>
          <p:cNvSpPr txBox="1">
            <a:spLocks noChangeArrowheads="1"/>
          </p:cNvSpPr>
          <p:nvPr/>
        </p:nvSpPr>
        <p:spPr bwMode="auto">
          <a:xfrm>
            <a:off x="1238250" y="214313"/>
            <a:ext cx="7786688" cy="1754187"/>
          </a:xfrm>
          <a:prstGeom prst="rect">
            <a:avLst/>
          </a:prstGeom>
          <a:noFill/>
          <a:ln w="9525">
            <a:noFill/>
            <a:miter lim="800000"/>
            <a:headEnd/>
            <a:tailEnd/>
          </a:ln>
        </p:spPr>
        <p:txBody>
          <a:bodyPr>
            <a:spAutoFit/>
          </a:bodyPr>
          <a:lstStyle/>
          <a:p>
            <a:pPr algn="ctr"/>
            <a:r>
              <a:rPr lang="fr-FR" sz="3600" b="1" dirty="0">
                <a:solidFill>
                  <a:srgbClr val="0768B2"/>
                </a:solidFill>
                <a:latin typeface="Book Antiqua" panose="02040602050305030304" pitchFamily="18" charset="0"/>
              </a:rPr>
              <a:t>DIAGRAMME  À MOUSTACHE</a:t>
            </a:r>
          </a:p>
          <a:p>
            <a:pPr algn="ctr"/>
            <a:r>
              <a:rPr lang="fr-FR" sz="3600" b="1" dirty="0">
                <a:solidFill>
                  <a:srgbClr val="0768B2"/>
                </a:solidFill>
                <a:latin typeface="Book Antiqua" panose="02040602050305030304" pitchFamily="18" charset="0"/>
              </a:rPr>
              <a:t>(suite)</a:t>
            </a:r>
            <a:endParaRPr lang="fr-FR" sz="3600" dirty="0">
              <a:solidFill>
                <a:srgbClr val="0768B2"/>
              </a:solidFill>
              <a:latin typeface="Book Antiqua" panose="02040602050305030304" pitchFamily="18" charset="0"/>
            </a:endParaRPr>
          </a:p>
          <a:p>
            <a:pPr algn="ctr"/>
            <a:endParaRPr lang="fr-FR" sz="3600" dirty="0">
              <a:solidFill>
                <a:srgbClr val="0768B2"/>
              </a:solidFill>
              <a:latin typeface="Book Antiqua" panose="02040602050305030304" pitchFamily="18" charset="0"/>
            </a:endParaRPr>
          </a:p>
        </p:txBody>
      </p:sp>
      <p:sp>
        <p:nvSpPr>
          <p:cNvPr id="4" name="Espace réservé du numéro de diapositive 3"/>
          <p:cNvSpPr>
            <a:spLocks noGrp="1"/>
          </p:cNvSpPr>
          <p:nvPr>
            <p:ph type="sldNum" sz="quarter" idx="12"/>
          </p:nvPr>
        </p:nvSpPr>
        <p:spPr/>
        <p:txBody>
          <a:bodyPr/>
          <a:lstStyle/>
          <a:p>
            <a:pPr>
              <a:defRPr/>
            </a:pPr>
            <a:fld id="{634D0B8B-876C-4CC2-8EB9-40F0EFA6923E}" type="slidenum">
              <a:rPr lang="en-US" smtClean="0"/>
              <a:pPr>
                <a:defRPr/>
              </a:pPr>
              <a:t>94</a:t>
            </a:fld>
            <a:endParaRPr lang="en-US" dirty="0">
              <a:solidFill>
                <a:srgbClr val="FFFFFF"/>
              </a:solidFill>
            </a:endParaRPr>
          </a:p>
        </p:txBody>
      </p:sp>
    </p:spTree>
  </p:cSld>
  <p:clrMapOvr>
    <a:masterClrMapping/>
  </p:clrMapOvr>
  <p:transition>
    <p:randomBar dir="vert"/>
  </p:transition>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4070</TotalTime>
  <Pages>18</Pages>
  <Words>2831</Words>
  <Application>Microsoft Macintosh PowerPoint</Application>
  <PresentationFormat>Format A4 (210 x 297 mm)</PresentationFormat>
  <Paragraphs>754</Paragraphs>
  <Slides>94</Slides>
  <Notes>18</Notes>
  <HiddenSlides>0</HiddenSlides>
  <MMClips>0</MMClips>
  <ScaleCrop>false</ScaleCrop>
  <HeadingPairs>
    <vt:vector size="6" baseType="variant">
      <vt:variant>
        <vt:lpstr>Thème</vt:lpstr>
      </vt:variant>
      <vt:variant>
        <vt:i4>1</vt:i4>
      </vt:variant>
      <vt:variant>
        <vt:lpstr>Serveurs OLE incorporés</vt:lpstr>
      </vt:variant>
      <vt:variant>
        <vt:i4>6</vt:i4>
      </vt:variant>
      <vt:variant>
        <vt:lpstr>Titres des diapositives</vt:lpstr>
      </vt:variant>
      <vt:variant>
        <vt:i4>94</vt:i4>
      </vt:variant>
    </vt:vector>
  </HeadingPairs>
  <TitlesOfParts>
    <vt:vector size="101" baseType="lpstr">
      <vt:lpstr>Thème Office</vt:lpstr>
      <vt:lpstr>Feuille de calcul</vt:lpstr>
      <vt:lpstr>Équation</vt:lpstr>
      <vt:lpstr>Worksheet</vt:lpstr>
      <vt:lpstr>Mtb Graph</vt:lpstr>
      <vt:lpstr>Equation</vt:lpstr>
      <vt:lpstr>Microsoft Éditeur d'équations 3.0</vt:lpstr>
      <vt:lpstr>Diapositive 1</vt:lpstr>
      <vt:lpstr>Table de Matières</vt:lpstr>
      <vt:lpstr>Diapositive 3</vt:lpstr>
      <vt:lpstr>POURQUOI ÉTUDIER LA STATISTIQUE ?</vt:lpstr>
      <vt:lpstr>LES ÉTAPES D'UNE ÉTUDE STATISTIQUE </vt:lpstr>
      <vt:lpstr>Diapositive 6</vt:lpstr>
      <vt:lpstr>DEUX  DOMAINES</vt:lpstr>
      <vt:lpstr>Diapositive 8</vt:lpstr>
      <vt:lpstr> DÉFINITIONS</vt:lpstr>
      <vt:lpstr>POPULATION STATISTIQUE, UNITÉ STATISTIQUE</vt:lpstr>
      <vt:lpstr>LES VARIABLES</vt:lpstr>
      <vt:lpstr>Diapositive 12</vt:lpstr>
      <vt:lpstr>Echelles de mesure</vt:lpstr>
      <vt:lpstr>REPRÉSENTATION DES DONNÉES</vt:lpstr>
      <vt:lpstr>DONNÉES BRUTES</vt:lpstr>
      <vt:lpstr>DONNÉES BRUTES</vt:lpstr>
      <vt:lpstr>UN TABLEAU DE DONNÉES BRUTES</vt:lpstr>
      <vt:lpstr>LE TRI À PLAT</vt:lpstr>
      <vt:lpstr>TRI À PLAT</vt:lpstr>
      <vt:lpstr>TABLEAUX DE DISTRIBUTION</vt:lpstr>
      <vt:lpstr>EFFECTIF D’UNE MODALITÉ</vt:lpstr>
      <vt:lpstr>FRÉQUENCE D’UNE MODALITÉ</vt:lpstr>
      <vt:lpstr>EXEMPLE TABLEAU DE DISTRIBUTION</vt:lpstr>
      <vt:lpstr>EFFECTIF CUMULÉ CROISSANT; DÉCROISSANT</vt:lpstr>
      <vt:lpstr>LA FRÉQUENCE CUMULÉE CROISSANTE, DÉCROISSANTE</vt:lpstr>
      <vt:lpstr>REPRÉSENTATIONS GRAPHIQUES</vt:lpstr>
      <vt:lpstr>REPRÉSENTATION GRAPHIQUES</vt:lpstr>
      <vt:lpstr>REPRÉSENTATION GRAPHIQUES</vt:lpstr>
      <vt:lpstr>  DIAGRAMME CIRCULAIRE</vt:lpstr>
      <vt:lpstr>  DIAGRAMME EN TUYAUX D’ORGUE</vt:lpstr>
      <vt:lpstr>CARACTÈRE QUANTITATIF</vt:lpstr>
      <vt:lpstr>Diapositive 32</vt:lpstr>
      <vt:lpstr>VARIABLES DISCRÈTES diagramme intégral</vt:lpstr>
      <vt:lpstr>DISTRIBUTION DES DONNÉES POUR UN CARACTÈRE QUANTITATIF CONTINU</vt:lpstr>
      <vt:lpstr>RÈGLES RÉGISSANT LE REGROUPEMENT DES DONNÉES EN CLASSE (SUITE):</vt:lpstr>
      <vt:lpstr>Diapositive 36</vt:lpstr>
      <vt:lpstr>REPRÉSENTATION GRAPHIQUE</vt:lpstr>
      <vt:lpstr>REPRÉSENTATION GRAPHIQUE</vt:lpstr>
      <vt:lpstr>Diapositive 39</vt:lpstr>
      <vt:lpstr>Diapositive 40</vt:lpstr>
      <vt:lpstr>VARIABLE CONTINUE DIAGRAMME INTÉGRAL</vt:lpstr>
      <vt:lpstr>Diapositive 42</vt:lpstr>
      <vt:lpstr>LES PARAMÈTRES DE POSITION</vt:lpstr>
      <vt:lpstr>Diapositive 44</vt:lpstr>
      <vt:lpstr>CLASSE MODALE, MODE </vt:lpstr>
      <vt:lpstr>CALCUL DU MODE  CAS D’UNE VARIABLE CONTINUE</vt:lpstr>
      <vt:lpstr>CLASSE MODALE, MODE</vt:lpstr>
      <vt:lpstr>CONSTRUCTION DU MODE</vt:lpstr>
      <vt:lpstr>EXEMPLE 1</vt:lpstr>
      <vt:lpstr>Réponse 1</vt:lpstr>
      <vt:lpstr>EXEMPLE 2</vt:lpstr>
      <vt:lpstr>Réponse 2</vt:lpstr>
      <vt:lpstr>LA MOYENNE D’UNE SÉRIE STATISTIQUE</vt:lpstr>
      <vt:lpstr>Diapositive 54</vt:lpstr>
      <vt:lpstr>Diapositive 55</vt:lpstr>
      <vt:lpstr>Diapositive 56</vt:lpstr>
      <vt:lpstr>Diapositive 57</vt:lpstr>
      <vt:lpstr>Diapositive 58</vt:lpstr>
      <vt:lpstr>Diapositive 59</vt:lpstr>
      <vt:lpstr>Diapositive 60</vt:lpstr>
      <vt:lpstr>Diapositive 61</vt:lpstr>
      <vt:lpstr>Diapositive 62</vt:lpstr>
      <vt:lpstr>Diapositive 63</vt:lpstr>
      <vt:lpstr>Diapositive 64</vt:lpstr>
      <vt:lpstr>Diapositive 65</vt:lpstr>
      <vt:lpstr>Diapositive 66</vt:lpstr>
      <vt:lpstr>LE PREMIER QUARTILES </vt:lpstr>
      <vt:lpstr>  LE TROISIÈME QUARTILE </vt:lpstr>
      <vt:lpstr>QUARTILE CAS DISCRET</vt:lpstr>
      <vt:lpstr>LES QUARTILES  (cas de regroupement en classes)</vt:lpstr>
      <vt:lpstr>LE DEUXIÈME QUARTILE</vt:lpstr>
      <vt:lpstr>CARACTÉRISTIQUES DE FORME</vt:lpstr>
      <vt:lpstr>MESURE DE L’ASYMÉTRIE</vt:lpstr>
      <vt:lpstr>Diapositive 74</vt:lpstr>
      <vt:lpstr>Diapositive 75</vt:lpstr>
      <vt:lpstr>L’ESPÉRANCE</vt:lpstr>
      <vt:lpstr>LA COVARIANCE</vt:lpstr>
      <vt:lpstr>LE COEFICIENT DE CORRELATION</vt:lpstr>
      <vt:lpstr>LA VARIANCE</vt:lpstr>
      <vt:lpstr> PARAMÈTRES DE DISPERSION</vt:lpstr>
      <vt:lpstr>INTERPRÉTATION DE L’ÉCART-TYPE</vt:lpstr>
      <vt:lpstr>EXEMPLE 5</vt:lpstr>
      <vt:lpstr>EXEMPLE (SUITE)</vt:lpstr>
      <vt:lpstr>TABLEAU</vt:lpstr>
      <vt:lpstr>Calcul de l’écart type</vt:lpstr>
      <vt:lpstr>INTERVALLE</vt:lpstr>
      <vt:lpstr>Diapositive 87</vt:lpstr>
      <vt:lpstr>Diapositive 88</vt:lpstr>
      <vt:lpstr>Diapositive 89</vt:lpstr>
      <vt:lpstr>Diapositive 90</vt:lpstr>
      <vt:lpstr>Diapositive 91</vt:lpstr>
      <vt:lpstr>Diapositive 92</vt:lpstr>
      <vt:lpstr>Diapositive 93</vt:lpstr>
      <vt:lpstr>Diapositive 94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Statistique descriptive élémentaire</dc:title>
  <dc:creator>ESC</dc:creator>
  <cp:lastModifiedBy>HANAA</cp:lastModifiedBy>
  <cp:revision>417</cp:revision>
  <cp:lastPrinted>1601-01-01T00:00:00Z</cp:lastPrinted>
  <dcterms:created xsi:type="dcterms:W3CDTF">1994-10-24T11:14:14Z</dcterms:created>
  <dcterms:modified xsi:type="dcterms:W3CDTF">2016-05-02T15:04:17Z</dcterms:modified>
</cp:coreProperties>
</file>