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61" r:id="rId3"/>
    <p:sldId id="262" r:id="rId5"/>
    <p:sldId id="382" r:id="rId6"/>
    <p:sldId id="366" r:id="rId7"/>
    <p:sldId id="369" r:id="rId8"/>
    <p:sldId id="370" r:id="rId9"/>
    <p:sldId id="372" r:id="rId10"/>
    <p:sldId id="373" r:id="rId11"/>
    <p:sldId id="385" r:id="rId12"/>
    <p:sldId id="380" r:id="rId13"/>
    <p:sldId id="383" r:id="rId14"/>
    <p:sldId id="378" r:id="rId15"/>
    <p:sldId id="379" r:id="rId16"/>
    <p:sldId id="375" r:id="rId17"/>
    <p:sldId id="299" r:id="rId18"/>
    <p:sldId id="331" r:id="rId19"/>
    <p:sldId id="384" r:id="rId20"/>
    <p:sldId id="374" r:id="rId21"/>
    <p:sldId id="301" r:id="rId22"/>
    <p:sldId id="320" r:id="rId23"/>
    <p:sldId id="321" r:id="rId24"/>
    <p:sldId id="309" r:id="rId25"/>
    <p:sldId id="310" r:id="rId26"/>
    <p:sldId id="318" r:id="rId27"/>
    <p:sldId id="322" r:id="rId28"/>
    <p:sldId id="312"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E9C5"/>
    <a:srgbClr val="59ACFF"/>
    <a:srgbClr val="9C8DE9"/>
    <a:srgbClr val="6851DD"/>
    <a:srgbClr val="4127C5"/>
    <a:srgbClr val="FFFFFF"/>
    <a:srgbClr val="FFFF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8981" autoAdjust="0"/>
  </p:normalViewPr>
  <p:slideViewPr>
    <p:cSldViewPr>
      <p:cViewPr varScale="1">
        <p:scale>
          <a:sx n="75" d="100"/>
          <a:sy n="75" d="100"/>
        </p:scale>
        <p:origin x="-1026" y="-84"/>
      </p:cViewPr>
      <p:guideLst>
        <p:guide orient="horz" pos="2160"/>
        <p:guide orient="horz" pos="2024"/>
        <p:guide orient="horz" pos="2523"/>
        <p:guide orient="horz" pos="799"/>
        <p:guide orient="horz" pos="572"/>
        <p:guide pos="2874"/>
        <p:guide pos="4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p>
        </p:txBody>
      </p:sp>
      <p:sp>
        <p:nvSpPr>
          <p:cNvPr id="29700"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65BF4789-4BF5-4DC6-B2CF-AA0FD97FE953}"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52CF0F7-2AE4-4822-83B0-77BBDC7B2C5A}" type="slidenum">
              <a:rPr lang="zh-CN" altLang="en-US" smtClean="0"/>
            </a:fld>
            <a:endParaRPr lang="en-US" altLang="zh-CN" smtClean="0"/>
          </a:p>
        </p:txBody>
      </p:sp>
      <p:sp>
        <p:nvSpPr>
          <p:cNvPr id="30723" name="Rectangle 2"/>
          <p:cNvSpPr>
            <a:spLocks noGrp="1" noRot="1" noChangeAspect="1" noChangeArrowheads="1" noTextEdit="1"/>
          </p:cNvSpPr>
          <p:nvPr>
            <p:ph type="sldImg"/>
          </p:nvPr>
        </p:nvSpPr>
        <p:spPr/>
      </p:sp>
      <p:sp>
        <p:nvSpPr>
          <p:cNvPr id="30724" name="Rectangle 3"/>
          <p:cNvSpPr>
            <a:spLocks noGrp="1" noRot="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F9FA6D1-8A94-4A15-8948-A1680A1266CD}" type="slidenum">
              <a:rPr lang="zh-CN" altLang="en-US" smtClean="0"/>
            </a:fld>
            <a:endParaRPr lang="en-US" altLang="zh-CN" smtClean="0"/>
          </a:p>
        </p:txBody>
      </p:sp>
      <p:sp>
        <p:nvSpPr>
          <p:cNvPr id="31747" name="Rectangle 2"/>
          <p:cNvSpPr>
            <a:spLocks noGrp="1" noRot="1" noChangeAspect="1" noChangeArrowheads="1" noTextEdit="1"/>
          </p:cNvSpPr>
          <p:nvPr>
            <p:ph type="sldImg"/>
          </p:nvPr>
        </p:nvSpPr>
        <p:spPr/>
      </p:sp>
      <p:sp>
        <p:nvSpPr>
          <p:cNvPr id="31748" name="Rectangle 3"/>
          <p:cNvSpPr>
            <a:spLocks noGrp="1" noRot="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1141413" y="684213"/>
            <a:ext cx="4572000" cy="3429000"/>
          </a:xfrm>
          <a:ln>
            <a:solidFill>
              <a:srgbClr val="000000"/>
            </a:solidFill>
          </a:ln>
        </p:spPr>
      </p:sp>
      <p:sp>
        <p:nvSpPr>
          <p:cNvPr id="32771" name="备注占位符 2"/>
          <p:cNvSpPr>
            <a:spLocks noGrp="1"/>
          </p:cNvSpPr>
          <p:nvPr>
            <p:ph type="body" idx="1"/>
          </p:nvPr>
        </p:nvSpPr>
        <p:spPr>
          <a:xfrm>
            <a:off x="684213" y="4341813"/>
            <a:ext cx="5486400" cy="4114800"/>
          </a:xfrm>
          <a:noFill/>
        </p:spPr>
        <p:txBody>
          <a:bodyPr anchor="t"/>
          <a:lstStyle/>
          <a:p>
            <a:pPr eaLnBrk="1" hangingPunct="1"/>
            <a:r>
              <a:rPr lang="en-US" altLang="zh-CN" smtClean="0">
                <a:solidFill>
                  <a:schemeClr val="tx2"/>
                </a:solidFill>
              </a:rPr>
              <a:t>PASCAL</a:t>
            </a:r>
            <a:r>
              <a:rPr lang="zh-CN" altLang="en-US" smtClean="0">
                <a:solidFill>
                  <a:schemeClr val="tx2"/>
                </a:solidFill>
              </a:rPr>
              <a:t>语言</a:t>
            </a:r>
            <a:r>
              <a:rPr lang="en-US" altLang="zh-CN" smtClean="0">
                <a:solidFill>
                  <a:schemeClr val="tx2"/>
                </a:solidFill>
              </a:rPr>
              <a:t>:1971</a:t>
            </a:r>
            <a:r>
              <a:rPr lang="zh-CN" altLang="en-US" smtClean="0">
                <a:solidFill>
                  <a:schemeClr val="tx2"/>
                </a:solidFill>
              </a:rPr>
              <a:t>年</a:t>
            </a:r>
            <a:endParaRPr lang="zh-CN" altLang="en-US" smtClean="0">
              <a:solidFill>
                <a:schemeClr val="tx2"/>
              </a:solidFill>
            </a:endParaRPr>
          </a:p>
          <a:p>
            <a:pPr eaLnBrk="1" hangingPunct="1"/>
            <a:r>
              <a:rPr lang="en-US" altLang="zh-CN" smtClean="0">
                <a:solidFill>
                  <a:schemeClr val="tx2"/>
                </a:solidFill>
              </a:rPr>
              <a:t>C</a:t>
            </a:r>
            <a:r>
              <a:rPr lang="zh-CN" altLang="en-US" smtClean="0">
                <a:solidFill>
                  <a:schemeClr val="tx2"/>
                </a:solidFill>
              </a:rPr>
              <a:t>语言</a:t>
            </a:r>
            <a:r>
              <a:rPr lang="en-US" altLang="zh-CN" smtClean="0">
                <a:solidFill>
                  <a:schemeClr val="tx2"/>
                </a:solidFill>
              </a:rPr>
              <a:t>:1972</a:t>
            </a:r>
            <a:r>
              <a:rPr lang="zh-CN" altLang="en-US" smtClean="0">
                <a:solidFill>
                  <a:schemeClr val="tx2"/>
                </a:solidFill>
              </a:rPr>
              <a:t>年</a:t>
            </a:r>
            <a:endParaRPr lang="zh-CN" altLang="en-US" smtClean="0">
              <a:solidFill>
                <a:schemeClr val="tx2"/>
              </a:solidFill>
            </a:endParaRPr>
          </a:p>
          <a:p>
            <a:pPr eaLnBrk="1" hangingPunct="1"/>
            <a:r>
              <a:rPr lang="en-US" altLang="zh-CN" smtClean="0">
                <a:solidFill>
                  <a:schemeClr val="tx2"/>
                </a:solidFill>
              </a:rPr>
              <a:t>C++</a:t>
            </a:r>
            <a:r>
              <a:rPr lang="zh-CN" altLang="en-US" smtClean="0">
                <a:solidFill>
                  <a:schemeClr val="tx2"/>
                </a:solidFill>
              </a:rPr>
              <a:t>语言：</a:t>
            </a:r>
            <a:r>
              <a:rPr lang="en-US" altLang="zh-CN" smtClean="0">
                <a:solidFill>
                  <a:schemeClr val="tx2"/>
                </a:solidFill>
              </a:rPr>
              <a:t>20</a:t>
            </a:r>
            <a:r>
              <a:rPr lang="zh-CN" altLang="en-US" smtClean="0">
                <a:solidFill>
                  <a:schemeClr val="tx2"/>
                </a:solidFill>
              </a:rPr>
              <a:t>世纪</a:t>
            </a:r>
            <a:r>
              <a:rPr lang="en-US" altLang="zh-CN" smtClean="0">
                <a:solidFill>
                  <a:schemeClr val="tx2"/>
                </a:solidFill>
              </a:rPr>
              <a:t>80</a:t>
            </a:r>
            <a:r>
              <a:rPr lang="zh-CN" altLang="en-US" smtClean="0">
                <a:solidFill>
                  <a:schemeClr val="tx2"/>
                </a:solidFill>
              </a:rPr>
              <a:t>年代 </a:t>
            </a:r>
            <a:endParaRPr lang="zh-CN" altLang="en-US" smtClean="0">
              <a:solidFill>
                <a:schemeClr val="tx2"/>
              </a:solidFill>
            </a:endParaRPr>
          </a:p>
          <a:p>
            <a:pPr eaLnBrk="1" hangingPunct="1"/>
            <a:r>
              <a:rPr lang="en-US" altLang="zh-CN" smtClean="0"/>
              <a:t>1975</a:t>
            </a:r>
            <a:r>
              <a:rPr lang="zh-CN" altLang="en-US" smtClean="0"/>
              <a:t>年，</a:t>
            </a:r>
            <a:r>
              <a:rPr lang="en-US" altLang="zh-CN" smtClean="0"/>
              <a:t>Bill Gates</a:t>
            </a:r>
            <a:r>
              <a:rPr lang="zh-CN" altLang="en-US" smtClean="0"/>
              <a:t>创办了微软公司 </a:t>
            </a:r>
            <a:endParaRPr lang="zh-CN" altLang="en-US" smtClean="0"/>
          </a:p>
          <a:p>
            <a:pPr eaLnBrk="1" hangingPunct="1"/>
            <a:r>
              <a:rPr lang="en-US" altLang="zh-CN" smtClean="0"/>
              <a:t>1995</a:t>
            </a:r>
            <a:r>
              <a:rPr lang="zh-CN" altLang="en-US" smtClean="0"/>
              <a:t>年，</a:t>
            </a:r>
            <a:r>
              <a:rPr lang="en-US" altLang="zh-CN" smtClean="0"/>
              <a:t>Sun</a:t>
            </a:r>
            <a:r>
              <a:rPr lang="zh-CN" altLang="en-US" smtClean="0"/>
              <a:t>公司发布了号称“一次编译到处运行”的</a:t>
            </a:r>
            <a:r>
              <a:rPr lang="en-US" altLang="zh-CN" smtClean="0"/>
              <a:t>Java </a:t>
            </a:r>
            <a:endParaRPr lang="en-US" altLang="zh-CN" smtClean="0"/>
          </a:p>
          <a:p>
            <a:pPr eaLnBrk="1" hangingPunct="1"/>
            <a:r>
              <a:rPr lang="en-US" altLang="zh-CN" smtClean="0"/>
              <a:t>2002</a:t>
            </a:r>
            <a:r>
              <a:rPr lang="zh-CN" altLang="en-US" smtClean="0"/>
              <a:t>年，微软发布了</a:t>
            </a:r>
            <a:r>
              <a:rPr lang="en-US" altLang="zh-CN" smtClean="0"/>
              <a:t>.NET,</a:t>
            </a:r>
            <a:r>
              <a:rPr lang="zh-CN" altLang="en-US" smtClean="0"/>
              <a:t>开始与</a:t>
            </a:r>
            <a:r>
              <a:rPr lang="en-US" altLang="zh-CN" smtClean="0"/>
              <a:t>Java</a:t>
            </a:r>
            <a:r>
              <a:rPr lang="zh-CN" altLang="en-US" smtClean="0"/>
              <a:t>阵营的竞争 </a:t>
            </a:r>
            <a:endParaRPr lang="zh-CN" altLang="en-US" smtClean="0"/>
          </a:p>
          <a:p>
            <a:pPr eaLnBrk="1" hangingPunct="1">
              <a:spcBef>
                <a:spcPct val="0"/>
              </a:spcBef>
            </a:pPr>
            <a:endParaRPr lang="zh-CN" altLang="en-US" smtClean="0"/>
          </a:p>
        </p:txBody>
      </p:sp>
      <p:sp>
        <p:nvSpPr>
          <p:cNvPr id="32772" name="灯片编号占位符 3"/>
          <p:cNvSpPr txBox="1">
            <a:spLocks noGrp="1" noChangeArrowheads="1"/>
          </p:cNvSpPr>
          <p:nvPr/>
        </p:nvSpPr>
        <p:spPr bwMode="auto">
          <a:xfrm>
            <a:off x="3883025" y="8683625"/>
            <a:ext cx="2971800" cy="457200"/>
          </a:xfrm>
          <a:prstGeom prst="rect">
            <a:avLst/>
          </a:prstGeom>
          <a:noFill/>
          <a:ln w="9525">
            <a:noFill/>
            <a:miter lim="800000"/>
          </a:ln>
        </p:spPr>
        <p:txBody>
          <a:bodyPr anchor="b"/>
          <a:lstStyle/>
          <a:p>
            <a:pPr algn="r"/>
            <a:fld id="{E3A7B2A0-46AC-4900-B69E-FE1232339CC7}"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83025" y="8683625"/>
            <a:ext cx="2971800" cy="457200"/>
          </a:xfrm>
          <a:prstGeom prst="rect">
            <a:avLst/>
          </a:prstGeom>
          <a:noFill/>
          <a:ln w="9525">
            <a:noFill/>
            <a:miter lim="800000"/>
          </a:ln>
        </p:spPr>
        <p:txBody>
          <a:bodyPr anchor="b"/>
          <a:lstStyle/>
          <a:p>
            <a:pPr algn="r"/>
            <a:fld id="{16F5C55E-D487-461C-8940-F0D7627C1A79}" type="slidenum">
              <a:rPr lang="en-US" altLang="zh-CN" sz="1200"/>
            </a:fld>
            <a:endParaRPr lang="en-US" altLang="zh-CN" sz="1200"/>
          </a:p>
        </p:txBody>
      </p:sp>
      <p:sp>
        <p:nvSpPr>
          <p:cNvPr id="33795" name="Rectangle 2"/>
          <p:cNvSpPr>
            <a:spLocks noGrp="1" noRot="1" noChangeAspect="1" noChangeArrowheads="1" noTextEdit="1"/>
          </p:cNvSpPr>
          <p:nvPr>
            <p:ph type="sldImg"/>
          </p:nvPr>
        </p:nvSpPr>
        <p:spPr>
          <a:xfrm>
            <a:off x="1141413" y="684213"/>
            <a:ext cx="4572000" cy="3429000"/>
          </a:xfrm>
        </p:spPr>
      </p:sp>
      <p:sp>
        <p:nvSpPr>
          <p:cNvPr id="33796" name="Rectangle 3"/>
          <p:cNvSpPr>
            <a:spLocks noGrp="1" noChangeArrowheads="1"/>
          </p:cNvSpPr>
          <p:nvPr>
            <p:ph type="body" idx="1"/>
          </p:nvPr>
        </p:nvSpPr>
        <p:spPr>
          <a:xfrm>
            <a:off x="684213" y="4341813"/>
            <a:ext cx="5486400" cy="4114800"/>
          </a:xfrm>
          <a:noFill/>
        </p:spPr>
        <p:txBody>
          <a:bodyPr anchor="t"/>
          <a:lstStyle/>
          <a:p>
            <a:pPr eaLnBrk="1" hangingPunct="1"/>
            <a:r>
              <a:rPr lang="zh-CN" altLang="en-US" smtClean="0"/>
              <a:t>郑重声明：版权所有，未经授权，不得使用。</a:t>
            </a:r>
            <a:endParaRPr lang="zh-CN" altLang="en-US" smtClean="0"/>
          </a:p>
          <a:p>
            <a:pPr eaLnBrk="1" hangingPunct="1"/>
            <a:r>
              <a:rPr lang="en-US" altLang="zh-CN" smtClean="0"/>
              <a:t>C:\Program Files\Java\jdk1.5.0_04\demo</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41413" y="684213"/>
            <a:ext cx="4572000" cy="3429000"/>
          </a:xfrm>
        </p:spPr>
      </p:sp>
      <p:sp>
        <p:nvSpPr>
          <p:cNvPr id="34819" name="Rectangle 3"/>
          <p:cNvSpPr>
            <a:spLocks noGrp="1" noChangeArrowheads="1"/>
          </p:cNvSpPr>
          <p:nvPr>
            <p:ph type="body" idx="1"/>
          </p:nvPr>
        </p:nvSpPr>
        <p:spPr>
          <a:xfrm>
            <a:off x="684213" y="4341813"/>
            <a:ext cx="5486400" cy="4114800"/>
          </a:xfrm>
          <a:noFill/>
        </p:spPr>
        <p:txBody>
          <a:bodyPr/>
          <a:lstStyle/>
          <a:p>
            <a:pPr eaLnBrk="1" hangingPunct="1"/>
            <a:r>
              <a:rPr lang="zh-CN" altLang="en-US" smtClean="0"/>
              <a:t>演示</a:t>
            </a:r>
            <a:r>
              <a:rPr lang="en-US" altLang="zh-CN" smtClean="0"/>
              <a:t>Java2Demo</a:t>
            </a:r>
            <a:endParaRPr lang="en-US" altLang="zh-CN" smtClean="0"/>
          </a:p>
          <a:p>
            <a:pPr eaLnBrk="1" hangingPunct="1"/>
            <a:r>
              <a:rPr lang="en-US" altLang="zh-CN" smtClean="0"/>
              <a:t>C:\Program Files\Java\jdk1.6.0_01\demo\jfc\Java2D\Java2Demo.html</a:t>
            </a:r>
            <a:endParaRPr lang="en-US" altLang="zh-CN" smtClean="0"/>
          </a:p>
          <a:p>
            <a:pPr eaLnBrk="1" hangingPunct="1"/>
            <a:r>
              <a:rPr lang="zh-CN" altLang="en-US" smtClean="0"/>
              <a:t>在</a:t>
            </a:r>
            <a:r>
              <a:rPr lang="en-US" altLang="zh-CN" smtClean="0"/>
              <a:t>cmd</a:t>
            </a:r>
            <a:r>
              <a:rPr lang="zh-CN" altLang="en-US" smtClean="0"/>
              <a:t>下</a:t>
            </a:r>
            <a:r>
              <a:rPr lang="en-US" altLang="zh-CN" smtClean="0"/>
              <a:t>C:\Program Files\Java\jdk1.6.0_01\demo\jfc\Java2D&gt;java -jar Java2Demo.jar</a:t>
            </a:r>
            <a:r>
              <a:rPr lang="zh-CN" altLang="en-US" smtClean="0"/>
              <a:t>可运行桌面应用程序</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3025" y="8683625"/>
            <a:ext cx="2971800" cy="457200"/>
          </a:xfrm>
          <a:prstGeom prst="rect">
            <a:avLst/>
          </a:prstGeom>
          <a:noFill/>
          <a:ln w="9525">
            <a:noFill/>
            <a:miter lim="800000"/>
          </a:ln>
        </p:spPr>
        <p:txBody>
          <a:bodyPr anchor="b"/>
          <a:lstStyle/>
          <a:p>
            <a:pPr algn="r"/>
            <a:fld id="{F52A74BB-6237-4018-A278-801AE5778497}" type="slidenum">
              <a:rPr lang="en-US" altLang="zh-CN" sz="1200"/>
            </a:fld>
            <a:endParaRPr lang="en-US" altLang="zh-CN" sz="1200"/>
          </a:p>
        </p:txBody>
      </p:sp>
      <p:sp>
        <p:nvSpPr>
          <p:cNvPr id="35843" name="Rectangle 2"/>
          <p:cNvSpPr>
            <a:spLocks noGrp="1" noRot="1" noChangeAspect="1" noChangeArrowheads="1" noTextEdit="1"/>
          </p:cNvSpPr>
          <p:nvPr>
            <p:ph type="sldImg"/>
          </p:nvPr>
        </p:nvSpPr>
        <p:spPr>
          <a:xfrm>
            <a:off x="1141413" y="684213"/>
            <a:ext cx="4572000" cy="3429000"/>
          </a:xfrm>
        </p:spPr>
      </p:sp>
      <p:sp>
        <p:nvSpPr>
          <p:cNvPr id="35844" name="Rectangle 3"/>
          <p:cNvSpPr>
            <a:spLocks noGrp="1" noChangeArrowheads="1"/>
          </p:cNvSpPr>
          <p:nvPr>
            <p:ph type="body" idx="1"/>
          </p:nvPr>
        </p:nvSpPr>
        <p:spPr>
          <a:xfrm>
            <a:off x="684213" y="4341813"/>
            <a:ext cx="5486400" cy="4114800"/>
          </a:xfrm>
          <a:noFill/>
        </p:spPr>
        <p:txBody>
          <a:bodyPr anchor="t"/>
          <a:lstStyle/>
          <a:p>
            <a:pPr eaLnBrk="1" hangingPunct="1"/>
            <a:r>
              <a:rPr lang="zh-CN" altLang="en-US" smtClean="0"/>
              <a:t>工作的重点是要写源程序  引出</a:t>
            </a:r>
            <a:r>
              <a:rPr lang="en-US" altLang="zh-CN" smtClean="0"/>
              <a:t>Java</a:t>
            </a:r>
            <a:r>
              <a:rPr lang="zh-CN" altLang="en-US" smtClean="0"/>
              <a:t>程序框架</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9A53F710-93A6-4BFD-ABB1-7F981780235B}"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975E9F30-4EB5-4CD8-9198-74754F7CD5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A53F710-93A6-4BFD-ABB1-7F98178023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E9F30-4EB5-4CD8-9198-74754F7CD5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A53F710-93A6-4BFD-ABB1-7F98178023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E9F30-4EB5-4CD8-9198-74754F7CD5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549275"/>
            <a:ext cx="6778625" cy="6334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549275"/>
            <a:ext cx="6778625" cy="6334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27088" y="549275"/>
            <a:ext cx="6778625" cy="63341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A53F710-93A6-4BFD-ABB1-7F98178023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E9F30-4EB5-4CD8-9198-74754F7CD579}"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9A53F710-93A6-4BFD-ABB1-7F98178023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E9F30-4EB5-4CD8-9198-74754F7CD579}"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A53F710-93A6-4BFD-ABB1-7F98178023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E9F30-4EB5-4CD8-9198-74754F7CD579}"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A53F710-93A6-4BFD-ABB1-7F981780235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E9F30-4EB5-4CD8-9198-74754F7CD579}"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A53F710-93A6-4BFD-ABB1-7F981780235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E9F30-4EB5-4CD8-9198-74754F7CD579}"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53F710-93A6-4BFD-ABB1-7F981780235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E9F30-4EB5-4CD8-9198-74754F7CD5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9A53F710-93A6-4BFD-ABB1-7F98178023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E9F30-4EB5-4CD8-9198-74754F7CD579}"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9A53F710-93A6-4BFD-ABB1-7F981780235B}"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975E9F30-4EB5-4CD8-9198-74754F7CD579}"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9A53F710-93A6-4BFD-ABB1-7F981780235B}"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975E9F30-4EB5-4CD8-9198-74754F7CD5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2.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oleObject" Target="../embeddings/oleObject1.bin"/><Relationship Id="rId2" Type="http://schemas.openxmlformats.org/officeDocument/2006/relationships/image" Target="../media/image19.png"/><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29.jpeg"/><Relationship Id="rId7" Type="http://schemas.openxmlformats.org/officeDocument/2006/relationships/image" Target="../media/image28.jpeg"/><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oleObject" Target="../embeddings/oleObject2.bin"/><Relationship Id="rId3" Type="http://schemas.openxmlformats.org/officeDocument/2006/relationships/image" Target="../media/image19.png"/><Relationship Id="rId2" Type="http://schemas.openxmlformats.org/officeDocument/2006/relationships/image" Target="../media/image25.jpeg"/><Relationship Id="rId10" Type="http://schemas.openxmlformats.org/officeDocument/2006/relationships/vmlDrawing" Target="../drawings/vmlDrawing2.vml"/><Relationship Id="rId1"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2565400"/>
            <a:ext cx="7772400" cy="577850"/>
          </a:xfrm>
        </p:spPr>
        <p:txBody>
          <a:bodyPr>
            <a:normAutofit fontScale="90000"/>
          </a:bodyPr>
          <a:lstStyle/>
          <a:p>
            <a:br>
              <a:rPr lang="zh-CN" altLang="en-US" b="0" smtClean="0">
                <a:solidFill>
                  <a:schemeClr val="accent2"/>
                </a:solidFill>
              </a:rPr>
            </a:br>
            <a:r>
              <a:rPr lang="zh-CN" altLang="en-US" b="0" smtClean="0">
                <a:solidFill>
                  <a:schemeClr val="accent2"/>
                </a:solidFill>
              </a:rPr>
              <a:t>第一章</a:t>
            </a:r>
            <a:r>
              <a:rPr lang="zh-CN" altLang="en-US" sz="2800" b="0" smtClean="0">
                <a:solidFill>
                  <a:schemeClr val="accent2"/>
                </a:solidFill>
              </a:rPr>
              <a:t>　</a:t>
            </a:r>
            <a:br>
              <a:rPr lang="en-US" sz="2800" b="0" smtClean="0"/>
            </a:br>
            <a:endParaRPr lang="zh-CN" altLang="en-US" sz="2800" b="0" smtClean="0"/>
          </a:p>
        </p:txBody>
      </p:sp>
      <p:sp>
        <p:nvSpPr>
          <p:cNvPr id="5123" name="Rectangle 3"/>
          <p:cNvSpPr>
            <a:spLocks noGrp="1" noChangeArrowheads="1"/>
          </p:cNvSpPr>
          <p:nvPr>
            <p:ph type="subTitle" idx="1"/>
          </p:nvPr>
        </p:nvSpPr>
        <p:spPr>
          <a:xfrm>
            <a:off x="323850" y="3860800"/>
            <a:ext cx="8497888" cy="1296988"/>
          </a:xfrm>
        </p:spPr>
        <p:txBody>
          <a:bodyPr/>
          <a:lstStyle/>
          <a:p>
            <a:r>
              <a:rPr lang="en-US" altLang="zh-CN" sz="4800" smtClean="0">
                <a:solidFill>
                  <a:schemeClr val="accent2"/>
                </a:solidFill>
              </a:rPr>
              <a:t>Java</a:t>
            </a:r>
            <a:r>
              <a:rPr lang="zh-CN" altLang="en-US" sz="4800" smtClean="0">
                <a:solidFill>
                  <a:schemeClr val="accent2"/>
                </a:solidFill>
                <a:latin typeface="黑体" panose="02010609060101010101" pitchFamily="2" charset="-122"/>
              </a:rPr>
              <a:t> 入门</a:t>
            </a:r>
            <a:endParaRPr lang="zh-CN" altLang="en-US" sz="4800" smtClean="0">
              <a:solidFill>
                <a:schemeClr val="accent2"/>
              </a:solidFill>
              <a:latin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836613"/>
            <a:ext cx="8507413" cy="5289550"/>
          </a:xfrm>
        </p:spPr>
        <p:txBody>
          <a:bodyPr/>
          <a:lstStyle/>
          <a:p>
            <a:r>
              <a:rPr lang="en-US" altLang="zh-CN" sz="1400" dirty="0" smtClean="0"/>
              <a:t>1</a:t>
            </a:r>
            <a:r>
              <a:rPr lang="zh-CN" altLang="en-US" sz="1400" dirty="0" smtClean="0"/>
              <a:t>、</a:t>
            </a:r>
            <a:r>
              <a:rPr lang="en-US" altLang="zh-CN" sz="1400" dirty="0" smtClean="0">
                <a:solidFill>
                  <a:srgbClr val="FF0000"/>
                </a:solidFill>
              </a:rPr>
              <a:t>Java</a:t>
            </a:r>
            <a:r>
              <a:rPr lang="zh-CN" altLang="en-US" sz="1400" dirty="0" smtClean="0">
                <a:solidFill>
                  <a:srgbClr val="FF0000"/>
                </a:solidFill>
              </a:rPr>
              <a:t>语言是简单的。 （开源</a:t>
            </a:r>
            <a:r>
              <a:rPr lang="en-US" altLang="zh-CN" sz="1400" dirty="0" smtClean="0">
                <a:solidFill>
                  <a:srgbClr val="FF0000"/>
                </a:solidFill>
              </a:rPr>
              <a:t>,</a:t>
            </a:r>
            <a:r>
              <a:rPr lang="zh-CN" altLang="en-US" sz="1400" dirty="0" smtClean="0">
                <a:solidFill>
                  <a:srgbClr val="FF0000"/>
                </a:solidFill>
              </a:rPr>
              <a:t>跨平台）</a:t>
            </a:r>
            <a:endParaRPr lang="zh-CN" altLang="en-US" sz="1400" dirty="0" smtClean="0">
              <a:solidFill>
                <a:srgbClr val="FF0000"/>
              </a:solidFill>
            </a:endParaRPr>
          </a:p>
          <a:p>
            <a:pPr lvl="1"/>
            <a:r>
              <a:rPr lang="en-US" altLang="zh-CN" sz="1400" dirty="0" smtClean="0"/>
              <a:t>Java</a:t>
            </a:r>
            <a:r>
              <a:rPr lang="zh-CN" altLang="en-US" sz="1400" dirty="0" smtClean="0"/>
              <a:t>语言的语法与</a:t>
            </a:r>
            <a:r>
              <a:rPr lang="en-US" altLang="zh-CN" sz="1400" dirty="0" smtClean="0"/>
              <a:t>C</a:t>
            </a:r>
            <a:r>
              <a:rPr lang="zh-CN" altLang="en-US" sz="1400" dirty="0" smtClean="0"/>
              <a:t>语言和</a:t>
            </a:r>
            <a:r>
              <a:rPr lang="en-US" altLang="zh-CN" sz="1400" dirty="0" smtClean="0"/>
              <a:t>C++</a:t>
            </a:r>
            <a:r>
              <a:rPr lang="zh-CN" altLang="en-US" sz="1400" dirty="0" smtClean="0"/>
              <a:t>语言很接近，使得大多数程序员很容易学习和使用</a:t>
            </a:r>
            <a:r>
              <a:rPr lang="en-US" altLang="zh-CN" sz="1400" dirty="0" smtClean="0"/>
              <a:t>Java</a:t>
            </a:r>
            <a:r>
              <a:rPr lang="zh-CN" altLang="en-US" sz="1400" dirty="0" smtClean="0"/>
              <a:t>。另一方面，</a:t>
            </a:r>
            <a:r>
              <a:rPr lang="en-US" altLang="zh-CN" sz="1400" dirty="0" smtClean="0"/>
              <a:t>Java</a:t>
            </a:r>
            <a:r>
              <a:rPr lang="zh-CN" altLang="en-US" sz="1400" dirty="0" smtClean="0"/>
              <a:t>丢弃了</a:t>
            </a:r>
            <a:r>
              <a:rPr lang="en-US" altLang="zh-CN" sz="1400" dirty="0" smtClean="0"/>
              <a:t>C++ </a:t>
            </a:r>
            <a:r>
              <a:rPr lang="zh-CN" altLang="en-US" sz="1400" dirty="0" smtClean="0"/>
              <a:t>中很少使用的、很难理解的、令人迷惑的那些特性，如操作符重载、多继承、自动的强制类型转换。特别地，</a:t>
            </a:r>
            <a:r>
              <a:rPr lang="en-US" altLang="zh-CN" sz="1400" dirty="0" smtClean="0"/>
              <a:t>Java</a:t>
            </a:r>
            <a:r>
              <a:rPr lang="zh-CN" altLang="en-US" sz="1400" dirty="0" smtClean="0"/>
              <a:t>语言不使用指针，并提供了自动的废料收集，使得程序员不必为</a:t>
            </a:r>
            <a:r>
              <a:rPr lang="zh-CN" altLang="en-US" sz="1400" dirty="0" smtClean="0">
                <a:solidFill>
                  <a:srgbClr val="FF0000"/>
                </a:solidFill>
              </a:rPr>
              <a:t>内存管理</a:t>
            </a:r>
            <a:r>
              <a:rPr lang="zh-CN" altLang="en-US" sz="1400" dirty="0" smtClean="0"/>
              <a:t>而担忧。 </a:t>
            </a:r>
            <a:endParaRPr lang="zh-CN" altLang="en-US" sz="1400" dirty="0" smtClean="0"/>
          </a:p>
          <a:p>
            <a:r>
              <a:rPr lang="en-US" altLang="zh-CN" sz="1400" dirty="0" smtClean="0"/>
              <a:t>2</a:t>
            </a:r>
            <a:r>
              <a:rPr lang="zh-CN" altLang="en-US" sz="1400" dirty="0" smtClean="0"/>
              <a:t>、</a:t>
            </a:r>
            <a:r>
              <a:rPr lang="en-US" altLang="zh-CN" sz="1400" dirty="0" smtClean="0">
                <a:solidFill>
                  <a:srgbClr val="FF0000"/>
                </a:solidFill>
              </a:rPr>
              <a:t>Java</a:t>
            </a:r>
            <a:r>
              <a:rPr lang="zh-CN" altLang="en-US" sz="1400" dirty="0" smtClean="0">
                <a:solidFill>
                  <a:srgbClr val="FF0000"/>
                </a:solidFill>
              </a:rPr>
              <a:t>语言是一个面向对象的</a:t>
            </a:r>
            <a:r>
              <a:rPr lang="zh-CN" altLang="en-US" sz="1400" dirty="0" smtClean="0"/>
              <a:t>。（</a:t>
            </a:r>
            <a:r>
              <a:rPr lang="en-US" altLang="zh-CN" sz="1400" dirty="0" smtClean="0"/>
              <a:t>C</a:t>
            </a:r>
            <a:r>
              <a:rPr lang="zh-CN" altLang="en-US" sz="1400" dirty="0" smtClean="0"/>
              <a:t>面向过程）</a:t>
            </a:r>
            <a:endParaRPr lang="zh-CN" altLang="en-US" sz="1400" dirty="0" smtClean="0"/>
          </a:p>
          <a:p>
            <a:pPr lvl="1"/>
            <a:r>
              <a:rPr lang="en-US" altLang="zh-CN" sz="1400" dirty="0" smtClean="0"/>
              <a:t>Java</a:t>
            </a:r>
            <a:r>
              <a:rPr lang="zh-CN" altLang="en-US" sz="1400" dirty="0" smtClean="0"/>
              <a:t>语言提供类、接口和继承等原语，为了简单起见，只支持类之间的单继承，但支持接口之间的多继承，并支持类与接口之间的实现机制（关键字为</a:t>
            </a:r>
            <a:r>
              <a:rPr lang="en-US" altLang="zh-CN" sz="1400" dirty="0" smtClean="0"/>
              <a:t>implements</a:t>
            </a:r>
            <a:r>
              <a:rPr lang="zh-CN" altLang="en-US" sz="1400" dirty="0" smtClean="0"/>
              <a:t>）。</a:t>
            </a:r>
            <a:r>
              <a:rPr lang="en-US" altLang="zh-CN" sz="1400" dirty="0" smtClean="0"/>
              <a:t>Java</a:t>
            </a:r>
            <a:r>
              <a:rPr lang="zh-CN" altLang="en-US" sz="1400" dirty="0" smtClean="0"/>
              <a:t>语言全面支持动态绑定，而</a:t>
            </a:r>
            <a:r>
              <a:rPr lang="en-US" altLang="zh-CN" sz="1400" dirty="0" smtClean="0"/>
              <a:t>C++ </a:t>
            </a:r>
            <a:r>
              <a:rPr lang="zh-CN" altLang="en-US" sz="1400" dirty="0" smtClean="0"/>
              <a:t>语言只对虚函数使用动态绑定。总之，</a:t>
            </a:r>
            <a:r>
              <a:rPr lang="en-US" altLang="zh-CN" sz="1400" dirty="0" smtClean="0"/>
              <a:t>Java</a:t>
            </a:r>
            <a:r>
              <a:rPr lang="zh-CN" altLang="en-US" sz="1400" dirty="0" smtClean="0"/>
              <a:t>语言是一个纯的面向对象程序设计语言。 </a:t>
            </a:r>
            <a:endParaRPr lang="zh-CN" altLang="en-US" sz="1400" dirty="0" smtClean="0"/>
          </a:p>
          <a:p>
            <a:r>
              <a:rPr lang="en-US" altLang="zh-CN" sz="1400" dirty="0" smtClean="0"/>
              <a:t>3</a:t>
            </a:r>
            <a:r>
              <a:rPr lang="zh-CN" altLang="en-US" sz="1400" dirty="0" smtClean="0"/>
              <a:t>、</a:t>
            </a:r>
            <a:r>
              <a:rPr lang="en-US" altLang="zh-CN" sz="1400" dirty="0" smtClean="0"/>
              <a:t>Java</a:t>
            </a:r>
            <a:r>
              <a:rPr lang="zh-CN" altLang="en-US" sz="1400" dirty="0" smtClean="0"/>
              <a:t>语言是分布式的。</a:t>
            </a:r>
            <a:endParaRPr lang="zh-CN" altLang="en-US" sz="1400" dirty="0" smtClean="0"/>
          </a:p>
          <a:p>
            <a:pPr lvl="1"/>
            <a:r>
              <a:rPr lang="en-US" altLang="zh-CN" sz="1400" dirty="0" smtClean="0">
                <a:solidFill>
                  <a:srgbClr val="FF0000"/>
                </a:solidFill>
              </a:rPr>
              <a:t>Java</a:t>
            </a:r>
            <a:r>
              <a:rPr lang="zh-CN" altLang="en-US" sz="1400" dirty="0" smtClean="0">
                <a:solidFill>
                  <a:srgbClr val="FF0000"/>
                </a:solidFill>
              </a:rPr>
              <a:t>语言支持</a:t>
            </a:r>
            <a:r>
              <a:rPr lang="en-US" altLang="zh-CN" sz="1400" dirty="0" smtClean="0">
                <a:solidFill>
                  <a:srgbClr val="FF0000"/>
                </a:solidFill>
              </a:rPr>
              <a:t>Internet</a:t>
            </a:r>
            <a:r>
              <a:rPr lang="zh-CN" altLang="en-US" sz="1400" dirty="0" smtClean="0">
                <a:solidFill>
                  <a:srgbClr val="FF0000"/>
                </a:solidFill>
              </a:rPr>
              <a:t>应用的开发</a:t>
            </a:r>
            <a:r>
              <a:rPr lang="zh-CN" altLang="en-US" sz="1400" dirty="0" smtClean="0"/>
              <a:t>，在基本的</a:t>
            </a:r>
            <a:r>
              <a:rPr lang="en-US" altLang="zh-CN" sz="1400" dirty="0" smtClean="0"/>
              <a:t>Java</a:t>
            </a:r>
            <a:r>
              <a:rPr lang="zh-CN" altLang="en-US" sz="1400" dirty="0" smtClean="0"/>
              <a:t>应用编程接口中有一个网络应用编程接口（</a:t>
            </a:r>
            <a:r>
              <a:rPr lang="en-US" altLang="zh-CN" sz="1400" dirty="0" smtClean="0"/>
              <a:t>java net</a:t>
            </a:r>
            <a:r>
              <a:rPr lang="zh-CN" altLang="en-US" sz="1400" dirty="0" smtClean="0"/>
              <a:t>），它提供了用于网络应用编程的类库，包括</a:t>
            </a:r>
            <a:r>
              <a:rPr lang="en-US" altLang="zh-CN" sz="1400" dirty="0" smtClean="0"/>
              <a:t>URL</a:t>
            </a:r>
            <a:r>
              <a:rPr lang="zh-CN" altLang="en-US" sz="1400" dirty="0" smtClean="0"/>
              <a:t>、</a:t>
            </a:r>
            <a:r>
              <a:rPr lang="en-US" altLang="zh-CN" sz="1400" dirty="0" err="1" smtClean="0"/>
              <a:t>URLConnection</a:t>
            </a:r>
            <a:r>
              <a:rPr lang="zh-CN" altLang="en-US" sz="1400" dirty="0" smtClean="0"/>
              <a:t>、</a:t>
            </a:r>
            <a:r>
              <a:rPr lang="en-US" altLang="zh-CN" sz="1400" dirty="0" smtClean="0"/>
              <a:t>Socket</a:t>
            </a:r>
            <a:r>
              <a:rPr lang="zh-CN" altLang="en-US" sz="1400" dirty="0" smtClean="0"/>
              <a:t>、 </a:t>
            </a:r>
            <a:r>
              <a:rPr lang="en-US" altLang="zh-CN" sz="1400" dirty="0" err="1" smtClean="0"/>
              <a:t>ServerSocket</a:t>
            </a:r>
            <a:r>
              <a:rPr lang="zh-CN" altLang="en-US" sz="1400" dirty="0" smtClean="0"/>
              <a:t>等。</a:t>
            </a:r>
            <a:r>
              <a:rPr lang="en-US" altLang="zh-CN" sz="1400" dirty="0" smtClean="0"/>
              <a:t>Java</a:t>
            </a:r>
            <a:r>
              <a:rPr lang="zh-CN" altLang="en-US" sz="1400" dirty="0" smtClean="0"/>
              <a:t>的</a:t>
            </a:r>
            <a:r>
              <a:rPr lang="en-US" altLang="zh-CN" sz="1400" dirty="0" smtClean="0"/>
              <a:t>RMI(</a:t>
            </a:r>
            <a:r>
              <a:rPr lang="zh-CN" altLang="en-US" sz="1400" dirty="0" smtClean="0"/>
              <a:t>远程方法激活</a:t>
            </a:r>
            <a:r>
              <a:rPr lang="en-US" altLang="zh-CN" sz="1400" dirty="0" smtClean="0"/>
              <a:t>)</a:t>
            </a:r>
            <a:r>
              <a:rPr lang="zh-CN" altLang="en-US" sz="1400" dirty="0" smtClean="0"/>
              <a:t>机制也是开发分布式应用的重要手段。 </a:t>
            </a:r>
            <a:endParaRPr lang="zh-CN" altLang="en-US" sz="1400" dirty="0" smtClean="0"/>
          </a:p>
          <a:p>
            <a:r>
              <a:rPr lang="en-US" altLang="zh-CN" sz="1400" dirty="0" smtClean="0"/>
              <a:t>4</a:t>
            </a:r>
            <a:r>
              <a:rPr lang="zh-CN" altLang="en-US" sz="1400" dirty="0" smtClean="0"/>
              <a:t>、</a:t>
            </a:r>
            <a:r>
              <a:rPr lang="en-US" altLang="zh-CN" sz="1400" dirty="0" smtClean="0">
                <a:solidFill>
                  <a:srgbClr val="FF0000"/>
                </a:solidFill>
              </a:rPr>
              <a:t>Java</a:t>
            </a:r>
            <a:r>
              <a:rPr lang="zh-CN" altLang="en-US" sz="1400" dirty="0" smtClean="0">
                <a:solidFill>
                  <a:srgbClr val="FF0000"/>
                </a:solidFill>
              </a:rPr>
              <a:t>语言是健壮的。</a:t>
            </a:r>
            <a:endParaRPr lang="zh-CN" altLang="en-US" sz="1400" dirty="0" smtClean="0">
              <a:solidFill>
                <a:srgbClr val="FF0000"/>
              </a:solidFill>
            </a:endParaRPr>
          </a:p>
          <a:p>
            <a:pPr lvl="1"/>
            <a:r>
              <a:rPr lang="en-US" altLang="zh-CN" sz="1400" dirty="0" smtClean="0"/>
              <a:t>Java</a:t>
            </a:r>
            <a:r>
              <a:rPr lang="zh-CN" altLang="en-US" sz="1400" dirty="0" smtClean="0"/>
              <a:t>的强类型机制、异常处理、废料的自动收集等是</a:t>
            </a:r>
            <a:r>
              <a:rPr lang="en-US" altLang="zh-CN" sz="1400" dirty="0" smtClean="0"/>
              <a:t>Java</a:t>
            </a:r>
            <a:r>
              <a:rPr lang="zh-CN" altLang="en-US" sz="1400" dirty="0" smtClean="0"/>
              <a:t>程序健壮性的重要保证。对指针的丢弃是</a:t>
            </a:r>
            <a:r>
              <a:rPr lang="en-US" altLang="zh-CN" sz="1400" dirty="0" smtClean="0"/>
              <a:t>Java</a:t>
            </a:r>
            <a:r>
              <a:rPr lang="zh-CN" altLang="en-US" sz="1400" dirty="0" smtClean="0"/>
              <a:t>的明智选择。</a:t>
            </a:r>
            <a:r>
              <a:rPr lang="en-US" altLang="zh-CN" sz="1400" dirty="0" smtClean="0"/>
              <a:t>Java</a:t>
            </a:r>
            <a:r>
              <a:rPr lang="zh-CN" altLang="en-US" sz="1400" dirty="0" smtClean="0"/>
              <a:t>的安全检查机制使得</a:t>
            </a:r>
            <a:r>
              <a:rPr lang="en-US" altLang="zh-CN" sz="1400" dirty="0" smtClean="0"/>
              <a:t>Java</a:t>
            </a:r>
            <a:r>
              <a:rPr lang="zh-CN" altLang="en-US" sz="1400" dirty="0" smtClean="0"/>
              <a:t>更具健壮性。 </a:t>
            </a:r>
            <a:endParaRPr lang="zh-CN" altLang="en-US" sz="1400" dirty="0" smtClean="0"/>
          </a:p>
          <a:p>
            <a:r>
              <a:rPr lang="en-US" altLang="zh-CN" sz="1400" dirty="0" smtClean="0"/>
              <a:t>5</a:t>
            </a:r>
            <a:r>
              <a:rPr lang="zh-CN" altLang="en-US" sz="1400" dirty="0" smtClean="0"/>
              <a:t>、</a:t>
            </a:r>
            <a:r>
              <a:rPr lang="en-US" altLang="zh-CN" sz="1400" dirty="0" smtClean="0">
                <a:solidFill>
                  <a:srgbClr val="FF0000"/>
                </a:solidFill>
              </a:rPr>
              <a:t>Java</a:t>
            </a:r>
            <a:r>
              <a:rPr lang="zh-CN" altLang="en-US" sz="1400" dirty="0" smtClean="0">
                <a:solidFill>
                  <a:srgbClr val="FF0000"/>
                </a:solidFill>
              </a:rPr>
              <a:t>语言是安全的。</a:t>
            </a:r>
            <a:endParaRPr lang="zh-CN" altLang="en-US" sz="1400" dirty="0" smtClean="0">
              <a:solidFill>
                <a:srgbClr val="FF0000"/>
              </a:solidFill>
            </a:endParaRPr>
          </a:p>
          <a:p>
            <a:pPr lvl="1"/>
            <a:r>
              <a:rPr lang="en-US" altLang="zh-CN" sz="1400" dirty="0" smtClean="0"/>
              <a:t>Java</a:t>
            </a:r>
            <a:r>
              <a:rPr lang="zh-CN" altLang="en-US" sz="1400" dirty="0" smtClean="0"/>
              <a:t>通常被用在网络环境中，为此，</a:t>
            </a:r>
            <a:r>
              <a:rPr lang="en-US" altLang="zh-CN" sz="1400" dirty="0" smtClean="0"/>
              <a:t>Java</a:t>
            </a:r>
            <a:r>
              <a:rPr lang="zh-CN" altLang="en-US" sz="1400" dirty="0" smtClean="0"/>
              <a:t>提供了一个安全机制以防恶意代码的攻击。除了</a:t>
            </a:r>
            <a:r>
              <a:rPr lang="en-US" altLang="zh-CN" sz="1400" dirty="0" smtClean="0"/>
              <a:t>Java</a:t>
            </a:r>
            <a:r>
              <a:rPr lang="zh-CN" altLang="en-US" sz="1400" dirty="0" smtClean="0"/>
              <a:t>语言具有的许多安全特性以外，</a:t>
            </a:r>
            <a:r>
              <a:rPr lang="en-US" altLang="zh-CN" sz="1400" dirty="0" smtClean="0"/>
              <a:t>Java</a:t>
            </a:r>
            <a:r>
              <a:rPr lang="zh-CN" altLang="en-US" sz="1400" dirty="0" smtClean="0"/>
              <a:t>对通过网络下载的类具有一个安全防范机制（类</a:t>
            </a:r>
            <a:r>
              <a:rPr lang="en-US" altLang="zh-CN" sz="1400" dirty="0" err="1" smtClean="0"/>
              <a:t>ClassLoader</a:t>
            </a:r>
            <a:r>
              <a:rPr lang="zh-CN" altLang="en-US" sz="1400" dirty="0" smtClean="0"/>
              <a:t>），如分配不同的名字空间以防替代本地的同名类、字节代码检查，并提供安全管理机制（类</a:t>
            </a:r>
            <a:r>
              <a:rPr lang="en-US" altLang="zh-CN" sz="1400" dirty="0" err="1" smtClean="0"/>
              <a:t>SecurityManager</a:t>
            </a:r>
            <a:r>
              <a:rPr lang="zh-CN" altLang="en-US" sz="1400" dirty="0" smtClean="0"/>
              <a:t>）让</a:t>
            </a:r>
            <a:r>
              <a:rPr lang="en-US" altLang="zh-CN" sz="1400" dirty="0" smtClean="0"/>
              <a:t>Java</a:t>
            </a:r>
            <a:r>
              <a:rPr lang="zh-CN" altLang="en-US" sz="1400" dirty="0" smtClean="0"/>
              <a:t>应用设置安全哨兵。 </a:t>
            </a:r>
            <a:endParaRPr lang="zh-CN" altLang="en-US" sz="1400" dirty="0" smtClean="0"/>
          </a:p>
          <a:p>
            <a:endParaRPr lang="zh-CN" altLang="en-US" sz="1400" dirty="0" smtClean="0"/>
          </a:p>
        </p:txBody>
      </p:sp>
      <p:sp>
        <p:nvSpPr>
          <p:cNvPr id="14338" name="标题 1"/>
          <p:cNvSpPr>
            <a:spLocks noGrp="1"/>
          </p:cNvSpPr>
          <p:nvPr>
            <p:ph type="title"/>
          </p:nvPr>
        </p:nvSpPr>
        <p:spPr>
          <a:xfrm>
            <a:off x="755650" y="188913"/>
            <a:ext cx="6778625" cy="633412"/>
          </a:xfrm>
        </p:spPr>
        <p:txBody>
          <a:bodyPr>
            <a:normAutofit fontScale="90000"/>
          </a:bodyPr>
          <a:lstStyle/>
          <a:p>
            <a:r>
              <a:rPr lang="en-US" altLang="zh-CN" dirty="0" smtClean="0"/>
              <a:t>Java</a:t>
            </a:r>
            <a:r>
              <a:rPr lang="zh-CN" altLang="en-US" dirty="0" smtClean="0"/>
              <a:t>语言的特点</a:t>
            </a:r>
            <a:endParaRPr lang="zh-CN"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457200" y="908050"/>
            <a:ext cx="8229600" cy="5218113"/>
          </a:xfrm>
        </p:spPr>
        <p:txBody>
          <a:bodyPr>
            <a:normAutofit lnSpcReduction="10000"/>
          </a:bodyPr>
          <a:lstStyle/>
          <a:p>
            <a:r>
              <a:rPr lang="en-US" altLang="zh-CN" sz="1400" smtClean="0"/>
              <a:t>6</a:t>
            </a:r>
            <a:r>
              <a:rPr lang="zh-CN" altLang="en-US" sz="1400" smtClean="0"/>
              <a:t>、</a:t>
            </a:r>
            <a:r>
              <a:rPr lang="en-US" altLang="zh-CN" sz="1400" smtClean="0"/>
              <a:t>Java</a:t>
            </a:r>
            <a:r>
              <a:rPr lang="zh-CN" altLang="en-US" sz="1400" smtClean="0"/>
              <a:t>语言是体系结构中立的。</a:t>
            </a:r>
            <a:endParaRPr lang="zh-CN" altLang="en-US" sz="1400" smtClean="0"/>
          </a:p>
          <a:p>
            <a:pPr lvl="1"/>
            <a:r>
              <a:rPr lang="en-US" altLang="zh-CN" sz="1000" smtClean="0"/>
              <a:t>Java</a:t>
            </a:r>
            <a:r>
              <a:rPr lang="zh-CN" altLang="en-US" sz="1000" smtClean="0"/>
              <a:t>程序（后缀为</a:t>
            </a:r>
            <a:r>
              <a:rPr lang="en-US" altLang="zh-CN" sz="1000" smtClean="0"/>
              <a:t>java</a:t>
            </a:r>
            <a:r>
              <a:rPr lang="zh-CN" altLang="en-US" sz="1000" smtClean="0"/>
              <a:t>的文件）在</a:t>
            </a:r>
            <a:r>
              <a:rPr lang="en-US" altLang="zh-CN" sz="1000" smtClean="0"/>
              <a:t>Java</a:t>
            </a:r>
            <a:r>
              <a:rPr lang="zh-CN" altLang="en-US" sz="1000" smtClean="0"/>
              <a:t>平台上被编译为体系结构中立的字节码格式（后缀为</a:t>
            </a:r>
            <a:r>
              <a:rPr lang="en-US" altLang="zh-CN" sz="1000" smtClean="0"/>
              <a:t>class</a:t>
            </a:r>
            <a:r>
              <a:rPr lang="zh-CN" altLang="en-US" sz="1000" smtClean="0"/>
              <a:t>的文件）</a:t>
            </a:r>
            <a:r>
              <a:rPr lang="en-US" altLang="zh-CN" sz="1000" smtClean="0"/>
              <a:t>, </a:t>
            </a:r>
            <a:r>
              <a:rPr lang="zh-CN" altLang="en-US" sz="1000" smtClean="0"/>
              <a:t>然后可以在实现这个</a:t>
            </a:r>
            <a:r>
              <a:rPr lang="en-US" altLang="zh-CN" sz="1000" smtClean="0"/>
              <a:t>Java</a:t>
            </a:r>
            <a:r>
              <a:rPr lang="zh-CN" altLang="en-US" sz="1000" smtClean="0"/>
              <a:t>平台的任何系统中运行。这种途径适合于异构的网络环境和软件的分发。 </a:t>
            </a:r>
            <a:endParaRPr lang="zh-CN" altLang="en-US" sz="1400" smtClean="0"/>
          </a:p>
          <a:p>
            <a:r>
              <a:rPr lang="en-US" altLang="zh-CN" sz="1400" smtClean="0"/>
              <a:t>7</a:t>
            </a:r>
            <a:r>
              <a:rPr lang="zh-CN" altLang="en-US" sz="1400" smtClean="0"/>
              <a:t>、</a:t>
            </a:r>
            <a:r>
              <a:rPr lang="en-US" altLang="zh-CN" sz="1400" smtClean="0">
                <a:solidFill>
                  <a:srgbClr val="FF0000"/>
                </a:solidFill>
              </a:rPr>
              <a:t>Java</a:t>
            </a:r>
            <a:r>
              <a:rPr lang="zh-CN" altLang="en-US" sz="1400" smtClean="0">
                <a:solidFill>
                  <a:srgbClr val="FF0000"/>
                </a:solidFill>
              </a:rPr>
              <a:t>语言是可移植的。</a:t>
            </a:r>
            <a:endParaRPr lang="zh-CN" altLang="en-US" sz="1400" smtClean="0">
              <a:solidFill>
                <a:srgbClr val="FF0000"/>
              </a:solidFill>
            </a:endParaRPr>
          </a:p>
          <a:p>
            <a:pPr lvl="1"/>
            <a:r>
              <a:rPr lang="zh-CN" altLang="en-US" sz="1000" smtClean="0"/>
              <a:t>这种可移植性来源于体系结构中立性，另外，</a:t>
            </a:r>
            <a:r>
              <a:rPr lang="en-US" altLang="zh-CN" sz="1000" smtClean="0"/>
              <a:t>Java</a:t>
            </a:r>
            <a:r>
              <a:rPr lang="zh-CN" altLang="en-US" sz="1000" smtClean="0"/>
              <a:t>还严格规定了各个基本数据类型的长度。</a:t>
            </a:r>
            <a:r>
              <a:rPr lang="en-US" altLang="zh-CN" sz="1000" smtClean="0"/>
              <a:t>Java</a:t>
            </a:r>
            <a:r>
              <a:rPr lang="zh-CN" altLang="en-US" sz="1000" smtClean="0"/>
              <a:t>系统本身也具有很强的可移植性，</a:t>
            </a:r>
            <a:r>
              <a:rPr lang="en-US" altLang="zh-CN" sz="1000" smtClean="0"/>
              <a:t>Java</a:t>
            </a:r>
            <a:r>
              <a:rPr lang="zh-CN" altLang="en-US" sz="1000" smtClean="0"/>
              <a:t>编译器是用</a:t>
            </a:r>
            <a:r>
              <a:rPr lang="en-US" altLang="zh-CN" sz="1000" smtClean="0"/>
              <a:t>Java</a:t>
            </a:r>
            <a:r>
              <a:rPr lang="zh-CN" altLang="en-US" sz="1000" smtClean="0"/>
              <a:t>实现的，</a:t>
            </a:r>
            <a:r>
              <a:rPr lang="en-US" altLang="zh-CN" sz="1000" smtClean="0"/>
              <a:t>Java</a:t>
            </a:r>
            <a:r>
              <a:rPr lang="zh-CN" altLang="en-US" sz="1000" smtClean="0"/>
              <a:t>的运行环境是用</a:t>
            </a:r>
            <a:r>
              <a:rPr lang="en-US" altLang="zh-CN" sz="1000" smtClean="0"/>
              <a:t>ANSI C</a:t>
            </a:r>
            <a:r>
              <a:rPr lang="zh-CN" altLang="en-US" sz="1000" smtClean="0"/>
              <a:t>实现的。 </a:t>
            </a:r>
            <a:endParaRPr lang="zh-CN" altLang="en-US" sz="1400" smtClean="0"/>
          </a:p>
          <a:p>
            <a:r>
              <a:rPr lang="en-US" altLang="zh-CN" sz="1400" smtClean="0"/>
              <a:t>8</a:t>
            </a:r>
            <a:r>
              <a:rPr lang="zh-CN" altLang="en-US" sz="1400" smtClean="0"/>
              <a:t>、</a:t>
            </a:r>
            <a:r>
              <a:rPr lang="en-US" altLang="zh-CN" sz="1400" smtClean="0">
                <a:solidFill>
                  <a:srgbClr val="FF0000"/>
                </a:solidFill>
              </a:rPr>
              <a:t>Java</a:t>
            </a:r>
            <a:r>
              <a:rPr lang="zh-CN" altLang="en-US" sz="1400" smtClean="0">
                <a:solidFill>
                  <a:srgbClr val="FF0000"/>
                </a:solidFill>
              </a:rPr>
              <a:t>语言是解释型的。</a:t>
            </a:r>
            <a:endParaRPr lang="zh-CN" altLang="en-US" sz="1400" smtClean="0">
              <a:solidFill>
                <a:srgbClr val="FF0000"/>
              </a:solidFill>
            </a:endParaRPr>
          </a:p>
          <a:p>
            <a:pPr lvl="1"/>
            <a:r>
              <a:rPr lang="zh-CN" altLang="en-US" sz="1000" smtClean="0"/>
              <a:t>如前所述，</a:t>
            </a:r>
            <a:r>
              <a:rPr lang="en-US" altLang="zh-CN" sz="1000" smtClean="0"/>
              <a:t>Java</a:t>
            </a:r>
            <a:r>
              <a:rPr lang="zh-CN" altLang="en-US" sz="1000" smtClean="0"/>
              <a:t>程序在</a:t>
            </a:r>
            <a:r>
              <a:rPr lang="en-US" altLang="zh-CN" sz="1000" smtClean="0"/>
              <a:t>Java</a:t>
            </a:r>
            <a:r>
              <a:rPr lang="zh-CN" altLang="en-US" sz="1000" smtClean="0"/>
              <a:t>平台上被编译为字节码格式， 然后可以在实现这个</a:t>
            </a:r>
            <a:r>
              <a:rPr lang="en-US" altLang="zh-CN" sz="1000" smtClean="0"/>
              <a:t>Java</a:t>
            </a:r>
            <a:r>
              <a:rPr lang="zh-CN" altLang="en-US" sz="1000" smtClean="0"/>
              <a:t>平台的任何系统中运行。在运行时，</a:t>
            </a:r>
            <a:r>
              <a:rPr lang="en-US" altLang="zh-CN" sz="1000" smtClean="0"/>
              <a:t>Java</a:t>
            </a:r>
            <a:r>
              <a:rPr lang="zh-CN" altLang="en-US" sz="1000" smtClean="0"/>
              <a:t>平台中的</a:t>
            </a:r>
            <a:r>
              <a:rPr lang="en-US" altLang="zh-CN" sz="1000" smtClean="0"/>
              <a:t>Java</a:t>
            </a:r>
            <a:r>
              <a:rPr lang="zh-CN" altLang="en-US" sz="1000" smtClean="0"/>
              <a:t>解释器对这些字节码进行解释执行，执行过程中需要的类在联接阶段被载入到运行环境中。 </a:t>
            </a:r>
            <a:endParaRPr lang="zh-CN" altLang="en-US" sz="1400" smtClean="0"/>
          </a:p>
          <a:p>
            <a:r>
              <a:rPr lang="en-US" altLang="zh-CN" sz="1400" smtClean="0"/>
              <a:t>9</a:t>
            </a:r>
            <a:r>
              <a:rPr lang="zh-CN" altLang="en-US" sz="1400" smtClean="0"/>
              <a:t>、</a:t>
            </a:r>
            <a:r>
              <a:rPr lang="en-US" altLang="zh-CN" sz="1400" smtClean="0"/>
              <a:t>Java</a:t>
            </a:r>
            <a:r>
              <a:rPr lang="zh-CN" altLang="en-US" sz="1400" smtClean="0"/>
              <a:t>是高性能的。</a:t>
            </a:r>
            <a:endParaRPr lang="zh-CN" altLang="en-US" sz="1400" smtClean="0"/>
          </a:p>
          <a:p>
            <a:pPr lvl="1"/>
            <a:r>
              <a:rPr lang="zh-CN" altLang="en-US" sz="1000" smtClean="0"/>
              <a:t>与那些解释型的高级脚本语言相比，</a:t>
            </a:r>
            <a:r>
              <a:rPr lang="en-US" altLang="zh-CN" sz="1000" smtClean="0"/>
              <a:t>Java</a:t>
            </a:r>
            <a:r>
              <a:rPr lang="zh-CN" altLang="en-US" sz="1000" smtClean="0"/>
              <a:t>的确是高性能的。事实上，</a:t>
            </a:r>
            <a:r>
              <a:rPr lang="en-US" altLang="zh-CN" sz="1000" smtClean="0"/>
              <a:t>Java</a:t>
            </a:r>
            <a:r>
              <a:rPr lang="zh-CN" altLang="en-US" sz="1000" smtClean="0"/>
              <a:t>的运行速度随着</a:t>
            </a:r>
            <a:r>
              <a:rPr lang="en-US" altLang="zh-CN" sz="1000" smtClean="0"/>
              <a:t>JIT(Just-In-Time)</a:t>
            </a:r>
            <a:r>
              <a:rPr lang="zh-CN" altLang="en-US" sz="1000" smtClean="0"/>
              <a:t>编译器技术的发展越来越接近于</a:t>
            </a:r>
            <a:r>
              <a:rPr lang="en-US" altLang="zh-CN" sz="1000" smtClean="0"/>
              <a:t>C++</a:t>
            </a:r>
            <a:r>
              <a:rPr lang="zh-CN" altLang="en-US" sz="1000" smtClean="0"/>
              <a:t>。 </a:t>
            </a:r>
            <a:endParaRPr lang="zh-CN" altLang="en-US" sz="1400" smtClean="0"/>
          </a:p>
          <a:p>
            <a:r>
              <a:rPr lang="en-US" altLang="zh-CN" sz="1400" smtClean="0"/>
              <a:t>10</a:t>
            </a:r>
            <a:r>
              <a:rPr lang="zh-CN" altLang="en-US" sz="1400" smtClean="0"/>
              <a:t>、</a:t>
            </a:r>
            <a:r>
              <a:rPr lang="en-US" altLang="zh-CN" sz="1400" smtClean="0"/>
              <a:t>Java</a:t>
            </a:r>
            <a:r>
              <a:rPr lang="zh-CN" altLang="en-US" sz="1400" smtClean="0"/>
              <a:t>语言是多线程的。</a:t>
            </a:r>
            <a:endParaRPr lang="zh-CN" altLang="en-US" sz="1400" smtClean="0"/>
          </a:p>
          <a:p>
            <a:pPr lvl="1"/>
            <a:r>
              <a:rPr lang="zh-CN" altLang="en-US" sz="1000" smtClean="0"/>
              <a:t>在</a:t>
            </a:r>
            <a:r>
              <a:rPr lang="en-US" altLang="zh-CN" sz="1000" smtClean="0"/>
              <a:t>Java</a:t>
            </a:r>
            <a:r>
              <a:rPr lang="zh-CN" altLang="en-US" sz="1000" smtClean="0"/>
              <a:t>语言中，线程是一种特殊的对象，它必须由</a:t>
            </a:r>
            <a:r>
              <a:rPr lang="en-US" altLang="zh-CN" sz="1000" smtClean="0"/>
              <a:t>Thread</a:t>
            </a:r>
            <a:r>
              <a:rPr lang="zh-CN" altLang="en-US" sz="1000" smtClean="0"/>
              <a:t>类或其子（孙）类来创建。通常有两种方法来创建线程：其一，使用型构为</a:t>
            </a:r>
            <a:r>
              <a:rPr lang="en-US" altLang="zh-CN" sz="1000" smtClean="0"/>
              <a:t>Thread(Runnable) </a:t>
            </a:r>
            <a:r>
              <a:rPr lang="zh-CN" altLang="en-US" sz="1000" smtClean="0"/>
              <a:t>的构造子将一个实现了</a:t>
            </a:r>
            <a:r>
              <a:rPr lang="en-US" altLang="zh-CN" sz="1000" smtClean="0"/>
              <a:t>Runnable</a:t>
            </a:r>
            <a:r>
              <a:rPr lang="zh-CN" altLang="en-US" sz="1000" smtClean="0"/>
              <a:t>接口的对象包装成一个线程，其二，从</a:t>
            </a:r>
            <a:r>
              <a:rPr lang="en-US" altLang="zh-CN" sz="1000" smtClean="0"/>
              <a:t>Thread</a:t>
            </a:r>
            <a:r>
              <a:rPr lang="zh-CN" altLang="en-US" sz="1000" smtClean="0"/>
              <a:t>类派生出子类并重写</a:t>
            </a:r>
            <a:r>
              <a:rPr lang="en-US" altLang="zh-CN" sz="1000" smtClean="0"/>
              <a:t>run</a:t>
            </a:r>
            <a:r>
              <a:rPr lang="zh-CN" altLang="en-US" sz="1000" smtClean="0"/>
              <a:t>方法，使用该子类创建的对象即为线程。值得注意的是</a:t>
            </a:r>
            <a:r>
              <a:rPr lang="en-US" altLang="zh-CN" sz="1000" smtClean="0"/>
              <a:t>Thread</a:t>
            </a:r>
            <a:r>
              <a:rPr lang="zh-CN" altLang="en-US" sz="1000" smtClean="0"/>
              <a:t>类已经实现了</a:t>
            </a:r>
            <a:r>
              <a:rPr lang="en-US" altLang="zh-CN" sz="1000" smtClean="0"/>
              <a:t>Runnable</a:t>
            </a:r>
            <a:r>
              <a:rPr lang="zh-CN" altLang="en-US" sz="1000" smtClean="0"/>
              <a:t>接口，因此，任何一个线程均有它的</a:t>
            </a:r>
            <a:r>
              <a:rPr lang="en-US" altLang="zh-CN" sz="1000" smtClean="0"/>
              <a:t>run</a:t>
            </a:r>
            <a:r>
              <a:rPr lang="zh-CN" altLang="en-US" sz="1000" smtClean="0"/>
              <a:t>方法，而</a:t>
            </a:r>
            <a:r>
              <a:rPr lang="en-US" altLang="zh-CN" sz="1000" smtClean="0"/>
              <a:t>run</a:t>
            </a:r>
            <a:r>
              <a:rPr lang="zh-CN" altLang="en-US" sz="1000" smtClean="0"/>
              <a:t>方法中包含了线程所要运行的代码。线程的活动由一组方法来控制。 </a:t>
            </a:r>
            <a:r>
              <a:rPr lang="en-US" altLang="zh-CN" sz="1000" smtClean="0"/>
              <a:t>Java</a:t>
            </a:r>
            <a:r>
              <a:rPr lang="zh-CN" altLang="en-US" sz="1000" smtClean="0"/>
              <a:t>语言支持多个线程的同时执行，并提供多线程之间的同步机制（关键字为</a:t>
            </a:r>
            <a:r>
              <a:rPr lang="en-US" altLang="zh-CN" sz="1000" smtClean="0"/>
              <a:t>synchronized</a:t>
            </a:r>
            <a:r>
              <a:rPr lang="zh-CN" altLang="en-US" sz="1000" smtClean="0"/>
              <a:t>）。 </a:t>
            </a:r>
            <a:endParaRPr lang="zh-CN" altLang="en-US" sz="1400" smtClean="0"/>
          </a:p>
          <a:p>
            <a:r>
              <a:rPr lang="en-US" altLang="zh-CN" sz="1400" smtClean="0"/>
              <a:t>11</a:t>
            </a:r>
            <a:r>
              <a:rPr lang="zh-CN" altLang="en-US" sz="1400" smtClean="0"/>
              <a:t>、</a:t>
            </a:r>
            <a:r>
              <a:rPr lang="en-US" altLang="zh-CN" sz="1400" smtClean="0"/>
              <a:t>Java</a:t>
            </a:r>
            <a:r>
              <a:rPr lang="zh-CN" altLang="en-US" sz="1400" smtClean="0"/>
              <a:t>语言是动态的。</a:t>
            </a:r>
            <a:endParaRPr lang="zh-CN" altLang="en-US" sz="1400" smtClean="0"/>
          </a:p>
          <a:p>
            <a:pPr lvl="1"/>
            <a:r>
              <a:rPr lang="en-US" altLang="zh-CN" sz="1000" smtClean="0"/>
              <a:t>Java</a:t>
            </a:r>
            <a:r>
              <a:rPr lang="zh-CN" altLang="en-US" sz="1000" smtClean="0"/>
              <a:t>语言的设计目标之一是适应于动态变化的环境。</a:t>
            </a:r>
            <a:r>
              <a:rPr lang="en-US" altLang="zh-CN" sz="1000" smtClean="0"/>
              <a:t>Java</a:t>
            </a:r>
            <a:r>
              <a:rPr lang="zh-CN" altLang="en-US" sz="1000" smtClean="0"/>
              <a:t>程序需要的类能够动态地被载入到运行环境，也可以通过网络来载入所需要的类。这也有利于软件的升级。另外，</a:t>
            </a:r>
            <a:r>
              <a:rPr lang="en-US" altLang="zh-CN" sz="1000" smtClean="0"/>
              <a:t>Java</a:t>
            </a:r>
            <a:r>
              <a:rPr lang="zh-CN" altLang="en-US" sz="1000" smtClean="0"/>
              <a:t>中的类有一个运行时刻的表示，能进行运行时刻的类型检查。</a:t>
            </a:r>
            <a:endParaRPr lang="zh-CN" altLang="en-US" sz="1400" smtClean="0"/>
          </a:p>
          <a:p>
            <a:r>
              <a:rPr lang="zh-CN" altLang="en-US" sz="1400" smtClean="0"/>
              <a:t>  </a:t>
            </a:r>
            <a:r>
              <a:rPr lang="en-US" altLang="zh-CN" sz="1400" smtClean="0"/>
              <a:t>Java</a:t>
            </a:r>
            <a:r>
              <a:rPr lang="zh-CN" altLang="en-US" sz="1400" smtClean="0"/>
              <a:t>语言的优良特性使得</a:t>
            </a:r>
            <a:r>
              <a:rPr lang="en-US" altLang="zh-CN" sz="1400" smtClean="0"/>
              <a:t>Java</a:t>
            </a:r>
            <a:r>
              <a:rPr lang="zh-CN" altLang="en-US" sz="1400" smtClean="0"/>
              <a:t>应用具有无比的健壮性和可靠性，这也减少了应用系统的维护费用。</a:t>
            </a:r>
            <a:r>
              <a:rPr lang="en-US" altLang="zh-CN" sz="1400" smtClean="0"/>
              <a:t>Java</a:t>
            </a:r>
            <a:r>
              <a:rPr lang="zh-CN" altLang="en-US" sz="1400" smtClean="0"/>
              <a:t>对对象技术的全面支持和</a:t>
            </a:r>
            <a:r>
              <a:rPr lang="en-US" altLang="zh-CN" sz="1400" smtClean="0"/>
              <a:t>Java</a:t>
            </a:r>
            <a:r>
              <a:rPr lang="zh-CN" altLang="en-US" sz="1400" smtClean="0"/>
              <a:t>平台内嵌的</a:t>
            </a:r>
            <a:r>
              <a:rPr lang="en-US" altLang="zh-CN" sz="1400" smtClean="0"/>
              <a:t>API</a:t>
            </a:r>
            <a:r>
              <a:rPr lang="zh-CN" altLang="en-US" sz="1400" smtClean="0"/>
              <a:t>能缩短应用系统的开发时间并降低成本。</a:t>
            </a:r>
            <a:r>
              <a:rPr lang="en-US" altLang="zh-CN" sz="1400" smtClean="0"/>
              <a:t>Java</a:t>
            </a:r>
            <a:r>
              <a:rPr lang="zh-CN" altLang="en-US" sz="1400" smtClean="0"/>
              <a:t>的编译一次，到处可运行的特性使得它能够提供一个随处可用的开放结构和在多平台之间传递信息的低成本方式。特别是</a:t>
            </a:r>
            <a:r>
              <a:rPr lang="en-US" altLang="zh-CN" sz="1400" smtClean="0"/>
              <a:t>Java</a:t>
            </a:r>
            <a:r>
              <a:rPr lang="zh-CN" altLang="en-US" sz="1400" smtClean="0"/>
              <a:t>企业应用编程接口（</a:t>
            </a:r>
            <a:r>
              <a:rPr lang="en-US" altLang="zh-CN" sz="1400" smtClean="0"/>
              <a:t>Java Enterprise APIs</a:t>
            </a:r>
            <a:r>
              <a:rPr lang="zh-CN" altLang="en-US" sz="1400" smtClean="0"/>
              <a:t>）为企业计算及电子商务应用系统提供了有关技术和丰富的类库。 </a:t>
            </a:r>
            <a:endParaRPr lang="zh-CN" altLang="en-US" sz="1400" smtClean="0"/>
          </a:p>
          <a:p>
            <a:endParaRPr lang="zh-CN" altLang="en-US" sz="800" smtClean="0"/>
          </a:p>
        </p:txBody>
      </p:sp>
      <p:sp>
        <p:nvSpPr>
          <p:cNvPr id="15362" name="标题 1"/>
          <p:cNvSpPr>
            <a:spLocks noGrp="1"/>
          </p:cNvSpPr>
          <p:nvPr>
            <p:ph type="title"/>
          </p:nvPr>
        </p:nvSpPr>
        <p:spPr>
          <a:xfrm>
            <a:off x="900113" y="188913"/>
            <a:ext cx="6778625" cy="633412"/>
          </a:xfrm>
        </p:spPr>
        <p:txBody>
          <a:bodyPr>
            <a:normAutofit fontScale="90000"/>
          </a:bodyPr>
          <a:lstStyle/>
          <a:p>
            <a:r>
              <a:rPr lang="en-US" altLang="zh-CN" smtClean="0"/>
              <a:t>Java</a:t>
            </a:r>
            <a:r>
              <a:rPr lang="zh-CN" altLang="en-US" smtClean="0"/>
              <a:t>语言的特点</a:t>
            </a:r>
            <a:endParaRPr lang="zh-CN" alt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990600" y="1295400"/>
            <a:ext cx="6858000" cy="705129"/>
          </a:xfrm>
          <a:prstGeom prst="rect">
            <a:avLst/>
          </a:prstGeom>
          <a:noFill/>
          <a:ln w="38100" cmpd="dbl">
            <a:solidFill>
              <a:schemeClr val="hlink"/>
            </a:solidFill>
            <a:miter lim="800000"/>
          </a:ln>
          <a:effectLst/>
        </p:spPr>
        <p:txBody>
          <a:bodyPr>
            <a:spAutoFit/>
          </a:bodyPr>
          <a:lstStyle/>
          <a:p>
            <a:pPr algn="ctr" eaLnBrk="0" hangingPunct="0">
              <a:lnSpc>
                <a:spcPct val="120000"/>
              </a:lnSpc>
              <a:spcBef>
                <a:spcPct val="20000"/>
              </a:spcBef>
              <a:buClr>
                <a:schemeClr val="accent2"/>
              </a:buClr>
              <a:buSzPct val="75000"/>
              <a:buFont typeface="Monotype Sorts" pitchFamily="2" charset="2"/>
              <a:buNone/>
              <a:defRPr/>
            </a:pPr>
            <a:r>
              <a:rPr lang="en-US" sz="3600" b="1" dirty="0">
                <a:effectLst>
                  <a:outerShdw blurRad="38100" dist="38100" dir="2700000" algn="tl">
                    <a:srgbClr val="FFFFFF"/>
                  </a:outerShdw>
                </a:effectLst>
                <a:latin typeface="Book Antiqua" panose="02040602050305030304" pitchFamily="18" charset="0"/>
              </a:rPr>
              <a:t>Java</a:t>
            </a:r>
            <a:r>
              <a:rPr lang="zh-CN" altLang="en-US" sz="3600" b="1" dirty="0">
                <a:effectLst>
                  <a:outerShdw blurRad="38100" dist="38100" dir="2700000" algn="tl">
                    <a:srgbClr val="FFFFFF"/>
                  </a:outerShdw>
                </a:effectLst>
                <a:latin typeface="Book Antiqua" panose="02040602050305030304" pitchFamily="18" charset="0"/>
              </a:rPr>
              <a:t>是解释执行的高级编程语言</a:t>
            </a:r>
            <a:endParaRPr lang="zh-CN" altLang="en-US" sz="3600" b="1" dirty="0">
              <a:effectLst>
                <a:outerShdw blurRad="38100" dist="38100" dir="2700000" algn="tl">
                  <a:srgbClr val="FFFFFF"/>
                </a:outerShdw>
              </a:effectLst>
              <a:latin typeface="Book Antiqua" panose="02040602050305030304" pitchFamily="18" charset="0"/>
            </a:endParaRPr>
          </a:p>
        </p:txBody>
      </p:sp>
      <p:pic>
        <p:nvPicPr>
          <p:cNvPr id="16387" name="Picture 3" descr="截图00"/>
          <p:cNvPicPr>
            <a:picLocks noChangeAspect="1" noChangeArrowheads="1"/>
          </p:cNvPicPr>
          <p:nvPr/>
        </p:nvPicPr>
        <p:blipFill>
          <a:blip r:embed="rId1" cstate="print"/>
          <a:srcRect/>
          <a:stretch>
            <a:fillRect/>
          </a:stretch>
        </p:blipFill>
        <p:spPr bwMode="auto">
          <a:xfrm>
            <a:off x="899592" y="2204864"/>
            <a:ext cx="6913562" cy="376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lnSpc>
                <a:spcPct val="90000"/>
              </a:lnSpc>
              <a:buClr>
                <a:schemeClr val="tx1"/>
              </a:buClr>
            </a:pPr>
            <a:r>
              <a:rPr lang="en-US" altLang="zh-CN" dirty="0" smtClean="0"/>
              <a:t>Java</a:t>
            </a:r>
            <a:r>
              <a:rPr lang="zh-CN" altLang="en-US" dirty="0" smtClean="0"/>
              <a:t>虚拟机是在一台计算机上由软件或硬件的模拟的计算机，它读取并执行经编译过的平台无关的字节码文件</a:t>
            </a:r>
            <a:r>
              <a:rPr lang="en-US" altLang="zh-CN" dirty="0" smtClean="0"/>
              <a:t>(.class)</a:t>
            </a:r>
            <a:endParaRPr lang="zh-CN" altLang="en-US" dirty="0" smtClean="0"/>
          </a:p>
          <a:p>
            <a:pPr>
              <a:lnSpc>
                <a:spcPct val="90000"/>
              </a:lnSpc>
              <a:buClr>
                <a:schemeClr val="tx1"/>
              </a:buClr>
            </a:pPr>
            <a:r>
              <a:rPr lang="en-US" altLang="zh-CN" dirty="0" smtClean="0"/>
              <a:t>Java</a:t>
            </a:r>
            <a:r>
              <a:rPr lang="zh-CN" altLang="en-US" dirty="0" smtClean="0"/>
              <a:t>虚拟机将在内部创建一个运行时系统，帮助以下列方式执行代码：</a:t>
            </a:r>
            <a:endParaRPr lang="zh-CN" altLang="en-US" dirty="0" smtClean="0"/>
          </a:p>
          <a:p>
            <a:pPr lvl="1">
              <a:lnSpc>
                <a:spcPct val="90000"/>
              </a:lnSpc>
              <a:buClr>
                <a:schemeClr val="tx1"/>
              </a:buClr>
              <a:buFontTx/>
              <a:buChar char="–"/>
            </a:pPr>
            <a:r>
              <a:rPr lang="zh-CN" altLang="en-US" dirty="0" smtClean="0">
                <a:solidFill>
                  <a:srgbClr val="FF0066"/>
                </a:solidFill>
              </a:rPr>
              <a:t>加载 </a:t>
            </a:r>
            <a:r>
              <a:rPr lang="en-US" altLang="zh-CN" dirty="0" smtClean="0">
                <a:solidFill>
                  <a:srgbClr val="FF0066"/>
                </a:solidFill>
              </a:rPr>
              <a:t>.class </a:t>
            </a:r>
            <a:r>
              <a:rPr lang="zh-CN" altLang="en-US" dirty="0" smtClean="0">
                <a:solidFill>
                  <a:srgbClr val="FF0066"/>
                </a:solidFill>
              </a:rPr>
              <a:t>文件</a:t>
            </a:r>
            <a:endParaRPr lang="zh-CN" altLang="en-US" dirty="0" smtClean="0">
              <a:solidFill>
                <a:srgbClr val="FF0066"/>
              </a:solidFill>
            </a:endParaRPr>
          </a:p>
          <a:p>
            <a:pPr lvl="1">
              <a:lnSpc>
                <a:spcPct val="90000"/>
              </a:lnSpc>
              <a:buClr>
                <a:schemeClr val="tx1"/>
              </a:buClr>
              <a:buFontTx/>
              <a:buChar char="–"/>
            </a:pPr>
            <a:r>
              <a:rPr lang="zh-CN" altLang="en-US" dirty="0" smtClean="0">
                <a:solidFill>
                  <a:srgbClr val="FF0066"/>
                </a:solidFill>
              </a:rPr>
              <a:t>管理内存</a:t>
            </a:r>
            <a:endParaRPr lang="zh-CN" altLang="en-US" dirty="0" smtClean="0">
              <a:solidFill>
                <a:srgbClr val="FF0066"/>
              </a:solidFill>
            </a:endParaRPr>
          </a:p>
          <a:p>
            <a:pPr lvl="1">
              <a:lnSpc>
                <a:spcPct val="90000"/>
              </a:lnSpc>
              <a:buClr>
                <a:schemeClr val="tx1"/>
              </a:buClr>
              <a:buFontTx/>
              <a:buChar char="–"/>
            </a:pPr>
            <a:r>
              <a:rPr lang="zh-CN" altLang="en-US" dirty="0" smtClean="0">
                <a:solidFill>
                  <a:srgbClr val="FF0066"/>
                </a:solidFill>
              </a:rPr>
              <a:t>执行垃圾收集</a:t>
            </a:r>
            <a:endParaRPr lang="zh-CN" altLang="en-US" dirty="0" smtClean="0">
              <a:solidFill>
                <a:srgbClr val="FF0066"/>
              </a:solidFill>
            </a:endParaRPr>
          </a:p>
          <a:p>
            <a:pPr>
              <a:lnSpc>
                <a:spcPct val="90000"/>
              </a:lnSpc>
            </a:pPr>
            <a:endParaRPr lang="zh-CN" altLang="en-US" dirty="0" smtClean="0">
              <a:solidFill>
                <a:srgbClr val="FF0066"/>
              </a:solidFill>
            </a:endParaRPr>
          </a:p>
        </p:txBody>
      </p:sp>
      <p:sp>
        <p:nvSpPr>
          <p:cNvPr id="17410" name="Rectangle 2"/>
          <p:cNvSpPr>
            <a:spLocks noGrp="1" noChangeArrowheads="1"/>
          </p:cNvSpPr>
          <p:nvPr>
            <p:ph type="title"/>
          </p:nvPr>
        </p:nvSpPr>
        <p:spPr/>
        <p:txBody>
          <a:bodyPr/>
          <a:lstStyle/>
          <a:p>
            <a:r>
              <a:rPr lang="en-US" altLang="zh-CN" dirty="0" smtClean="0"/>
              <a:t>Java</a:t>
            </a:r>
            <a:r>
              <a:rPr lang="zh-CN" altLang="en-US" dirty="0" smtClean="0"/>
              <a:t>虚拟机</a:t>
            </a:r>
            <a:r>
              <a:rPr lang="en-US" altLang="zh-CN" dirty="0" smtClean="0"/>
              <a:t>(java Virtual Machine)</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z="2800" smtClean="0">
                <a:solidFill>
                  <a:schemeClr val="tx1"/>
                </a:solidFill>
              </a:rPr>
              <a:t>Java</a:t>
            </a:r>
            <a:r>
              <a:rPr lang="zh-CN" altLang="en-US" sz="2800" smtClean="0">
                <a:solidFill>
                  <a:schemeClr val="tx1"/>
                </a:solidFill>
                <a:latin typeface="黑体" panose="02010609060101010101" pitchFamily="2" charset="-122"/>
              </a:rPr>
              <a:t>平台无关性</a:t>
            </a:r>
            <a:r>
              <a:rPr lang="en-US" altLang="zh-CN" sz="2800" smtClean="0">
                <a:solidFill>
                  <a:schemeClr val="tx1"/>
                </a:solidFill>
                <a:latin typeface="黑体" panose="02010609060101010101" pitchFamily="2" charset="-122"/>
              </a:rPr>
              <a:t>(</a:t>
            </a:r>
            <a:r>
              <a:rPr lang="zh-CN" altLang="en-US" sz="2800" smtClean="0">
                <a:solidFill>
                  <a:schemeClr val="tx1"/>
                </a:solidFill>
                <a:latin typeface="黑体" panose="02010609060101010101" pitchFamily="2" charset="-122"/>
              </a:rPr>
              <a:t>一次编译、到处运行</a:t>
            </a:r>
            <a:r>
              <a:rPr lang="en-US" altLang="zh-CN" sz="2800" smtClean="0">
                <a:solidFill>
                  <a:schemeClr val="tx1"/>
                </a:solidFill>
                <a:latin typeface="黑体" panose="02010609060101010101" pitchFamily="2" charset="-122"/>
              </a:rPr>
              <a:t>)</a:t>
            </a:r>
            <a:r>
              <a:rPr lang="zh-CN" altLang="en-US" sz="2800" smtClean="0">
                <a:solidFill>
                  <a:schemeClr val="tx1"/>
                </a:solidFill>
              </a:rPr>
              <a:t> </a:t>
            </a:r>
            <a:endParaRPr lang="zh-CN" altLang="en-US" sz="2800" smtClean="0">
              <a:solidFill>
                <a:schemeClr val="tx1"/>
              </a:solidFill>
            </a:endParaRPr>
          </a:p>
        </p:txBody>
      </p:sp>
      <p:sp>
        <p:nvSpPr>
          <p:cNvPr id="18435" name="Oval 4"/>
          <p:cNvSpPr>
            <a:spLocks noChangeArrowheads="1"/>
          </p:cNvSpPr>
          <p:nvPr/>
        </p:nvSpPr>
        <p:spPr bwMode="auto">
          <a:xfrm>
            <a:off x="5651500" y="2492375"/>
            <a:ext cx="1800225" cy="1512888"/>
          </a:xfrm>
          <a:prstGeom prst="ellipse">
            <a:avLst/>
          </a:prstGeom>
          <a:noFill/>
          <a:ln w="9525">
            <a:noFill/>
            <a:round/>
          </a:ln>
        </p:spPr>
        <p:txBody>
          <a:bodyPr wrap="none" anchor="ctr"/>
          <a:lstStyle/>
          <a:p>
            <a:endParaRPr lang="zh-CN" altLang="en-US"/>
          </a:p>
        </p:txBody>
      </p:sp>
      <p:grpSp>
        <p:nvGrpSpPr>
          <p:cNvPr id="2" name="Group 5"/>
          <p:cNvGrpSpPr/>
          <p:nvPr/>
        </p:nvGrpSpPr>
        <p:grpSpPr bwMode="auto">
          <a:xfrm>
            <a:off x="539750" y="2060575"/>
            <a:ext cx="8135938" cy="2087563"/>
            <a:chOff x="0" y="0"/>
            <a:chExt cx="5125" cy="1315"/>
          </a:xfrm>
        </p:grpSpPr>
        <p:grpSp>
          <p:nvGrpSpPr>
            <p:cNvPr id="18437" name="Group 6"/>
            <p:cNvGrpSpPr/>
            <p:nvPr/>
          </p:nvGrpSpPr>
          <p:grpSpPr bwMode="auto">
            <a:xfrm>
              <a:off x="0" y="0"/>
              <a:ext cx="5125" cy="1315"/>
              <a:chOff x="0" y="0"/>
              <a:chExt cx="5125" cy="1315"/>
            </a:xfrm>
          </p:grpSpPr>
          <p:sp>
            <p:nvSpPr>
              <p:cNvPr id="18439" name="Rectangle 7"/>
              <p:cNvSpPr>
                <a:spLocks noChangeArrowheads="1"/>
              </p:cNvSpPr>
              <p:nvPr/>
            </p:nvSpPr>
            <p:spPr bwMode="auto">
              <a:xfrm>
                <a:off x="1752" y="453"/>
                <a:ext cx="924" cy="454"/>
              </a:xfrm>
              <a:prstGeom prst="rect">
                <a:avLst/>
              </a:prstGeom>
              <a:gradFill rotWithShape="1">
                <a:gsLst>
                  <a:gs pos="0">
                    <a:srgbClr val="9999FF"/>
                  </a:gs>
                  <a:gs pos="100000">
                    <a:srgbClr val="FFFFFF"/>
                  </a:gs>
                </a:gsLst>
                <a:lin ang="5400000" scaled="1"/>
              </a:gradFill>
              <a:ln w="15875">
                <a:solidFill>
                  <a:srgbClr val="000000"/>
                </a:solidFill>
                <a:miter lim="800000"/>
              </a:ln>
            </p:spPr>
            <p:txBody>
              <a:bodyPr/>
              <a:lstStyle/>
              <a:p>
                <a:pPr marL="342900" indent="-342900" algn="just">
                  <a:spcBef>
                    <a:spcPct val="20000"/>
                  </a:spcBef>
                  <a:buClr>
                    <a:srgbClr val="339966"/>
                  </a:buClr>
                  <a:buFont typeface="Wingdings" panose="05000000000000000000" pitchFamily="2" charset="2"/>
                  <a:buNone/>
                </a:pPr>
                <a:r>
                  <a:rPr lang="en-US" altLang="zh-CN" sz="1600">
                    <a:latin typeface="Times New Roman" panose="02020603050405020304" pitchFamily="18" charset="0"/>
                  </a:rPr>
                  <a:t>Java </a:t>
                </a:r>
                <a:r>
                  <a:rPr lang="zh-CN" altLang="en-US" sz="1600">
                    <a:latin typeface="Times New Roman" panose="02020603050405020304" pitchFamily="18" charset="0"/>
                  </a:rPr>
                  <a:t>字节码</a:t>
                </a:r>
                <a:endParaRPr lang="zh-CN" altLang="en-US" sz="1600">
                  <a:latin typeface="Times New Roman" panose="02020603050405020304" pitchFamily="18" charset="0"/>
                </a:endParaRPr>
              </a:p>
              <a:p>
                <a:pPr marL="342900" indent="-342900" algn="just">
                  <a:spcBef>
                    <a:spcPct val="20000"/>
                  </a:spcBef>
                  <a:buClr>
                    <a:srgbClr val="339966"/>
                  </a:buClr>
                  <a:buFont typeface="Wingdings" panose="05000000000000000000" pitchFamily="2" charset="2"/>
                  <a:buNone/>
                </a:pPr>
                <a:r>
                  <a:rPr lang="zh-CN" altLang="en-US" sz="1600">
                    <a:latin typeface="Times New Roman" panose="02020603050405020304" pitchFamily="18" charset="0"/>
                  </a:rPr>
                  <a:t>（可跨平台）</a:t>
                </a:r>
                <a:endParaRPr lang="zh-CN" altLang="en-US" sz="1600">
                  <a:latin typeface="Times New Roman" panose="02020603050405020304" pitchFamily="18" charset="0"/>
                </a:endParaRPr>
              </a:p>
            </p:txBody>
          </p:sp>
          <p:sp>
            <p:nvSpPr>
              <p:cNvPr id="18440" name="Rectangle 8"/>
              <p:cNvSpPr>
                <a:spLocks noChangeArrowheads="1"/>
              </p:cNvSpPr>
              <p:nvPr/>
            </p:nvSpPr>
            <p:spPr bwMode="auto">
              <a:xfrm>
                <a:off x="4445" y="0"/>
                <a:ext cx="666" cy="318"/>
              </a:xfrm>
              <a:prstGeom prst="rect">
                <a:avLst/>
              </a:prstGeom>
              <a:gradFill rotWithShape="1">
                <a:gsLst>
                  <a:gs pos="0">
                    <a:srgbClr val="9999FF"/>
                  </a:gs>
                  <a:gs pos="100000">
                    <a:srgbClr val="FFFFFF"/>
                  </a:gs>
                </a:gsLst>
                <a:lin ang="5400000" scaled="1"/>
              </a:gradFill>
              <a:ln w="15875">
                <a:solidFill>
                  <a:srgbClr val="000000"/>
                </a:solidFill>
                <a:miter lim="800000"/>
              </a:ln>
            </p:spPr>
            <p:txBody>
              <a:bodyPr/>
              <a:lstStyle/>
              <a:p>
                <a:pPr marL="342900" indent="-342900" algn="just">
                  <a:spcBef>
                    <a:spcPct val="20000"/>
                  </a:spcBef>
                  <a:buClr>
                    <a:srgbClr val="339966"/>
                  </a:buClr>
                  <a:buFont typeface="Wingdings" panose="05000000000000000000" pitchFamily="2" charset="2"/>
                  <a:buNone/>
                </a:pPr>
                <a:r>
                  <a:rPr lang="en-US" altLang="zh-CN" sz="1600" dirty="0"/>
                  <a:t>Windows</a:t>
                </a:r>
                <a:endParaRPr lang="en-US" altLang="zh-CN" sz="1600" dirty="0"/>
              </a:p>
            </p:txBody>
          </p:sp>
          <p:sp>
            <p:nvSpPr>
              <p:cNvPr id="18441" name="Rectangle 9"/>
              <p:cNvSpPr>
                <a:spLocks noChangeArrowheads="1"/>
              </p:cNvSpPr>
              <p:nvPr/>
            </p:nvSpPr>
            <p:spPr bwMode="auto">
              <a:xfrm>
                <a:off x="4459" y="484"/>
                <a:ext cx="666" cy="332"/>
              </a:xfrm>
              <a:prstGeom prst="rect">
                <a:avLst/>
              </a:prstGeom>
              <a:gradFill rotWithShape="1">
                <a:gsLst>
                  <a:gs pos="0">
                    <a:srgbClr val="9999FF"/>
                  </a:gs>
                  <a:gs pos="100000">
                    <a:srgbClr val="FFFFFF"/>
                  </a:gs>
                </a:gsLst>
                <a:lin ang="5400000" scaled="1"/>
              </a:gradFill>
              <a:ln w="15875">
                <a:solidFill>
                  <a:srgbClr val="000000"/>
                </a:solidFill>
                <a:miter lim="800000"/>
              </a:ln>
            </p:spPr>
            <p:txBody>
              <a:bodyPr/>
              <a:lstStyle/>
              <a:p>
                <a:pPr marL="342900" indent="-342900" algn="ctr">
                  <a:spcBef>
                    <a:spcPct val="20000"/>
                  </a:spcBef>
                  <a:buClr>
                    <a:srgbClr val="339966"/>
                  </a:buClr>
                  <a:buFont typeface="Wingdings" panose="05000000000000000000" pitchFamily="2" charset="2"/>
                  <a:buNone/>
                </a:pPr>
                <a:r>
                  <a:rPr lang="en-US" altLang="zh-CN" sz="1600" dirty="0"/>
                  <a:t>Linux</a:t>
                </a:r>
                <a:endParaRPr lang="en-US" altLang="zh-CN" sz="1600" dirty="0"/>
              </a:p>
            </p:txBody>
          </p:sp>
          <p:sp>
            <p:nvSpPr>
              <p:cNvPr id="18442" name="Rectangle 10"/>
              <p:cNvSpPr>
                <a:spLocks noChangeArrowheads="1"/>
              </p:cNvSpPr>
              <p:nvPr/>
            </p:nvSpPr>
            <p:spPr bwMode="auto">
              <a:xfrm>
                <a:off x="4459" y="998"/>
                <a:ext cx="666" cy="317"/>
              </a:xfrm>
              <a:prstGeom prst="rect">
                <a:avLst/>
              </a:prstGeom>
              <a:gradFill rotWithShape="1">
                <a:gsLst>
                  <a:gs pos="0">
                    <a:srgbClr val="9999FF"/>
                  </a:gs>
                  <a:gs pos="100000">
                    <a:srgbClr val="FFFFFF"/>
                  </a:gs>
                </a:gsLst>
                <a:lin ang="5400000" scaled="1"/>
              </a:gradFill>
              <a:ln w="15875">
                <a:solidFill>
                  <a:srgbClr val="000000"/>
                </a:solidFill>
                <a:miter lim="800000"/>
              </a:ln>
            </p:spPr>
            <p:txBody>
              <a:bodyPr/>
              <a:lstStyle/>
              <a:p>
                <a:pPr marL="342900" indent="-342900" algn="ctr">
                  <a:spcBef>
                    <a:spcPct val="20000"/>
                  </a:spcBef>
                  <a:buClr>
                    <a:srgbClr val="339966"/>
                  </a:buClr>
                  <a:buFont typeface="Wingdings" panose="05000000000000000000" pitchFamily="2" charset="2"/>
                  <a:buNone/>
                </a:pPr>
                <a:r>
                  <a:rPr lang="en-US" altLang="zh-CN" sz="1600" dirty="0" smtClean="0"/>
                  <a:t>Solaris</a:t>
                </a:r>
                <a:endParaRPr lang="en-US" altLang="zh-CN" sz="1600" dirty="0" smtClean="0"/>
              </a:p>
              <a:p>
                <a:pPr marL="342900" indent="-342900" algn="ctr">
                  <a:spcBef>
                    <a:spcPct val="20000"/>
                  </a:spcBef>
                  <a:buClr>
                    <a:srgbClr val="339966"/>
                  </a:buClr>
                  <a:buFont typeface="Wingdings" panose="05000000000000000000" pitchFamily="2" charset="2"/>
                  <a:buNone/>
                </a:pPr>
                <a:r>
                  <a:rPr lang="en-US" altLang="zh-CN" sz="1600" dirty="0" smtClean="0"/>
                  <a:t>(sun</a:t>
                </a:r>
                <a:r>
                  <a:rPr lang="zh-CN" altLang="en-US" sz="1600" dirty="0" smtClean="0"/>
                  <a:t>服务器</a:t>
                </a:r>
                <a:r>
                  <a:rPr lang="en-US" altLang="zh-CN" sz="1600" dirty="0" smtClean="0"/>
                  <a:t>)</a:t>
                </a:r>
                <a:endParaRPr lang="en-US" altLang="zh-CN" sz="1600" dirty="0"/>
              </a:p>
            </p:txBody>
          </p:sp>
          <p:sp>
            <p:nvSpPr>
              <p:cNvPr id="18443" name="Line 11"/>
              <p:cNvSpPr>
                <a:spLocks noChangeShapeType="1"/>
              </p:cNvSpPr>
              <p:nvPr/>
            </p:nvSpPr>
            <p:spPr bwMode="auto">
              <a:xfrm flipV="1">
                <a:off x="4100" y="181"/>
                <a:ext cx="345" cy="308"/>
              </a:xfrm>
              <a:prstGeom prst="line">
                <a:avLst/>
              </a:prstGeom>
              <a:noFill/>
              <a:ln w="25400">
                <a:solidFill>
                  <a:srgbClr val="000000"/>
                </a:solidFill>
                <a:round/>
                <a:tailEnd type="triangle" w="med" len="med"/>
              </a:ln>
            </p:spPr>
            <p:txBody>
              <a:bodyPr/>
              <a:lstStyle/>
              <a:p>
                <a:endParaRPr lang="zh-CN" altLang="en-US"/>
              </a:p>
            </p:txBody>
          </p:sp>
          <p:sp>
            <p:nvSpPr>
              <p:cNvPr id="18444" name="Line 12"/>
              <p:cNvSpPr>
                <a:spLocks noChangeShapeType="1"/>
              </p:cNvSpPr>
              <p:nvPr/>
            </p:nvSpPr>
            <p:spPr bwMode="auto">
              <a:xfrm>
                <a:off x="3801" y="667"/>
                <a:ext cx="667" cy="0"/>
              </a:xfrm>
              <a:prstGeom prst="line">
                <a:avLst/>
              </a:prstGeom>
              <a:noFill/>
              <a:ln w="25400">
                <a:solidFill>
                  <a:srgbClr val="000000"/>
                </a:solidFill>
                <a:round/>
                <a:tailEnd type="triangle" w="med" len="med"/>
              </a:ln>
            </p:spPr>
            <p:txBody>
              <a:bodyPr/>
              <a:lstStyle/>
              <a:p>
                <a:endParaRPr lang="zh-CN" altLang="en-US"/>
              </a:p>
            </p:txBody>
          </p:sp>
          <p:sp>
            <p:nvSpPr>
              <p:cNvPr id="18445" name="Line 13"/>
              <p:cNvSpPr>
                <a:spLocks noChangeShapeType="1"/>
              </p:cNvSpPr>
              <p:nvPr/>
            </p:nvSpPr>
            <p:spPr bwMode="auto">
              <a:xfrm>
                <a:off x="2674" y="667"/>
                <a:ext cx="637" cy="0"/>
              </a:xfrm>
              <a:prstGeom prst="line">
                <a:avLst/>
              </a:prstGeom>
              <a:noFill/>
              <a:ln w="25400">
                <a:solidFill>
                  <a:srgbClr val="000000"/>
                </a:solidFill>
                <a:round/>
                <a:tailEnd type="triangle" w="med" len="med"/>
              </a:ln>
            </p:spPr>
            <p:txBody>
              <a:bodyPr/>
              <a:lstStyle/>
              <a:p>
                <a:endParaRPr lang="zh-CN" altLang="en-US"/>
              </a:p>
            </p:txBody>
          </p:sp>
          <p:sp>
            <p:nvSpPr>
              <p:cNvPr id="18446" name="Text Box 14"/>
              <p:cNvSpPr txBox="1">
                <a:spLocks noChangeArrowheads="1"/>
              </p:cNvSpPr>
              <p:nvPr/>
            </p:nvSpPr>
            <p:spPr bwMode="auto">
              <a:xfrm>
                <a:off x="2759" y="554"/>
                <a:ext cx="425" cy="217"/>
              </a:xfrm>
              <a:prstGeom prst="rect">
                <a:avLst/>
              </a:prstGeom>
              <a:gradFill rotWithShape="1">
                <a:gsLst>
                  <a:gs pos="0">
                    <a:srgbClr val="9999FF"/>
                  </a:gs>
                  <a:gs pos="100000">
                    <a:srgbClr val="FFFFFF"/>
                  </a:gs>
                </a:gsLst>
                <a:lin ang="5400000" scaled="1"/>
              </a:gradFill>
              <a:ln w="15875">
                <a:solidFill>
                  <a:srgbClr val="000000"/>
                </a:solidFill>
                <a:miter lim="800000"/>
              </a:ln>
            </p:spPr>
            <p:txBody>
              <a:bodyPr/>
              <a:lstStyle/>
              <a:p>
                <a:pPr marL="342900" indent="-342900" algn="just">
                  <a:spcBef>
                    <a:spcPct val="20000"/>
                  </a:spcBef>
                  <a:buClr>
                    <a:srgbClr val="339966"/>
                  </a:buClr>
                  <a:buFont typeface="Wingdings" panose="05000000000000000000" pitchFamily="2" charset="2"/>
                  <a:buNone/>
                </a:pPr>
                <a:r>
                  <a:rPr lang="zh-CN" altLang="en-US" sz="1600">
                    <a:latin typeface="Times New Roman" panose="02020603050405020304" pitchFamily="18" charset="0"/>
                  </a:rPr>
                  <a:t>运行</a:t>
                </a:r>
                <a:endParaRPr lang="zh-CN" altLang="en-US" sz="1600">
                  <a:latin typeface="Times New Roman" panose="02020603050405020304" pitchFamily="18" charset="0"/>
                </a:endParaRPr>
              </a:p>
            </p:txBody>
          </p:sp>
          <p:sp>
            <p:nvSpPr>
              <p:cNvPr id="18447" name="Line 15"/>
              <p:cNvSpPr>
                <a:spLocks noChangeShapeType="1"/>
              </p:cNvSpPr>
              <p:nvPr/>
            </p:nvSpPr>
            <p:spPr bwMode="auto">
              <a:xfrm>
                <a:off x="1008" y="667"/>
                <a:ext cx="743" cy="0"/>
              </a:xfrm>
              <a:prstGeom prst="line">
                <a:avLst/>
              </a:prstGeom>
              <a:noFill/>
              <a:ln w="25400">
                <a:solidFill>
                  <a:srgbClr val="000000"/>
                </a:solidFill>
                <a:round/>
                <a:tailEnd type="triangle" w="med" len="med"/>
              </a:ln>
            </p:spPr>
            <p:txBody>
              <a:bodyPr/>
              <a:lstStyle/>
              <a:p>
                <a:endParaRPr lang="zh-CN" altLang="en-US"/>
              </a:p>
            </p:txBody>
          </p:sp>
          <p:sp>
            <p:nvSpPr>
              <p:cNvPr id="18448" name="Text Box 16"/>
              <p:cNvSpPr txBox="1">
                <a:spLocks noChangeArrowheads="1"/>
              </p:cNvSpPr>
              <p:nvPr/>
            </p:nvSpPr>
            <p:spPr bwMode="auto">
              <a:xfrm>
                <a:off x="1179" y="544"/>
                <a:ext cx="424" cy="212"/>
              </a:xfrm>
              <a:prstGeom prst="rect">
                <a:avLst/>
              </a:prstGeom>
              <a:gradFill rotWithShape="1">
                <a:gsLst>
                  <a:gs pos="0">
                    <a:srgbClr val="9999FF"/>
                  </a:gs>
                  <a:gs pos="100000">
                    <a:srgbClr val="FFFFFF"/>
                  </a:gs>
                </a:gsLst>
                <a:lin ang="5400000" scaled="1"/>
              </a:gradFill>
              <a:ln w="15875">
                <a:solidFill>
                  <a:srgbClr val="000000"/>
                </a:solidFill>
                <a:miter lim="800000"/>
              </a:ln>
            </p:spPr>
            <p:txBody>
              <a:bodyPr/>
              <a:lstStyle/>
              <a:p>
                <a:pPr marL="342900" indent="-342900" algn="just">
                  <a:spcBef>
                    <a:spcPct val="20000"/>
                  </a:spcBef>
                  <a:buClr>
                    <a:srgbClr val="339966"/>
                  </a:buClr>
                  <a:buFont typeface="Wingdings" panose="05000000000000000000" pitchFamily="2" charset="2"/>
                  <a:buNone/>
                </a:pPr>
                <a:r>
                  <a:rPr lang="zh-CN" altLang="en-US" sz="1600" dirty="0">
                    <a:latin typeface="Times New Roman" panose="02020603050405020304" pitchFamily="18" charset="0"/>
                  </a:rPr>
                  <a:t>编译</a:t>
                </a:r>
                <a:endParaRPr lang="zh-CN" altLang="en-US" sz="1600" dirty="0">
                  <a:latin typeface="Times New Roman" panose="02020603050405020304" pitchFamily="18" charset="0"/>
                </a:endParaRPr>
              </a:p>
            </p:txBody>
          </p:sp>
          <p:sp>
            <p:nvSpPr>
              <p:cNvPr id="18449" name="Rectangle 17"/>
              <p:cNvSpPr>
                <a:spLocks noChangeArrowheads="1"/>
              </p:cNvSpPr>
              <p:nvPr/>
            </p:nvSpPr>
            <p:spPr bwMode="auto">
              <a:xfrm>
                <a:off x="0" y="453"/>
                <a:ext cx="1074" cy="454"/>
              </a:xfrm>
              <a:prstGeom prst="rect">
                <a:avLst/>
              </a:prstGeom>
              <a:gradFill rotWithShape="1">
                <a:gsLst>
                  <a:gs pos="0">
                    <a:srgbClr val="9999FF"/>
                  </a:gs>
                  <a:gs pos="100000">
                    <a:srgbClr val="FFFFFF"/>
                  </a:gs>
                </a:gsLst>
                <a:lin ang="5400000" scaled="1"/>
              </a:gradFill>
              <a:ln w="15875">
                <a:solidFill>
                  <a:srgbClr val="000000"/>
                </a:solidFill>
                <a:miter lim="800000"/>
              </a:ln>
            </p:spPr>
            <p:txBody>
              <a:bodyPr/>
              <a:lstStyle/>
              <a:p>
                <a:pPr marL="342900" indent="-342900" algn="just">
                  <a:spcBef>
                    <a:spcPct val="20000"/>
                  </a:spcBef>
                  <a:buClr>
                    <a:srgbClr val="339966"/>
                  </a:buClr>
                  <a:buFont typeface="Wingdings" panose="05000000000000000000" pitchFamily="2" charset="2"/>
                  <a:buChar char="q"/>
                </a:pPr>
                <a:endParaRPr lang="zh-CN" altLang="en-US" sz="1000">
                  <a:latin typeface="Times New Roman" panose="02020603050405020304" pitchFamily="18" charset="0"/>
                </a:endParaRPr>
              </a:p>
              <a:p>
                <a:pPr marL="342900" indent="-342900" algn="just">
                  <a:spcBef>
                    <a:spcPct val="20000"/>
                  </a:spcBef>
                  <a:buClr>
                    <a:srgbClr val="339966"/>
                  </a:buClr>
                  <a:buFont typeface="Wingdings" panose="05000000000000000000" pitchFamily="2" charset="2"/>
                  <a:buNone/>
                </a:pPr>
                <a:r>
                  <a:rPr lang="en-US" altLang="zh-CN" sz="1600"/>
                  <a:t>Java </a:t>
                </a:r>
                <a:r>
                  <a:rPr lang="zh-CN" altLang="en-US" sz="1600">
                    <a:latin typeface="Times New Roman" panose="02020603050405020304" pitchFamily="18" charset="0"/>
                  </a:rPr>
                  <a:t>源程序代码</a:t>
                </a:r>
                <a:endParaRPr lang="zh-CN" altLang="en-US" sz="1600">
                  <a:latin typeface="楷体_GB2312" pitchFamily="49" charset="-122"/>
                  <a:ea typeface="楷体_GB2312" pitchFamily="49" charset="-122"/>
                </a:endParaRPr>
              </a:p>
            </p:txBody>
          </p:sp>
          <p:sp>
            <p:nvSpPr>
              <p:cNvPr id="18450" name="Line 18"/>
              <p:cNvSpPr>
                <a:spLocks noChangeShapeType="1"/>
              </p:cNvSpPr>
              <p:nvPr/>
            </p:nvSpPr>
            <p:spPr bwMode="auto">
              <a:xfrm>
                <a:off x="3985" y="784"/>
                <a:ext cx="473" cy="391"/>
              </a:xfrm>
              <a:prstGeom prst="line">
                <a:avLst/>
              </a:prstGeom>
              <a:noFill/>
              <a:ln w="25400">
                <a:solidFill>
                  <a:srgbClr val="000000"/>
                </a:solidFill>
                <a:round/>
                <a:tailEnd type="triangle" w="med" len="med"/>
              </a:ln>
            </p:spPr>
            <p:txBody>
              <a:bodyPr/>
              <a:lstStyle/>
              <a:p>
                <a:endParaRPr lang="zh-CN" altLang="en-US"/>
              </a:p>
            </p:txBody>
          </p:sp>
          <p:sp>
            <p:nvSpPr>
              <p:cNvPr id="18451" name="Rectangle 19"/>
              <p:cNvSpPr>
                <a:spLocks noChangeArrowheads="1"/>
              </p:cNvSpPr>
              <p:nvPr/>
            </p:nvSpPr>
            <p:spPr bwMode="auto">
              <a:xfrm>
                <a:off x="3311" y="454"/>
                <a:ext cx="825" cy="453"/>
              </a:xfrm>
              <a:prstGeom prst="rect">
                <a:avLst/>
              </a:prstGeom>
              <a:gradFill rotWithShape="1">
                <a:gsLst>
                  <a:gs pos="0">
                    <a:srgbClr val="9999FF"/>
                  </a:gs>
                  <a:gs pos="100000">
                    <a:srgbClr val="FFFFFF"/>
                  </a:gs>
                </a:gsLst>
                <a:lin ang="5400000" scaled="1"/>
              </a:gradFill>
              <a:ln w="15875">
                <a:solidFill>
                  <a:srgbClr val="000000"/>
                </a:solidFill>
                <a:miter lim="800000"/>
              </a:ln>
            </p:spPr>
            <p:txBody>
              <a:bodyPr/>
              <a:lstStyle/>
              <a:p>
                <a:pPr marL="342900" indent="-342900" algn="ctr">
                  <a:spcBef>
                    <a:spcPct val="20000"/>
                  </a:spcBef>
                  <a:buClr>
                    <a:srgbClr val="339966"/>
                  </a:buClr>
                  <a:buFont typeface="Wingdings" panose="05000000000000000000" pitchFamily="2" charset="2"/>
                  <a:buNone/>
                </a:pPr>
                <a:r>
                  <a:rPr lang="en-US" altLang="zh-CN" sz="1600"/>
                  <a:t>JVM</a:t>
                </a:r>
                <a:endParaRPr lang="en-US" altLang="zh-CN" sz="1600"/>
              </a:p>
              <a:p>
                <a:pPr marL="342900" indent="-342900" algn="ctr">
                  <a:spcBef>
                    <a:spcPct val="20000"/>
                  </a:spcBef>
                  <a:buClr>
                    <a:srgbClr val="339966"/>
                  </a:buClr>
                  <a:buFont typeface="Wingdings" panose="05000000000000000000" pitchFamily="2" charset="2"/>
                  <a:buNone/>
                </a:pPr>
                <a:r>
                  <a:rPr lang="en-US" altLang="zh-CN" sz="1600"/>
                  <a:t>Java</a:t>
                </a:r>
                <a:r>
                  <a:rPr lang="en-US" altLang="zh-CN" sz="1600">
                    <a:latin typeface="Times New Roman" panose="02020603050405020304" pitchFamily="18" charset="0"/>
                  </a:rPr>
                  <a:t> </a:t>
                </a:r>
                <a:r>
                  <a:rPr lang="zh-CN" altLang="en-US" sz="1600">
                    <a:latin typeface="Times New Roman" panose="02020603050405020304" pitchFamily="18" charset="0"/>
                  </a:rPr>
                  <a:t>虚拟机</a:t>
                </a:r>
                <a:endParaRPr lang="zh-CN" altLang="en-US" sz="1600">
                  <a:latin typeface="Times New Roman" panose="02020603050405020304" pitchFamily="18" charset="0"/>
                </a:endParaRPr>
              </a:p>
            </p:txBody>
          </p:sp>
        </p:grpSp>
        <p:sp>
          <p:nvSpPr>
            <p:cNvPr id="18438" name="Oval 20"/>
            <p:cNvSpPr>
              <a:spLocks noChangeArrowheads="1"/>
            </p:cNvSpPr>
            <p:nvPr/>
          </p:nvSpPr>
          <p:spPr bwMode="auto">
            <a:xfrm>
              <a:off x="3130" y="181"/>
              <a:ext cx="1179" cy="953"/>
            </a:xfrm>
            <a:prstGeom prst="ellipse">
              <a:avLst/>
            </a:prstGeom>
            <a:noFill/>
            <a:ln w="22225">
              <a:solidFill>
                <a:srgbClr val="FF0000"/>
              </a:solidFill>
              <a:rou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691680" y="549275"/>
            <a:ext cx="5842595" cy="633413"/>
          </a:xfrm>
        </p:spPr>
        <p:txBody>
          <a:bodyPr>
            <a:normAutofit fontScale="90000"/>
          </a:bodyPr>
          <a:lstStyle/>
          <a:p>
            <a:r>
              <a:rPr lang="en-GB" altLang="en-US" dirty="0" smtClean="0"/>
              <a:t>Java</a:t>
            </a:r>
            <a:r>
              <a:rPr lang="zh-CN" altLang="en-US" dirty="0" smtClean="0">
                <a:latin typeface="黑体" panose="02010609060101010101" pitchFamily="2" charset="-122"/>
              </a:rPr>
              <a:t>的开发环境</a:t>
            </a:r>
            <a:r>
              <a:rPr lang="zh-CN" altLang="en-US" dirty="0" smtClean="0"/>
              <a:t> </a:t>
            </a:r>
            <a:endParaRPr lang="zh-CN" altLang="en-US" dirty="0" smtClean="0"/>
          </a:p>
        </p:txBody>
      </p:sp>
      <p:sp>
        <p:nvSpPr>
          <p:cNvPr id="18435" name="Rectangle 3"/>
          <p:cNvSpPr>
            <a:spLocks noGrp="1" noChangeArrowheads="1"/>
          </p:cNvSpPr>
          <p:nvPr>
            <p:ph type="body" sz="half" idx="1"/>
          </p:nvPr>
        </p:nvSpPr>
        <p:spPr>
          <a:xfrm>
            <a:off x="468313" y="1268413"/>
            <a:ext cx="4823767" cy="4525962"/>
          </a:xfrm>
        </p:spPr>
        <p:txBody>
          <a:bodyPr>
            <a:normAutofit fontScale="92500"/>
          </a:bodyPr>
          <a:lstStyle/>
          <a:p>
            <a:pPr>
              <a:lnSpc>
                <a:spcPct val="90000"/>
              </a:lnSpc>
              <a:buFont typeface="Arial" panose="020B0604020202020204" pitchFamily="34" charset="0"/>
              <a:buNone/>
            </a:pPr>
            <a:r>
              <a:rPr lang="en-US" altLang="zh-CN" sz="2400" dirty="0" smtClean="0"/>
              <a:t>Sun</a:t>
            </a:r>
            <a:r>
              <a:rPr lang="zh-CN" altLang="en-US" sz="2400" dirty="0" smtClean="0"/>
              <a:t>公司将开发工具和运行环境所涉及到的应用程序及相关文件放到一起，称为</a:t>
            </a:r>
            <a:r>
              <a:rPr lang="en-US" altLang="zh-CN" sz="2400" dirty="0" smtClean="0"/>
              <a:t>JAVA</a:t>
            </a:r>
            <a:r>
              <a:rPr lang="zh-CN" altLang="en-US" sz="2400" dirty="0" smtClean="0"/>
              <a:t>开发工具包，简称</a:t>
            </a:r>
            <a:r>
              <a:rPr lang="en-US" altLang="zh-CN" sz="2400" dirty="0" smtClean="0"/>
              <a:t>JDK(JAVA Development Kit)</a:t>
            </a:r>
            <a:endParaRPr lang="en-US" altLang="zh-CN" sz="2400" dirty="0" smtClean="0"/>
          </a:p>
          <a:p>
            <a:pPr>
              <a:lnSpc>
                <a:spcPct val="90000"/>
              </a:lnSpc>
            </a:pPr>
            <a:r>
              <a:rPr lang="zh-CN" altLang="en-US" sz="2400" dirty="0" smtClean="0"/>
              <a:t>了解安装目录 ：</a:t>
            </a:r>
            <a:endParaRPr lang="zh-CN" altLang="en-US" sz="2400" dirty="0" smtClean="0"/>
          </a:p>
          <a:p>
            <a:pPr marL="812800" lvl="1" indent="-276225">
              <a:lnSpc>
                <a:spcPct val="110000"/>
              </a:lnSpc>
            </a:pPr>
            <a:r>
              <a:rPr lang="en-GB" altLang="en-US" sz="2000" dirty="0" smtClean="0"/>
              <a:t>bin</a:t>
            </a:r>
            <a:r>
              <a:rPr lang="zh-CN" altLang="en-US" sz="2000" dirty="0" smtClean="0"/>
              <a:t>目录：存放可执行文件</a:t>
            </a:r>
            <a:r>
              <a:rPr lang="en-GB" altLang="en-US" sz="2000" dirty="0" smtClean="0"/>
              <a:t>;</a:t>
            </a:r>
            <a:endParaRPr lang="en-GB" altLang="en-US" sz="2000" dirty="0" smtClean="0"/>
          </a:p>
          <a:p>
            <a:pPr marL="812800" lvl="1" indent="-276225">
              <a:lnSpc>
                <a:spcPct val="110000"/>
              </a:lnSpc>
            </a:pPr>
            <a:r>
              <a:rPr lang="en-GB" altLang="en-US" sz="2000" dirty="0" smtClean="0"/>
              <a:t>lib</a:t>
            </a:r>
            <a:r>
              <a:rPr lang="zh-CN" altLang="en-US" sz="2000" dirty="0" smtClean="0"/>
              <a:t>目录：存放</a:t>
            </a:r>
            <a:r>
              <a:rPr lang="en-GB" altLang="en-US" sz="2000" dirty="0" smtClean="0"/>
              <a:t>Java</a:t>
            </a:r>
            <a:r>
              <a:rPr lang="zh-CN" altLang="en-US" sz="2000" dirty="0" smtClean="0"/>
              <a:t>的类库文件</a:t>
            </a:r>
            <a:r>
              <a:rPr lang="en-GB" altLang="en-US" sz="2000" dirty="0" smtClean="0"/>
              <a:t>;</a:t>
            </a:r>
            <a:endParaRPr lang="en-GB" altLang="en-US" sz="2000" dirty="0" smtClean="0"/>
          </a:p>
          <a:p>
            <a:pPr marL="812800" lvl="1" indent="-276225">
              <a:lnSpc>
                <a:spcPct val="110000"/>
              </a:lnSpc>
            </a:pPr>
            <a:r>
              <a:rPr lang="en-GB" altLang="en-US" sz="2000" dirty="0" smtClean="0"/>
              <a:t>include</a:t>
            </a:r>
            <a:r>
              <a:rPr lang="zh-CN" altLang="en-US" sz="2000" dirty="0" smtClean="0"/>
              <a:t>目录：存放用于本地方法的文件</a:t>
            </a:r>
            <a:r>
              <a:rPr lang="en-GB" altLang="en-US" sz="2000" dirty="0" smtClean="0"/>
              <a:t>; </a:t>
            </a:r>
            <a:endParaRPr lang="en-GB" altLang="en-US" sz="2000" dirty="0" smtClean="0"/>
          </a:p>
          <a:p>
            <a:pPr marL="812800" lvl="1" indent="-276225">
              <a:lnSpc>
                <a:spcPct val="110000"/>
              </a:lnSpc>
            </a:pPr>
            <a:r>
              <a:rPr lang="en-GB" altLang="en-US" sz="2000" dirty="0" smtClean="0"/>
              <a:t>demo</a:t>
            </a:r>
            <a:r>
              <a:rPr lang="zh-CN" altLang="en-US" sz="2000" dirty="0" smtClean="0"/>
              <a:t>目录：存放演示程序</a:t>
            </a:r>
            <a:r>
              <a:rPr lang="en-GB" altLang="en-US" sz="2000" dirty="0" smtClean="0"/>
              <a:t>;</a:t>
            </a:r>
            <a:endParaRPr lang="en-GB" altLang="en-US" sz="2000" dirty="0" smtClean="0"/>
          </a:p>
          <a:p>
            <a:pPr marL="812800" lvl="1" indent="-276225">
              <a:lnSpc>
                <a:spcPct val="110000"/>
              </a:lnSpc>
            </a:pPr>
            <a:r>
              <a:rPr lang="en-GB" altLang="en-US" sz="2000" dirty="0" err="1" smtClean="0"/>
              <a:t>jre</a:t>
            </a:r>
            <a:r>
              <a:rPr lang="zh-CN" altLang="en-US" sz="2000" dirty="0" smtClean="0"/>
              <a:t>目录：存放</a:t>
            </a:r>
            <a:r>
              <a:rPr lang="en-GB" altLang="en-US" sz="2000" dirty="0" smtClean="0"/>
              <a:t>Java</a:t>
            </a:r>
            <a:r>
              <a:rPr lang="zh-CN" altLang="en-US" sz="2000" dirty="0" smtClean="0"/>
              <a:t>运行环境文件</a:t>
            </a:r>
            <a:r>
              <a:rPr lang="en-US" altLang="zh-CN" sz="2000" dirty="0" smtClean="0"/>
              <a:t>:</a:t>
            </a:r>
            <a:r>
              <a:rPr lang="zh-CN" altLang="en-US" sz="2000" dirty="0" smtClean="0"/>
              <a:t>负责字节码文件装载到内存</a:t>
            </a:r>
            <a:r>
              <a:rPr lang="en-US" altLang="zh-CN" sz="2000" dirty="0" smtClean="0"/>
              <a:t>,</a:t>
            </a:r>
            <a:r>
              <a:rPr lang="en-US" sz="2000" dirty="0" err="1" smtClean="0"/>
              <a:t>逐条抽取字节码指令、翻译、执行</a:t>
            </a:r>
            <a:endParaRPr lang="en-US" sz="2000" dirty="0" smtClean="0"/>
          </a:p>
        </p:txBody>
      </p:sp>
      <p:pic>
        <p:nvPicPr>
          <p:cNvPr id="19460" name="Picture 18"/>
          <p:cNvPicPr>
            <a:picLocks noGrp="1" noChangeAspect="1" noChangeArrowheads="1"/>
          </p:cNvPicPr>
          <p:nvPr>
            <p:ph sz="half" idx="2"/>
          </p:nvPr>
        </p:nvPicPr>
        <p:blipFill>
          <a:blip r:embed="rId1" cstate="print"/>
          <a:srcRect/>
          <a:stretch>
            <a:fillRect/>
          </a:stretch>
        </p:blipFill>
        <p:spPr>
          <a:xfrm>
            <a:off x="5508104" y="1773238"/>
            <a:ext cx="2808809" cy="371475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wd">
                                    <p:tmPct val="10000"/>
                                  </p:iterate>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850"/>
                            </p:stCondLst>
                            <p:childTnLst>
                              <p:par>
                                <p:cTn id="16" presetID="2" presetClass="entr" presetSubtype="8" fill="hold" nodeType="afterEffect">
                                  <p:stCondLst>
                                    <p:cond delay="0"/>
                                  </p:stCondLst>
                                  <p:childTnLst>
                                    <p:set>
                                      <p:cBhvr>
                                        <p:cTn id="17" dur="1" fill="hold">
                                          <p:stCondLst>
                                            <p:cond delay="0"/>
                                          </p:stCondLst>
                                        </p:cTn>
                                        <p:tgtEl>
                                          <p:spTgt spid="18435">
                                            <p:txEl>
                                              <p:pRg st="2" end="2"/>
                                            </p:txEl>
                                          </p:spTgt>
                                        </p:tgtEl>
                                        <p:attrNameLst>
                                          <p:attrName>style.visibility</p:attrName>
                                        </p:attrNameLst>
                                      </p:cBhvr>
                                      <p:to>
                                        <p:strVal val="visible"/>
                                      </p:to>
                                    </p:set>
                                    <p:anim calcmode="lin" valueType="num">
                                      <p:cBhvr additive="base">
                                        <p:cTn id="18" dur="5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par>
                          <p:cTn id="20" fill="hold">
                            <p:stCondLst>
                              <p:cond delay="1350"/>
                            </p:stCondLst>
                            <p:childTnLst>
                              <p:par>
                                <p:cTn id="21" presetID="2" presetClass="entr" presetSubtype="8" fill="hold" nodeType="afterEffect">
                                  <p:stCondLst>
                                    <p:cond delay="0"/>
                                  </p:stCondLst>
                                  <p:childTnLst>
                                    <p:set>
                                      <p:cBhvr>
                                        <p:cTn id="22" dur="1" fill="hold">
                                          <p:stCondLst>
                                            <p:cond delay="0"/>
                                          </p:stCondLst>
                                        </p:cTn>
                                        <p:tgtEl>
                                          <p:spTgt spid="18435">
                                            <p:txEl>
                                              <p:pRg st="3" end="3"/>
                                            </p:txEl>
                                          </p:spTgt>
                                        </p:tgtEl>
                                        <p:attrNameLst>
                                          <p:attrName>style.visibility</p:attrName>
                                        </p:attrNameLst>
                                      </p:cBhvr>
                                      <p:to>
                                        <p:strVal val="visible"/>
                                      </p:to>
                                    </p:set>
                                    <p:anim calcmode="lin" valueType="num">
                                      <p:cBhvr additive="base">
                                        <p:cTn id="23" dur="500" fill="hold"/>
                                        <p:tgtEl>
                                          <p:spTgt spid="1843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35">
                                            <p:txEl>
                                              <p:pRg st="3" end="3"/>
                                            </p:txEl>
                                          </p:spTgt>
                                        </p:tgtEl>
                                        <p:attrNameLst>
                                          <p:attrName>ppt_y</p:attrName>
                                        </p:attrNameLst>
                                      </p:cBhvr>
                                      <p:tavLst>
                                        <p:tav tm="0">
                                          <p:val>
                                            <p:strVal val="#ppt_y"/>
                                          </p:val>
                                        </p:tav>
                                        <p:tav tm="100000">
                                          <p:val>
                                            <p:strVal val="#ppt_y"/>
                                          </p:val>
                                        </p:tav>
                                      </p:tavLst>
                                    </p:anim>
                                  </p:childTnLst>
                                </p:cTn>
                              </p:par>
                            </p:childTnLst>
                          </p:cTn>
                        </p:par>
                        <p:par>
                          <p:cTn id="25" fill="hold">
                            <p:stCondLst>
                              <p:cond delay="1850"/>
                            </p:stCondLst>
                            <p:childTnLst>
                              <p:par>
                                <p:cTn id="26" presetID="2" presetClass="entr" presetSubtype="8" fill="hold" nodeType="afterEffect">
                                  <p:stCondLst>
                                    <p:cond delay="0"/>
                                  </p:stCondLst>
                                  <p:childTnLst>
                                    <p:set>
                                      <p:cBhvr>
                                        <p:cTn id="27" dur="1" fill="hold">
                                          <p:stCondLst>
                                            <p:cond delay="0"/>
                                          </p:stCondLst>
                                        </p:cTn>
                                        <p:tgtEl>
                                          <p:spTgt spid="18435">
                                            <p:txEl>
                                              <p:pRg st="4" end="4"/>
                                            </p:txEl>
                                          </p:spTgt>
                                        </p:tgtEl>
                                        <p:attrNameLst>
                                          <p:attrName>style.visibility</p:attrName>
                                        </p:attrNameLst>
                                      </p:cBhvr>
                                      <p:to>
                                        <p:strVal val="visible"/>
                                      </p:to>
                                    </p:set>
                                    <p:anim calcmode="lin" valueType="num">
                                      <p:cBhvr additive="base">
                                        <p:cTn id="28" dur="500" fill="hold"/>
                                        <p:tgtEl>
                                          <p:spTgt spid="18435">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8435">
                                            <p:txEl>
                                              <p:pRg st="4" end="4"/>
                                            </p:txEl>
                                          </p:spTgt>
                                        </p:tgtEl>
                                        <p:attrNameLst>
                                          <p:attrName>ppt_y</p:attrName>
                                        </p:attrNameLst>
                                      </p:cBhvr>
                                      <p:tavLst>
                                        <p:tav tm="0">
                                          <p:val>
                                            <p:strVal val="#ppt_y"/>
                                          </p:val>
                                        </p:tav>
                                        <p:tav tm="100000">
                                          <p:val>
                                            <p:strVal val="#ppt_y"/>
                                          </p:val>
                                        </p:tav>
                                      </p:tavLst>
                                    </p:anim>
                                  </p:childTnLst>
                                </p:cTn>
                              </p:par>
                            </p:childTnLst>
                          </p:cTn>
                        </p:par>
                        <p:par>
                          <p:cTn id="30" fill="hold">
                            <p:stCondLst>
                              <p:cond delay="2350"/>
                            </p:stCondLst>
                            <p:childTnLst>
                              <p:par>
                                <p:cTn id="31" presetID="2" presetClass="entr" presetSubtype="8" fill="hold" nodeType="afterEffect">
                                  <p:stCondLst>
                                    <p:cond delay="0"/>
                                  </p:stCondLst>
                                  <p:childTnLst>
                                    <p:set>
                                      <p:cBhvr>
                                        <p:cTn id="32" dur="1" fill="hold">
                                          <p:stCondLst>
                                            <p:cond delay="0"/>
                                          </p:stCondLst>
                                        </p:cTn>
                                        <p:tgtEl>
                                          <p:spTgt spid="18435">
                                            <p:txEl>
                                              <p:pRg st="5" end="5"/>
                                            </p:txEl>
                                          </p:spTgt>
                                        </p:tgtEl>
                                        <p:attrNameLst>
                                          <p:attrName>style.visibility</p:attrName>
                                        </p:attrNameLst>
                                      </p:cBhvr>
                                      <p:to>
                                        <p:strVal val="visible"/>
                                      </p:to>
                                    </p:set>
                                    <p:anim calcmode="lin" valueType="num">
                                      <p:cBhvr additive="base">
                                        <p:cTn id="33" dur="500" fill="hold"/>
                                        <p:tgtEl>
                                          <p:spTgt spid="1843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par>
                          <p:cTn id="35" fill="hold">
                            <p:stCondLst>
                              <p:cond delay="2850"/>
                            </p:stCondLst>
                            <p:childTnLst>
                              <p:par>
                                <p:cTn id="36" presetID="2" presetClass="entr" presetSubtype="8" fill="hold" nodeType="afterEffect">
                                  <p:stCondLst>
                                    <p:cond delay="0"/>
                                  </p:stCondLst>
                                  <p:childTnLst>
                                    <p:set>
                                      <p:cBhvr>
                                        <p:cTn id="37" dur="1" fill="hold">
                                          <p:stCondLst>
                                            <p:cond delay="0"/>
                                          </p:stCondLst>
                                        </p:cTn>
                                        <p:tgtEl>
                                          <p:spTgt spid="18435">
                                            <p:txEl>
                                              <p:pRg st="6" end="6"/>
                                            </p:txEl>
                                          </p:spTgt>
                                        </p:tgtEl>
                                        <p:attrNameLst>
                                          <p:attrName>style.visibility</p:attrName>
                                        </p:attrNameLst>
                                      </p:cBhvr>
                                      <p:to>
                                        <p:strVal val="visible"/>
                                      </p:to>
                                    </p:set>
                                    <p:anim calcmode="lin" valueType="num">
                                      <p:cBhvr additive="base">
                                        <p:cTn id="38" dur="500" fill="hold"/>
                                        <p:tgtEl>
                                          <p:spTgt spid="18435">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84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650" y="404813"/>
            <a:ext cx="6985000" cy="792162"/>
          </a:xfrm>
        </p:spPr>
        <p:txBody>
          <a:bodyPr>
            <a:normAutofit fontScale="90000"/>
          </a:bodyPr>
          <a:lstStyle/>
          <a:p>
            <a:r>
              <a:rPr lang="zh-CN" altLang="en-US" dirty="0" smtClean="0"/>
              <a:t>配置环境变量</a:t>
            </a:r>
            <a:br>
              <a:rPr lang="en-US" altLang="zh-CN" dirty="0" smtClean="0"/>
            </a:br>
            <a:endParaRPr lang="zh-CN" altLang="en-US" sz="1200" dirty="0" smtClean="0"/>
          </a:p>
        </p:txBody>
      </p:sp>
      <p:sp>
        <p:nvSpPr>
          <p:cNvPr id="20483" name="Rectangle 3"/>
          <p:cNvSpPr>
            <a:spLocks noGrp="1" noChangeArrowheads="1"/>
          </p:cNvSpPr>
          <p:nvPr>
            <p:ph type="body" sz="half" idx="1"/>
          </p:nvPr>
        </p:nvSpPr>
        <p:spPr/>
        <p:txBody>
          <a:bodyPr/>
          <a:lstStyle/>
          <a:p>
            <a:endParaRPr lang="zh-CN" altLang="en-US" sz="2800" b="0" smtClean="0">
              <a:latin typeface="楷体_GB2312" pitchFamily="49" charset="-122"/>
              <a:ea typeface="楷体_GB2312" pitchFamily="49" charset="-122"/>
            </a:endParaRPr>
          </a:p>
          <a:p>
            <a:pPr lvl="1">
              <a:buFont typeface="Arial" panose="020B0604020202020204" pitchFamily="34" charset="0"/>
              <a:buNone/>
            </a:pPr>
            <a:endParaRPr lang="en-US" altLang="zh-CN" smtClean="0"/>
          </a:p>
          <a:p>
            <a:endParaRPr lang="zh-CN" altLang="en-US" sz="2400" b="0" smtClean="0">
              <a:latin typeface="楷体_GB2312" pitchFamily="49" charset="-122"/>
              <a:ea typeface="楷体_GB2312" pitchFamily="49" charset="-122"/>
            </a:endParaRPr>
          </a:p>
          <a:p>
            <a:pPr lvl="1"/>
            <a:endParaRPr lang="en-US" altLang="zh-CN" sz="2000" smtClean="0"/>
          </a:p>
          <a:p>
            <a:pPr>
              <a:buFont typeface="Arial" panose="020B0604020202020204" pitchFamily="34" charset="0"/>
              <a:buNone/>
            </a:pPr>
            <a:endParaRPr lang="en-US" altLang="zh-CN" sz="2400" smtClean="0"/>
          </a:p>
        </p:txBody>
      </p:sp>
      <p:pic>
        <p:nvPicPr>
          <p:cNvPr id="19460" name="Picture 4" descr="computer"/>
          <p:cNvPicPr>
            <a:picLocks noGrp="1" noChangeAspect="1" noChangeArrowheads="1"/>
          </p:cNvPicPr>
          <p:nvPr>
            <p:ph sz="quarter" idx="2"/>
          </p:nvPr>
        </p:nvPicPr>
        <p:blipFill>
          <a:blip r:embed="rId1" cstate="print"/>
          <a:srcRect/>
          <a:stretch>
            <a:fillRect/>
          </a:stretch>
        </p:blipFill>
        <p:spPr>
          <a:xfrm>
            <a:off x="1824038" y="2176463"/>
            <a:ext cx="647700" cy="609600"/>
          </a:xfrm>
          <a:noFill/>
        </p:spPr>
      </p:pic>
      <p:pic>
        <p:nvPicPr>
          <p:cNvPr id="19461" name="Picture 5" descr="port"/>
          <p:cNvPicPr>
            <a:picLocks noGrp="1" noChangeAspect="1" noChangeArrowheads="1"/>
          </p:cNvPicPr>
          <p:nvPr>
            <p:ph sz="quarter" idx="3"/>
          </p:nvPr>
        </p:nvPicPr>
        <p:blipFill>
          <a:blip r:embed="rId2" cstate="print"/>
          <a:srcRect/>
          <a:stretch>
            <a:fillRect/>
          </a:stretch>
        </p:blipFill>
        <p:spPr>
          <a:xfrm>
            <a:off x="2112963" y="2536825"/>
            <a:ext cx="1562100" cy="2000250"/>
          </a:xfrm>
          <a:noFill/>
        </p:spPr>
      </p:pic>
      <p:pic>
        <p:nvPicPr>
          <p:cNvPr id="19462" name="Picture 6" descr="p"/>
          <p:cNvPicPr>
            <a:picLocks noChangeAspect="1" noChangeArrowheads="1"/>
          </p:cNvPicPr>
          <p:nvPr/>
        </p:nvPicPr>
        <p:blipFill>
          <a:blip r:embed="rId3" cstate="print"/>
          <a:srcRect/>
          <a:stretch>
            <a:fillRect/>
          </a:stretch>
        </p:blipFill>
        <p:spPr bwMode="auto">
          <a:xfrm>
            <a:off x="1949450" y="1628775"/>
            <a:ext cx="3990975" cy="4629150"/>
          </a:xfrm>
          <a:prstGeom prst="rect">
            <a:avLst/>
          </a:prstGeom>
          <a:noFill/>
          <a:ln w="9525">
            <a:noFill/>
            <a:miter lim="800000"/>
            <a:headEnd/>
            <a:tailEnd/>
          </a:ln>
        </p:spPr>
      </p:pic>
      <p:pic>
        <p:nvPicPr>
          <p:cNvPr id="19463" name="Picture 7" descr="p7"/>
          <p:cNvPicPr>
            <a:picLocks noChangeAspect="1" noChangeArrowheads="1"/>
          </p:cNvPicPr>
          <p:nvPr/>
        </p:nvPicPr>
        <p:blipFill>
          <a:blip r:embed="rId4" cstate="print"/>
          <a:srcRect/>
          <a:stretch>
            <a:fillRect/>
          </a:stretch>
        </p:blipFill>
        <p:spPr bwMode="auto">
          <a:xfrm>
            <a:off x="2051050" y="2060575"/>
            <a:ext cx="3629025" cy="4019550"/>
          </a:xfrm>
          <a:prstGeom prst="rect">
            <a:avLst/>
          </a:prstGeom>
          <a:noFill/>
          <a:ln w="9525">
            <a:noFill/>
            <a:miter lim="800000"/>
            <a:headEnd/>
            <a:tailEnd/>
          </a:ln>
        </p:spPr>
      </p:pic>
      <p:pic>
        <p:nvPicPr>
          <p:cNvPr id="19464" name="Picture 8" descr="p6"/>
          <p:cNvPicPr>
            <a:picLocks noChangeAspect="1" noChangeArrowheads="1"/>
          </p:cNvPicPr>
          <p:nvPr/>
        </p:nvPicPr>
        <p:blipFill>
          <a:blip r:embed="rId5" cstate="print"/>
          <a:srcRect/>
          <a:stretch>
            <a:fillRect/>
          </a:stretch>
        </p:blipFill>
        <p:spPr bwMode="auto">
          <a:xfrm>
            <a:off x="2987675" y="2492375"/>
            <a:ext cx="3286125" cy="1219200"/>
          </a:xfrm>
          <a:prstGeom prst="rect">
            <a:avLst/>
          </a:prstGeom>
          <a:noFill/>
          <a:ln w="9525">
            <a:noFill/>
            <a:miter lim="800000"/>
            <a:headEnd/>
            <a:tailEnd/>
          </a:ln>
        </p:spPr>
      </p:pic>
      <p:sp>
        <p:nvSpPr>
          <p:cNvPr id="19465" name="Text Box 9"/>
          <p:cNvSpPr txBox="1">
            <a:spLocks noChangeArrowheads="1"/>
          </p:cNvSpPr>
          <p:nvPr/>
        </p:nvSpPr>
        <p:spPr bwMode="auto">
          <a:xfrm>
            <a:off x="1187450" y="3716338"/>
            <a:ext cx="6480175" cy="503237"/>
          </a:xfrm>
          <a:prstGeom prst="rect">
            <a:avLst/>
          </a:prstGeom>
          <a:gradFill rotWithShape="1">
            <a:gsLst>
              <a:gs pos="0">
                <a:srgbClr val="7FCDA6"/>
              </a:gs>
              <a:gs pos="100000">
                <a:srgbClr val="FFFFFF"/>
              </a:gs>
            </a:gsLst>
            <a:lin ang="5400000" scaled="1"/>
          </a:gradFill>
          <a:ln w="31750" cmpd="thinThick">
            <a:solidFill>
              <a:srgbClr val="5C208E"/>
            </a:solidFill>
            <a:miter lim="800000"/>
          </a:ln>
          <a:effectLst>
            <a:outerShdw dist="63500" dir="2212194" algn="ctr" rotWithShape="0">
              <a:schemeClr val="bg2">
                <a:alpha val="50000"/>
              </a:schemeClr>
            </a:outerShdw>
          </a:effectLst>
        </p:spPr>
        <p:txBody>
          <a:bodyPr anchor="ctr"/>
          <a:lstStyle/>
          <a:p>
            <a:pPr algn="ctr">
              <a:spcBef>
                <a:spcPct val="50000"/>
              </a:spcBef>
              <a:defRPr/>
            </a:pPr>
            <a:r>
              <a:rPr lang="zh-CN" altLang="en-US" sz="2400">
                <a:ea typeface="黑体" panose="02010609060101010101" pitchFamily="2" charset="-122"/>
              </a:rPr>
              <a:t>演示环境变量的配置</a:t>
            </a:r>
            <a:r>
              <a:rPr lang="en-US" sz="2400">
                <a:ea typeface="黑体" panose="02010609060101010101" pitchFamily="2" charset="-122"/>
              </a:rPr>
              <a:t>……</a:t>
            </a:r>
            <a:endParaRPr lang="en-US" sz="2400">
              <a:ea typeface="黑体" panose="02010609060101010101" pitchFamily="2" charset="-122"/>
            </a:endParaRPr>
          </a:p>
        </p:txBody>
      </p:sp>
      <p:sp>
        <p:nvSpPr>
          <p:cNvPr id="19466" name="Rectangle 10"/>
          <p:cNvSpPr>
            <a:spLocks noChangeArrowheads="1"/>
          </p:cNvSpPr>
          <p:nvPr/>
        </p:nvSpPr>
        <p:spPr bwMode="auto">
          <a:xfrm>
            <a:off x="3276600" y="3070225"/>
            <a:ext cx="2374900" cy="287338"/>
          </a:xfrm>
          <a:prstGeom prst="rect">
            <a:avLst/>
          </a:prstGeom>
          <a:noFill/>
          <a:ln w="28575">
            <a:solidFill>
              <a:srgbClr val="FF0000"/>
            </a:solidFill>
            <a:prstDash val="sysDot"/>
            <a:miter lim="800000"/>
          </a:ln>
        </p:spPr>
        <p:txBody>
          <a:bodyPr wrap="none" anchor="ctr"/>
          <a:lstStyle/>
          <a:p>
            <a:endParaRPr lang="zh-CN" altLang="en-US"/>
          </a:p>
        </p:txBody>
      </p:sp>
      <p:sp>
        <p:nvSpPr>
          <p:cNvPr id="19467" name="Rectangle 11"/>
          <p:cNvSpPr>
            <a:spLocks noChangeArrowheads="1"/>
          </p:cNvSpPr>
          <p:nvPr/>
        </p:nvSpPr>
        <p:spPr bwMode="auto">
          <a:xfrm>
            <a:off x="3924300" y="5157788"/>
            <a:ext cx="863600" cy="431800"/>
          </a:xfrm>
          <a:prstGeom prst="rect">
            <a:avLst/>
          </a:prstGeom>
          <a:noFill/>
          <a:ln w="28575">
            <a:solidFill>
              <a:srgbClr val="FF0000"/>
            </a:solidFill>
            <a:prstDash val="sysDot"/>
            <a:miter lim="800000"/>
          </a:ln>
        </p:spPr>
        <p:txBody>
          <a:bodyPr wrap="none" anchor="ctr"/>
          <a:lstStyle/>
          <a:p>
            <a:endParaRPr lang="zh-CN" altLang="en-US"/>
          </a:p>
        </p:txBody>
      </p:sp>
      <p:grpSp>
        <p:nvGrpSpPr>
          <p:cNvPr id="2" name="Group 12"/>
          <p:cNvGrpSpPr/>
          <p:nvPr/>
        </p:nvGrpSpPr>
        <p:grpSpPr bwMode="auto">
          <a:xfrm>
            <a:off x="900113" y="2349500"/>
            <a:ext cx="1019175" cy="1001713"/>
            <a:chOff x="0" y="0"/>
            <a:chExt cx="642" cy="631"/>
          </a:xfrm>
        </p:grpSpPr>
        <p:sp>
          <p:nvSpPr>
            <p:cNvPr id="20504" name="Text Box 13"/>
            <p:cNvSpPr txBox="1">
              <a:spLocks noChangeArrowheads="1"/>
            </p:cNvSpPr>
            <p:nvPr/>
          </p:nvSpPr>
          <p:spPr bwMode="auto">
            <a:xfrm>
              <a:off x="0" y="244"/>
              <a:ext cx="454" cy="387"/>
            </a:xfrm>
            <a:prstGeom prst="rect">
              <a:avLst/>
            </a:prstGeom>
            <a:noFill/>
            <a:ln w="9525">
              <a:noFill/>
              <a:miter lim="800000"/>
            </a:ln>
          </p:spPr>
          <p:txBody>
            <a:bodyPr>
              <a:spAutoFit/>
            </a:bodyPr>
            <a:lstStyle/>
            <a:p>
              <a:pPr marL="342900" indent="-342900">
                <a:lnSpc>
                  <a:spcPct val="90000"/>
                </a:lnSpc>
                <a:spcBef>
                  <a:spcPct val="1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rPr>
                <a:t>单击</a:t>
              </a:r>
              <a:endParaRPr lang="zh-CN" altLang="en-US">
                <a:solidFill>
                  <a:schemeClr val="accent2"/>
                </a:solidFill>
                <a:latin typeface="黑体" panose="02010609060101010101" pitchFamily="2" charset="-122"/>
                <a:ea typeface="黑体" panose="02010609060101010101" pitchFamily="2" charset="-122"/>
              </a:endParaRPr>
            </a:p>
            <a:p>
              <a:pPr marL="342900" indent="-342900">
                <a:lnSpc>
                  <a:spcPct val="90000"/>
                </a:lnSpc>
                <a:spcBef>
                  <a:spcPct val="1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rPr>
                <a:t>右键</a:t>
              </a:r>
              <a:endParaRPr lang="zh-CN" altLang="en-US">
                <a:solidFill>
                  <a:schemeClr val="accent2"/>
                </a:solidFill>
                <a:latin typeface="黑体" panose="02010609060101010101" pitchFamily="2" charset="-122"/>
                <a:ea typeface="黑体" panose="02010609060101010101" pitchFamily="2" charset="-122"/>
              </a:endParaRPr>
            </a:p>
          </p:txBody>
        </p:sp>
        <p:sp>
          <p:nvSpPr>
            <p:cNvPr id="20505" name="AutoShape 14"/>
            <p:cNvSpPr>
              <a:spLocks noChangeArrowheads="1"/>
            </p:cNvSpPr>
            <p:nvPr/>
          </p:nvSpPr>
          <p:spPr bwMode="auto">
            <a:xfrm rot="-2712546">
              <a:off x="301" y="208"/>
              <a:ext cx="545" cy="130"/>
            </a:xfrm>
            <a:prstGeom prst="rightArrow">
              <a:avLst>
                <a:gd name="adj1" fmla="val 50000"/>
                <a:gd name="adj2" fmla="val 104808"/>
              </a:avLst>
            </a:prstGeom>
            <a:gradFill rotWithShape="1">
              <a:gsLst>
                <a:gs pos="0">
                  <a:srgbClr val="FFCC00"/>
                </a:gs>
                <a:gs pos="50000">
                  <a:srgbClr val="FFFFFF"/>
                </a:gs>
                <a:gs pos="100000">
                  <a:srgbClr val="FFCC00"/>
                </a:gs>
              </a:gsLst>
              <a:lin ang="0" scaled="1"/>
            </a:gradFill>
            <a:ln w="6350">
              <a:solidFill>
                <a:schemeClr val="tx1"/>
              </a:solidFill>
              <a:miter lim="800000"/>
            </a:ln>
          </p:spPr>
          <p:txBody>
            <a:bodyPr wrap="none" anchor="ctr"/>
            <a:lstStyle/>
            <a:p>
              <a:endParaRPr lang="zh-CN" altLang="en-US"/>
            </a:p>
          </p:txBody>
        </p:sp>
      </p:grpSp>
      <p:grpSp>
        <p:nvGrpSpPr>
          <p:cNvPr id="3" name="Group 15"/>
          <p:cNvGrpSpPr/>
          <p:nvPr/>
        </p:nvGrpSpPr>
        <p:grpSpPr bwMode="auto">
          <a:xfrm>
            <a:off x="3059113" y="1052513"/>
            <a:ext cx="1150937" cy="844550"/>
            <a:chOff x="0" y="0"/>
            <a:chExt cx="725" cy="532"/>
          </a:xfrm>
        </p:grpSpPr>
        <p:sp>
          <p:nvSpPr>
            <p:cNvPr id="20502" name="Text Box 16"/>
            <p:cNvSpPr txBox="1">
              <a:spLocks noChangeArrowheads="1"/>
            </p:cNvSpPr>
            <p:nvPr/>
          </p:nvSpPr>
          <p:spPr bwMode="auto">
            <a:xfrm>
              <a:off x="0" y="0"/>
              <a:ext cx="725" cy="214"/>
            </a:xfrm>
            <a:prstGeom prst="rect">
              <a:avLst/>
            </a:prstGeom>
            <a:noFill/>
            <a:ln w="9525">
              <a:noFill/>
              <a:miter lim="800000"/>
            </a:ln>
          </p:spPr>
          <p:txBody>
            <a:bodyPr>
              <a:spAutoFit/>
            </a:bodyPr>
            <a:lstStyle/>
            <a:p>
              <a:pPr marL="342900" indent="-342900">
                <a:lnSpc>
                  <a:spcPct val="90000"/>
                </a:lnSpc>
                <a:spcBef>
                  <a:spcPct val="1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rPr>
                <a:t>选择高级</a:t>
              </a:r>
              <a:endParaRPr lang="zh-CN" altLang="en-US">
                <a:solidFill>
                  <a:schemeClr val="accent2"/>
                </a:solidFill>
                <a:latin typeface="黑体" panose="02010609060101010101" pitchFamily="2" charset="-122"/>
                <a:ea typeface="黑体" panose="02010609060101010101" pitchFamily="2" charset="-122"/>
              </a:endParaRPr>
            </a:p>
          </p:txBody>
        </p:sp>
        <p:sp>
          <p:nvSpPr>
            <p:cNvPr id="19473" name="AutoShape 17"/>
            <p:cNvSpPr>
              <a:spLocks noChangeArrowheads="1"/>
            </p:cNvSpPr>
            <p:nvPr/>
          </p:nvSpPr>
          <p:spPr bwMode="auto">
            <a:xfrm>
              <a:off x="330" y="214"/>
              <a:ext cx="123" cy="318"/>
            </a:xfrm>
            <a:prstGeom prst="downArrow">
              <a:avLst>
                <a:gd name="adj1" fmla="val 50000"/>
                <a:gd name="adj2" fmla="val 64634"/>
              </a:avLst>
            </a:prstGeom>
            <a:gradFill rotWithShape="1">
              <a:gsLst>
                <a:gs pos="0">
                  <a:srgbClr val="FFCC00"/>
                </a:gs>
                <a:gs pos="50000">
                  <a:schemeClr val="bg1"/>
                </a:gs>
                <a:gs pos="100000">
                  <a:srgbClr val="FFCC00"/>
                </a:gs>
              </a:gsLst>
              <a:lin ang="5400000" scaled="1"/>
            </a:gradFill>
            <a:ln w="6350" cmpd="sng">
              <a:solidFill>
                <a:schemeClr val="tx1"/>
              </a:solidFill>
              <a:miter lim="800000"/>
            </a:ln>
            <a:effectLst/>
          </p:spPr>
          <p:txBody>
            <a:bodyPr wrap="none" anchor="ctr"/>
            <a:lstStyle/>
            <a:p>
              <a:pPr>
                <a:defRPr/>
              </a:pPr>
              <a:endParaRPr lang="zh-CN" altLang="en-US"/>
            </a:p>
          </p:txBody>
        </p:sp>
      </p:grpSp>
      <p:grpSp>
        <p:nvGrpSpPr>
          <p:cNvPr id="4" name="Group 18"/>
          <p:cNvGrpSpPr/>
          <p:nvPr/>
        </p:nvGrpSpPr>
        <p:grpSpPr bwMode="auto">
          <a:xfrm>
            <a:off x="1908175" y="4941888"/>
            <a:ext cx="1295400" cy="1684337"/>
            <a:chOff x="0" y="0"/>
            <a:chExt cx="725" cy="449"/>
          </a:xfrm>
        </p:grpSpPr>
        <p:sp>
          <p:nvSpPr>
            <p:cNvPr id="20498" name="Text Box 19"/>
            <p:cNvSpPr txBox="1">
              <a:spLocks noChangeArrowheads="1"/>
            </p:cNvSpPr>
            <p:nvPr/>
          </p:nvSpPr>
          <p:spPr bwMode="auto">
            <a:xfrm>
              <a:off x="0" y="358"/>
              <a:ext cx="725" cy="91"/>
            </a:xfrm>
            <a:prstGeom prst="rect">
              <a:avLst/>
            </a:prstGeom>
            <a:noFill/>
            <a:ln w="9525">
              <a:noFill/>
              <a:miter lim="800000"/>
            </a:ln>
          </p:spPr>
          <p:txBody>
            <a:bodyPr>
              <a:spAutoFit/>
            </a:bodyPr>
            <a:lstStyle/>
            <a:p>
              <a:pPr marL="342900" indent="-342900">
                <a:lnSpc>
                  <a:spcPct val="90000"/>
                </a:lnSpc>
                <a:spcBef>
                  <a:spcPct val="1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rPr>
                <a:t>选择路径</a:t>
              </a:r>
              <a:endParaRPr lang="zh-CN" altLang="en-US">
                <a:solidFill>
                  <a:schemeClr val="accent2"/>
                </a:solidFill>
                <a:latin typeface="黑体" panose="02010609060101010101" pitchFamily="2" charset="-122"/>
                <a:ea typeface="黑体" panose="02010609060101010101" pitchFamily="2" charset="-122"/>
              </a:endParaRPr>
            </a:p>
          </p:txBody>
        </p:sp>
        <p:sp>
          <p:nvSpPr>
            <p:cNvPr id="19476" name="AutoShape 20"/>
            <p:cNvSpPr>
              <a:spLocks noChangeArrowheads="1"/>
            </p:cNvSpPr>
            <p:nvPr/>
          </p:nvSpPr>
          <p:spPr bwMode="auto">
            <a:xfrm flipV="1">
              <a:off x="272" y="0"/>
              <a:ext cx="136" cy="363"/>
            </a:xfrm>
            <a:prstGeom prst="downArrow">
              <a:avLst>
                <a:gd name="adj1" fmla="val 50000"/>
                <a:gd name="adj2" fmla="val 66728"/>
              </a:avLst>
            </a:prstGeom>
            <a:gradFill rotWithShape="1">
              <a:gsLst>
                <a:gs pos="0">
                  <a:srgbClr val="FFCC00">
                    <a:alpha val="56000"/>
                  </a:srgbClr>
                </a:gs>
                <a:gs pos="50000">
                  <a:schemeClr val="bg1"/>
                </a:gs>
                <a:gs pos="100000">
                  <a:srgbClr val="FFCC00">
                    <a:alpha val="56000"/>
                  </a:srgbClr>
                </a:gs>
              </a:gsLst>
              <a:lin ang="5400000" scaled="1"/>
            </a:gradFill>
            <a:ln w="6350" cmpd="sng">
              <a:solidFill>
                <a:schemeClr val="tx1"/>
              </a:solidFill>
              <a:miter lim="800000"/>
            </a:ln>
            <a:effectLst/>
          </p:spPr>
          <p:txBody>
            <a:bodyPr wrap="none" anchor="ctr"/>
            <a:lstStyle/>
            <a:p>
              <a:pPr>
                <a:defRPr/>
              </a:pPr>
              <a:endParaRPr lang="zh-CN" altLang="en-US"/>
            </a:p>
          </p:txBody>
        </p:sp>
      </p:grpSp>
      <p:grpSp>
        <p:nvGrpSpPr>
          <p:cNvPr id="5" name="Group 21"/>
          <p:cNvGrpSpPr/>
          <p:nvPr/>
        </p:nvGrpSpPr>
        <p:grpSpPr bwMode="auto">
          <a:xfrm>
            <a:off x="4859338" y="2060575"/>
            <a:ext cx="3743325" cy="790575"/>
            <a:chOff x="0" y="0"/>
            <a:chExt cx="2358" cy="498"/>
          </a:xfrm>
        </p:grpSpPr>
        <p:sp>
          <p:nvSpPr>
            <p:cNvPr id="20496" name="Text Box 22"/>
            <p:cNvSpPr txBox="1">
              <a:spLocks noChangeArrowheads="1"/>
            </p:cNvSpPr>
            <p:nvPr/>
          </p:nvSpPr>
          <p:spPr bwMode="auto">
            <a:xfrm>
              <a:off x="1633" y="0"/>
              <a:ext cx="725" cy="231"/>
            </a:xfrm>
            <a:prstGeom prst="rect">
              <a:avLst/>
            </a:prstGeom>
            <a:noFill/>
            <a:ln w="9525">
              <a:noFill/>
              <a:miter lim="800000"/>
            </a:ln>
          </p:spPr>
          <p:txBody>
            <a:bodyPr>
              <a:spAutoFit/>
            </a:bodyPr>
            <a:lstStyle/>
            <a:p>
              <a:pPr marL="342900" indent="-342900">
                <a:spcBef>
                  <a:spcPct val="5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rPr>
                <a:t>添加路径</a:t>
              </a:r>
              <a:endParaRPr lang="zh-CN" altLang="en-US">
                <a:solidFill>
                  <a:schemeClr val="accent2"/>
                </a:solidFill>
                <a:latin typeface="黑体" panose="02010609060101010101" pitchFamily="2" charset="-122"/>
                <a:ea typeface="黑体" panose="02010609060101010101" pitchFamily="2" charset="-122"/>
              </a:endParaRPr>
            </a:p>
          </p:txBody>
        </p:sp>
        <p:sp>
          <p:nvSpPr>
            <p:cNvPr id="20497" name="AutoShape 23"/>
            <p:cNvSpPr>
              <a:spLocks noChangeArrowheads="1"/>
            </p:cNvSpPr>
            <p:nvPr/>
          </p:nvSpPr>
          <p:spPr bwMode="auto">
            <a:xfrm rot="-1103760">
              <a:off x="0" y="363"/>
              <a:ext cx="1686" cy="135"/>
            </a:xfrm>
            <a:prstGeom prst="leftArrow">
              <a:avLst>
                <a:gd name="adj1" fmla="val 50000"/>
                <a:gd name="adj2" fmla="val 312222"/>
              </a:avLst>
            </a:prstGeom>
            <a:gradFill rotWithShape="1">
              <a:gsLst>
                <a:gs pos="0">
                  <a:srgbClr val="FFCC00">
                    <a:alpha val="62000"/>
                  </a:srgbClr>
                </a:gs>
                <a:gs pos="100000">
                  <a:schemeClr val="bg1"/>
                </a:gs>
              </a:gsLst>
              <a:lin ang="5400000" scaled="1"/>
            </a:gradFill>
            <a:ln w="6350">
              <a:solidFill>
                <a:schemeClr val="tx1"/>
              </a:solidFill>
              <a:miter lim="800000"/>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46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9462"/>
                                        </p:tgtEl>
                                        <p:attrNameLst>
                                          <p:attrName>style.visibility</p:attrName>
                                        </p:attrNameLst>
                                      </p:cBhvr>
                                      <p:to>
                                        <p:strVal val="visible"/>
                                      </p:to>
                                    </p:set>
                                    <p:animEffect transition="in" filter="randombar(horizontal)">
                                      <p:cBhvr>
                                        <p:cTn id="20" dur="500"/>
                                        <p:tgtEl>
                                          <p:spTgt spid="1946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9463"/>
                                        </p:tgtEl>
                                        <p:attrNameLst>
                                          <p:attrName>style.visibility</p:attrName>
                                        </p:attrNameLst>
                                      </p:cBhvr>
                                      <p:to>
                                        <p:strVal val="visible"/>
                                      </p:to>
                                    </p:set>
                                    <p:animEffect transition="in" filter="dissolve">
                                      <p:cBhvr>
                                        <p:cTn id="30" dur="500"/>
                                        <p:tgtEl>
                                          <p:spTgt spid="1946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19467"/>
                                        </p:tgtEl>
                                        <p:attrNameLst>
                                          <p:attrName>style.visibility</p:attrName>
                                        </p:attrNameLst>
                                      </p:cBhvr>
                                      <p:to>
                                        <p:strVal val="visible"/>
                                      </p:to>
                                    </p:set>
                                    <p:anim calcmode="lin" valueType="num">
                                      <p:cBhvr>
                                        <p:cTn id="40" dur="500" fill="hold"/>
                                        <p:tgtEl>
                                          <p:spTgt spid="19467"/>
                                        </p:tgtEl>
                                        <p:attrNameLst>
                                          <p:attrName>ppt_w</p:attrName>
                                        </p:attrNameLst>
                                      </p:cBhvr>
                                      <p:tavLst>
                                        <p:tav tm="0">
                                          <p:val>
                                            <p:fltVal val="0"/>
                                          </p:val>
                                        </p:tav>
                                        <p:tav tm="100000">
                                          <p:val>
                                            <p:strVal val="#ppt_w"/>
                                          </p:val>
                                        </p:tav>
                                      </p:tavLst>
                                    </p:anim>
                                    <p:anim calcmode="lin" valueType="num">
                                      <p:cBhvr>
                                        <p:cTn id="41" dur="500" fill="hold"/>
                                        <p:tgtEl>
                                          <p:spTgt spid="19467"/>
                                        </p:tgtEl>
                                        <p:attrNameLst>
                                          <p:attrName>ppt_h</p:attrName>
                                        </p:attrNameLst>
                                      </p:cBhvr>
                                      <p:tavLst>
                                        <p:tav tm="0">
                                          <p:val>
                                            <p:fltVal val="0"/>
                                          </p:val>
                                        </p:tav>
                                        <p:tav tm="100000">
                                          <p:val>
                                            <p:strVal val="#ppt_h"/>
                                          </p:val>
                                        </p:tav>
                                      </p:tavLst>
                                    </p:anim>
                                    <p:anim calcmode="lin" valueType="num">
                                      <p:cBhvr>
                                        <p:cTn id="42" dur="500" fill="hold"/>
                                        <p:tgtEl>
                                          <p:spTgt spid="19467"/>
                                        </p:tgtEl>
                                        <p:attrNameLst>
                                          <p:attrName>style.rotation</p:attrName>
                                        </p:attrNameLst>
                                      </p:cBhvr>
                                      <p:tavLst>
                                        <p:tav tm="0">
                                          <p:val>
                                            <p:fltVal val="360"/>
                                          </p:val>
                                        </p:tav>
                                        <p:tav tm="100000">
                                          <p:val>
                                            <p:fltVal val="0"/>
                                          </p:val>
                                        </p:tav>
                                      </p:tavLst>
                                    </p:anim>
                                    <p:animEffect transition="in" filter="fade">
                                      <p:cBhvr>
                                        <p:cTn id="43" dur="500"/>
                                        <p:tgtEl>
                                          <p:spTgt spid="1946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946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19466"/>
                                        </p:tgtEl>
                                        <p:attrNameLst>
                                          <p:attrName>style.visibility</p:attrName>
                                        </p:attrNameLst>
                                      </p:cBhvr>
                                      <p:to>
                                        <p:strVal val="visible"/>
                                      </p:to>
                                    </p:set>
                                    <p:animEffect transition="in" filter="fade">
                                      <p:cBhvr>
                                        <p:cTn id="52" dur="800" decel="100000"/>
                                        <p:tgtEl>
                                          <p:spTgt spid="19466"/>
                                        </p:tgtEl>
                                      </p:cBhvr>
                                    </p:animEffect>
                                    <p:anim calcmode="lin" valueType="num">
                                      <p:cBhvr>
                                        <p:cTn id="53" dur="800" decel="100000" fill="hold"/>
                                        <p:tgtEl>
                                          <p:spTgt spid="19466"/>
                                        </p:tgtEl>
                                        <p:attrNameLst>
                                          <p:attrName>style.rotation</p:attrName>
                                        </p:attrNameLst>
                                      </p:cBhvr>
                                      <p:tavLst>
                                        <p:tav tm="0">
                                          <p:val>
                                            <p:fltVal val="-90"/>
                                          </p:val>
                                        </p:tav>
                                        <p:tav tm="100000">
                                          <p:val>
                                            <p:fltVal val="0"/>
                                          </p:val>
                                        </p:tav>
                                      </p:tavLst>
                                    </p:anim>
                                    <p:anim calcmode="lin" valueType="num">
                                      <p:cBhvr>
                                        <p:cTn id="54" dur="800" decel="100000" fill="hold"/>
                                        <p:tgtEl>
                                          <p:spTgt spid="19466"/>
                                        </p:tgtEl>
                                        <p:attrNameLst>
                                          <p:attrName>ppt_x</p:attrName>
                                        </p:attrNameLst>
                                      </p:cBhvr>
                                      <p:tavLst>
                                        <p:tav tm="0">
                                          <p:val>
                                            <p:strVal val="#ppt_x+0.4"/>
                                          </p:val>
                                        </p:tav>
                                        <p:tav tm="100000">
                                          <p:val>
                                            <p:strVal val="#ppt_x-0.05"/>
                                          </p:val>
                                        </p:tav>
                                      </p:tavLst>
                                    </p:anim>
                                    <p:anim calcmode="lin" valueType="num">
                                      <p:cBhvr>
                                        <p:cTn id="55" dur="800" decel="100000" fill="hold"/>
                                        <p:tgtEl>
                                          <p:spTgt spid="19466"/>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19466"/>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19466"/>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10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41" presetClass="entr" presetSubtype="0" fill="hold" grpId="0" nodeType="clickEffect">
                                  <p:stCondLst>
                                    <p:cond delay="0"/>
                                  </p:stCondLst>
                                  <p:iterate type="lt">
                                    <p:tmPct val="10000"/>
                                  </p:iterate>
                                  <p:childTnLst>
                                    <p:set>
                                      <p:cBhvr>
                                        <p:cTn id="66" dur="1" fill="hold">
                                          <p:stCondLst>
                                            <p:cond delay="0"/>
                                          </p:stCondLst>
                                        </p:cTn>
                                        <p:tgtEl>
                                          <p:spTgt spid="19465"/>
                                        </p:tgtEl>
                                        <p:attrNameLst>
                                          <p:attrName>style.visibility</p:attrName>
                                        </p:attrNameLst>
                                      </p:cBhvr>
                                      <p:to>
                                        <p:strVal val="visible"/>
                                      </p:to>
                                    </p:set>
                                    <p:anim calcmode="lin" valueType="num">
                                      <p:cBhvr>
                                        <p:cTn id="67" dur="500" fill="hold"/>
                                        <p:tgtEl>
                                          <p:spTgt spid="19465"/>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9465"/>
                                        </p:tgtEl>
                                        <p:attrNameLst>
                                          <p:attrName>ppt_y</p:attrName>
                                        </p:attrNameLst>
                                      </p:cBhvr>
                                      <p:tavLst>
                                        <p:tav tm="0">
                                          <p:val>
                                            <p:strVal val="#ppt_y"/>
                                          </p:val>
                                        </p:tav>
                                        <p:tav tm="100000">
                                          <p:val>
                                            <p:strVal val="#ppt_y"/>
                                          </p:val>
                                        </p:tav>
                                      </p:tavLst>
                                    </p:anim>
                                    <p:anim calcmode="lin" valueType="num">
                                      <p:cBhvr>
                                        <p:cTn id="69" dur="500" fill="hold"/>
                                        <p:tgtEl>
                                          <p:spTgt spid="19465"/>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9465"/>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9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autoUpdateAnimBg="0"/>
      <p:bldP spid="19466" grpId="0" animBg="1"/>
      <p:bldP spid="1946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normAutofit fontScale="90000"/>
          </a:bodyPr>
          <a:lstStyle/>
          <a:p>
            <a:r>
              <a:rPr lang="zh-CN" altLang="en-US" dirty="0" smtClean="0"/>
              <a:t>配置环境变量</a:t>
            </a:r>
            <a:endParaRPr lang="zh-CN" altLang="en-US" dirty="0" smtClean="0"/>
          </a:p>
        </p:txBody>
      </p:sp>
      <p:sp>
        <p:nvSpPr>
          <p:cNvPr id="21507" name="文本占位符 2"/>
          <p:cNvSpPr>
            <a:spLocks noGrp="1"/>
          </p:cNvSpPr>
          <p:nvPr>
            <p:ph type="body" sz="half" idx="1"/>
          </p:nvPr>
        </p:nvSpPr>
        <p:spPr>
          <a:xfrm>
            <a:off x="457200" y="1341438"/>
            <a:ext cx="8075613" cy="4784725"/>
          </a:xfrm>
        </p:spPr>
        <p:txBody>
          <a:bodyPr/>
          <a:lstStyle/>
          <a:p>
            <a:r>
              <a:rPr lang="zh-CN" altLang="en-US" dirty="0" smtClean="0"/>
              <a:t>环境变量是什么</a:t>
            </a:r>
            <a:endParaRPr lang="en-US" altLang="zh-CN" dirty="0" smtClean="0"/>
          </a:p>
          <a:p>
            <a:pPr lvl="1"/>
            <a:r>
              <a:rPr lang="zh-CN" altLang="en-US" dirty="0"/>
              <a:t>是操作系统上定义的变量，可以被</a:t>
            </a:r>
            <a:r>
              <a:rPr lang="en-US" altLang="zh-CN" dirty="0"/>
              <a:t>OS</a:t>
            </a:r>
            <a:r>
              <a:rPr lang="zh-CN" altLang="en-US" dirty="0"/>
              <a:t>上所有程序访问</a:t>
            </a:r>
            <a:r>
              <a:rPr lang="zh-CN" altLang="en-US" dirty="0" smtClean="0"/>
              <a:t>。</a:t>
            </a:r>
            <a:endParaRPr lang="zh-CN" altLang="en-US" dirty="0" smtClean="0"/>
          </a:p>
          <a:p>
            <a:pPr lvl="1"/>
            <a:r>
              <a:rPr lang="zh-CN" altLang="en-US" dirty="0" smtClean="0"/>
              <a:t>例如</a:t>
            </a:r>
            <a:r>
              <a:rPr lang="en-US" altLang="zh-CN" dirty="0" smtClean="0"/>
              <a:t>path</a:t>
            </a:r>
            <a:r>
              <a:rPr lang="zh-CN" altLang="en-US" dirty="0" smtClean="0"/>
              <a:t>，当要求系统运行一个程序</a:t>
            </a:r>
            <a:r>
              <a:rPr lang="en-US" altLang="zh-CN" dirty="0" smtClean="0"/>
              <a:t>(</a:t>
            </a:r>
            <a:r>
              <a:rPr lang="zh-CN" altLang="en-US" dirty="0" smtClean="0"/>
              <a:t>命令行窗口的命令</a:t>
            </a:r>
            <a:r>
              <a:rPr lang="en-US" altLang="zh-CN" dirty="0" smtClean="0"/>
              <a:t>)</a:t>
            </a:r>
            <a:r>
              <a:rPr lang="zh-CN" altLang="en-US" dirty="0" smtClean="0"/>
              <a:t>而没有告诉它程序所在的完整路径时，系统除了在当前目录下面寻找此程序外，还应到</a:t>
            </a:r>
            <a:r>
              <a:rPr lang="en-US" altLang="zh-CN" dirty="0" smtClean="0"/>
              <a:t>path</a:t>
            </a:r>
            <a:r>
              <a:rPr lang="zh-CN" altLang="en-US" dirty="0" smtClean="0"/>
              <a:t>中指定的路径去找。</a:t>
            </a:r>
            <a:endParaRPr lang="zh-CN" altLang="en-US" dirty="0" smtClean="0"/>
          </a:p>
          <a:p>
            <a:pPr lvl="1"/>
            <a:r>
              <a:rPr lang="zh-CN" altLang="en-US" dirty="0" smtClean="0"/>
              <a:t>用户通过设置环境变量，来更好的运行进程。</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96850"/>
            <a:ext cx="7988300" cy="1104900"/>
          </a:xfrm>
        </p:spPr>
        <p:txBody>
          <a:bodyPr/>
          <a:lstStyle/>
          <a:p>
            <a:pPr eaLnBrk="1" hangingPunct="1"/>
            <a:r>
              <a:rPr lang="zh-CN" altLang="en-US" smtClean="0">
                <a:solidFill>
                  <a:schemeClr val="tx1"/>
                </a:solidFill>
              </a:rPr>
              <a:t>开发</a:t>
            </a:r>
            <a:r>
              <a:rPr lang="en-US" altLang="zh-CN" smtClean="0">
                <a:solidFill>
                  <a:schemeClr val="tx1"/>
                </a:solidFill>
              </a:rPr>
              <a:t>Java</a:t>
            </a:r>
            <a:r>
              <a:rPr lang="zh-CN" altLang="en-US" smtClean="0">
                <a:solidFill>
                  <a:schemeClr val="tx1"/>
                </a:solidFill>
              </a:rPr>
              <a:t>程序</a:t>
            </a:r>
            <a:endParaRPr lang="zh-CN" altLang="en-US" smtClean="0">
              <a:solidFill>
                <a:schemeClr val="tx1"/>
              </a:solidFill>
            </a:endParaRPr>
          </a:p>
        </p:txBody>
      </p:sp>
      <p:sp>
        <p:nvSpPr>
          <p:cNvPr id="20483" name="Rectangle 6"/>
          <p:cNvSpPr>
            <a:spLocks noGrp="1" noChangeArrowheads="1"/>
          </p:cNvSpPr>
          <p:nvPr>
            <p:ph type="body" idx="4294967295"/>
          </p:nvPr>
        </p:nvSpPr>
        <p:spPr>
          <a:xfrm>
            <a:off x="914400" y="1341438"/>
            <a:ext cx="8229600" cy="5184775"/>
          </a:xfrm>
          <a:noFill/>
        </p:spPr>
        <p:txBody>
          <a:bodyPr/>
          <a:lstStyle/>
          <a:p>
            <a:pPr marL="533400" indent="-533400" eaLnBrk="1" hangingPunct="1"/>
            <a:r>
              <a:rPr lang="zh-CN" altLang="en-US" smtClean="0"/>
              <a:t>三步走</a:t>
            </a:r>
            <a:endParaRPr lang="zh-CN" altLang="en-US" smtClean="0"/>
          </a:p>
          <a:p>
            <a:pPr marL="533400" indent="-533400" eaLnBrk="1" hangingPunct="1"/>
            <a:endParaRPr lang="en-US" altLang="zh-CN" smtClean="0"/>
          </a:p>
        </p:txBody>
      </p:sp>
      <p:pic>
        <p:nvPicPr>
          <p:cNvPr id="20484" name="Picture 28" descr="程序开发过程"/>
          <p:cNvPicPr>
            <a:picLocks noChangeAspect="1" noChangeArrowheads="1"/>
          </p:cNvPicPr>
          <p:nvPr/>
        </p:nvPicPr>
        <p:blipFill>
          <a:blip r:embed="rId1" cstate="print"/>
          <a:srcRect/>
          <a:stretch>
            <a:fillRect/>
          </a:stretch>
        </p:blipFill>
        <p:spPr bwMode="auto">
          <a:xfrm>
            <a:off x="119063" y="3721100"/>
            <a:ext cx="8905875" cy="1724025"/>
          </a:xfrm>
          <a:prstGeom prst="rect">
            <a:avLst/>
          </a:prstGeom>
          <a:noFill/>
          <a:ln w="9525">
            <a:noFill/>
            <a:miter lim="800000"/>
            <a:headEnd/>
            <a:tailEnd/>
          </a:ln>
        </p:spPr>
      </p:pic>
      <p:sp>
        <p:nvSpPr>
          <p:cNvPr id="20485" name="AutoShape 29"/>
          <p:cNvSpPr>
            <a:spLocks noChangeArrowheads="1"/>
          </p:cNvSpPr>
          <p:nvPr/>
        </p:nvSpPr>
        <p:spPr bwMode="auto">
          <a:xfrm>
            <a:off x="661988" y="2205038"/>
            <a:ext cx="1965325" cy="503237"/>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ln>
          <a:effectLst>
            <a:outerShdw dist="117088" dir="8363922" algn="ctr" rotWithShape="0">
              <a:schemeClr val="bg2">
                <a:alpha val="50000"/>
              </a:schemeClr>
            </a:outerShdw>
          </a:effectLst>
        </p:spPr>
        <p:txBody>
          <a:bodyPr wrap="none" anchor="ctr"/>
          <a:lstStyle/>
          <a:p>
            <a:pPr>
              <a:defRPr/>
            </a:pPr>
            <a:r>
              <a:rPr lang="en-US" b="1" dirty="0">
                <a:ea typeface="黑体" panose="02010609060101010101" pitchFamily="2" charset="-122"/>
              </a:rPr>
              <a:t>1</a:t>
            </a:r>
            <a:r>
              <a:rPr lang="zh-CN" altLang="en-US" b="1" dirty="0">
                <a:ea typeface="黑体" panose="02010609060101010101" pitchFamily="2" charset="-122"/>
              </a:rPr>
              <a:t>、编写源程序</a:t>
            </a:r>
            <a:endParaRPr lang="zh-CN" altLang="en-US" b="1" dirty="0">
              <a:ea typeface="黑体" panose="02010609060101010101" pitchFamily="2" charset="-122"/>
            </a:endParaRPr>
          </a:p>
        </p:txBody>
      </p:sp>
      <p:sp>
        <p:nvSpPr>
          <p:cNvPr id="20486" name="AutoShape 30"/>
          <p:cNvSpPr>
            <a:spLocks noChangeArrowheads="1"/>
          </p:cNvSpPr>
          <p:nvPr/>
        </p:nvSpPr>
        <p:spPr bwMode="auto">
          <a:xfrm>
            <a:off x="3635375" y="2205038"/>
            <a:ext cx="1965325" cy="503237"/>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ln>
          <a:effectLst>
            <a:outerShdw dist="117088" dir="8363922" algn="ctr" rotWithShape="0">
              <a:schemeClr val="bg2">
                <a:alpha val="50000"/>
              </a:schemeClr>
            </a:outerShdw>
          </a:effectLst>
        </p:spPr>
        <p:txBody>
          <a:bodyPr wrap="none" anchor="ctr"/>
          <a:lstStyle/>
          <a:p>
            <a:pPr>
              <a:defRPr/>
            </a:pPr>
            <a:r>
              <a:rPr lang="en-US" b="1" dirty="0">
                <a:ea typeface="黑体" panose="02010609060101010101" pitchFamily="2" charset="-122"/>
              </a:rPr>
              <a:t>2</a:t>
            </a:r>
            <a:r>
              <a:rPr lang="zh-CN" altLang="en-US" b="1" dirty="0">
                <a:ea typeface="黑体" panose="02010609060101010101" pitchFamily="2" charset="-122"/>
              </a:rPr>
              <a:t>、编译源程序</a:t>
            </a:r>
            <a:endParaRPr lang="zh-CN" altLang="en-US" b="1" dirty="0">
              <a:ea typeface="黑体" panose="02010609060101010101" pitchFamily="2" charset="-122"/>
            </a:endParaRPr>
          </a:p>
        </p:txBody>
      </p:sp>
      <p:sp>
        <p:nvSpPr>
          <p:cNvPr id="20487" name="AutoShape 31"/>
          <p:cNvSpPr>
            <a:spLocks noChangeArrowheads="1"/>
          </p:cNvSpPr>
          <p:nvPr/>
        </p:nvSpPr>
        <p:spPr bwMode="auto">
          <a:xfrm>
            <a:off x="6638925" y="2205038"/>
            <a:ext cx="1965325" cy="503237"/>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ln>
          <a:effectLst>
            <a:outerShdw dist="117088" dir="8363922" algn="ctr" rotWithShape="0">
              <a:schemeClr val="bg2">
                <a:alpha val="50000"/>
              </a:schemeClr>
            </a:outerShdw>
          </a:effectLst>
        </p:spPr>
        <p:txBody>
          <a:bodyPr wrap="none" anchor="ctr"/>
          <a:lstStyle/>
          <a:p>
            <a:pPr>
              <a:defRPr/>
            </a:pPr>
            <a:r>
              <a:rPr lang="en-US" b="1" dirty="0">
                <a:ea typeface="黑体" panose="02010609060101010101" pitchFamily="2" charset="-122"/>
              </a:rPr>
              <a:t>3</a:t>
            </a:r>
            <a:r>
              <a:rPr lang="zh-CN" altLang="en-US" b="1" dirty="0">
                <a:ea typeface="黑体" panose="02010609060101010101" pitchFamily="2" charset="-122"/>
              </a:rPr>
              <a:t>、运行</a:t>
            </a:r>
            <a:endParaRPr lang="zh-CN" altLang="en-US" b="1" dirty="0">
              <a:ea typeface="黑体" panose="02010609060101010101" pitchFamily="2" charset="-122"/>
            </a:endParaRPr>
          </a:p>
        </p:txBody>
      </p:sp>
      <p:sp>
        <p:nvSpPr>
          <p:cNvPr id="20488" name="Freeform 32"/>
          <p:cNvSpPr/>
          <p:nvPr/>
        </p:nvSpPr>
        <p:spPr bwMode="auto">
          <a:xfrm rot="10800000">
            <a:off x="900113" y="2854325"/>
            <a:ext cx="358775" cy="719138"/>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gradFill rotWithShape="1">
            <a:gsLst>
              <a:gs pos="0">
                <a:srgbClr val="B563CF"/>
              </a:gs>
              <a:gs pos="100000">
                <a:srgbClr val="FFFFFF"/>
              </a:gs>
            </a:gsLst>
            <a:lin ang="5400000" scaled="1"/>
          </a:gradFill>
          <a:ln w="9525" cmpd="sng">
            <a:solidFill>
              <a:srgbClr val="800080"/>
            </a:solidFill>
            <a:miter lim="800000"/>
          </a:ln>
        </p:spPr>
        <p:txBody>
          <a:bodyPr/>
          <a:lstStyle/>
          <a:p>
            <a:endParaRPr lang="zh-CN" altLang="en-US"/>
          </a:p>
        </p:txBody>
      </p:sp>
      <p:sp>
        <p:nvSpPr>
          <p:cNvPr id="20489" name="Freeform 34"/>
          <p:cNvSpPr/>
          <p:nvPr/>
        </p:nvSpPr>
        <p:spPr bwMode="auto">
          <a:xfrm rot="10800000">
            <a:off x="4427538" y="2852738"/>
            <a:ext cx="358775" cy="71913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gradFill rotWithShape="1">
            <a:gsLst>
              <a:gs pos="0">
                <a:srgbClr val="B563CF"/>
              </a:gs>
              <a:gs pos="100000">
                <a:srgbClr val="FFFFFF"/>
              </a:gs>
            </a:gsLst>
            <a:lin ang="5400000" scaled="1"/>
          </a:gradFill>
          <a:ln w="9525" cmpd="sng">
            <a:solidFill>
              <a:srgbClr val="800080"/>
            </a:solidFill>
            <a:miter lim="800000"/>
          </a:ln>
        </p:spPr>
        <p:txBody>
          <a:bodyPr/>
          <a:lstStyle/>
          <a:p>
            <a:endParaRPr lang="zh-CN" altLang="en-US"/>
          </a:p>
        </p:txBody>
      </p:sp>
      <p:sp>
        <p:nvSpPr>
          <p:cNvPr id="20490" name="Freeform 35"/>
          <p:cNvSpPr/>
          <p:nvPr/>
        </p:nvSpPr>
        <p:spPr bwMode="auto">
          <a:xfrm rot="10800000">
            <a:off x="7524750" y="2852738"/>
            <a:ext cx="358775" cy="71913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gradFill rotWithShape="1">
            <a:gsLst>
              <a:gs pos="0">
                <a:srgbClr val="B563CF"/>
              </a:gs>
              <a:gs pos="100000">
                <a:srgbClr val="FFFFFF"/>
              </a:gs>
            </a:gsLst>
            <a:lin ang="5400000" scaled="1"/>
          </a:gradFill>
          <a:ln w="9525" cmpd="sng">
            <a:solidFill>
              <a:srgbClr val="800080"/>
            </a:solidFill>
            <a:miter lim="800000"/>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left)">
                                      <p:cBhvr>
                                        <p:cTn id="7" dur="500"/>
                                        <p:tgtEl>
                                          <p:spTgt spid="2048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85"/>
                                        </p:tgtEl>
                                        <p:attrNameLst>
                                          <p:attrName>style.visibility</p:attrName>
                                        </p:attrNameLst>
                                      </p:cBhvr>
                                      <p:to>
                                        <p:strVal val="visible"/>
                                      </p:to>
                                    </p:set>
                                    <p:animEffect transition="in" filter="wipe(left)">
                                      <p:cBhvr>
                                        <p:cTn id="11" dur="500"/>
                                        <p:tgtEl>
                                          <p:spTgt spid="2048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486"/>
                                        </p:tgtEl>
                                        <p:attrNameLst>
                                          <p:attrName>style.visibility</p:attrName>
                                        </p:attrNameLst>
                                      </p:cBhvr>
                                      <p:to>
                                        <p:strVal val="visible"/>
                                      </p:to>
                                    </p:set>
                                    <p:animEffect transition="in" filter="wipe(left)">
                                      <p:cBhvr>
                                        <p:cTn id="15" dur="500"/>
                                        <p:tgtEl>
                                          <p:spTgt spid="2048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487"/>
                                        </p:tgtEl>
                                        <p:attrNameLst>
                                          <p:attrName>style.visibility</p:attrName>
                                        </p:attrNameLst>
                                      </p:cBhvr>
                                      <p:to>
                                        <p:strVal val="visible"/>
                                      </p:to>
                                    </p:set>
                                    <p:animEffect transition="in" filter="wipe(left)">
                                      <p:cBhvr>
                                        <p:cTn id="19" dur="500"/>
                                        <p:tgtEl>
                                          <p:spTgt spid="2048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0488"/>
                                        </p:tgtEl>
                                        <p:attrNameLst>
                                          <p:attrName>style.visibility</p:attrName>
                                        </p:attrNameLst>
                                      </p:cBhvr>
                                      <p:to>
                                        <p:strVal val="visible"/>
                                      </p:to>
                                    </p:set>
                                    <p:animEffect transition="in" filter="wipe(up)">
                                      <p:cBhvr>
                                        <p:cTn id="23" dur="500"/>
                                        <p:tgtEl>
                                          <p:spTgt spid="2048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0489"/>
                                        </p:tgtEl>
                                        <p:attrNameLst>
                                          <p:attrName>style.visibility</p:attrName>
                                        </p:attrNameLst>
                                      </p:cBhvr>
                                      <p:to>
                                        <p:strVal val="visible"/>
                                      </p:to>
                                    </p:set>
                                    <p:animEffect transition="in" filter="wipe(up)">
                                      <p:cBhvr>
                                        <p:cTn id="26" dur="500"/>
                                        <p:tgtEl>
                                          <p:spTgt spid="2048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0490"/>
                                        </p:tgtEl>
                                        <p:attrNameLst>
                                          <p:attrName>style.visibility</p:attrName>
                                        </p:attrNameLst>
                                      </p:cBhvr>
                                      <p:to>
                                        <p:strVal val="visible"/>
                                      </p:to>
                                    </p:set>
                                    <p:animEffect transition="in" filter="wipe(up)">
                                      <p:cBhvr>
                                        <p:cTn id="29" dur="500"/>
                                        <p:tgtEl>
                                          <p:spTgt spid="20490"/>
                                        </p:tgtEl>
                                      </p:cBhvr>
                                    </p:animEffect>
                                  </p:childTnLst>
                                </p:cTn>
                              </p:par>
                            </p:childTnLst>
                          </p:cTn>
                        </p:par>
                        <p:par>
                          <p:cTn id="30" fill="hold">
                            <p:stCondLst>
                              <p:cond delay="2500"/>
                            </p:stCondLst>
                            <p:childTnLst>
                              <p:par>
                                <p:cTn id="31" presetID="5" presetClass="entr" presetSubtype="10" fill="hold" nodeType="afterEffect">
                                  <p:stCondLst>
                                    <p:cond delay="0"/>
                                  </p:stCondLst>
                                  <p:childTnLst>
                                    <p:set>
                                      <p:cBhvr>
                                        <p:cTn id="32" dur="1" fill="hold">
                                          <p:stCondLst>
                                            <p:cond delay="0"/>
                                          </p:stCondLst>
                                        </p:cTn>
                                        <p:tgtEl>
                                          <p:spTgt spid="20484"/>
                                        </p:tgtEl>
                                        <p:attrNameLst>
                                          <p:attrName>style.visibility</p:attrName>
                                        </p:attrNameLst>
                                      </p:cBhvr>
                                      <p:to>
                                        <p:strVal val="visible"/>
                                      </p:to>
                                    </p:set>
                                    <p:animEffect transition="in" filter="checkerboard(across)">
                                      <p:cBhvr>
                                        <p:cTn id="33"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autoUpdateAnimBg="0"/>
      <p:bldP spid="20486" grpId="0" animBg="1" autoUpdateAnimBg="0"/>
      <p:bldP spid="20487" grpId="0" animBg="1" autoUpdateAnimBg="0"/>
      <p:bldP spid="20488" grpId="0" animBg="1"/>
      <p:bldP spid="20489" grpId="0" animBg="1"/>
      <p:bldP spid="2049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84213" y="1125538"/>
            <a:ext cx="7632700" cy="5472112"/>
          </a:xfrm>
          <a:noFill/>
        </p:spPr>
        <p:txBody>
          <a:bodyPr/>
          <a:lstStyle/>
          <a:p>
            <a:pPr>
              <a:lnSpc>
                <a:spcPct val="90000"/>
              </a:lnSpc>
              <a:buFont typeface="Arial" panose="020B0604020202020204" pitchFamily="34" charset="0"/>
              <a:buNone/>
            </a:pPr>
            <a:r>
              <a:rPr lang="zh-CN" altLang="en-US" sz="1800" dirty="0" smtClean="0"/>
              <a:t>/**</a:t>
            </a:r>
            <a:endParaRPr lang="zh-CN" altLang="en-US" sz="1800" dirty="0" smtClean="0"/>
          </a:p>
          <a:p>
            <a:pPr>
              <a:lnSpc>
                <a:spcPct val="90000"/>
              </a:lnSpc>
              <a:buFont typeface="Arial" panose="020B0604020202020204" pitchFamily="34" charset="0"/>
              <a:buNone/>
            </a:pPr>
            <a:r>
              <a:rPr lang="zh-CN" altLang="en-US" sz="1800" dirty="0" smtClean="0"/>
              <a:t>  * 此类用于在屏幕上显示消息。</a:t>
            </a:r>
            <a:endParaRPr lang="zh-CN" altLang="en-US" sz="1800" dirty="0" smtClean="0"/>
          </a:p>
          <a:p>
            <a:pPr>
              <a:lnSpc>
                <a:spcPct val="90000"/>
              </a:lnSpc>
              <a:buFont typeface="Arial" panose="020B0604020202020204" pitchFamily="34" charset="0"/>
              <a:buNone/>
            </a:pPr>
            <a:r>
              <a:rPr lang="zh-CN" altLang="en-US" sz="1800" dirty="0" smtClean="0"/>
              <a:t>  *</a:t>
            </a:r>
            <a:endParaRPr lang="zh-CN" altLang="en-US" sz="1800" dirty="0" smtClean="0"/>
          </a:p>
          <a:p>
            <a:pPr>
              <a:lnSpc>
                <a:spcPct val="90000"/>
              </a:lnSpc>
              <a:buFont typeface="Arial" panose="020B0604020202020204" pitchFamily="34" charset="0"/>
              <a:buNone/>
            </a:pPr>
            <a:r>
              <a:rPr lang="zh-CN" altLang="en-US" sz="1800" dirty="0" smtClean="0"/>
              <a:t>  * @ version1.0，2005 年 5 月 20 日</a:t>
            </a:r>
            <a:endParaRPr lang="zh-CN" altLang="en-US" sz="1800" dirty="0" smtClean="0"/>
          </a:p>
          <a:p>
            <a:pPr>
              <a:lnSpc>
                <a:spcPct val="90000"/>
              </a:lnSpc>
              <a:buFont typeface="Arial" panose="020B0604020202020204" pitchFamily="34" charset="0"/>
              <a:buNone/>
            </a:pPr>
            <a:r>
              <a:rPr lang="zh-CN" altLang="en-US" sz="1800" dirty="0" smtClean="0"/>
              <a:t>  * @author Michael</a:t>
            </a:r>
            <a:endParaRPr lang="zh-CN" altLang="en-US" sz="1800" dirty="0" smtClean="0"/>
          </a:p>
          <a:p>
            <a:pPr>
              <a:lnSpc>
                <a:spcPct val="90000"/>
              </a:lnSpc>
              <a:buFont typeface="Arial" panose="020B0604020202020204" pitchFamily="34" charset="0"/>
              <a:buNone/>
            </a:pPr>
            <a:r>
              <a:rPr lang="zh-CN" altLang="en-US" sz="1800" dirty="0" smtClean="0"/>
              <a:t>  */</a:t>
            </a:r>
            <a:endParaRPr lang="zh-CN" altLang="en-US" sz="1800" dirty="0" smtClean="0"/>
          </a:p>
          <a:p>
            <a:pPr>
              <a:lnSpc>
                <a:spcPct val="90000"/>
              </a:lnSpc>
              <a:buFont typeface="Arial" panose="020B0604020202020204" pitchFamily="34" charset="0"/>
              <a:buNone/>
            </a:pPr>
            <a:r>
              <a:rPr lang="en-US" altLang="zh-CN" sz="1800" smtClean="0"/>
              <a:t>public </a:t>
            </a:r>
            <a:r>
              <a:rPr lang="en-US" altLang="zh-CN" sz="1800" dirty="0" smtClean="0"/>
              <a:t>class Message {</a:t>
            </a:r>
            <a:endParaRPr lang="en-US" altLang="zh-CN" sz="1800" dirty="0" smtClean="0"/>
          </a:p>
          <a:p>
            <a:pPr>
              <a:lnSpc>
                <a:spcPct val="90000"/>
              </a:lnSpc>
              <a:buFont typeface="Arial" panose="020B0604020202020204" pitchFamily="34" charset="0"/>
              <a:buNone/>
            </a:pPr>
            <a:r>
              <a:rPr lang="en-US" altLang="zh-CN" sz="1800" dirty="0" smtClean="0"/>
              <a:t>     /**</a:t>
            </a:r>
            <a:endParaRPr lang="en-US" altLang="zh-CN" sz="1800" dirty="0" smtClean="0"/>
          </a:p>
          <a:p>
            <a:pPr>
              <a:lnSpc>
                <a:spcPct val="90000"/>
              </a:lnSpc>
              <a:buFont typeface="Arial" panose="020B0604020202020204" pitchFamily="34" charset="0"/>
              <a:buNone/>
            </a:pPr>
            <a:r>
              <a:rPr lang="en-US" altLang="zh-CN" sz="1800" dirty="0" smtClean="0"/>
              <a:t>     * </a:t>
            </a:r>
            <a:r>
              <a:rPr lang="en-US" sz="1800" dirty="0" err="1" smtClean="0"/>
              <a:t>这是一个</a:t>
            </a:r>
            <a:r>
              <a:rPr lang="en-US" sz="1800" dirty="0" smtClean="0"/>
              <a:t> </a:t>
            </a:r>
            <a:r>
              <a:rPr lang="en-US" altLang="zh-CN" sz="1800" dirty="0" smtClean="0"/>
              <a:t>main </a:t>
            </a:r>
            <a:r>
              <a:rPr lang="en-US" sz="1800" dirty="0" err="1" smtClean="0"/>
              <a:t>方法</a:t>
            </a:r>
            <a:endParaRPr lang="en-US" sz="1800" dirty="0" smtClean="0"/>
          </a:p>
          <a:p>
            <a:pPr>
              <a:lnSpc>
                <a:spcPct val="90000"/>
              </a:lnSpc>
              <a:buFont typeface="Arial" panose="020B0604020202020204" pitchFamily="34" charset="0"/>
              <a:buNone/>
            </a:pPr>
            <a:r>
              <a:rPr lang="en-US" altLang="zh-CN" sz="1800" dirty="0" smtClean="0"/>
              <a:t>     */</a:t>
            </a:r>
            <a:endParaRPr lang="en-US" altLang="zh-CN" sz="1800" dirty="0" smtClean="0"/>
          </a:p>
          <a:p>
            <a:pPr>
              <a:lnSpc>
                <a:spcPct val="90000"/>
              </a:lnSpc>
              <a:buFont typeface="Arial" panose="020B0604020202020204" pitchFamily="34" charset="0"/>
              <a:buNone/>
            </a:pPr>
            <a:r>
              <a:rPr lang="en-US" altLang="zh-CN" sz="1800" dirty="0" smtClean="0"/>
              <a:t>    public static void main(String [] </a:t>
            </a:r>
            <a:r>
              <a:rPr lang="en-US" altLang="zh-CN" sz="1800" dirty="0" err="1" smtClean="0"/>
              <a:t>args</a:t>
            </a:r>
            <a:r>
              <a:rPr lang="en-US" altLang="zh-CN" sz="1800" dirty="0" smtClean="0"/>
              <a:t>) {</a:t>
            </a:r>
            <a:endParaRPr lang="en-US" altLang="zh-CN" sz="1800" dirty="0" smtClean="0"/>
          </a:p>
          <a:p>
            <a:pPr>
              <a:lnSpc>
                <a:spcPct val="90000"/>
              </a:lnSpc>
              <a:buFont typeface="Arial" panose="020B0604020202020204" pitchFamily="34" charset="0"/>
              <a:buNone/>
            </a:pPr>
            <a:r>
              <a:rPr lang="en-US" altLang="zh-CN" sz="1800" dirty="0" smtClean="0"/>
              <a:t>        /* </a:t>
            </a:r>
            <a:r>
              <a:rPr lang="en-US" sz="1800" dirty="0" err="1" smtClean="0"/>
              <a:t>输出此消息</a:t>
            </a:r>
            <a:r>
              <a:rPr lang="en-US" sz="1800" dirty="0" smtClean="0"/>
              <a:t> *</a:t>
            </a:r>
            <a:r>
              <a:rPr lang="en-US" altLang="zh-CN" sz="1800" dirty="0" smtClean="0"/>
              <a:t>/</a:t>
            </a:r>
            <a:endParaRPr lang="en-US" altLang="zh-CN" sz="1800" dirty="0" smtClean="0"/>
          </a:p>
          <a:p>
            <a:pPr>
              <a:lnSpc>
                <a:spcPct val="90000"/>
              </a:lnSpc>
              <a:buFont typeface="Arial" panose="020B0604020202020204" pitchFamily="34" charset="0"/>
              <a:buNone/>
            </a:pPr>
            <a:r>
              <a:rPr lang="en-US" altLang="zh-CN" sz="1800" dirty="0" smtClean="0"/>
              <a:t>        </a:t>
            </a:r>
            <a:r>
              <a:rPr lang="en-US" altLang="zh-CN" sz="1800" dirty="0" err="1" smtClean="0"/>
              <a:t>System.out.println</a:t>
            </a:r>
            <a:r>
              <a:rPr lang="en-US" altLang="zh-CN" sz="1800" dirty="0" smtClean="0"/>
              <a:t>("</a:t>
            </a:r>
            <a:r>
              <a:rPr lang="en-US" sz="1800" dirty="0" err="1" smtClean="0"/>
              <a:t>欢迎来到</a:t>
            </a:r>
            <a:r>
              <a:rPr lang="en-US" sz="1800" dirty="0" smtClean="0"/>
              <a:t> </a:t>
            </a:r>
            <a:r>
              <a:rPr lang="en-US" altLang="zh-CN" sz="1800" dirty="0" smtClean="0"/>
              <a:t>Java </a:t>
            </a:r>
            <a:r>
              <a:rPr lang="en-US" sz="1800" dirty="0" err="1" smtClean="0"/>
              <a:t>世界</a:t>
            </a:r>
            <a:r>
              <a:rPr lang="en-US" sz="1800" dirty="0" smtClean="0"/>
              <a:t>！</a:t>
            </a:r>
            <a:r>
              <a:rPr lang="en-US" altLang="zh-CN" sz="1800" dirty="0" smtClean="0"/>
              <a:t>");</a:t>
            </a:r>
            <a:endParaRPr lang="en-US" altLang="zh-CN" sz="1800" dirty="0" smtClean="0"/>
          </a:p>
          <a:p>
            <a:pPr>
              <a:lnSpc>
                <a:spcPct val="90000"/>
              </a:lnSpc>
              <a:buFont typeface="Arial" panose="020B0604020202020204" pitchFamily="34" charset="0"/>
              <a:buNone/>
            </a:pPr>
            <a:r>
              <a:rPr lang="en-US" altLang="zh-CN" sz="1800" dirty="0" smtClean="0"/>
              <a:t>    }</a:t>
            </a:r>
            <a:endParaRPr lang="en-US" altLang="zh-CN" sz="1800" dirty="0" smtClean="0"/>
          </a:p>
          <a:p>
            <a:pPr>
              <a:lnSpc>
                <a:spcPct val="90000"/>
              </a:lnSpc>
              <a:buFont typeface="Arial" panose="020B0604020202020204" pitchFamily="34" charset="0"/>
              <a:buNone/>
            </a:pPr>
            <a:r>
              <a:rPr lang="en-US" altLang="zh-CN" sz="1800" dirty="0" smtClean="0"/>
              <a:t>}</a:t>
            </a:r>
            <a:endParaRPr lang="en-US" altLang="zh-CN" sz="1800" dirty="0" smtClean="0"/>
          </a:p>
          <a:p>
            <a:pPr>
              <a:lnSpc>
                <a:spcPct val="90000"/>
              </a:lnSpc>
              <a:buFont typeface="Arial" panose="020B0604020202020204" pitchFamily="34" charset="0"/>
              <a:buNone/>
            </a:pPr>
            <a:endParaRPr lang="en-US" altLang="zh-CN" sz="1800" dirty="0" smtClean="0"/>
          </a:p>
        </p:txBody>
      </p:sp>
      <p:sp>
        <p:nvSpPr>
          <p:cNvPr id="23554" name="Rectangle 2"/>
          <p:cNvSpPr>
            <a:spLocks noGrp="1" noChangeArrowheads="1"/>
          </p:cNvSpPr>
          <p:nvPr>
            <p:ph type="title"/>
          </p:nvPr>
        </p:nvSpPr>
        <p:spPr/>
        <p:txBody>
          <a:bodyPr/>
          <a:lstStyle/>
          <a:p>
            <a:r>
              <a:rPr lang="zh-CN" altLang="en-US" smtClean="0">
                <a:latin typeface="黑体" panose="02010609060101010101" pitchFamily="2" charset="-122"/>
              </a:rPr>
              <a:t>第一个</a:t>
            </a:r>
            <a:r>
              <a:rPr lang="en-US" altLang="zh-CN" smtClean="0">
                <a:latin typeface="黑体" panose="02010609060101010101" pitchFamily="2" charset="-122"/>
              </a:rPr>
              <a:t>Java</a:t>
            </a:r>
            <a:r>
              <a:rPr lang="zh-CN" altLang="en-US" smtClean="0">
                <a:latin typeface="黑体" panose="02010609060101010101" pitchFamily="2" charset="-122"/>
              </a:rPr>
              <a:t>程序</a:t>
            </a:r>
            <a:r>
              <a:rPr lang="zh-CN" altLang="en-US" smtClean="0"/>
              <a:t> </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p:cTn id="7" dur="500" fill="hold"/>
                                        <p:tgtEl>
                                          <p:spTgt spid="225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53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53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 calcmode="lin" valueType="num">
                                      <p:cBhvr>
                                        <p:cTn id="12" dur="500" fill="hold"/>
                                        <p:tgtEl>
                                          <p:spTgt spid="2253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253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2531">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 calcmode="lin" valueType="num">
                                      <p:cBhvr>
                                        <p:cTn id="17" dur="500" fill="hold"/>
                                        <p:tgtEl>
                                          <p:spTgt spid="2253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253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2531">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 calcmode="lin" valueType="num">
                                      <p:cBhvr>
                                        <p:cTn id="22" dur="500" fill="hold"/>
                                        <p:tgtEl>
                                          <p:spTgt spid="22531">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2531">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22531">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 calcmode="lin" valueType="num">
                                      <p:cBhvr>
                                        <p:cTn id="27" dur="500" fill="hold"/>
                                        <p:tgtEl>
                                          <p:spTgt spid="22531">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2531">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22531">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 calcmode="lin" valueType="num">
                                      <p:cBhvr>
                                        <p:cTn id="32" dur="500" fill="hold"/>
                                        <p:tgtEl>
                                          <p:spTgt spid="22531">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22531">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22531">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 calcmode="lin" valueType="num">
                                      <p:cBhvr>
                                        <p:cTn id="37" dur="500" fill="hold"/>
                                        <p:tgtEl>
                                          <p:spTgt spid="22531">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22531">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22531">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22531">
                                            <p:txEl>
                                              <p:pRg st="7" end="7"/>
                                            </p:txEl>
                                          </p:spTgt>
                                        </p:tgtEl>
                                        <p:attrNameLst>
                                          <p:attrName>style.visibility</p:attrName>
                                        </p:attrNameLst>
                                      </p:cBhvr>
                                      <p:to>
                                        <p:strVal val="visible"/>
                                      </p:to>
                                    </p:set>
                                    <p:anim calcmode="lin" valueType="num">
                                      <p:cBhvr>
                                        <p:cTn id="42" dur="500" fill="hold"/>
                                        <p:tgtEl>
                                          <p:spTgt spid="22531">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22531">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22531">
                                            <p:txEl>
                                              <p:pRg st="7" end="7"/>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22531">
                                            <p:txEl>
                                              <p:pRg st="8" end="8"/>
                                            </p:txEl>
                                          </p:spTgt>
                                        </p:tgtEl>
                                        <p:attrNameLst>
                                          <p:attrName>style.visibility</p:attrName>
                                        </p:attrNameLst>
                                      </p:cBhvr>
                                      <p:to>
                                        <p:strVal val="visible"/>
                                      </p:to>
                                    </p:set>
                                    <p:anim calcmode="lin" valueType="num">
                                      <p:cBhvr>
                                        <p:cTn id="47" dur="500" fill="hold"/>
                                        <p:tgtEl>
                                          <p:spTgt spid="22531">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22531">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22531">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22531">
                                            <p:txEl>
                                              <p:pRg st="9" end="9"/>
                                            </p:txEl>
                                          </p:spTgt>
                                        </p:tgtEl>
                                        <p:attrNameLst>
                                          <p:attrName>style.visibility</p:attrName>
                                        </p:attrNameLst>
                                      </p:cBhvr>
                                      <p:to>
                                        <p:strVal val="visible"/>
                                      </p:to>
                                    </p:set>
                                    <p:anim calcmode="lin" valueType="num">
                                      <p:cBhvr>
                                        <p:cTn id="52" dur="500" fill="hold"/>
                                        <p:tgtEl>
                                          <p:spTgt spid="22531">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22531">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22531">
                                            <p:txEl>
                                              <p:pRg st="9" end="9"/>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22531">
                                            <p:txEl>
                                              <p:pRg st="10" end="10"/>
                                            </p:txEl>
                                          </p:spTgt>
                                        </p:tgtEl>
                                        <p:attrNameLst>
                                          <p:attrName>style.visibility</p:attrName>
                                        </p:attrNameLst>
                                      </p:cBhvr>
                                      <p:to>
                                        <p:strVal val="visible"/>
                                      </p:to>
                                    </p:set>
                                    <p:anim calcmode="lin" valueType="num">
                                      <p:cBhvr>
                                        <p:cTn id="57" dur="500" fill="hold"/>
                                        <p:tgtEl>
                                          <p:spTgt spid="22531">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22531">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22531">
                                            <p:txEl>
                                              <p:pRg st="10" end="10"/>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22531">
                                            <p:txEl>
                                              <p:pRg st="11" end="11"/>
                                            </p:txEl>
                                          </p:spTgt>
                                        </p:tgtEl>
                                        <p:attrNameLst>
                                          <p:attrName>style.visibility</p:attrName>
                                        </p:attrNameLst>
                                      </p:cBhvr>
                                      <p:to>
                                        <p:strVal val="visible"/>
                                      </p:to>
                                    </p:set>
                                    <p:anim calcmode="lin" valueType="num">
                                      <p:cBhvr>
                                        <p:cTn id="62" dur="500" fill="hold"/>
                                        <p:tgtEl>
                                          <p:spTgt spid="22531">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22531">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22531">
                                            <p:txEl>
                                              <p:pRg st="11" end="11"/>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22531">
                                            <p:txEl>
                                              <p:pRg st="12" end="12"/>
                                            </p:txEl>
                                          </p:spTgt>
                                        </p:tgtEl>
                                        <p:attrNameLst>
                                          <p:attrName>style.visibility</p:attrName>
                                        </p:attrNameLst>
                                      </p:cBhvr>
                                      <p:to>
                                        <p:strVal val="visible"/>
                                      </p:to>
                                    </p:set>
                                    <p:anim calcmode="lin" valueType="num">
                                      <p:cBhvr>
                                        <p:cTn id="67" dur="500" fill="hold"/>
                                        <p:tgtEl>
                                          <p:spTgt spid="22531">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22531">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22531">
                                            <p:txEl>
                                              <p:pRg st="12" end="12"/>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22531">
                                            <p:txEl>
                                              <p:pRg st="13" end="13"/>
                                            </p:txEl>
                                          </p:spTgt>
                                        </p:tgtEl>
                                        <p:attrNameLst>
                                          <p:attrName>style.visibility</p:attrName>
                                        </p:attrNameLst>
                                      </p:cBhvr>
                                      <p:to>
                                        <p:strVal val="visible"/>
                                      </p:to>
                                    </p:set>
                                    <p:anim calcmode="lin" valueType="num">
                                      <p:cBhvr>
                                        <p:cTn id="72" dur="500" fill="hold"/>
                                        <p:tgtEl>
                                          <p:spTgt spid="22531">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22531">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22531">
                                            <p:txEl>
                                              <p:pRg st="13" end="13"/>
                                            </p:txEl>
                                          </p:spTgt>
                                        </p:tgtEl>
                                      </p:cBhvr>
                                    </p:animEffect>
                                  </p:childTnLst>
                                </p:cTn>
                              </p:par>
                              <p:par>
                                <p:cTn id="75" presetID="53" presetClass="entr" presetSubtype="16" fill="hold" nodeType="withEffect">
                                  <p:stCondLst>
                                    <p:cond delay="0"/>
                                  </p:stCondLst>
                                  <p:childTnLst>
                                    <p:set>
                                      <p:cBhvr>
                                        <p:cTn id="76" dur="1" fill="hold">
                                          <p:stCondLst>
                                            <p:cond delay="0"/>
                                          </p:stCondLst>
                                        </p:cTn>
                                        <p:tgtEl>
                                          <p:spTgt spid="22531">
                                            <p:txEl>
                                              <p:pRg st="14" end="14"/>
                                            </p:txEl>
                                          </p:spTgt>
                                        </p:tgtEl>
                                        <p:attrNameLst>
                                          <p:attrName>style.visibility</p:attrName>
                                        </p:attrNameLst>
                                      </p:cBhvr>
                                      <p:to>
                                        <p:strVal val="visible"/>
                                      </p:to>
                                    </p:set>
                                    <p:anim calcmode="lin" valueType="num">
                                      <p:cBhvr>
                                        <p:cTn id="77" dur="500" fill="hold"/>
                                        <p:tgtEl>
                                          <p:spTgt spid="22531">
                                            <p:txEl>
                                              <p:pRg st="14" end="14"/>
                                            </p:txEl>
                                          </p:spTgt>
                                        </p:tgtEl>
                                        <p:attrNameLst>
                                          <p:attrName>ppt_w</p:attrName>
                                        </p:attrNameLst>
                                      </p:cBhvr>
                                      <p:tavLst>
                                        <p:tav tm="0">
                                          <p:val>
                                            <p:fltVal val="0"/>
                                          </p:val>
                                        </p:tav>
                                        <p:tav tm="100000">
                                          <p:val>
                                            <p:strVal val="#ppt_w"/>
                                          </p:val>
                                        </p:tav>
                                      </p:tavLst>
                                    </p:anim>
                                    <p:anim calcmode="lin" valueType="num">
                                      <p:cBhvr>
                                        <p:cTn id="78" dur="500" fill="hold"/>
                                        <p:tgtEl>
                                          <p:spTgt spid="22531">
                                            <p:txEl>
                                              <p:pRg st="14" end="14"/>
                                            </p:txEl>
                                          </p:spTgt>
                                        </p:tgtEl>
                                        <p:attrNameLst>
                                          <p:attrName>ppt_h</p:attrName>
                                        </p:attrNameLst>
                                      </p:cBhvr>
                                      <p:tavLst>
                                        <p:tav tm="0">
                                          <p:val>
                                            <p:fltVal val="0"/>
                                          </p:val>
                                        </p:tav>
                                        <p:tav tm="100000">
                                          <p:val>
                                            <p:strVal val="#ppt_h"/>
                                          </p:val>
                                        </p:tav>
                                      </p:tavLst>
                                    </p:anim>
                                    <p:animEffect transition="in" filter="fade">
                                      <p:cBhvr>
                                        <p:cTn id="79" dur="500"/>
                                        <p:tgtEl>
                                          <p:spTgt spid="225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84213" y="1341438"/>
            <a:ext cx="8229600" cy="4537075"/>
          </a:xfrm>
          <a:noFill/>
        </p:spPr>
        <p:txBody>
          <a:bodyPr/>
          <a:lstStyle/>
          <a:p>
            <a:r>
              <a:rPr lang="en-US" altLang="zh-CN" dirty="0" smtClean="0"/>
              <a:t>了</a:t>
            </a:r>
            <a:r>
              <a:rPr lang="zh-CN" altLang="en-US" dirty="0" smtClean="0"/>
              <a:t>解java语言的发展史和应用平台</a:t>
            </a:r>
            <a:endParaRPr lang="zh-CN" altLang="en-US" dirty="0" smtClean="0"/>
          </a:p>
          <a:p>
            <a:r>
              <a:rPr lang="zh-CN" altLang="en-US" dirty="0" smtClean="0"/>
              <a:t>安装、配置 </a:t>
            </a:r>
            <a:r>
              <a:rPr lang="en-GB" altLang="en-US" dirty="0" smtClean="0"/>
              <a:t>Java </a:t>
            </a:r>
            <a:r>
              <a:rPr lang="zh-CN" altLang="en-US" dirty="0" smtClean="0"/>
              <a:t>程序运行环境</a:t>
            </a:r>
            <a:endParaRPr lang="zh-CN" altLang="en-US" dirty="0" smtClean="0"/>
          </a:p>
          <a:p>
            <a:r>
              <a:rPr lang="zh-CN" altLang="en-US" dirty="0" smtClean="0"/>
              <a:t>开发、运行java应用程序</a:t>
            </a:r>
            <a:endParaRPr lang="zh-CN" altLang="en-US" dirty="0" smtClean="0"/>
          </a:p>
          <a:p>
            <a:r>
              <a:rPr lang="zh-CN" altLang="en-US" dirty="0" smtClean="0"/>
              <a:t>了解</a:t>
            </a:r>
            <a:r>
              <a:rPr lang="en-GB" altLang="en-US" dirty="0" smtClean="0"/>
              <a:t>Java </a:t>
            </a:r>
            <a:r>
              <a:rPr lang="zh-CN" altLang="en-US" dirty="0" smtClean="0"/>
              <a:t>虚拟机 </a:t>
            </a:r>
            <a:r>
              <a:rPr lang="en-GB" altLang="en-US" dirty="0" smtClean="0"/>
              <a:t>(JVM)</a:t>
            </a:r>
            <a:endParaRPr lang="zh-CN" altLang="en-US" dirty="0" smtClean="0"/>
          </a:p>
          <a:p>
            <a:pPr>
              <a:buFont typeface="Arial" panose="020B0604020202020204" pitchFamily="34" charset="0"/>
              <a:buNone/>
            </a:pPr>
            <a:endParaRPr lang="zh-CN" altLang="en-US" dirty="0" smtClean="0"/>
          </a:p>
        </p:txBody>
      </p:sp>
      <p:sp>
        <p:nvSpPr>
          <p:cNvPr id="6146" name="Rectangle 2"/>
          <p:cNvSpPr>
            <a:spLocks noGrp="1" noChangeArrowheads="1"/>
          </p:cNvSpPr>
          <p:nvPr>
            <p:ph type="title"/>
          </p:nvPr>
        </p:nvSpPr>
        <p:spPr/>
        <p:txBody>
          <a:bodyPr/>
          <a:lstStyle/>
          <a:p>
            <a:r>
              <a:rPr lang="zh-CN" altLang="en-US" smtClean="0"/>
              <a:t>本章目标</a:t>
            </a:r>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zh-CN" altLang="en-US" smtClean="0">
                <a:latin typeface="黑体" panose="02010609060101010101" pitchFamily="2" charset="-122"/>
              </a:rPr>
              <a:t>在记事本编辑</a:t>
            </a:r>
            <a:r>
              <a:rPr lang="en-US" altLang="zh-CN" smtClean="0"/>
              <a:t>Java</a:t>
            </a:r>
            <a:r>
              <a:rPr lang="zh-CN" altLang="en-US" smtClean="0">
                <a:latin typeface="黑体" panose="02010609060101010101" pitchFamily="2" charset="-122"/>
              </a:rPr>
              <a:t>程序</a:t>
            </a:r>
            <a:endParaRPr lang="zh-CN" altLang="en-US" smtClean="0">
              <a:latin typeface="黑体" panose="02010609060101010101" pitchFamily="2" charset="-122"/>
            </a:endParaRPr>
          </a:p>
        </p:txBody>
      </p:sp>
      <p:sp>
        <p:nvSpPr>
          <p:cNvPr id="23558" name="Rectangle 6"/>
          <p:cNvSpPr>
            <a:spLocks noGrp="1" noChangeArrowheads="1"/>
          </p:cNvSpPr>
          <p:nvPr>
            <p:ph type="body" sz="half" idx="1"/>
          </p:nvPr>
        </p:nvSpPr>
        <p:spPr>
          <a:xfrm>
            <a:off x="971550" y="1989138"/>
            <a:ext cx="7272338" cy="4525962"/>
          </a:xfrm>
          <a:noFill/>
        </p:spPr>
        <p:txBody>
          <a:bodyPr/>
          <a:lstStyle/>
          <a:p>
            <a:pPr>
              <a:buFont typeface="Arial" panose="020B0604020202020204" pitchFamily="34" charset="0"/>
              <a:buNone/>
            </a:pPr>
            <a:r>
              <a:rPr lang="en-US" altLang="zh-CN" sz="1800" smtClean="0"/>
              <a:t>public class Message {</a:t>
            </a:r>
            <a:endParaRPr lang="en-US" altLang="zh-CN" sz="1800" smtClean="0"/>
          </a:p>
          <a:p>
            <a:pPr>
              <a:buFont typeface="Arial" panose="020B0604020202020204" pitchFamily="34" charset="0"/>
              <a:buNone/>
            </a:pPr>
            <a:r>
              <a:rPr lang="en-US" altLang="zh-CN" sz="1800" smtClean="0"/>
              <a:t>     /**</a:t>
            </a:r>
            <a:endParaRPr lang="en-US" altLang="zh-CN" sz="1800" smtClean="0"/>
          </a:p>
          <a:p>
            <a:pPr>
              <a:buFont typeface="Arial" panose="020B0604020202020204" pitchFamily="34" charset="0"/>
              <a:buNone/>
            </a:pPr>
            <a:r>
              <a:rPr lang="en-US" altLang="zh-CN" sz="1800" smtClean="0"/>
              <a:t>     * </a:t>
            </a:r>
            <a:r>
              <a:rPr lang="en-US" sz="1800" smtClean="0"/>
              <a:t>这是一个 </a:t>
            </a:r>
            <a:r>
              <a:rPr lang="en-US" altLang="zh-CN" sz="1800" smtClean="0"/>
              <a:t>main </a:t>
            </a:r>
            <a:r>
              <a:rPr lang="en-US" sz="1800" smtClean="0"/>
              <a:t>方法。</a:t>
            </a:r>
            <a:endParaRPr lang="en-US" sz="1800" smtClean="0"/>
          </a:p>
          <a:p>
            <a:pPr>
              <a:buFont typeface="Arial" panose="020B0604020202020204" pitchFamily="34" charset="0"/>
              <a:buNone/>
            </a:pPr>
            <a:r>
              <a:rPr lang="en-US" altLang="zh-CN" sz="1800" smtClean="0"/>
              <a:t>     */</a:t>
            </a:r>
            <a:endParaRPr lang="en-US" altLang="zh-CN" sz="1800" smtClean="0"/>
          </a:p>
          <a:p>
            <a:pPr>
              <a:buFont typeface="Arial" panose="020B0604020202020204" pitchFamily="34" charset="0"/>
              <a:buNone/>
            </a:pPr>
            <a:r>
              <a:rPr lang="en-US" altLang="zh-CN" sz="1800" smtClean="0"/>
              <a:t>    </a:t>
            </a:r>
            <a:r>
              <a:rPr lang="zh-CN" altLang="en-US" sz="1800" smtClean="0"/>
              <a:t>p</a:t>
            </a:r>
            <a:r>
              <a:rPr lang="en-US" altLang="zh-CN" sz="1800" smtClean="0"/>
              <a:t>ublic static void main(String [] args) {</a:t>
            </a:r>
            <a:endParaRPr lang="en-US" altLang="zh-CN" sz="1800" smtClean="0"/>
          </a:p>
          <a:p>
            <a:pPr>
              <a:buFont typeface="Arial" panose="020B0604020202020204" pitchFamily="34" charset="0"/>
              <a:buNone/>
            </a:pPr>
            <a:endParaRPr lang="en-US" altLang="zh-CN" sz="1800" smtClean="0"/>
          </a:p>
          <a:p>
            <a:pPr>
              <a:buFont typeface="Arial" panose="020B0604020202020204" pitchFamily="34" charset="0"/>
              <a:buNone/>
            </a:pPr>
            <a:r>
              <a:rPr lang="en-US" altLang="zh-CN" sz="1800" smtClean="0"/>
              <a:t>        /* </a:t>
            </a:r>
            <a:r>
              <a:rPr lang="en-US" sz="1800" smtClean="0"/>
              <a:t>输出此消息 *</a:t>
            </a:r>
            <a:r>
              <a:rPr lang="en-US" altLang="zh-CN" sz="1800" smtClean="0"/>
              <a:t>/</a:t>
            </a:r>
            <a:endParaRPr lang="en-US" altLang="zh-CN" sz="1800" smtClean="0"/>
          </a:p>
          <a:p>
            <a:pPr>
              <a:buFont typeface="Arial" panose="020B0604020202020204" pitchFamily="34" charset="0"/>
              <a:buNone/>
            </a:pPr>
            <a:r>
              <a:rPr lang="en-US" altLang="zh-CN" sz="1800" smtClean="0"/>
              <a:t>        System.out.println("</a:t>
            </a:r>
            <a:r>
              <a:rPr lang="en-US" sz="1800" smtClean="0"/>
              <a:t>欢迎来到 </a:t>
            </a:r>
            <a:r>
              <a:rPr lang="en-US" altLang="zh-CN" sz="1800" smtClean="0"/>
              <a:t>Java </a:t>
            </a:r>
            <a:r>
              <a:rPr lang="en-US" sz="1800" smtClean="0"/>
              <a:t>世界！</a:t>
            </a:r>
            <a:r>
              <a:rPr lang="en-US" altLang="zh-CN" sz="1800" smtClean="0"/>
              <a:t>");</a:t>
            </a:r>
            <a:endParaRPr lang="en-US" altLang="zh-CN" sz="1800" smtClean="0"/>
          </a:p>
          <a:p>
            <a:pPr>
              <a:buFont typeface="Arial" panose="020B0604020202020204" pitchFamily="34" charset="0"/>
              <a:buNone/>
            </a:pPr>
            <a:r>
              <a:rPr lang="en-US" altLang="zh-CN" sz="1800" smtClean="0"/>
              <a:t>    }</a:t>
            </a:r>
            <a:endParaRPr lang="en-US" altLang="zh-CN" sz="1800" smtClean="0"/>
          </a:p>
          <a:p>
            <a:pPr>
              <a:buFont typeface="Arial" panose="020B0604020202020204" pitchFamily="34" charset="0"/>
              <a:buNone/>
            </a:pPr>
            <a:r>
              <a:rPr lang="en-US" altLang="zh-CN" sz="1800" smtClean="0"/>
              <a:t>}</a:t>
            </a:r>
            <a:endParaRPr lang="zh-CN" altLang="en-US" sz="1800" smtClean="0"/>
          </a:p>
        </p:txBody>
      </p:sp>
      <p:pic>
        <p:nvPicPr>
          <p:cNvPr id="23560" name="Picture 8" descr="s"/>
          <p:cNvPicPr>
            <a:picLocks noGrp="1" noChangeAspect="1" noChangeArrowheads="1"/>
          </p:cNvPicPr>
          <p:nvPr>
            <p:ph sz="half" idx="2"/>
          </p:nvPr>
        </p:nvPicPr>
        <p:blipFill>
          <a:blip r:embed="rId1" cstate="print"/>
          <a:srcRect/>
          <a:stretch>
            <a:fillRect/>
          </a:stretch>
        </p:blipFill>
        <p:spPr>
          <a:xfrm>
            <a:off x="2754313" y="2136775"/>
            <a:ext cx="4038600" cy="3208338"/>
          </a:xfrm>
          <a:noFill/>
        </p:spPr>
      </p:pic>
      <p:pic>
        <p:nvPicPr>
          <p:cNvPr id="23555" name="Picture 3"/>
          <p:cNvPicPr>
            <a:picLocks noChangeAspect="1" noChangeArrowheads="1"/>
          </p:cNvPicPr>
          <p:nvPr/>
        </p:nvPicPr>
        <p:blipFill>
          <a:blip r:embed="rId2" cstate="print"/>
          <a:srcRect/>
          <a:stretch>
            <a:fillRect/>
          </a:stretch>
        </p:blipFill>
        <p:spPr bwMode="auto">
          <a:xfrm>
            <a:off x="914400" y="5334000"/>
            <a:ext cx="476250" cy="209550"/>
          </a:xfrm>
          <a:prstGeom prst="rect">
            <a:avLst/>
          </a:prstGeom>
          <a:noFill/>
          <a:ln w="9525">
            <a:noFill/>
            <a:miter lim="800000"/>
            <a:headEnd/>
            <a:tailEnd/>
          </a:ln>
        </p:spPr>
      </p:pic>
      <p:graphicFrame>
        <p:nvGraphicFramePr>
          <p:cNvPr id="23556" name="Object 4"/>
          <p:cNvGraphicFramePr>
            <a:graphicFrameLocks noChangeAspect="1"/>
          </p:cNvGraphicFramePr>
          <p:nvPr/>
        </p:nvGraphicFramePr>
        <p:xfrm>
          <a:off x="900113" y="1484313"/>
          <a:ext cx="4171950" cy="3876675"/>
        </p:xfrm>
        <a:graphic>
          <a:graphicData uri="http://schemas.openxmlformats.org/presentationml/2006/ole">
            <mc:AlternateContent xmlns:mc="http://schemas.openxmlformats.org/markup-compatibility/2006">
              <mc:Choice xmlns:v="urn:schemas-microsoft-com:vml" Requires="v">
                <p:oleObj spid="_x0000_s1036" name="" r:id="rId3" imgW="4171950" imgH="3876675" progId="PBrush">
                  <p:embed/>
                </p:oleObj>
              </mc:Choice>
              <mc:Fallback>
                <p:oleObj name="" r:id="rId3" imgW="4171950" imgH="3876675"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84313"/>
                        <a:ext cx="4171950" cy="3876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557" name="Picture 5"/>
          <p:cNvPicPr>
            <a:picLocks noChangeAspect="1" noChangeArrowheads="1"/>
          </p:cNvPicPr>
          <p:nvPr/>
        </p:nvPicPr>
        <p:blipFill>
          <a:blip r:embed="rId5" cstate="print"/>
          <a:srcRect/>
          <a:stretch>
            <a:fillRect/>
          </a:stretch>
        </p:blipFill>
        <p:spPr bwMode="auto">
          <a:xfrm>
            <a:off x="900113" y="1484313"/>
            <a:ext cx="7696200" cy="4724400"/>
          </a:xfrm>
          <a:prstGeom prst="rect">
            <a:avLst/>
          </a:prstGeom>
          <a:noFill/>
          <a:ln w="9525">
            <a:noFill/>
            <a:miter lim="800000"/>
            <a:headEnd/>
            <a:tailEnd/>
          </a:ln>
        </p:spPr>
      </p:pic>
      <p:pic>
        <p:nvPicPr>
          <p:cNvPr id="23559" name="Picture 7"/>
          <p:cNvPicPr>
            <a:picLocks noChangeAspect="1" noChangeArrowheads="1"/>
          </p:cNvPicPr>
          <p:nvPr/>
        </p:nvPicPr>
        <p:blipFill>
          <a:blip r:embed="rId6" cstate="print"/>
          <a:srcRect/>
          <a:stretch>
            <a:fillRect/>
          </a:stretch>
        </p:blipFill>
        <p:spPr bwMode="auto">
          <a:xfrm>
            <a:off x="900113" y="1773238"/>
            <a:ext cx="2057400" cy="1562100"/>
          </a:xfrm>
          <a:prstGeom prst="rect">
            <a:avLst/>
          </a:prstGeom>
          <a:noFill/>
          <a:ln w="9525">
            <a:noFill/>
            <a:miter lim="800000"/>
            <a:headEnd/>
            <a:tailEnd/>
          </a:ln>
        </p:spPr>
      </p:pic>
      <p:pic>
        <p:nvPicPr>
          <p:cNvPr id="23561" name="Picture 9" descr="message"/>
          <p:cNvPicPr>
            <a:picLocks noChangeAspect="1" noChangeArrowheads="1"/>
          </p:cNvPicPr>
          <p:nvPr/>
        </p:nvPicPr>
        <p:blipFill>
          <a:blip r:embed="rId7" cstate="print"/>
          <a:srcRect/>
          <a:stretch>
            <a:fillRect/>
          </a:stretch>
        </p:blipFill>
        <p:spPr bwMode="auto">
          <a:xfrm>
            <a:off x="900113" y="1484313"/>
            <a:ext cx="7704137" cy="4752975"/>
          </a:xfrm>
          <a:prstGeom prst="rect">
            <a:avLst/>
          </a:prstGeom>
          <a:noFill/>
          <a:ln w="9525">
            <a:noFill/>
            <a:miter lim="800000"/>
            <a:headEnd/>
            <a:tailEnd/>
          </a:ln>
        </p:spPr>
      </p:pic>
      <p:sp>
        <p:nvSpPr>
          <p:cNvPr id="23562" name="Text Box 10"/>
          <p:cNvSpPr txBox="1">
            <a:spLocks noChangeArrowheads="1"/>
          </p:cNvSpPr>
          <p:nvPr/>
        </p:nvSpPr>
        <p:spPr bwMode="auto">
          <a:xfrm>
            <a:off x="1331913" y="3716338"/>
            <a:ext cx="6480175" cy="503237"/>
          </a:xfrm>
          <a:prstGeom prst="rect">
            <a:avLst/>
          </a:prstGeom>
          <a:gradFill rotWithShape="1">
            <a:gsLst>
              <a:gs pos="0">
                <a:srgbClr val="7FCDA6"/>
              </a:gs>
              <a:gs pos="100000">
                <a:srgbClr val="FFFFFF"/>
              </a:gs>
            </a:gsLst>
            <a:lin ang="5400000" scaled="1"/>
          </a:gradFill>
          <a:ln w="31750" cmpd="thinThick">
            <a:solidFill>
              <a:srgbClr val="5C208E"/>
            </a:solidFill>
            <a:miter lim="800000"/>
          </a:ln>
          <a:effectLst>
            <a:outerShdw dist="63500" dir="2212194" algn="ctr" rotWithShape="0">
              <a:schemeClr val="bg2">
                <a:alpha val="50000"/>
              </a:schemeClr>
            </a:outerShdw>
          </a:effectLst>
        </p:spPr>
        <p:txBody>
          <a:bodyPr anchor="ctr"/>
          <a:lstStyle/>
          <a:p>
            <a:pPr algn="ctr">
              <a:spcBef>
                <a:spcPct val="50000"/>
              </a:spcBef>
              <a:defRPr/>
            </a:pPr>
            <a:r>
              <a:rPr lang="zh-CN" altLang="en-US" sz="2400" dirty="0">
                <a:ea typeface="黑体" panose="02010609060101010101" pitchFamily="2" charset="-122"/>
              </a:rPr>
              <a:t>演示编辑和保存</a:t>
            </a:r>
            <a:r>
              <a:rPr lang="en-US" sz="2400" dirty="0">
                <a:ea typeface="黑体" panose="02010609060101010101" pitchFamily="2" charset="-122"/>
              </a:rPr>
              <a:t>Java</a:t>
            </a:r>
            <a:r>
              <a:rPr lang="zh-CN" altLang="en-US" sz="2400" dirty="0">
                <a:ea typeface="黑体" panose="02010609060101010101" pitchFamily="2" charset="-122"/>
              </a:rPr>
              <a:t>程序</a:t>
            </a:r>
            <a:r>
              <a:rPr lang="en-US" sz="2400" dirty="0">
                <a:ea typeface="黑体" panose="02010609060101010101" pitchFamily="2" charset="-122"/>
              </a:rPr>
              <a:t>……</a:t>
            </a:r>
            <a:endParaRPr lang="en-US" sz="2400" dirty="0">
              <a:ea typeface="黑体" panose="02010609060101010101" pitchFamily="2" charset="-122"/>
            </a:endParaRPr>
          </a:p>
        </p:txBody>
      </p:sp>
      <p:sp>
        <p:nvSpPr>
          <p:cNvPr id="23563" name="Rectangle 11"/>
          <p:cNvSpPr>
            <a:spLocks noChangeArrowheads="1"/>
          </p:cNvSpPr>
          <p:nvPr/>
        </p:nvSpPr>
        <p:spPr bwMode="auto">
          <a:xfrm>
            <a:off x="971550" y="1412875"/>
            <a:ext cx="1728788" cy="360363"/>
          </a:xfrm>
          <a:prstGeom prst="rect">
            <a:avLst/>
          </a:prstGeom>
          <a:noFill/>
          <a:ln w="31750">
            <a:solidFill>
              <a:srgbClr val="FF0000"/>
            </a:solidFill>
            <a:prstDash val="sysDot"/>
            <a:miter lim="800000"/>
          </a:ln>
        </p:spPr>
        <p:txBody>
          <a:bodyPr wrap="none" anchor="ctr"/>
          <a:lstStyle/>
          <a:p>
            <a:endParaRPr lang="zh-CN" altLang="en-US"/>
          </a:p>
        </p:txBody>
      </p:sp>
      <p:sp>
        <p:nvSpPr>
          <p:cNvPr id="2" name="Rectangle 12"/>
          <p:cNvSpPr>
            <a:spLocks noChangeArrowheads="1"/>
          </p:cNvSpPr>
          <p:nvPr/>
        </p:nvSpPr>
        <p:spPr bwMode="auto">
          <a:xfrm>
            <a:off x="1619250" y="1844675"/>
            <a:ext cx="914400" cy="914400"/>
          </a:xfrm>
          <a:prstGeom prst="rect">
            <a:avLst/>
          </a:prstGeom>
          <a:noFill/>
          <a:ln w="9525">
            <a:noFill/>
            <a:miter lim="800000"/>
          </a:ln>
        </p:spPr>
        <p:txBody>
          <a:bodyPr wrap="none" anchor="ctr"/>
          <a:lstStyle/>
          <a:p>
            <a:endParaRPr lang="zh-CN" altLang="en-US"/>
          </a:p>
        </p:txBody>
      </p:sp>
      <p:sp>
        <p:nvSpPr>
          <p:cNvPr id="23565" name="Rectangle 13"/>
          <p:cNvSpPr>
            <a:spLocks noChangeArrowheads="1"/>
          </p:cNvSpPr>
          <p:nvPr/>
        </p:nvSpPr>
        <p:spPr bwMode="auto">
          <a:xfrm>
            <a:off x="4284663" y="4437063"/>
            <a:ext cx="1512887" cy="288925"/>
          </a:xfrm>
          <a:prstGeom prst="rect">
            <a:avLst/>
          </a:prstGeom>
          <a:noFill/>
          <a:ln w="31750">
            <a:solidFill>
              <a:srgbClr val="FF0000"/>
            </a:solidFill>
            <a:prstDash val="sysDot"/>
            <a:miter lim="800000"/>
          </a:ln>
        </p:spPr>
        <p:txBody>
          <a:bodyPr wrap="none" anchor="ctr"/>
          <a:lstStyle/>
          <a:p>
            <a:endParaRPr lang="zh-CN" altLang="en-US"/>
          </a:p>
        </p:txBody>
      </p:sp>
      <p:sp>
        <p:nvSpPr>
          <p:cNvPr id="1038" name="AutoShape 14"/>
          <p:cNvSpPr>
            <a:spLocks noChangeArrowheads="1"/>
          </p:cNvSpPr>
          <p:nvPr/>
        </p:nvSpPr>
        <p:spPr bwMode="auto">
          <a:xfrm>
            <a:off x="4643438" y="2565400"/>
            <a:ext cx="144462" cy="863600"/>
          </a:xfrm>
          <a:prstGeom prst="downArrow">
            <a:avLst>
              <a:gd name="adj1" fmla="val 50000"/>
              <a:gd name="adj2" fmla="val 149451"/>
            </a:avLst>
          </a:prstGeom>
          <a:noFill/>
          <a:ln w="9525">
            <a:noFill/>
            <a:miter lim="800000"/>
          </a:ln>
        </p:spPr>
        <p:txBody>
          <a:bodyPr wrap="none" anchor="ctr"/>
          <a:lstStyle/>
          <a:p>
            <a:endParaRPr lang="zh-CN" altLang="en-US"/>
          </a:p>
        </p:txBody>
      </p:sp>
      <p:sp>
        <p:nvSpPr>
          <p:cNvPr id="1039" name="AutoShape 15"/>
          <p:cNvSpPr>
            <a:spLocks noChangeArrowheads="1"/>
          </p:cNvSpPr>
          <p:nvPr/>
        </p:nvSpPr>
        <p:spPr bwMode="auto">
          <a:xfrm>
            <a:off x="4643438" y="2420938"/>
            <a:ext cx="215900" cy="1079500"/>
          </a:xfrm>
          <a:prstGeom prst="curvedLeftArrow">
            <a:avLst>
              <a:gd name="adj1" fmla="val 100000"/>
              <a:gd name="adj2" fmla="val 200000"/>
              <a:gd name="adj3" fmla="val 33333"/>
            </a:avLst>
          </a:prstGeom>
          <a:noFill/>
          <a:ln w="9525">
            <a:noFill/>
            <a:miter lim="800000"/>
          </a:ln>
        </p:spPr>
        <p:txBody>
          <a:bodyPr wrap="none" anchor="ctr"/>
          <a:lstStyle/>
          <a:p>
            <a:endParaRPr lang="zh-CN" altLang="en-US"/>
          </a:p>
        </p:txBody>
      </p:sp>
      <p:grpSp>
        <p:nvGrpSpPr>
          <p:cNvPr id="3" name="Group 16"/>
          <p:cNvGrpSpPr/>
          <p:nvPr/>
        </p:nvGrpSpPr>
        <p:grpSpPr bwMode="auto">
          <a:xfrm>
            <a:off x="3635375" y="1841500"/>
            <a:ext cx="1368425" cy="1733550"/>
            <a:chOff x="0" y="0"/>
            <a:chExt cx="862" cy="1092"/>
          </a:xfrm>
        </p:grpSpPr>
        <p:sp>
          <p:nvSpPr>
            <p:cNvPr id="1044" name="Text Box 17"/>
            <p:cNvSpPr txBox="1">
              <a:spLocks noChangeArrowheads="1"/>
            </p:cNvSpPr>
            <p:nvPr/>
          </p:nvSpPr>
          <p:spPr bwMode="auto">
            <a:xfrm>
              <a:off x="0" y="0"/>
              <a:ext cx="862" cy="560"/>
            </a:xfrm>
            <a:prstGeom prst="rect">
              <a:avLst/>
            </a:prstGeom>
            <a:noFill/>
            <a:ln w="9525">
              <a:noFill/>
              <a:miter lim="800000"/>
            </a:ln>
          </p:spPr>
          <p:txBody>
            <a:bodyPr anchor="ctr">
              <a:spAutoFit/>
            </a:bodyPr>
            <a:lstStyle/>
            <a:p>
              <a:pPr marL="342900" indent="-342900">
                <a:lnSpc>
                  <a:spcPct val="90000"/>
                </a:lnSpc>
                <a:spcBef>
                  <a:spcPct val="1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rPr>
                <a:t>依次选择</a:t>
              </a:r>
              <a:endParaRPr lang="zh-CN" altLang="en-US">
                <a:solidFill>
                  <a:schemeClr val="accent2"/>
                </a:solidFill>
                <a:latin typeface="黑体" panose="02010609060101010101" pitchFamily="2" charset="-122"/>
                <a:ea typeface="黑体" panose="02010609060101010101" pitchFamily="2" charset="-122"/>
              </a:endParaRPr>
            </a:p>
            <a:p>
              <a:pPr marL="342900" indent="-342900">
                <a:lnSpc>
                  <a:spcPct val="90000"/>
                </a:lnSpc>
                <a:spcBef>
                  <a:spcPct val="1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rPr>
                <a:t>程序</a:t>
              </a:r>
              <a:r>
                <a:rPr lang="zh-CN" altLang="en-US">
                  <a:solidFill>
                    <a:schemeClr val="accent2"/>
                  </a:solidFill>
                  <a:latin typeface="黑体" panose="02010609060101010101" pitchFamily="2" charset="-122"/>
                  <a:ea typeface="黑体" panose="02010609060101010101" pitchFamily="2" charset="-122"/>
                  <a:sym typeface="Symbol" panose="05050102010706020507" pitchFamily="18" charset="2"/>
                </a:rPr>
                <a:t></a:t>
              </a:r>
              <a:r>
                <a:rPr lang="zh-CN" altLang="en-US">
                  <a:solidFill>
                    <a:schemeClr val="accent2"/>
                  </a:solidFill>
                  <a:latin typeface="黑体" panose="02010609060101010101" pitchFamily="2" charset="-122"/>
                  <a:ea typeface="黑体" panose="02010609060101010101" pitchFamily="2" charset="-122"/>
                </a:rPr>
                <a:t>附件</a:t>
              </a:r>
              <a:endParaRPr lang="zh-CN" altLang="en-US">
                <a:solidFill>
                  <a:schemeClr val="accent2"/>
                </a:solidFill>
                <a:latin typeface="黑体" panose="02010609060101010101" pitchFamily="2" charset="-122"/>
                <a:ea typeface="黑体" panose="02010609060101010101" pitchFamily="2" charset="-122"/>
              </a:endParaRPr>
            </a:p>
            <a:p>
              <a:pPr marL="342900" indent="-342900">
                <a:lnSpc>
                  <a:spcPct val="90000"/>
                </a:lnSpc>
                <a:spcBef>
                  <a:spcPct val="1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sym typeface="Symbol" panose="05050102010706020507" pitchFamily="18" charset="2"/>
                </a:rPr>
                <a:t></a:t>
              </a:r>
              <a:r>
                <a:rPr lang="zh-CN" altLang="en-US">
                  <a:solidFill>
                    <a:schemeClr val="accent2"/>
                  </a:solidFill>
                  <a:latin typeface="黑体" panose="02010609060101010101" pitchFamily="2" charset="-122"/>
                  <a:ea typeface="黑体" panose="02010609060101010101" pitchFamily="2" charset="-122"/>
                </a:rPr>
                <a:t>记事本</a:t>
              </a:r>
              <a:endParaRPr lang="zh-CN" altLang="en-US">
                <a:solidFill>
                  <a:schemeClr val="accent2"/>
                </a:solidFill>
                <a:latin typeface="黑体" panose="02010609060101010101" pitchFamily="2" charset="-122"/>
                <a:ea typeface="黑体" panose="02010609060101010101" pitchFamily="2" charset="-122"/>
              </a:endParaRPr>
            </a:p>
          </p:txBody>
        </p:sp>
        <p:sp>
          <p:nvSpPr>
            <p:cNvPr id="23570" name="AutoShape 18"/>
            <p:cNvSpPr>
              <a:spLocks noChangeArrowheads="1"/>
            </p:cNvSpPr>
            <p:nvPr/>
          </p:nvSpPr>
          <p:spPr bwMode="auto">
            <a:xfrm>
              <a:off x="635" y="411"/>
              <a:ext cx="180" cy="681"/>
            </a:xfrm>
            <a:prstGeom prst="curvedLeftArrow">
              <a:avLst>
                <a:gd name="adj1" fmla="val 75667"/>
                <a:gd name="adj2" fmla="val 151333"/>
                <a:gd name="adj3" fmla="val 33333"/>
              </a:avLst>
            </a:prstGeom>
            <a:gradFill rotWithShape="1">
              <a:gsLst>
                <a:gs pos="0">
                  <a:srgbClr val="FFCC00"/>
                </a:gs>
                <a:gs pos="50000">
                  <a:schemeClr val="bg1"/>
                </a:gs>
                <a:gs pos="100000">
                  <a:srgbClr val="FFCC00"/>
                </a:gs>
              </a:gsLst>
              <a:lin ang="5400000" scaled="1"/>
            </a:gradFill>
            <a:ln w="6350" cmpd="sng">
              <a:solidFill>
                <a:schemeClr val="tx1"/>
              </a:solidFill>
              <a:miter lim="800000"/>
            </a:ln>
            <a:effectLst/>
          </p:spPr>
          <p:txBody>
            <a:bodyPr wrap="none" anchor="ctr"/>
            <a:lstStyle/>
            <a:p>
              <a:pPr>
                <a:defRPr/>
              </a:pPr>
              <a:endParaRPr lang="zh-CN" altLang="en-US"/>
            </a:p>
          </p:txBody>
        </p:sp>
      </p:grpSp>
      <p:grpSp>
        <p:nvGrpSpPr>
          <p:cNvPr id="4" name="Group 19"/>
          <p:cNvGrpSpPr/>
          <p:nvPr/>
        </p:nvGrpSpPr>
        <p:grpSpPr bwMode="auto">
          <a:xfrm>
            <a:off x="1331913" y="5445125"/>
            <a:ext cx="1044575" cy="614363"/>
            <a:chOff x="0" y="0"/>
            <a:chExt cx="658" cy="387"/>
          </a:xfrm>
        </p:grpSpPr>
        <p:sp>
          <p:nvSpPr>
            <p:cNvPr id="1042" name="Text Box 20"/>
            <p:cNvSpPr txBox="1">
              <a:spLocks noChangeArrowheads="1"/>
            </p:cNvSpPr>
            <p:nvPr/>
          </p:nvSpPr>
          <p:spPr bwMode="auto">
            <a:xfrm>
              <a:off x="204" y="0"/>
              <a:ext cx="454" cy="387"/>
            </a:xfrm>
            <a:prstGeom prst="rect">
              <a:avLst/>
            </a:prstGeom>
            <a:noFill/>
            <a:ln w="9525">
              <a:noFill/>
              <a:miter lim="800000"/>
            </a:ln>
          </p:spPr>
          <p:txBody>
            <a:bodyPr>
              <a:spAutoFit/>
            </a:bodyPr>
            <a:lstStyle/>
            <a:p>
              <a:pPr marL="342900" indent="-342900" algn="ctr">
                <a:lnSpc>
                  <a:spcPct val="90000"/>
                </a:lnSpc>
                <a:spcBef>
                  <a:spcPct val="1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rPr>
                <a:t>单击</a:t>
              </a:r>
              <a:endParaRPr lang="zh-CN" altLang="en-US">
                <a:solidFill>
                  <a:schemeClr val="accent2"/>
                </a:solidFill>
                <a:latin typeface="黑体" panose="02010609060101010101" pitchFamily="2" charset="-122"/>
                <a:ea typeface="黑体" panose="02010609060101010101" pitchFamily="2" charset="-122"/>
              </a:endParaRPr>
            </a:p>
            <a:p>
              <a:pPr marL="342900" indent="-342900" algn="ctr">
                <a:lnSpc>
                  <a:spcPct val="90000"/>
                </a:lnSpc>
                <a:spcBef>
                  <a:spcPct val="10000"/>
                </a:spcBef>
                <a:buClr>
                  <a:srgbClr val="339966"/>
                </a:buClr>
                <a:buFont typeface="Wingdings" panose="05000000000000000000" pitchFamily="2" charset="2"/>
                <a:buNone/>
              </a:pPr>
              <a:r>
                <a:rPr lang="zh-CN" altLang="en-US">
                  <a:solidFill>
                    <a:schemeClr val="accent2"/>
                  </a:solidFill>
                  <a:latin typeface="黑体" panose="02010609060101010101" pitchFamily="2" charset="-122"/>
                  <a:ea typeface="黑体" panose="02010609060101010101" pitchFamily="2" charset="-122"/>
                </a:rPr>
                <a:t>开始</a:t>
              </a:r>
              <a:endParaRPr lang="zh-CN" altLang="en-US" sz="2800" b="1">
                <a:solidFill>
                  <a:schemeClr val="accent2"/>
                </a:solidFill>
                <a:latin typeface="楷体_GB2312" pitchFamily="49" charset="-122"/>
                <a:ea typeface="楷体_GB2312" pitchFamily="49" charset="-122"/>
              </a:endParaRPr>
            </a:p>
          </p:txBody>
        </p:sp>
        <p:sp>
          <p:nvSpPr>
            <p:cNvPr id="1043" name="AutoShape 21"/>
            <p:cNvSpPr>
              <a:spLocks noChangeArrowheads="1"/>
            </p:cNvSpPr>
            <p:nvPr/>
          </p:nvSpPr>
          <p:spPr bwMode="auto">
            <a:xfrm rot="-3237270">
              <a:off x="84" y="-22"/>
              <a:ext cx="131" cy="306"/>
            </a:xfrm>
            <a:prstGeom prst="upArrow">
              <a:avLst>
                <a:gd name="adj1" fmla="val 50000"/>
                <a:gd name="adj2" fmla="val 58397"/>
              </a:avLst>
            </a:prstGeom>
            <a:gradFill rotWithShape="1">
              <a:gsLst>
                <a:gs pos="0">
                  <a:srgbClr val="FFCC00"/>
                </a:gs>
                <a:gs pos="100000">
                  <a:schemeClr val="bg1"/>
                </a:gs>
              </a:gsLst>
              <a:lin ang="5400000" scaled="1"/>
            </a:gradFill>
            <a:ln w="6350">
              <a:solidFill>
                <a:schemeClr val="tx1"/>
              </a:solidFill>
              <a:miter lim="800000"/>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35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35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23558"/>
                                        </p:tgtEl>
                                        <p:attrNameLst>
                                          <p:attrName>style.visibility</p:attrName>
                                        </p:attrNameLst>
                                      </p:cBhvr>
                                      <p:to>
                                        <p:strVal val="visible"/>
                                      </p:to>
                                    </p:set>
                                    <p:anim calcmode="discrete" valueType="clr">
                                      <p:cBhvr override="childStyle">
                                        <p:cTn id="29" dur="80"/>
                                        <p:tgtEl>
                                          <p:spTgt spid="23558"/>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3558"/>
                                        </p:tgtEl>
                                        <p:attrNameLst>
                                          <p:attrName>fillcolor</p:attrName>
                                        </p:attrNameLst>
                                      </p:cBhvr>
                                      <p:tavLst>
                                        <p:tav tm="0">
                                          <p:val>
                                            <p:clrVal>
                                              <a:schemeClr val="accent2"/>
                                            </p:clrVal>
                                          </p:val>
                                        </p:tav>
                                        <p:tav tm="50000">
                                          <p:val>
                                            <p:clrVal>
                                              <a:schemeClr val="hlink"/>
                                            </p:clrVal>
                                          </p:val>
                                        </p:tav>
                                      </p:tavLst>
                                    </p:anim>
                                    <p:set>
                                      <p:cBhvr>
                                        <p:cTn id="31" dur="80"/>
                                        <p:tgtEl>
                                          <p:spTgt spid="23558"/>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3559"/>
                                        </p:tgtEl>
                                        <p:attrNameLst>
                                          <p:attrName>style.visibility</p:attrName>
                                        </p:attrNameLst>
                                      </p:cBhvr>
                                      <p:to>
                                        <p:strVal val="visible"/>
                                      </p:to>
                                    </p:set>
                                  </p:childTnLst>
                                  <p:subTnLst>
                                    <p:set>
                                      <p:cBhvr override="childStyle">
                                        <p:cTn dur="1" fill="hold" display="0" masterRel="nextClick" afterEffect="1"/>
                                        <p:tgtEl>
                                          <p:spTgt spid="2355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356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0" presetClass="entr" presetSubtype="0" fill="hold" grpId="0" nodeType="clickEffect">
                                  <p:stCondLst>
                                    <p:cond delay="0"/>
                                  </p:stCondLst>
                                  <p:childTnLst>
                                    <p:set>
                                      <p:cBhvr>
                                        <p:cTn id="43" dur="1" fill="hold">
                                          <p:stCondLst>
                                            <p:cond delay="0"/>
                                          </p:stCondLst>
                                        </p:cTn>
                                        <p:tgtEl>
                                          <p:spTgt spid="23565"/>
                                        </p:tgtEl>
                                        <p:attrNameLst>
                                          <p:attrName>style.visibility</p:attrName>
                                        </p:attrNameLst>
                                      </p:cBhvr>
                                      <p:to>
                                        <p:strVal val="visible"/>
                                      </p:to>
                                    </p:set>
                                    <p:animEffect transition="in" filter="fade">
                                      <p:cBhvr>
                                        <p:cTn id="44" dur="800" decel="100000"/>
                                        <p:tgtEl>
                                          <p:spTgt spid="23565"/>
                                        </p:tgtEl>
                                      </p:cBhvr>
                                    </p:animEffect>
                                    <p:anim calcmode="lin" valueType="num">
                                      <p:cBhvr>
                                        <p:cTn id="45" dur="800" decel="100000" fill="hold"/>
                                        <p:tgtEl>
                                          <p:spTgt spid="23565"/>
                                        </p:tgtEl>
                                        <p:attrNameLst>
                                          <p:attrName>style.rotation</p:attrName>
                                        </p:attrNameLst>
                                      </p:cBhvr>
                                      <p:tavLst>
                                        <p:tav tm="0">
                                          <p:val>
                                            <p:fltVal val="-90"/>
                                          </p:val>
                                        </p:tav>
                                        <p:tav tm="100000">
                                          <p:val>
                                            <p:fltVal val="0"/>
                                          </p:val>
                                        </p:tav>
                                      </p:tavLst>
                                    </p:anim>
                                    <p:anim calcmode="lin" valueType="num">
                                      <p:cBhvr>
                                        <p:cTn id="46" dur="800" decel="100000" fill="hold"/>
                                        <p:tgtEl>
                                          <p:spTgt spid="23565"/>
                                        </p:tgtEl>
                                        <p:attrNameLst>
                                          <p:attrName>ppt_x</p:attrName>
                                        </p:attrNameLst>
                                      </p:cBhvr>
                                      <p:tavLst>
                                        <p:tav tm="0">
                                          <p:val>
                                            <p:strVal val="#ppt_x+0.4"/>
                                          </p:val>
                                        </p:tav>
                                        <p:tav tm="100000">
                                          <p:val>
                                            <p:strVal val="#ppt_x-0.05"/>
                                          </p:val>
                                        </p:tav>
                                      </p:tavLst>
                                    </p:anim>
                                    <p:anim calcmode="lin" valueType="num">
                                      <p:cBhvr>
                                        <p:cTn id="47" dur="800" decel="100000" fill="hold"/>
                                        <p:tgtEl>
                                          <p:spTgt spid="23565"/>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23565"/>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23565"/>
                                        </p:tgtEl>
                                        <p:attrNameLst>
                                          <p:attrName>ppt_y</p:attrName>
                                        </p:attrNameLst>
                                      </p:cBhvr>
                                      <p:tavLst>
                                        <p:tav tm="0">
                                          <p:val>
                                            <p:strVal val="#ppt_y+0.1"/>
                                          </p:val>
                                        </p:tav>
                                        <p:tav tm="100000">
                                          <p:val>
                                            <p:strVal val="#ppt_y"/>
                                          </p:val>
                                        </p:tav>
                                      </p:tavLst>
                                    </p:anim>
                                  </p:childTnLst>
                                  <p:subTnLst>
                                    <p:set>
                                      <p:cBhvr override="childStyle">
                                        <p:cTn dur="1" fill="hold" display="0" masterRel="nextClick" afterEffect="1"/>
                                        <p:tgtEl>
                                          <p:spTgt spid="23565"/>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356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0" presetClass="entr" presetSubtype="0" fill="hold" grpId="0" nodeType="clickEffect">
                                  <p:stCondLst>
                                    <p:cond delay="0"/>
                                  </p:stCondLst>
                                  <p:childTnLst>
                                    <p:set>
                                      <p:cBhvr>
                                        <p:cTn id="57" dur="1" fill="hold">
                                          <p:stCondLst>
                                            <p:cond delay="0"/>
                                          </p:stCondLst>
                                        </p:cTn>
                                        <p:tgtEl>
                                          <p:spTgt spid="23563"/>
                                        </p:tgtEl>
                                        <p:attrNameLst>
                                          <p:attrName>style.visibility</p:attrName>
                                        </p:attrNameLst>
                                      </p:cBhvr>
                                      <p:to>
                                        <p:strVal val="visible"/>
                                      </p:to>
                                    </p:set>
                                    <p:animEffect transition="in" filter="fade">
                                      <p:cBhvr>
                                        <p:cTn id="58" dur="800" decel="100000"/>
                                        <p:tgtEl>
                                          <p:spTgt spid="23563"/>
                                        </p:tgtEl>
                                      </p:cBhvr>
                                    </p:animEffect>
                                    <p:anim calcmode="lin" valueType="num">
                                      <p:cBhvr>
                                        <p:cTn id="59" dur="800" decel="100000" fill="hold"/>
                                        <p:tgtEl>
                                          <p:spTgt spid="23563"/>
                                        </p:tgtEl>
                                        <p:attrNameLst>
                                          <p:attrName>style.rotation</p:attrName>
                                        </p:attrNameLst>
                                      </p:cBhvr>
                                      <p:tavLst>
                                        <p:tav tm="0">
                                          <p:val>
                                            <p:fltVal val="-90"/>
                                          </p:val>
                                        </p:tav>
                                        <p:tav tm="100000">
                                          <p:val>
                                            <p:fltVal val="0"/>
                                          </p:val>
                                        </p:tav>
                                      </p:tavLst>
                                    </p:anim>
                                    <p:anim calcmode="lin" valueType="num">
                                      <p:cBhvr>
                                        <p:cTn id="60" dur="800" decel="100000" fill="hold"/>
                                        <p:tgtEl>
                                          <p:spTgt spid="23563"/>
                                        </p:tgtEl>
                                        <p:attrNameLst>
                                          <p:attrName>ppt_x</p:attrName>
                                        </p:attrNameLst>
                                      </p:cBhvr>
                                      <p:tavLst>
                                        <p:tav tm="0">
                                          <p:val>
                                            <p:strVal val="#ppt_x+0.4"/>
                                          </p:val>
                                        </p:tav>
                                        <p:tav tm="100000">
                                          <p:val>
                                            <p:strVal val="#ppt_x-0.05"/>
                                          </p:val>
                                        </p:tav>
                                      </p:tavLst>
                                    </p:anim>
                                    <p:anim calcmode="lin" valueType="num">
                                      <p:cBhvr>
                                        <p:cTn id="61" dur="800" decel="100000" fill="hold"/>
                                        <p:tgtEl>
                                          <p:spTgt spid="23563"/>
                                        </p:tgtEl>
                                        <p:attrNameLst>
                                          <p:attrName>ppt_y</p:attrName>
                                        </p:attrNameLst>
                                      </p:cBhvr>
                                      <p:tavLst>
                                        <p:tav tm="0">
                                          <p:val>
                                            <p:strVal val="#ppt_y-0.4"/>
                                          </p:val>
                                        </p:tav>
                                        <p:tav tm="100000">
                                          <p:val>
                                            <p:strVal val="#ppt_y+0.1"/>
                                          </p:val>
                                        </p:tav>
                                      </p:tavLst>
                                    </p:anim>
                                    <p:anim calcmode="lin" valueType="num">
                                      <p:cBhvr>
                                        <p:cTn id="62" dur="200" accel="100000" fill="hold">
                                          <p:stCondLst>
                                            <p:cond delay="800"/>
                                          </p:stCondLst>
                                        </p:cTn>
                                        <p:tgtEl>
                                          <p:spTgt spid="23563"/>
                                        </p:tgtEl>
                                        <p:attrNameLst>
                                          <p:attrName>ppt_x</p:attrName>
                                        </p:attrNameLst>
                                      </p:cBhvr>
                                      <p:tavLst>
                                        <p:tav tm="0">
                                          <p:val>
                                            <p:strVal val="#ppt_x-0.05"/>
                                          </p:val>
                                        </p:tav>
                                        <p:tav tm="100000">
                                          <p:val>
                                            <p:strVal val="#ppt_x"/>
                                          </p:val>
                                        </p:tav>
                                      </p:tavLst>
                                    </p:anim>
                                    <p:anim calcmode="lin" valueType="num">
                                      <p:cBhvr>
                                        <p:cTn id="63" dur="200" accel="100000" fill="hold">
                                          <p:stCondLst>
                                            <p:cond delay="800"/>
                                          </p:stCondLst>
                                        </p:cTn>
                                        <p:tgtEl>
                                          <p:spTgt spid="23563"/>
                                        </p:tgtEl>
                                        <p:attrNameLst>
                                          <p:attrName>ppt_y</p:attrName>
                                        </p:attrNameLst>
                                      </p:cBhvr>
                                      <p:tavLst>
                                        <p:tav tm="0">
                                          <p:val>
                                            <p:strVal val="#ppt_y+0.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9" presetClass="entr" presetSubtype="10" fill="hold" grpId="0" nodeType="clickEffect">
                                  <p:stCondLst>
                                    <p:cond delay="0"/>
                                  </p:stCondLst>
                                  <p:childTnLst>
                                    <p:set>
                                      <p:cBhvr>
                                        <p:cTn id="67" dur="1" fill="hold">
                                          <p:stCondLst>
                                            <p:cond delay="0"/>
                                          </p:stCondLst>
                                        </p:cTn>
                                        <p:tgtEl>
                                          <p:spTgt spid="23562"/>
                                        </p:tgtEl>
                                        <p:attrNameLst>
                                          <p:attrName>style.visibility</p:attrName>
                                        </p:attrNameLst>
                                      </p:cBhvr>
                                      <p:to>
                                        <p:strVal val="visible"/>
                                      </p:to>
                                    </p:set>
                                    <p:anim calcmode="lin" valueType="num">
                                      <p:cBhvr>
                                        <p:cTn id="68" dur="5000" fill="hold"/>
                                        <p:tgtEl>
                                          <p:spTgt spid="23562"/>
                                        </p:tgtEl>
                                        <p:attrNameLst>
                                          <p:attrName>ppt_w</p:attrName>
                                        </p:attrNameLst>
                                      </p:cBhvr>
                                      <p:tavLst>
                                        <p:tav tm="0" fmla="#ppt_w*sin(2.5*pi*$)">
                                          <p:val>
                                            <p:fltVal val="0"/>
                                          </p:val>
                                        </p:tav>
                                        <p:tav tm="100000">
                                          <p:val>
                                            <p:fltVal val="1"/>
                                          </p:val>
                                        </p:tav>
                                      </p:tavLst>
                                    </p:anim>
                                    <p:anim calcmode="lin" valueType="num">
                                      <p:cBhvr>
                                        <p:cTn id="69" dur="5000" fill="hold"/>
                                        <p:tgtEl>
                                          <p:spTgt spid="235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P spid="23562" grpId="0" animBg="1" autoUpdateAnimBg="0"/>
      <p:bldP spid="23563" grpId="0" animBg="1"/>
      <p:bldP spid="235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sz="quarter"/>
          </p:nvPr>
        </p:nvSpPr>
        <p:spPr/>
        <p:txBody>
          <a:bodyPr>
            <a:normAutofit fontScale="90000"/>
          </a:bodyPr>
          <a:lstStyle/>
          <a:p>
            <a:r>
              <a:rPr lang="zh-CN" altLang="en-US" smtClean="0">
                <a:solidFill>
                  <a:schemeClr val="tx1"/>
                </a:solidFill>
                <a:latin typeface="黑体" panose="02010609060101010101" pitchFamily="2" charset="-122"/>
              </a:rPr>
              <a:t>编译和运行</a:t>
            </a:r>
            <a:endParaRPr lang="zh-CN" altLang="en-US" smtClean="0">
              <a:solidFill>
                <a:schemeClr val="tx1"/>
              </a:solidFill>
              <a:latin typeface="黑体" panose="02010609060101010101" pitchFamily="2" charset="-122"/>
            </a:endParaRPr>
          </a:p>
        </p:txBody>
      </p:sp>
      <p:pic>
        <p:nvPicPr>
          <p:cNvPr id="24581" name="Picture 5" descr="d1"/>
          <p:cNvPicPr>
            <a:picLocks noGrp="1" noChangeAspect="1" noChangeArrowheads="1"/>
          </p:cNvPicPr>
          <p:nvPr>
            <p:ph sz="quarter" idx="1"/>
          </p:nvPr>
        </p:nvPicPr>
        <p:blipFill>
          <a:blip r:embed="rId1" cstate="print"/>
          <a:stretch>
            <a:fillRect/>
          </a:stretch>
        </p:blipFill>
        <p:spPr>
          <a:xfrm>
            <a:off x="780563" y="1600200"/>
            <a:ext cx="3391873" cy="2185988"/>
          </a:xfrm>
          <a:noFill/>
        </p:spPr>
      </p:pic>
      <p:pic>
        <p:nvPicPr>
          <p:cNvPr id="24582" name="Picture 6" descr="d4"/>
          <p:cNvPicPr>
            <a:picLocks noGrp="1" noChangeAspect="1" noChangeArrowheads="1"/>
          </p:cNvPicPr>
          <p:nvPr>
            <p:ph sz="quarter" idx="2"/>
          </p:nvPr>
        </p:nvPicPr>
        <p:blipFill>
          <a:blip r:embed="rId2" cstate="print"/>
          <a:srcRect/>
          <a:stretch>
            <a:fillRect/>
          </a:stretch>
        </p:blipFill>
        <p:spPr>
          <a:xfrm>
            <a:off x="744538" y="1671638"/>
            <a:ext cx="6408737" cy="4105275"/>
          </a:xfrm>
          <a:noFill/>
        </p:spPr>
      </p:pic>
      <p:pic>
        <p:nvPicPr>
          <p:cNvPr id="24579" name="Picture 3"/>
          <p:cNvPicPr>
            <a:picLocks noChangeAspect="1" noChangeArrowheads="1"/>
          </p:cNvPicPr>
          <p:nvPr/>
        </p:nvPicPr>
        <p:blipFill>
          <a:blip r:embed="rId3" cstate="print"/>
          <a:srcRect/>
          <a:stretch>
            <a:fillRect/>
          </a:stretch>
        </p:blipFill>
        <p:spPr bwMode="auto">
          <a:xfrm>
            <a:off x="971550" y="5373688"/>
            <a:ext cx="476250" cy="209550"/>
          </a:xfrm>
          <a:prstGeom prst="rect">
            <a:avLst/>
          </a:prstGeom>
          <a:noFill/>
          <a:ln w="9525">
            <a:noFill/>
            <a:miter lim="800000"/>
            <a:headEnd/>
            <a:tailEnd/>
          </a:ln>
        </p:spPr>
      </p:pic>
      <p:graphicFrame>
        <p:nvGraphicFramePr>
          <p:cNvPr id="24580" name="Object 4"/>
          <p:cNvGraphicFramePr>
            <a:graphicFrameLocks noChangeAspect="1"/>
          </p:cNvGraphicFramePr>
          <p:nvPr/>
        </p:nvGraphicFramePr>
        <p:xfrm>
          <a:off x="971550" y="1484313"/>
          <a:ext cx="4171950" cy="3876675"/>
        </p:xfrm>
        <a:graphic>
          <a:graphicData uri="http://schemas.openxmlformats.org/presentationml/2006/ole">
            <mc:AlternateContent xmlns:mc="http://schemas.openxmlformats.org/markup-compatibility/2006">
              <mc:Choice xmlns:v="urn:schemas-microsoft-com:vml" Requires="v">
                <p:oleObj spid="_x0000_s2060" name="" r:id="rId4" imgW="4171950" imgH="3876675" progId="PBrush">
                  <p:embed/>
                </p:oleObj>
              </mc:Choice>
              <mc:Fallback>
                <p:oleObj name="" r:id="rId4" imgW="4171950" imgH="3876675"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484313"/>
                        <a:ext cx="4171950" cy="3876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4583" name="Picture 7" descr="d8"/>
          <p:cNvPicPr>
            <a:picLocks noChangeAspect="1" noChangeArrowheads="1"/>
          </p:cNvPicPr>
          <p:nvPr/>
        </p:nvPicPr>
        <p:blipFill>
          <a:blip r:embed="rId6" cstate="print"/>
          <a:srcRect/>
          <a:stretch>
            <a:fillRect/>
          </a:stretch>
        </p:blipFill>
        <p:spPr bwMode="auto">
          <a:xfrm>
            <a:off x="971550" y="1484313"/>
            <a:ext cx="6408738" cy="4105275"/>
          </a:xfrm>
          <a:prstGeom prst="rect">
            <a:avLst/>
          </a:prstGeom>
          <a:noFill/>
          <a:ln w="9525">
            <a:noFill/>
            <a:miter lim="800000"/>
            <a:headEnd/>
            <a:tailEnd/>
          </a:ln>
        </p:spPr>
      </p:pic>
      <p:pic>
        <p:nvPicPr>
          <p:cNvPr id="24584" name="Picture 8" descr="d9"/>
          <p:cNvPicPr>
            <a:picLocks noChangeAspect="1" noChangeArrowheads="1"/>
          </p:cNvPicPr>
          <p:nvPr/>
        </p:nvPicPr>
        <p:blipFill>
          <a:blip r:embed="rId7" cstate="print"/>
          <a:srcRect/>
          <a:stretch>
            <a:fillRect/>
          </a:stretch>
        </p:blipFill>
        <p:spPr bwMode="auto">
          <a:xfrm>
            <a:off x="971550" y="1484313"/>
            <a:ext cx="6408738" cy="4105275"/>
          </a:xfrm>
          <a:prstGeom prst="rect">
            <a:avLst/>
          </a:prstGeom>
          <a:noFill/>
          <a:ln w="9525">
            <a:noFill/>
            <a:miter lim="800000"/>
            <a:headEnd/>
            <a:tailEnd/>
          </a:ln>
        </p:spPr>
      </p:pic>
      <p:pic>
        <p:nvPicPr>
          <p:cNvPr id="24585" name="Picture 9" descr="dr"/>
          <p:cNvPicPr>
            <a:picLocks noChangeAspect="1" noChangeArrowheads="1"/>
          </p:cNvPicPr>
          <p:nvPr/>
        </p:nvPicPr>
        <p:blipFill>
          <a:blip r:embed="rId8" cstate="print"/>
          <a:srcRect/>
          <a:stretch>
            <a:fillRect/>
          </a:stretch>
        </p:blipFill>
        <p:spPr bwMode="auto">
          <a:xfrm>
            <a:off x="971550" y="1484313"/>
            <a:ext cx="6408738" cy="4105275"/>
          </a:xfrm>
          <a:prstGeom prst="rect">
            <a:avLst/>
          </a:prstGeom>
          <a:gradFill rotWithShape="1">
            <a:gsLst>
              <a:gs pos="0">
                <a:srgbClr val="FFCC00"/>
              </a:gs>
              <a:gs pos="100000">
                <a:srgbClr val="FFFFFF"/>
              </a:gs>
            </a:gsLst>
            <a:lin ang="5400000" scaled="1"/>
          </a:gradFill>
          <a:ln w="6350">
            <a:solidFill>
              <a:schemeClr val="tx1"/>
            </a:solidFill>
            <a:miter lim="800000"/>
            <a:headEnd/>
            <a:tailEnd/>
          </a:ln>
        </p:spPr>
      </p:pic>
      <p:sp>
        <p:nvSpPr>
          <p:cNvPr id="24586" name="Text Box 10"/>
          <p:cNvSpPr txBox="1">
            <a:spLocks noChangeArrowheads="1"/>
          </p:cNvSpPr>
          <p:nvPr/>
        </p:nvSpPr>
        <p:spPr bwMode="auto">
          <a:xfrm>
            <a:off x="1187450" y="3716338"/>
            <a:ext cx="6480175" cy="503237"/>
          </a:xfrm>
          <a:prstGeom prst="rect">
            <a:avLst/>
          </a:prstGeom>
          <a:gradFill rotWithShape="1">
            <a:gsLst>
              <a:gs pos="0">
                <a:srgbClr val="7FCDA6"/>
              </a:gs>
              <a:gs pos="100000">
                <a:srgbClr val="FFFFFF"/>
              </a:gs>
            </a:gsLst>
            <a:lin ang="5400000" scaled="1"/>
          </a:gradFill>
          <a:ln w="31750" cmpd="thinThick">
            <a:solidFill>
              <a:srgbClr val="5C208E"/>
            </a:solidFill>
            <a:miter lim="800000"/>
          </a:ln>
          <a:effectLst>
            <a:outerShdw dist="45791" dir="2021404" algn="ctr" rotWithShape="0">
              <a:schemeClr val="bg2">
                <a:alpha val="50000"/>
              </a:schemeClr>
            </a:outerShdw>
          </a:effectLst>
        </p:spPr>
        <p:txBody>
          <a:bodyPr anchor="ctr"/>
          <a:lstStyle/>
          <a:p>
            <a:pPr algn="ctr">
              <a:spcBef>
                <a:spcPct val="50000"/>
              </a:spcBef>
              <a:defRPr/>
            </a:pPr>
            <a:r>
              <a:rPr lang="zh-CN" altLang="en-US" sz="2400">
                <a:ea typeface="黑体" panose="02010609060101010101" pitchFamily="2" charset="-122"/>
              </a:rPr>
              <a:t>演示编译和运行</a:t>
            </a:r>
            <a:r>
              <a:rPr lang="en-US" sz="2400">
                <a:ea typeface="黑体" panose="02010609060101010101" pitchFamily="2" charset="-122"/>
              </a:rPr>
              <a:t>Java</a:t>
            </a:r>
            <a:r>
              <a:rPr lang="zh-CN" altLang="en-US" sz="2400">
                <a:ea typeface="黑体" panose="02010609060101010101" pitchFamily="2" charset="-122"/>
              </a:rPr>
              <a:t>程序</a:t>
            </a:r>
            <a:r>
              <a:rPr lang="en-US" sz="2400">
                <a:ea typeface="黑体" panose="02010609060101010101" pitchFamily="2" charset="-122"/>
              </a:rPr>
              <a:t>……</a:t>
            </a:r>
            <a:endParaRPr lang="en-US" sz="2400">
              <a:ea typeface="黑体" panose="02010609060101010101" pitchFamily="2" charset="-122"/>
            </a:endParaRPr>
          </a:p>
        </p:txBody>
      </p:sp>
      <p:sp>
        <p:nvSpPr>
          <p:cNvPr id="24587" name="Rectangle 11"/>
          <p:cNvSpPr>
            <a:spLocks noChangeArrowheads="1"/>
          </p:cNvSpPr>
          <p:nvPr/>
        </p:nvSpPr>
        <p:spPr bwMode="auto">
          <a:xfrm>
            <a:off x="900113" y="2420938"/>
            <a:ext cx="1584325" cy="358775"/>
          </a:xfrm>
          <a:prstGeom prst="rect">
            <a:avLst/>
          </a:prstGeom>
          <a:noFill/>
          <a:ln w="31750">
            <a:solidFill>
              <a:srgbClr val="FF0000"/>
            </a:solidFill>
            <a:prstDash val="sysDot"/>
            <a:miter lim="800000"/>
          </a:ln>
        </p:spPr>
        <p:txBody>
          <a:bodyPr wrap="none" anchor="ctr"/>
          <a:lstStyle/>
          <a:p>
            <a:endParaRPr lang="zh-CN" altLang="en-US"/>
          </a:p>
        </p:txBody>
      </p:sp>
      <p:grpSp>
        <p:nvGrpSpPr>
          <p:cNvPr id="2" name="Group 12"/>
          <p:cNvGrpSpPr/>
          <p:nvPr/>
        </p:nvGrpSpPr>
        <p:grpSpPr bwMode="auto">
          <a:xfrm>
            <a:off x="1327150" y="5445125"/>
            <a:ext cx="1049338" cy="773113"/>
            <a:chOff x="-3" y="0"/>
            <a:chExt cx="661" cy="487"/>
          </a:xfrm>
        </p:grpSpPr>
        <p:sp>
          <p:nvSpPr>
            <p:cNvPr id="2078" name="Text Box 13"/>
            <p:cNvSpPr txBox="1">
              <a:spLocks noChangeArrowheads="1"/>
            </p:cNvSpPr>
            <p:nvPr/>
          </p:nvSpPr>
          <p:spPr bwMode="auto">
            <a:xfrm>
              <a:off x="204" y="0"/>
              <a:ext cx="454" cy="487"/>
            </a:xfrm>
            <a:prstGeom prst="rect">
              <a:avLst/>
            </a:prstGeom>
            <a:noFill/>
            <a:ln w="9525">
              <a:noFill/>
              <a:miter lim="800000"/>
            </a:ln>
          </p:spPr>
          <p:txBody>
            <a:bodyPr>
              <a:spAutoFit/>
            </a:bodyPr>
            <a:lstStyle/>
            <a:p>
              <a:pPr marL="342900" indent="-342900" algn="ctr">
                <a:lnSpc>
                  <a:spcPct val="90000"/>
                </a:lnSpc>
                <a:spcBef>
                  <a:spcPct val="10000"/>
                </a:spcBef>
                <a:buClr>
                  <a:srgbClr val="339966"/>
                </a:buClr>
                <a:buFont typeface="Wingdings" panose="05000000000000000000" pitchFamily="2" charset="2"/>
                <a:buNone/>
              </a:pPr>
              <a:r>
                <a:rPr lang="zh-CN" altLang="en-US">
                  <a:latin typeface="黑体" panose="02010609060101010101" pitchFamily="2" charset="-122"/>
                  <a:ea typeface="黑体" panose="02010609060101010101" pitchFamily="2" charset="-122"/>
                </a:rPr>
                <a:t>单击</a:t>
              </a:r>
              <a:endParaRPr lang="zh-CN" altLang="en-US">
                <a:latin typeface="黑体" panose="02010609060101010101" pitchFamily="2" charset="-122"/>
                <a:ea typeface="黑体" panose="02010609060101010101" pitchFamily="2" charset="-122"/>
              </a:endParaRPr>
            </a:p>
            <a:p>
              <a:pPr marL="342900" indent="-342900" algn="ctr">
                <a:lnSpc>
                  <a:spcPct val="90000"/>
                </a:lnSpc>
                <a:spcBef>
                  <a:spcPct val="10000"/>
                </a:spcBef>
                <a:buClr>
                  <a:srgbClr val="339966"/>
                </a:buClr>
                <a:buFont typeface="Wingdings" panose="05000000000000000000" pitchFamily="2" charset="2"/>
                <a:buNone/>
              </a:pPr>
              <a:r>
                <a:rPr lang="zh-CN" altLang="en-US">
                  <a:latin typeface="黑体" panose="02010609060101010101" pitchFamily="2" charset="-122"/>
                  <a:ea typeface="黑体" panose="02010609060101010101" pitchFamily="2" charset="-122"/>
                </a:rPr>
                <a:t>开始</a:t>
              </a:r>
              <a:endParaRPr lang="zh-CN" altLang="en-US" sz="2800" b="1">
                <a:latin typeface="楷体_GB2312" pitchFamily="49" charset="-122"/>
                <a:ea typeface="楷体_GB2312" pitchFamily="49" charset="-122"/>
              </a:endParaRPr>
            </a:p>
          </p:txBody>
        </p:sp>
        <p:sp>
          <p:nvSpPr>
            <p:cNvPr id="2079" name="AutoShape 14"/>
            <p:cNvSpPr>
              <a:spLocks noChangeArrowheads="1"/>
            </p:cNvSpPr>
            <p:nvPr/>
          </p:nvSpPr>
          <p:spPr bwMode="auto">
            <a:xfrm rot="-3237270">
              <a:off x="84" y="-22"/>
              <a:ext cx="131" cy="306"/>
            </a:xfrm>
            <a:prstGeom prst="upArrow">
              <a:avLst>
                <a:gd name="adj1" fmla="val 50000"/>
                <a:gd name="adj2" fmla="val 58397"/>
              </a:avLst>
            </a:prstGeom>
            <a:gradFill rotWithShape="1">
              <a:gsLst>
                <a:gs pos="0">
                  <a:schemeClr val="accent1"/>
                </a:gs>
                <a:gs pos="100000">
                  <a:schemeClr val="bg1"/>
                </a:gs>
              </a:gsLst>
              <a:lin ang="5400000" scaled="1"/>
            </a:gradFill>
            <a:ln w="6350">
              <a:solidFill>
                <a:schemeClr val="tx1"/>
              </a:solidFill>
              <a:miter lim="800000"/>
            </a:ln>
          </p:spPr>
          <p:txBody>
            <a:bodyPr wrap="none" anchor="ctr"/>
            <a:lstStyle/>
            <a:p>
              <a:endParaRPr lang="zh-CN" altLang="en-US"/>
            </a:p>
          </p:txBody>
        </p:sp>
      </p:grpSp>
      <p:sp>
        <p:nvSpPr>
          <p:cNvPr id="2061" name="Line 15"/>
          <p:cNvSpPr>
            <a:spLocks noChangeShapeType="1"/>
          </p:cNvSpPr>
          <p:nvPr/>
        </p:nvSpPr>
        <p:spPr bwMode="auto">
          <a:xfrm flipH="1">
            <a:off x="1403350" y="1412875"/>
            <a:ext cx="576263" cy="576263"/>
          </a:xfrm>
          <a:prstGeom prst="line">
            <a:avLst/>
          </a:prstGeom>
          <a:noFill/>
          <a:ln w="9525">
            <a:noFill/>
            <a:round/>
          </a:ln>
        </p:spPr>
        <p:txBody>
          <a:bodyPr/>
          <a:lstStyle/>
          <a:p>
            <a:endParaRPr lang="zh-CN" altLang="en-US"/>
          </a:p>
        </p:txBody>
      </p:sp>
      <p:grpSp>
        <p:nvGrpSpPr>
          <p:cNvPr id="3" name="Group 16"/>
          <p:cNvGrpSpPr/>
          <p:nvPr/>
        </p:nvGrpSpPr>
        <p:grpSpPr bwMode="auto">
          <a:xfrm>
            <a:off x="1403350" y="908050"/>
            <a:ext cx="1949450" cy="1008063"/>
            <a:chOff x="0" y="0"/>
            <a:chExt cx="1228" cy="635"/>
          </a:xfrm>
        </p:grpSpPr>
        <p:sp>
          <p:nvSpPr>
            <p:cNvPr id="2076" name="Text Box 17"/>
            <p:cNvSpPr txBox="1">
              <a:spLocks noChangeArrowheads="1"/>
            </p:cNvSpPr>
            <p:nvPr/>
          </p:nvSpPr>
          <p:spPr bwMode="auto">
            <a:xfrm>
              <a:off x="366" y="0"/>
              <a:ext cx="862" cy="393"/>
            </a:xfrm>
            <a:prstGeom prst="rect">
              <a:avLst/>
            </a:prstGeom>
            <a:gradFill rotWithShape="1">
              <a:gsLst>
                <a:gs pos="0">
                  <a:schemeClr val="accent1"/>
                </a:gs>
                <a:gs pos="100000">
                  <a:srgbClr val="FFFFFF"/>
                </a:gs>
              </a:gsLst>
              <a:lin ang="5400000" scaled="1"/>
            </a:gradFill>
            <a:ln w="9525">
              <a:solidFill>
                <a:schemeClr val="tx1"/>
              </a:solidFill>
              <a:miter lim="800000"/>
            </a:ln>
          </p:spPr>
          <p:txBody>
            <a:bodyPr>
              <a:spAutoFit/>
            </a:bodyPr>
            <a:lstStyle/>
            <a:p>
              <a:pPr marL="342900" indent="-342900">
                <a:lnSpc>
                  <a:spcPct val="90000"/>
                </a:lnSpc>
                <a:spcBef>
                  <a:spcPct val="10000"/>
                </a:spcBef>
                <a:buClr>
                  <a:srgbClr val="339966"/>
                </a:buClr>
                <a:buFont typeface="Wingdings" panose="05000000000000000000" pitchFamily="2" charset="2"/>
                <a:buNone/>
              </a:pPr>
              <a:r>
                <a:rPr lang="zh-CN" altLang="en-US">
                  <a:ea typeface="黑体" panose="02010609060101010101" pitchFamily="2" charset="-122"/>
                </a:rPr>
                <a:t>进入程序所</a:t>
              </a:r>
              <a:endParaRPr lang="zh-CN" altLang="en-US">
                <a:ea typeface="黑体" panose="02010609060101010101" pitchFamily="2" charset="-122"/>
              </a:endParaRPr>
            </a:p>
            <a:p>
              <a:pPr marL="342900" indent="-342900">
                <a:lnSpc>
                  <a:spcPct val="90000"/>
                </a:lnSpc>
                <a:spcBef>
                  <a:spcPct val="10000"/>
                </a:spcBef>
                <a:buClr>
                  <a:srgbClr val="339966"/>
                </a:buClr>
                <a:buFont typeface="Wingdings" panose="05000000000000000000" pitchFamily="2" charset="2"/>
                <a:buNone/>
              </a:pPr>
              <a:r>
                <a:rPr lang="zh-CN" altLang="en-US">
                  <a:ea typeface="黑体" panose="02010609060101010101" pitchFamily="2" charset="-122"/>
                </a:rPr>
                <a:t>保存的目录</a:t>
              </a:r>
              <a:endParaRPr lang="zh-CN" altLang="en-US">
                <a:ea typeface="黑体" panose="02010609060101010101" pitchFamily="2" charset="-122"/>
              </a:endParaRPr>
            </a:p>
          </p:txBody>
        </p:sp>
        <p:sp>
          <p:nvSpPr>
            <p:cNvPr id="2077" name="Line 18"/>
            <p:cNvSpPr>
              <a:spLocks noChangeShapeType="1"/>
            </p:cNvSpPr>
            <p:nvPr/>
          </p:nvSpPr>
          <p:spPr bwMode="auto">
            <a:xfrm flipH="1">
              <a:off x="0" y="363"/>
              <a:ext cx="408" cy="272"/>
            </a:xfrm>
            <a:prstGeom prst="line">
              <a:avLst/>
            </a:prstGeom>
            <a:noFill/>
            <a:ln w="25400">
              <a:solidFill>
                <a:schemeClr val="accent1"/>
              </a:solidFill>
              <a:round/>
              <a:tailEnd type="triangle" w="med" len="med"/>
            </a:ln>
          </p:spPr>
          <p:txBody>
            <a:bodyPr/>
            <a:lstStyle/>
            <a:p>
              <a:endParaRPr lang="zh-CN" altLang="en-US"/>
            </a:p>
          </p:txBody>
        </p:sp>
      </p:grpSp>
      <p:sp>
        <p:nvSpPr>
          <p:cNvPr id="2063" name="Line 19"/>
          <p:cNvSpPr>
            <a:spLocks noChangeShapeType="1"/>
          </p:cNvSpPr>
          <p:nvPr/>
        </p:nvSpPr>
        <p:spPr bwMode="auto">
          <a:xfrm flipH="1">
            <a:off x="4787900" y="2133600"/>
            <a:ext cx="2016125" cy="1439863"/>
          </a:xfrm>
          <a:prstGeom prst="line">
            <a:avLst/>
          </a:prstGeom>
          <a:noFill/>
          <a:ln w="9525">
            <a:noFill/>
            <a:round/>
          </a:ln>
        </p:spPr>
        <p:txBody>
          <a:bodyPr/>
          <a:lstStyle/>
          <a:p>
            <a:endParaRPr lang="zh-CN" altLang="en-US"/>
          </a:p>
        </p:txBody>
      </p:sp>
      <p:grpSp>
        <p:nvGrpSpPr>
          <p:cNvPr id="4" name="Group 20"/>
          <p:cNvGrpSpPr/>
          <p:nvPr/>
        </p:nvGrpSpPr>
        <p:grpSpPr bwMode="auto">
          <a:xfrm>
            <a:off x="4643438" y="1339850"/>
            <a:ext cx="3455987" cy="2305050"/>
            <a:chOff x="0" y="0"/>
            <a:chExt cx="2177" cy="1452"/>
          </a:xfrm>
        </p:grpSpPr>
        <p:sp>
          <p:nvSpPr>
            <p:cNvPr id="2074" name="Line 21"/>
            <p:cNvSpPr>
              <a:spLocks noChangeShapeType="1"/>
            </p:cNvSpPr>
            <p:nvPr/>
          </p:nvSpPr>
          <p:spPr bwMode="auto">
            <a:xfrm flipH="1">
              <a:off x="0" y="454"/>
              <a:ext cx="1315" cy="998"/>
            </a:xfrm>
            <a:prstGeom prst="line">
              <a:avLst/>
            </a:prstGeom>
            <a:noFill/>
            <a:ln w="25400">
              <a:solidFill>
                <a:schemeClr val="accent1"/>
              </a:solidFill>
              <a:round/>
              <a:tailEnd type="triangle" w="med" len="med"/>
            </a:ln>
          </p:spPr>
          <p:txBody>
            <a:bodyPr/>
            <a:lstStyle/>
            <a:p>
              <a:endParaRPr lang="zh-CN" altLang="en-US"/>
            </a:p>
          </p:txBody>
        </p:sp>
        <p:sp>
          <p:nvSpPr>
            <p:cNvPr id="2075" name="Text Box 22"/>
            <p:cNvSpPr txBox="1">
              <a:spLocks noChangeArrowheads="1"/>
            </p:cNvSpPr>
            <p:nvPr/>
          </p:nvSpPr>
          <p:spPr bwMode="auto">
            <a:xfrm>
              <a:off x="1179" y="0"/>
              <a:ext cx="998" cy="566"/>
            </a:xfrm>
            <a:prstGeom prst="rect">
              <a:avLst/>
            </a:prstGeom>
            <a:gradFill rotWithShape="1">
              <a:gsLst>
                <a:gs pos="0">
                  <a:schemeClr val="accent1"/>
                </a:gs>
                <a:gs pos="100000">
                  <a:srgbClr val="FFFFFF"/>
                </a:gs>
              </a:gsLst>
              <a:lin ang="5400000" scaled="1"/>
            </a:gradFill>
            <a:ln w="9525">
              <a:solidFill>
                <a:schemeClr val="tx1"/>
              </a:solidFill>
              <a:miter lim="800000"/>
            </a:ln>
          </p:spPr>
          <p:txBody>
            <a:bodyPr>
              <a:spAutoFit/>
            </a:bodyPr>
            <a:lstStyle/>
            <a:p>
              <a:pPr marL="342900" indent="-342900">
                <a:lnSpc>
                  <a:spcPct val="90000"/>
                </a:lnSpc>
                <a:spcBef>
                  <a:spcPct val="10000"/>
                </a:spcBef>
                <a:buClr>
                  <a:srgbClr val="339966"/>
                </a:buClr>
                <a:buFont typeface="Wingdings" panose="05000000000000000000" pitchFamily="2" charset="2"/>
                <a:buNone/>
              </a:pPr>
              <a:r>
                <a:rPr lang="zh-CN" altLang="en-US">
                  <a:ea typeface="黑体" panose="02010609060101010101" pitchFamily="2" charset="-122"/>
                </a:rPr>
                <a:t>依次选择</a:t>
              </a:r>
              <a:endParaRPr lang="zh-CN" altLang="en-US">
                <a:ea typeface="黑体" panose="02010609060101010101" pitchFamily="2" charset="-122"/>
              </a:endParaRPr>
            </a:p>
            <a:p>
              <a:pPr marL="342900" indent="-342900">
                <a:lnSpc>
                  <a:spcPct val="90000"/>
                </a:lnSpc>
                <a:spcBef>
                  <a:spcPct val="10000"/>
                </a:spcBef>
                <a:buClr>
                  <a:srgbClr val="339966"/>
                </a:buClr>
                <a:buFont typeface="Wingdings" panose="05000000000000000000" pitchFamily="2" charset="2"/>
                <a:buNone/>
              </a:pPr>
              <a:r>
                <a:rPr lang="zh-CN" altLang="en-US">
                  <a:ea typeface="黑体" panose="02010609060101010101" pitchFamily="2" charset="-122"/>
                </a:rPr>
                <a:t>程序</a:t>
              </a:r>
              <a:r>
                <a:rPr lang="en-US" altLang="zh-CN" b="1">
                  <a:latin typeface="黑体" panose="02010609060101010101" pitchFamily="2" charset="-122"/>
                  <a:ea typeface="黑体" panose="02010609060101010101" pitchFamily="2" charset="-122"/>
                </a:rPr>
                <a:t>-&gt;</a:t>
              </a:r>
              <a:r>
                <a:rPr lang="zh-CN" altLang="en-US">
                  <a:ea typeface="黑体" panose="02010609060101010101" pitchFamily="2" charset="-122"/>
                </a:rPr>
                <a:t>附件</a:t>
              </a:r>
              <a:endParaRPr lang="zh-CN" altLang="en-US">
                <a:ea typeface="黑体" panose="02010609060101010101" pitchFamily="2" charset="-122"/>
              </a:endParaRPr>
            </a:p>
            <a:p>
              <a:pPr marL="342900" indent="-342900">
                <a:lnSpc>
                  <a:spcPct val="90000"/>
                </a:lnSpc>
                <a:spcBef>
                  <a:spcPct val="10000"/>
                </a:spcBef>
                <a:buClr>
                  <a:srgbClr val="339966"/>
                </a:buClr>
                <a:buFont typeface="Wingdings" panose="05000000000000000000" pitchFamily="2" charset="2"/>
                <a:buNone/>
              </a:pPr>
              <a:r>
                <a:rPr lang="en-US" altLang="zh-CN" b="1">
                  <a:latin typeface="黑体" panose="02010609060101010101" pitchFamily="2" charset="-122"/>
                  <a:ea typeface="黑体" panose="02010609060101010101" pitchFamily="2" charset="-122"/>
                </a:rPr>
                <a:t>-&gt;</a:t>
              </a:r>
              <a:r>
                <a:rPr lang="zh-CN" altLang="en-US">
                  <a:ea typeface="黑体" panose="02010609060101010101" pitchFamily="2" charset="-122"/>
                </a:rPr>
                <a:t>命令提示符</a:t>
              </a:r>
              <a:endParaRPr lang="zh-CN" altLang="en-US">
                <a:ea typeface="黑体" panose="02010609060101010101" pitchFamily="2" charset="-122"/>
              </a:endParaRPr>
            </a:p>
          </p:txBody>
        </p:sp>
      </p:grpSp>
      <p:grpSp>
        <p:nvGrpSpPr>
          <p:cNvPr id="5" name="Group 23"/>
          <p:cNvGrpSpPr/>
          <p:nvPr/>
        </p:nvGrpSpPr>
        <p:grpSpPr bwMode="auto">
          <a:xfrm>
            <a:off x="1692275" y="1508125"/>
            <a:ext cx="3205163" cy="768350"/>
            <a:chOff x="0" y="0"/>
            <a:chExt cx="2019" cy="484"/>
          </a:xfrm>
        </p:grpSpPr>
        <p:sp>
          <p:nvSpPr>
            <p:cNvPr id="2072" name="Line 24"/>
            <p:cNvSpPr>
              <a:spLocks noChangeShapeType="1"/>
            </p:cNvSpPr>
            <p:nvPr/>
          </p:nvSpPr>
          <p:spPr bwMode="auto">
            <a:xfrm flipH="1">
              <a:off x="0" y="257"/>
              <a:ext cx="545" cy="227"/>
            </a:xfrm>
            <a:prstGeom prst="line">
              <a:avLst/>
            </a:prstGeom>
            <a:noFill/>
            <a:ln w="25400">
              <a:solidFill>
                <a:schemeClr val="accent1"/>
              </a:solidFill>
              <a:round/>
              <a:tailEnd type="triangle" w="med" len="med"/>
            </a:ln>
          </p:spPr>
          <p:txBody>
            <a:bodyPr/>
            <a:lstStyle/>
            <a:p>
              <a:endParaRPr lang="zh-CN" altLang="en-US"/>
            </a:p>
          </p:txBody>
        </p:sp>
        <p:sp>
          <p:nvSpPr>
            <p:cNvPr id="2073" name="Text Box 25"/>
            <p:cNvSpPr txBox="1">
              <a:spLocks noChangeArrowheads="1"/>
            </p:cNvSpPr>
            <p:nvPr/>
          </p:nvSpPr>
          <p:spPr bwMode="auto">
            <a:xfrm>
              <a:off x="499" y="0"/>
              <a:ext cx="1520" cy="393"/>
            </a:xfrm>
            <a:prstGeom prst="rect">
              <a:avLst/>
            </a:prstGeom>
            <a:gradFill rotWithShape="1">
              <a:gsLst>
                <a:gs pos="0">
                  <a:schemeClr val="accent1"/>
                </a:gs>
                <a:gs pos="100000">
                  <a:srgbClr val="FFFFFF"/>
                </a:gs>
              </a:gsLst>
              <a:lin ang="5400000" scaled="1"/>
            </a:gradFill>
            <a:ln w="9525">
              <a:solidFill>
                <a:schemeClr val="tx1"/>
              </a:solidFill>
              <a:miter lim="800000"/>
            </a:ln>
          </p:spPr>
          <p:txBody>
            <a:bodyPr>
              <a:spAutoFit/>
            </a:bodyPr>
            <a:lstStyle/>
            <a:p>
              <a:pPr marL="342900" indent="-342900" algn="ctr">
                <a:lnSpc>
                  <a:spcPct val="90000"/>
                </a:lnSpc>
                <a:spcBef>
                  <a:spcPct val="10000"/>
                </a:spcBef>
                <a:buClr>
                  <a:srgbClr val="339966"/>
                </a:buClr>
                <a:buFont typeface="Wingdings" panose="05000000000000000000" pitchFamily="2" charset="2"/>
                <a:buNone/>
              </a:pPr>
              <a:r>
                <a:rPr lang="zh-CN" altLang="en-US">
                  <a:latin typeface="黑体" panose="02010609060101010101" pitchFamily="2" charset="-122"/>
                  <a:ea typeface="黑体" panose="02010609060101010101" pitchFamily="2" charset="-122"/>
                </a:rPr>
                <a:t>编译</a:t>
              </a:r>
              <a:endParaRPr lang="zh-CN" altLang="en-US">
                <a:latin typeface="黑体" panose="02010609060101010101" pitchFamily="2" charset="-122"/>
                <a:ea typeface="黑体" panose="02010609060101010101" pitchFamily="2" charset="-122"/>
              </a:endParaRPr>
            </a:p>
            <a:p>
              <a:pPr marL="342900" indent="-342900">
                <a:lnSpc>
                  <a:spcPct val="90000"/>
                </a:lnSpc>
                <a:spcBef>
                  <a:spcPct val="10000"/>
                </a:spcBef>
                <a:buClr>
                  <a:srgbClr val="339966"/>
                </a:buClr>
                <a:buFont typeface="Wingdings" panose="05000000000000000000" pitchFamily="2" charset="2"/>
                <a:buNone/>
              </a:pPr>
              <a:r>
                <a:rPr lang="en-US" altLang="zh-CN" b="1">
                  <a:ea typeface="黑体" panose="02010609060101010101" pitchFamily="2" charset="-122"/>
                </a:rPr>
                <a:t>Javac Message.java</a:t>
              </a:r>
              <a:endParaRPr lang="en-US" altLang="zh-CN" b="1">
                <a:ea typeface="黑体" panose="02010609060101010101" pitchFamily="2" charset="-122"/>
              </a:endParaRPr>
            </a:p>
          </p:txBody>
        </p:sp>
      </p:grpSp>
      <p:grpSp>
        <p:nvGrpSpPr>
          <p:cNvPr id="6" name="Group 26"/>
          <p:cNvGrpSpPr/>
          <p:nvPr/>
        </p:nvGrpSpPr>
        <p:grpSpPr bwMode="auto">
          <a:xfrm>
            <a:off x="1908175" y="2228850"/>
            <a:ext cx="3097213" cy="623888"/>
            <a:chOff x="0" y="0"/>
            <a:chExt cx="1950" cy="393"/>
          </a:xfrm>
        </p:grpSpPr>
        <p:sp>
          <p:nvSpPr>
            <p:cNvPr id="2070" name="Line 27"/>
            <p:cNvSpPr>
              <a:spLocks noChangeShapeType="1"/>
            </p:cNvSpPr>
            <p:nvPr/>
          </p:nvSpPr>
          <p:spPr bwMode="auto">
            <a:xfrm flipH="1">
              <a:off x="0" y="181"/>
              <a:ext cx="907" cy="46"/>
            </a:xfrm>
            <a:prstGeom prst="line">
              <a:avLst/>
            </a:prstGeom>
            <a:noFill/>
            <a:ln w="28575">
              <a:solidFill>
                <a:schemeClr val="accent1"/>
              </a:solidFill>
              <a:round/>
              <a:tailEnd type="triangle" w="med" len="med"/>
            </a:ln>
          </p:spPr>
          <p:txBody>
            <a:bodyPr/>
            <a:lstStyle/>
            <a:p>
              <a:endParaRPr lang="zh-CN" altLang="en-US"/>
            </a:p>
          </p:txBody>
        </p:sp>
        <p:sp>
          <p:nvSpPr>
            <p:cNvPr id="2071" name="Text Box 28"/>
            <p:cNvSpPr txBox="1">
              <a:spLocks noChangeArrowheads="1"/>
            </p:cNvSpPr>
            <p:nvPr/>
          </p:nvSpPr>
          <p:spPr bwMode="auto">
            <a:xfrm>
              <a:off x="862" y="0"/>
              <a:ext cx="1088" cy="393"/>
            </a:xfrm>
            <a:prstGeom prst="rect">
              <a:avLst/>
            </a:prstGeom>
            <a:gradFill rotWithShape="1">
              <a:gsLst>
                <a:gs pos="0">
                  <a:schemeClr val="accent1"/>
                </a:gs>
                <a:gs pos="100000">
                  <a:srgbClr val="FFFFFF"/>
                </a:gs>
              </a:gsLst>
              <a:lin ang="5400000" scaled="1"/>
            </a:gradFill>
            <a:ln w="9525">
              <a:solidFill>
                <a:schemeClr val="tx1"/>
              </a:solidFill>
              <a:miter lim="800000"/>
            </a:ln>
          </p:spPr>
          <p:txBody>
            <a:bodyPr>
              <a:spAutoFit/>
            </a:bodyPr>
            <a:lstStyle/>
            <a:p>
              <a:pPr marL="342900" indent="-342900" algn="ctr">
                <a:lnSpc>
                  <a:spcPct val="90000"/>
                </a:lnSpc>
                <a:spcBef>
                  <a:spcPct val="10000"/>
                </a:spcBef>
                <a:buClr>
                  <a:srgbClr val="339966"/>
                </a:buClr>
                <a:buFont typeface="Wingdings" panose="05000000000000000000" pitchFamily="2" charset="2"/>
                <a:buNone/>
              </a:pPr>
              <a:r>
                <a:rPr lang="zh-CN" altLang="en-US">
                  <a:ea typeface="黑体" panose="02010609060101010101" pitchFamily="2" charset="-122"/>
                </a:rPr>
                <a:t>运行</a:t>
              </a:r>
              <a:endParaRPr lang="zh-CN" altLang="en-US">
                <a:ea typeface="黑体" panose="02010609060101010101" pitchFamily="2" charset="-122"/>
              </a:endParaRPr>
            </a:p>
            <a:p>
              <a:pPr marL="342900" indent="-342900">
                <a:lnSpc>
                  <a:spcPct val="90000"/>
                </a:lnSpc>
                <a:spcBef>
                  <a:spcPct val="10000"/>
                </a:spcBef>
                <a:buClr>
                  <a:srgbClr val="339966"/>
                </a:buClr>
                <a:buFont typeface="Wingdings" panose="05000000000000000000" pitchFamily="2" charset="2"/>
                <a:buNone/>
              </a:pPr>
              <a:r>
                <a:rPr lang="en-US" altLang="zh-CN">
                  <a:ea typeface="黑体" panose="02010609060101010101" pitchFamily="2" charset="-122"/>
                </a:rPr>
                <a:t>java Message</a:t>
              </a:r>
              <a:endParaRPr lang="en-US" altLang="zh-CN">
                <a:ea typeface="黑体" panose="02010609060101010101" pitchFamily="2" charset="-122"/>
              </a:endParaRPr>
            </a:p>
          </p:txBody>
        </p:sp>
      </p:grpSp>
      <p:grpSp>
        <p:nvGrpSpPr>
          <p:cNvPr id="7" name="Group 29"/>
          <p:cNvGrpSpPr/>
          <p:nvPr/>
        </p:nvGrpSpPr>
        <p:grpSpPr bwMode="auto">
          <a:xfrm>
            <a:off x="1692275" y="908050"/>
            <a:ext cx="4103688" cy="1728788"/>
            <a:chOff x="0" y="0"/>
            <a:chExt cx="2585" cy="1089"/>
          </a:xfrm>
        </p:grpSpPr>
        <p:sp>
          <p:nvSpPr>
            <p:cNvPr id="2068" name="Line 30"/>
            <p:cNvSpPr>
              <a:spLocks noChangeShapeType="1"/>
            </p:cNvSpPr>
            <p:nvPr/>
          </p:nvSpPr>
          <p:spPr bwMode="auto">
            <a:xfrm flipV="1">
              <a:off x="0" y="182"/>
              <a:ext cx="1723" cy="907"/>
            </a:xfrm>
            <a:prstGeom prst="line">
              <a:avLst/>
            </a:prstGeom>
            <a:noFill/>
            <a:ln w="28575">
              <a:solidFill>
                <a:schemeClr val="accent1"/>
              </a:solidFill>
              <a:round/>
              <a:headEnd type="triangle" w="med" len="med"/>
            </a:ln>
          </p:spPr>
          <p:txBody>
            <a:bodyPr/>
            <a:lstStyle/>
            <a:p>
              <a:endParaRPr lang="zh-CN" altLang="en-US"/>
            </a:p>
          </p:txBody>
        </p:sp>
        <p:sp>
          <p:nvSpPr>
            <p:cNvPr id="2069" name="Text Box 31"/>
            <p:cNvSpPr txBox="1">
              <a:spLocks noChangeArrowheads="1"/>
            </p:cNvSpPr>
            <p:nvPr/>
          </p:nvSpPr>
          <p:spPr bwMode="auto">
            <a:xfrm>
              <a:off x="1723" y="0"/>
              <a:ext cx="862" cy="220"/>
            </a:xfrm>
            <a:prstGeom prst="rect">
              <a:avLst/>
            </a:prstGeom>
            <a:gradFill rotWithShape="1">
              <a:gsLst>
                <a:gs pos="0">
                  <a:schemeClr val="accent1"/>
                </a:gs>
                <a:gs pos="100000">
                  <a:srgbClr val="FFFFFF"/>
                </a:gs>
              </a:gsLst>
              <a:lin ang="5400000" scaled="1"/>
            </a:gradFill>
            <a:ln w="9525">
              <a:solidFill>
                <a:schemeClr val="tx1"/>
              </a:solidFill>
              <a:miter lim="800000"/>
            </a:ln>
          </p:spPr>
          <p:txBody>
            <a:bodyPr>
              <a:spAutoFit/>
            </a:bodyPr>
            <a:lstStyle/>
            <a:p>
              <a:pPr marL="342900" indent="-342900">
                <a:lnSpc>
                  <a:spcPct val="90000"/>
                </a:lnSpc>
                <a:spcBef>
                  <a:spcPct val="10000"/>
                </a:spcBef>
                <a:buClr>
                  <a:srgbClr val="339966"/>
                </a:buClr>
                <a:buFont typeface="Wingdings" panose="05000000000000000000" pitchFamily="2" charset="2"/>
                <a:buNone/>
              </a:pPr>
              <a:r>
                <a:rPr lang="zh-CN" altLang="en-US">
                  <a:ea typeface="黑体" panose="02010609060101010101" pitchFamily="2" charset="-122"/>
                </a:rPr>
                <a:t>输出结果</a:t>
              </a:r>
              <a:endParaRPr lang="zh-CN" altLang="en-US">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458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5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458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5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458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458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30" presetClass="entr" presetSubtype="0" fill="hold" grpId="0" nodeType="clickEffect">
                                  <p:stCondLst>
                                    <p:cond delay="0"/>
                                  </p:stCondLst>
                                  <p:childTnLst>
                                    <p:set>
                                      <p:cBhvr>
                                        <p:cTn id="64" dur="1" fill="hold">
                                          <p:stCondLst>
                                            <p:cond delay="0"/>
                                          </p:stCondLst>
                                        </p:cTn>
                                        <p:tgtEl>
                                          <p:spTgt spid="24587"/>
                                        </p:tgtEl>
                                        <p:attrNameLst>
                                          <p:attrName>style.visibility</p:attrName>
                                        </p:attrNameLst>
                                      </p:cBhvr>
                                      <p:to>
                                        <p:strVal val="visible"/>
                                      </p:to>
                                    </p:set>
                                    <p:animEffect transition="in" filter="fade">
                                      <p:cBhvr>
                                        <p:cTn id="65" dur="800" decel="100000"/>
                                        <p:tgtEl>
                                          <p:spTgt spid="24587"/>
                                        </p:tgtEl>
                                      </p:cBhvr>
                                    </p:animEffect>
                                    <p:anim calcmode="lin" valueType="num">
                                      <p:cBhvr>
                                        <p:cTn id="66" dur="800" decel="100000" fill="hold"/>
                                        <p:tgtEl>
                                          <p:spTgt spid="24587"/>
                                        </p:tgtEl>
                                        <p:attrNameLst>
                                          <p:attrName>style.rotation</p:attrName>
                                        </p:attrNameLst>
                                      </p:cBhvr>
                                      <p:tavLst>
                                        <p:tav tm="0">
                                          <p:val>
                                            <p:fltVal val="-90"/>
                                          </p:val>
                                        </p:tav>
                                        <p:tav tm="100000">
                                          <p:val>
                                            <p:fltVal val="0"/>
                                          </p:val>
                                        </p:tav>
                                      </p:tavLst>
                                    </p:anim>
                                    <p:anim calcmode="lin" valueType="num">
                                      <p:cBhvr>
                                        <p:cTn id="67" dur="800" decel="100000" fill="hold"/>
                                        <p:tgtEl>
                                          <p:spTgt spid="24587"/>
                                        </p:tgtEl>
                                        <p:attrNameLst>
                                          <p:attrName>ppt_x</p:attrName>
                                        </p:attrNameLst>
                                      </p:cBhvr>
                                      <p:tavLst>
                                        <p:tav tm="0">
                                          <p:val>
                                            <p:strVal val="#ppt_x+0.4"/>
                                          </p:val>
                                        </p:tav>
                                        <p:tav tm="100000">
                                          <p:val>
                                            <p:strVal val="#ppt_x-0.05"/>
                                          </p:val>
                                        </p:tav>
                                      </p:tavLst>
                                    </p:anim>
                                    <p:anim calcmode="lin" valueType="num">
                                      <p:cBhvr>
                                        <p:cTn id="68" dur="800" decel="100000" fill="hold"/>
                                        <p:tgtEl>
                                          <p:spTgt spid="24587"/>
                                        </p:tgtEl>
                                        <p:attrNameLst>
                                          <p:attrName>ppt_y</p:attrName>
                                        </p:attrNameLst>
                                      </p:cBhvr>
                                      <p:tavLst>
                                        <p:tav tm="0">
                                          <p:val>
                                            <p:strVal val="#ppt_y-0.4"/>
                                          </p:val>
                                        </p:tav>
                                        <p:tav tm="100000">
                                          <p:val>
                                            <p:strVal val="#ppt_y+0.1"/>
                                          </p:val>
                                        </p:tav>
                                      </p:tavLst>
                                    </p:anim>
                                    <p:anim calcmode="lin" valueType="num">
                                      <p:cBhvr>
                                        <p:cTn id="69" dur="200" accel="100000" fill="hold">
                                          <p:stCondLst>
                                            <p:cond delay="800"/>
                                          </p:stCondLst>
                                        </p:cTn>
                                        <p:tgtEl>
                                          <p:spTgt spid="24587"/>
                                        </p:tgtEl>
                                        <p:attrNameLst>
                                          <p:attrName>ppt_x</p:attrName>
                                        </p:attrNameLst>
                                      </p:cBhvr>
                                      <p:tavLst>
                                        <p:tav tm="0">
                                          <p:val>
                                            <p:strVal val="#ppt_x-0.05"/>
                                          </p:val>
                                        </p:tav>
                                        <p:tav tm="100000">
                                          <p:val>
                                            <p:strVal val="#ppt_x"/>
                                          </p:val>
                                        </p:tav>
                                      </p:tavLst>
                                    </p:anim>
                                    <p:anim calcmode="lin" valueType="num">
                                      <p:cBhvr>
                                        <p:cTn id="70" dur="200" accel="100000" fill="hold">
                                          <p:stCondLst>
                                            <p:cond delay="800"/>
                                          </p:stCondLst>
                                        </p:cTn>
                                        <p:tgtEl>
                                          <p:spTgt spid="24587"/>
                                        </p:tgtEl>
                                        <p:attrNameLst>
                                          <p:attrName>ppt_y</p:attrName>
                                        </p:attrNameLst>
                                      </p:cBhvr>
                                      <p:tavLst>
                                        <p:tav tm="0">
                                          <p:val>
                                            <p:strVal val="#ppt_y+0.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9" presetClass="entr" presetSubtype="10" fill="hold" grpId="0" nodeType="clickEffect">
                                  <p:stCondLst>
                                    <p:cond delay="0"/>
                                  </p:stCondLst>
                                  <p:childTnLst>
                                    <p:set>
                                      <p:cBhvr>
                                        <p:cTn id="74" dur="1" fill="hold">
                                          <p:stCondLst>
                                            <p:cond delay="0"/>
                                          </p:stCondLst>
                                        </p:cTn>
                                        <p:tgtEl>
                                          <p:spTgt spid="24586"/>
                                        </p:tgtEl>
                                        <p:attrNameLst>
                                          <p:attrName>style.visibility</p:attrName>
                                        </p:attrNameLst>
                                      </p:cBhvr>
                                      <p:to>
                                        <p:strVal val="visible"/>
                                      </p:to>
                                    </p:set>
                                    <p:anim calcmode="lin" valueType="num">
                                      <p:cBhvr>
                                        <p:cTn id="75" dur="5000" fill="hold"/>
                                        <p:tgtEl>
                                          <p:spTgt spid="24586"/>
                                        </p:tgtEl>
                                        <p:attrNameLst>
                                          <p:attrName>ppt_w</p:attrName>
                                        </p:attrNameLst>
                                      </p:cBhvr>
                                      <p:tavLst>
                                        <p:tav tm="0" fmla="#ppt_w*sin(2.5*pi*$)">
                                          <p:val>
                                            <p:fltVal val="0"/>
                                          </p:val>
                                        </p:tav>
                                        <p:tav tm="100000">
                                          <p:val>
                                            <p:fltVal val="1"/>
                                          </p:val>
                                        </p:tav>
                                      </p:tavLst>
                                    </p:anim>
                                    <p:anim calcmode="lin" valueType="num">
                                      <p:cBhvr>
                                        <p:cTn id="76" dur="5000" fill="hold"/>
                                        <p:tgtEl>
                                          <p:spTgt spid="245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 grpId="0" animBg="1" autoUpdateAnimBg="0"/>
      <p:bldP spid="2458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684213" y="1341438"/>
            <a:ext cx="8229600" cy="4824412"/>
          </a:xfrm>
        </p:spPr>
        <p:txBody>
          <a:bodyPr/>
          <a:lstStyle/>
          <a:p>
            <a:pPr>
              <a:lnSpc>
                <a:spcPct val="110000"/>
              </a:lnSpc>
            </a:pPr>
            <a:r>
              <a:rPr lang="zh-CN" altLang="en-US" sz="2800" smtClean="0"/>
              <a:t>符号 /* */ 指示中间的语句是该程序中的注释。多行注释以 /* 开始，以 */ 结束。单行注释以 // 开始，以行末结束</a:t>
            </a:r>
            <a:endParaRPr lang="zh-CN" altLang="en-US" sz="2800" smtClean="0"/>
          </a:p>
          <a:p>
            <a:pPr>
              <a:lnSpc>
                <a:spcPct val="110000"/>
              </a:lnSpc>
              <a:buFont typeface="Arial" panose="020B0604020202020204" pitchFamily="34" charset="0"/>
              <a:buNone/>
            </a:pPr>
            <a:r>
              <a:rPr lang="zh-CN" altLang="en-US" sz="2800" smtClean="0"/>
              <a:t>  java文档注释使用/**  </a:t>
            </a:r>
            <a:r>
              <a:rPr lang="zh-CN" altLang="en-US" sz="2800" b="0" smtClean="0"/>
              <a:t>*/</a:t>
            </a:r>
            <a:endParaRPr lang="zh-CN" altLang="en-US" sz="2800" b="0" smtClean="0"/>
          </a:p>
          <a:p>
            <a:pPr>
              <a:lnSpc>
                <a:spcPct val="115000"/>
              </a:lnSpc>
              <a:spcBef>
                <a:spcPct val="40000"/>
              </a:spcBef>
            </a:pPr>
            <a:r>
              <a:rPr lang="zh-CN" altLang="en-US" sz="2800" smtClean="0"/>
              <a:t>关键字 class 声明类的定义，还帮助编译器理解它是一个类的声明</a:t>
            </a:r>
            <a:endParaRPr lang="zh-CN" altLang="en-US" sz="2800" smtClean="0"/>
          </a:p>
          <a:p>
            <a:pPr>
              <a:lnSpc>
                <a:spcPct val="115000"/>
              </a:lnSpc>
              <a:spcBef>
                <a:spcPct val="40000"/>
              </a:spcBef>
            </a:pPr>
            <a:r>
              <a:rPr lang="zh-CN" altLang="en-US" sz="2800" smtClean="0"/>
              <a:t>整个类及其所有成员都是在一对大括号中（即 { 和 } 之间）定义的。它们标志着类定义块的开始和结束</a:t>
            </a:r>
            <a:endParaRPr lang="en-US" sz="2800" smtClean="0"/>
          </a:p>
          <a:p>
            <a:pPr>
              <a:lnSpc>
                <a:spcPct val="115000"/>
              </a:lnSpc>
              <a:spcBef>
                <a:spcPct val="40000"/>
              </a:spcBef>
              <a:buFont typeface="Arial" panose="020B0604020202020204" pitchFamily="34" charset="0"/>
              <a:buNone/>
            </a:pPr>
            <a:endParaRPr lang="en-US" sz="2800" smtClean="0"/>
          </a:p>
        </p:txBody>
      </p:sp>
      <p:sp>
        <p:nvSpPr>
          <p:cNvPr id="24578" name="Rectangle 2"/>
          <p:cNvSpPr>
            <a:spLocks noGrp="1" noChangeArrowheads="1"/>
          </p:cNvSpPr>
          <p:nvPr>
            <p:ph type="title"/>
          </p:nvPr>
        </p:nvSpPr>
        <p:spPr/>
        <p:txBody>
          <a:bodyPr/>
          <a:lstStyle/>
          <a:p>
            <a:r>
              <a:rPr lang="en-US" altLang="zh-CN" smtClean="0">
                <a:latin typeface="黑体" panose="02010609060101010101" pitchFamily="2" charset="-122"/>
              </a:rPr>
              <a:t>   </a:t>
            </a:r>
            <a:r>
              <a:rPr lang="zh-CN" altLang="en-US" smtClean="0">
                <a:latin typeface="黑体" panose="02010609060101010101" pitchFamily="2" charset="-122"/>
              </a:rPr>
              <a:t>分析程序 </a:t>
            </a:r>
            <a:r>
              <a:rPr lang="en-US" altLang="zh-CN" smtClean="0"/>
              <a:t>3-1 </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iterate type="wd">
                                    <p:tmPct val="10000"/>
                                  </p:iterate>
                                  <p:childTnLst>
                                    <p:set>
                                      <p:cBhvr>
                                        <p:cTn id="10" dur="1" fill="hold">
                                          <p:stCondLst>
                                            <p:cond delay="0"/>
                                          </p:stCondLst>
                                        </p:cTn>
                                        <p:tgtEl>
                                          <p:spTgt spid="25603">
                                            <p:txEl>
                                              <p:pRg st="1" end="1"/>
                                            </p:txEl>
                                          </p:spTgt>
                                        </p:tgtEl>
                                        <p:attrNameLst>
                                          <p:attrName>style.visibility</p:attrName>
                                        </p:attrNameLst>
                                      </p:cBhvr>
                                      <p:to>
                                        <p:strVal val="visible"/>
                                      </p:to>
                                    </p:set>
                                    <p:anim calcmode="lin" valueType="num">
                                      <p:cBhvr additive="base">
                                        <p:cTn id="11" dur="5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iterate type="wd">
                                    <p:tmPct val="10000"/>
                                  </p:iterate>
                                  <p:childTnLst>
                                    <p:set>
                                      <p:cBhvr>
                                        <p:cTn id="16" dur="1" fill="hold">
                                          <p:stCondLst>
                                            <p:cond delay="0"/>
                                          </p:stCondLst>
                                        </p:cTn>
                                        <p:tgtEl>
                                          <p:spTgt spid="25603">
                                            <p:txEl>
                                              <p:pRg st="2" end="2"/>
                                            </p:txEl>
                                          </p:spTgt>
                                        </p:tgtEl>
                                        <p:attrNameLst>
                                          <p:attrName>style.visibility</p:attrName>
                                        </p:attrNameLst>
                                      </p:cBhvr>
                                      <p:to>
                                        <p:strVal val="visible"/>
                                      </p:to>
                                    </p:set>
                                    <p:anim calcmode="lin" valueType="num">
                                      <p:cBhvr additive="base">
                                        <p:cTn id="17" dur="5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iterate type="wd">
                                    <p:tmPct val="10000"/>
                                  </p:iterate>
                                  <p:childTnLst>
                                    <p:set>
                                      <p:cBhvr>
                                        <p:cTn id="22" dur="1" fill="hold">
                                          <p:stCondLst>
                                            <p:cond delay="0"/>
                                          </p:stCondLst>
                                        </p:cTn>
                                        <p:tgtEl>
                                          <p:spTgt spid="25603">
                                            <p:txEl>
                                              <p:pRg st="3" end="3"/>
                                            </p:txEl>
                                          </p:spTgt>
                                        </p:tgtEl>
                                        <p:attrNameLst>
                                          <p:attrName>style.visibility</p:attrName>
                                        </p:attrNameLst>
                                      </p:cBhvr>
                                      <p:to>
                                        <p:strVal val="visible"/>
                                      </p:to>
                                    </p:set>
                                    <p:anim calcmode="lin" valueType="num">
                                      <p:cBhvr additive="base">
                                        <p:cTn id="23" dur="500" fill="hold"/>
                                        <p:tgtEl>
                                          <p:spTgt spid="2560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56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84213" y="1341438"/>
            <a:ext cx="8229600" cy="4752975"/>
          </a:xfrm>
        </p:spPr>
        <p:txBody>
          <a:bodyPr/>
          <a:lstStyle/>
          <a:p>
            <a:r>
              <a:rPr lang="zh-CN" altLang="en-US" smtClean="0"/>
              <a:t>程序从 </a:t>
            </a:r>
            <a:r>
              <a:rPr lang="en-US" altLang="zh-CN" smtClean="0"/>
              <a:t>main(</a:t>
            </a:r>
            <a:r>
              <a:rPr lang="zh-CN" altLang="en-US" smtClean="0"/>
              <a:t> </a:t>
            </a:r>
            <a:r>
              <a:rPr lang="en-US" altLang="zh-CN" smtClean="0"/>
              <a:t>)</a:t>
            </a:r>
            <a:r>
              <a:rPr lang="zh-CN" altLang="en-US" smtClean="0"/>
              <a:t> 方法开始执行</a:t>
            </a:r>
            <a:endParaRPr lang="zh-CN" altLang="en-US" smtClean="0"/>
          </a:p>
          <a:p>
            <a:r>
              <a:rPr lang="zh-CN" altLang="en-US" smtClean="0"/>
              <a:t>关键字 public 是一个访问说明符，控制类成员的可见度和作用域</a:t>
            </a:r>
            <a:endParaRPr lang="en-US" smtClean="0"/>
          </a:p>
          <a:p>
            <a:r>
              <a:rPr lang="zh-CN" altLang="en-US" smtClean="0"/>
              <a:t>关键字 static 允许调用 main( ) 方法，而无需创建类的实例</a:t>
            </a:r>
            <a:endParaRPr lang="en-US" smtClean="0"/>
          </a:p>
          <a:p>
            <a:r>
              <a:rPr lang="zh-CN" altLang="en-US" smtClean="0"/>
              <a:t>关键字 void 告诉编译器 main( ) 方法在执行时不返回任何值</a:t>
            </a:r>
            <a:endParaRPr lang="en-US" smtClean="0"/>
          </a:p>
        </p:txBody>
      </p:sp>
      <p:sp>
        <p:nvSpPr>
          <p:cNvPr id="25602" name="Rectangle 2"/>
          <p:cNvSpPr>
            <a:spLocks noGrp="1" noChangeArrowheads="1"/>
          </p:cNvSpPr>
          <p:nvPr>
            <p:ph type="title"/>
          </p:nvPr>
        </p:nvSpPr>
        <p:spPr/>
        <p:txBody>
          <a:bodyPr/>
          <a:lstStyle/>
          <a:p>
            <a:r>
              <a:rPr lang="en-US" altLang="zh-CN" smtClean="0"/>
              <a:t>             </a:t>
            </a:r>
            <a:r>
              <a:rPr lang="zh-CN" altLang="en-US" smtClean="0">
                <a:latin typeface="黑体" panose="02010609060101010101" pitchFamily="2" charset="-122"/>
              </a:rPr>
              <a:t>分析程序</a:t>
            </a:r>
            <a:r>
              <a:rPr lang="zh-CN" altLang="en-US" b="0" smtClean="0">
                <a:latin typeface="黑体" panose="02010609060101010101" pitchFamily="2" charset="-122"/>
              </a:rPr>
              <a:t> </a:t>
            </a:r>
            <a:r>
              <a:rPr lang="en-US" altLang="zh-CN" smtClean="0"/>
              <a:t>3-2</a:t>
            </a:r>
            <a:r>
              <a:rPr lang="en-US" altLang="zh-CN" sz="2400" smtClean="0"/>
              <a:t> </a:t>
            </a: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wd">
                                    <p:tmPct val="10000"/>
                                  </p:iterate>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iterate type="wd">
                                    <p:tmPct val="10000"/>
                                  </p:iterate>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iterate type="wd">
                                    <p:tmPct val="10000"/>
                                  </p:iterate>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684213" y="1341438"/>
            <a:ext cx="8229600" cy="2952750"/>
          </a:xfrm>
        </p:spPr>
        <p:txBody>
          <a:bodyPr/>
          <a:lstStyle/>
          <a:p>
            <a:r>
              <a:rPr lang="en-US" altLang="zh-CN" smtClean="0"/>
              <a:t>main(</a:t>
            </a:r>
            <a:r>
              <a:rPr lang="zh-CN" altLang="en-US" smtClean="0"/>
              <a:t> </a:t>
            </a:r>
            <a:r>
              <a:rPr lang="en-US" altLang="zh-CN" smtClean="0"/>
              <a:t>)</a:t>
            </a:r>
            <a:r>
              <a:rPr lang="zh-CN" altLang="en-US" smtClean="0">
                <a:latin typeface="黑体" panose="02010609060101010101" pitchFamily="2" charset="-122"/>
              </a:rPr>
              <a:t>方法是所有Java 应用程序的起始点</a:t>
            </a:r>
            <a:endParaRPr lang="en-US" smtClean="0">
              <a:latin typeface="黑体" panose="02010609060101010101" pitchFamily="2" charset="-122"/>
            </a:endParaRPr>
          </a:p>
          <a:p>
            <a:r>
              <a:rPr lang="en-US" altLang="zh-CN" smtClean="0"/>
              <a:t>args[</a:t>
            </a:r>
            <a:r>
              <a:rPr lang="zh-CN" altLang="en-US" sz="2000" smtClean="0"/>
              <a:t> </a:t>
            </a:r>
            <a:r>
              <a:rPr lang="en-US" altLang="zh-CN" smtClean="0"/>
              <a:t>]</a:t>
            </a:r>
            <a:r>
              <a:rPr lang="zh-CN" altLang="en-US" smtClean="0">
                <a:latin typeface="黑体" panose="02010609060101010101" pitchFamily="2" charset="-122"/>
              </a:rPr>
              <a:t>是</a:t>
            </a:r>
            <a:r>
              <a:rPr lang="zh-CN" altLang="en-US" smtClean="0"/>
              <a:t>String</a:t>
            </a:r>
            <a:r>
              <a:rPr lang="zh-CN" altLang="en-US" smtClean="0">
                <a:latin typeface="黑体" panose="02010609060101010101" pitchFamily="2" charset="-122"/>
              </a:rPr>
              <a:t>类型的数组</a:t>
            </a:r>
            <a:endParaRPr lang="en-US" smtClean="0">
              <a:latin typeface="黑体" panose="02010609060101010101" pitchFamily="2" charset="-122"/>
            </a:endParaRPr>
          </a:p>
          <a:p>
            <a:r>
              <a:rPr lang="en-US" altLang="zh-CN" smtClean="0"/>
              <a:t>println(</a:t>
            </a:r>
            <a:r>
              <a:rPr lang="zh-CN" altLang="en-US" smtClean="0"/>
              <a:t> </a:t>
            </a:r>
            <a:r>
              <a:rPr lang="en-US" altLang="zh-CN" smtClean="0"/>
              <a:t>)</a:t>
            </a:r>
            <a:r>
              <a:rPr lang="zh-CN" altLang="en-US" smtClean="0">
                <a:latin typeface="黑体" panose="02010609060101010101" pitchFamily="2" charset="-122"/>
              </a:rPr>
              <a:t>方法通过 </a:t>
            </a:r>
            <a:r>
              <a:rPr lang="zh-CN" altLang="en-US" smtClean="0"/>
              <a:t>System.out</a:t>
            </a:r>
            <a:r>
              <a:rPr lang="zh-CN" altLang="en-US" smtClean="0">
                <a:latin typeface="黑体" panose="02010609060101010101" pitchFamily="2" charset="-122"/>
              </a:rPr>
              <a:t> 显示作为参数传递给它的字符串</a:t>
            </a:r>
            <a:endParaRPr lang="en-US" smtClean="0">
              <a:latin typeface="黑体" panose="02010609060101010101" pitchFamily="2" charset="-122"/>
            </a:endParaRPr>
          </a:p>
        </p:txBody>
      </p:sp>
      <p:sp>
        <p:nvSpPr>
          <p:cNvPr id="26626" name="Rectangle 2"/>
          <p:cNvSpPr>
            <a:spLocks noGrp="1" noChangeArrowheads="1"/>
          </p:cNvSpPr>
          <p:nvPr>
            <p:ph type="title"/>
          </p:nvPr>
        </p:nvSpPr>
        <p:spPr/>
        <p:txBody>
          <a:bodyPr/>
          <a:lstStyle/>
          <a:p>
            <a:r>
              <a:rPr lang="zh-CN" altLang="en-US" smtClean="0">
                <a:latin typeface="黑体" panose="02010609060101010101" pitchFamily="2" charset="-122"/>
              </a:rPr>
              <a:t>分析程序 </a:t>
            </a:r>
            <a:r>
              <a:rPr lang="en-US" altLang="zh-CN" smtClean="0"/>
              <a:t>3-3</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wd">
                                    <p:tmPct val="10000"/>
                                  </p:iterate>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iterate type="wd">
                                    <p:tmPct val="10000"/>
                                  </p:iterate>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nchor="b"/>
          <a:lstStyle/>
          <a:p>
            <a:r>
              <a:rPr lang="en-US" altLang="zh-CN" smtClean="0">
                <a:latin typeface="黑体" panose="02010609060101010101" pitchFamily="2" charset="-122"/>
              </a:rPr>
              <a:t>Java</a:t>
            </a:r>
            <a:r>
              <a:rPr lang="zh-CN" altLang="en-US" smtClean="0">
                <a:latin typeface="黑体" panose="02010609060101010101" pitchFamily="2" charset="-122"/>
              </a:rPr>
              <a:t>虚拟机的运行过程</a:t>
            </a:r>
            <a:endParaRPr lang="zh-CN" altLang="en-US" smtClean="0">
              <a:latin typeface="黑体" panose="02010609060101010101" pitchFamily="2" charset="-122"/>
            </a:endParaRPr>
          </a:p>
        </p:txBody>
      </p:sp>
      <p:pic>
        <p:nvPicPr>
          <p:cNvPr id="27651" name="Picture 3" descr="截图00"/>
          <p:cNvPicPr>
            <a:picLocks noChangeAspect="1" noChangeArrowheads="1"/>
          </p:cNvPicPr>
          <p:nvPr/>
        </p:nvPicPr>
        <p:blipFill>
          <a:blip r:embed="rId1" cstate="print"/>
          <a:srcRect/>
          <a:stretch>
            <a:fillRect/>
          </a:stretch>
        </p:blipFill>
        <p:spPr bwMode="auto">
          <a:xfrm>
            <a:off x="1475656" y="1844824"/>
            <a:ext cx="7129463" cy="443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684213" y="1339850"/>
            <a:ext cx="7991475" cy="4752975"/>
          </a:xfrm>
        </p:spPr>
        <p:txBody>
          <a:bodyPr/>
          <a:lstStyle/>
          <a:p>
            <a:r>
              <a:rPr lang="zh-CN" altLang="en-US" sz="2000" dirty="0" smtClean="0"/>
              <a:t>Java 是</a:t>
            </a:r>
            <a:r>
              <a:rPr lang="zh-CN" altLang="en-US" sz="2400" dirty="0" smtClean="0">
                <a:solidFill>
                  <a:srgbClr val="FF0000"/>
                </a:solidFill>
              </a:rPr>
              <a:t>面向对象</a:t>
            </a:r>
            <a:r>
              <a:rPr lang="zh-CN" altLang="en-US" sz="2000" dirty="0" smtClean="0"/>
              <a:t>的</a:t>
            </a:r>
            <a:r>
              <a:rPr lang="zh-CN" altLang="en-US" sz="2400" dirty="0" smtClean="0">
                <a:solidFill>
                  <a:srgbClr val="FF0000"/>
                </a:solidFill>
              </a:rPr>
              <a:t>跨平台</a:t>
            </a:r>
            <a:r>
              <a:rPr lang="zh-CN" altLang="en-US" sz="2000" dirty="0" smtClean="0"/>
              <a:t>语言</a:t>
            </a:r>
            <a:endParaRPr lang="zh-CN" altLang="en-US" sz="2000" dirty="0" smtClean="0"/>
          </a:p>
          <a:p>
            <a:r>
              <a:rPr lang="zh-CN" altLang="en-US" sz="2000" dirty="0" smtClean="0"/>
              <a:t>Java 可用来生成两类程序：应用程序、 小应用程序</a:t>
            </a:r>
            <a:endParaRPr lang="en-US" sz="2000" dirty="0" smtClean="0"/>
          </a:p>
          <a:p>
            <a:r>
              <a:rPr lang="en-GB" altLang="en-US" sz="2000" dirty="0" smtClean="0"/>
              <a:t>JDK </a:t>
            </a:r>
            <a:r>
              <a:rPr lang="zh-CN" altLang="en-US" sz="2000" dirty="0" smtClean="0"/>
              <a:t>提供多种工具，这些工具位于 </a:t>
            </a:r>
            <a:r>
              <a:rPr lang="en-GB" altLang="en-US" sz="2000" dirty="0" smtClean="0"/>
              <a:t>JDK </a:t>
            </a:r>
            <a:r>
              <a:rPr lang="zh-CN" altLang="en-US" sz="2000" dirty="0" smtClean="0"/>
              <a:t>的 </a:t>
            </a:r>
            <a:r>
              <a:rPr lang="en-GB" altLang="en-US" sz="2000" dirty="0" smtClean="0"/>
              <a:t>bin </a:t>
            </a:r>
            <a:r>
              <a:rPr lang="zh-CN" altLang="en-US" sz="2000" dirty="0" smtClean="0"/>
              <a:t>目录下，具体如下：</a:t>
            </a:r>
            <a:endParaRPr lang="en-GB" altLang="en-US" sz="2000" dirty="0" smtClean="0"/>
          </a:p>
          <a:p>
            <a:r>
              <a:rPr lang="zh-CN" altLang="en-US" sz="2000" dirty="0" smtClean="0"/>
              <a:t>Java 字节码是 Java 虚拟机 (JVM) 可理解的机器语言指令，通常作为 Java 语言源代码的编译结果而生成</a:t>
            </a:r>
            <a:endParaRPr lang="en-GB" altLang="en-US" sz="2000" dirty="0" smtClean="0"/>
          </a:p>
          <a:p>
            <a:endParaRPr lang="en-GB" altLang="en-US" sz="2800" dirty="0" smtClean="0">
              <a:ea typeface="楷体_GB2312" pitchFamily="49" charset="-122"/>
            </a:endParaRPr>
          </a:p>
          <a:p>
            <a:endParaRPr lang="en-GB" altLang="en-US" sz="2800" dirty="0" smtClean="0">
              <a:ea typeface="楷体_GB2312" pitchFamily="49" charset="-122"/>
            </a:endParaRPr>
          </a:p>
          <a:p>
            <a:endParaRPr lang="en-US" sz="2800" dirty="0" smtClean="0">
              <a:ea typeface="楷体_GB2312" pitchFamily="49" charset="-122"/>
            </a:endParaRPr>
          </a:p>
        </p:txBody>
      </p:sp>
      <p:sp>
        <p:nvSpPr>
          <p:cNvPr id="28674" name="Rectangle 2"/>
          <p:cNvSpPr>
            <a:spLocks noGrp="1" noChangeArrowheads="1"/>
          </p:cNvSpPr>
          <p:nvPr>
            <p:ph type="title"/>
          </p:nvPr>
        </p:nvSpPr>
        <p:spPr/>
        <p:txBody>
          <a:bodyPr/>
          <a:lstStyle/>
          <a:p>
            <a:r>
              <a:rPr lang="zh-CN" altLang="en-US" smtClean="0"/>
              <a:t>总结</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iterate type="wd">
                                    <p:tmPct val="10000"/>
                                  </p:iterate>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wd">
                                    <p:tmPct val="10000"/>
                                  </p:iterate>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iterate type="wd">
                                    <p:tmPct val="10000"/>
                                  </p:iterate>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iterate type="lt">
                                    <p:tmPct val="10000"/>
                                  </p:iterate>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467544" y="836712"/>
            <a:ext cx="8291513" cy="5289104"/>
          </a:xfrm>
        </p:spPr>
        <p:txBody>
          <a:bodyPr/>
          <a:lstStyle/>
          <a:p>
            <a:r>
              <a:rPr lang="zh-CN" altLang="en-US" sz="2800" dirty="0" smtClean="0">
                <a:solidFill>
                  <a:srgbClr val="FF0000"/>
                </a:solidFill>
              </a:rPr>
              <a:t>什么是程序</a:t>
            </a:r>
            <a:r>
              <a:rPr lang="en-US" altLang="zh-CN" sz="2800" dirty="0" smtClean="0">
                <a:solidFill>
                  <a:srgbClr val="FF0000"/>
                </a:solidFill>
              </a:rPr>
              <a:t>:</a:t>
            </a:r>
            <a:endParaRPr lang="en-US" altLang="zh-CN" sz="2800" dirty="0" smtClean="0">
              <a:solidFill>
                <a:srgbClr val="FF0000"/>
              </a:solidFill>
            </a:endParaRPr>
          </a:p>
          <a:p>
            <a:pPr lvl="1"/>
            <a:r>
              <a:rPr lang="zh-CN" altLang="en-US" sz="2400" dirty="0" smtClean="0">
                <a:solidFill>
                  <a:srgbClr val="FF0000"/>
                </a:solidFill>
              </a:rPr>
              <a:t>是为实现特定目标或解决特定问题而用计算机语言编写的命令序列的集合</a:t>
            </a:r>
            <a:endParaRPr lang="en-US" altLang="zh-CN" sz="2400" dirty="0" smtClean="0">
              <a:solidFill>
                <a:srgbClr val="FF0000"/>
              </a:solidFill>
            </a:endParaRPr>
          </a:p>
          <a:p>
            <a:r>
              <a:rPr lang="zh-CN" altLang="en-US" sz="2800" dirty="0" smtClean="0"/>
              <a:t>程序运行在哪里</a:t>
            </a:r>
            <a:endParaRPr lang="en-US" altLang="zh-CN" sz="2800" dirty="0" smtClean="0"/>
          </a:p>
          <a:p>
            <a:pPr lvl="1"/>
            <a:r>
              <a:rPr lang="zh-CN" altLang="en-US" sz="2400" dirty="0" smtClean="0"/>
              <a:t>程序是运行在</a:t>
            </a:r>
            <a:r>
              <a:rPr lang="zh-CN" altLang="en-US" sz="2400" dirty="0" smtClean="0">
                <a:solidFill>
                  <a:srgbClr val="FF0000"/>
                </a:solidFill>
              </a:rPr>
              <a:t>内存</a:t>
            </a:r>
            <a:r>
              <a:rPr lang="zh-CN" altLang="en-US" sz="2400" dirty="0" smtClean="0"/>
              <a:t>中的。就如同人必须走在大地上一样</a:t>
            </a:r>
            <a:endParaRPr lang="en-US" altLang="zh-CN" sz="2400" dirty="0" smtClean="0"/>
          </a:p>
          <a:p>
            <a:endParaRPr lang="zh-CN" altLang="en-US" sz="1000" dirty="0" smtClean="0"/>
          </a:p>
          <a:p>
            <a:r>
              <a:rPr lang="zh-CN" altLang="en-US" dirty="0" smtClean="0"/>
              <a:t>什么是 语言</a:t>
            </a:r>
            <a:endParaRPr lang="zh-CN" altLang="en-US" dirty="0" smtClean="0"/>
          </a:p>
          <a:p>
            <a:pPr lvl="1"/>
            <a:r>
              <a:rPr lang="zh-CN" altLang="en-US" sz="2400" dirty="0" smtClean="0"/>
              <a:t>人和</a:t>
            </a:r>
            <a:r>
              <a:rPr lang="zh-CN" altLang="en-US" dirty="0" smtClean="0"/>
              <a:t>人沟通的工具。</a:t>
            </a:r>
            <a:endParaRPr lang="zh-CN" altLang="en-US" dirty="0" smtClean="0"/>
          </a:p>
          <a:p>
            <a:r>
              <a:rPr lang="en-US" altLang="zh-CN" dirty="0" smtClean="0"/>
              <a:t> </a:t>
            </a:r>
            <a:r>
              <a:rPr lang="zh-CN" altLang="en-US" dirty="0" smtClean="0"/>
              <a:t>什么是计算机语言？</a:t>
            </a:r>
            <a:endParaRPr lang="zh-CN" altLang="en-US" dirty="0" smtClean="0"/>
          </a:p>
          <a:p>
            <a:pPr lvl="1"/>
            <a:r>
              <a:rPr lang="zh-CN" altLang="en-US" sz="2400" dirty="0" smtClean="0">
                <a:solidFill>
                  <a:srgbClr val="FF0000"/>
                </a:solidFill>
              </a:rPr>
              <a:t>人与计算机之间通讯的语言。计算机语言是人与计算机之间传递信息的媒介</a:t>
            </a:r>
            <a:r>
              <a:rPr lang="zh-CN" altLang="en-US" dirty="0" smtClean="0">
                <a:solidFill>
                  <a:srgbClr val="FF0000"/>
                </a:solidFill>
              </a:rPr>
              <a:t>。</a:t>
            </a:r>
            <a:endParaRPr lang="zh-CN" altLang="en-US" dirty="0" smtClean="0">
              <a:solidFill>
                <a:srgbClr val="FF0000"/>
              </a:solidFill>
            </a:endParaRPr>
          </a:p>
          <a:p>
            <a:pPr>
              <a:buFont typeface="Arial" panose="020B0604020202020204" pitchFamily="34" charset="0"/>
              <a:buNone/>
            </a:pPr>
            <a:endParaRPr lang="zh-CN" altLang="en-US" dirty="0" smtClean="0"/>
          </a:p>
        </p:txBody>
      </p:sp>
      <p:sp>
        <p:nvSpPr>
          <p:cNvPr id="8194" name="标题 1"/>
          <p:cNvSpPr>
            <a:spLocks noGrp="1"/>
          </p:cNvSpPr>
          <p:nvPr>
            <p:ph type="title"/>
          </p:nvPr>
        </p:nvSpPr>
        <p:spPr>
          <a:xfrm>
            <a:off x="1187624" y="332656"/>
            <a:ext cx="6778625" cy="633413"/>
          </a:xfrm>
        </p:spPr>
        <p:txBody>
          <a:bodyPr>
            <a:normAutofit fontScale="90000"/>
          </a:bodyPr>
          <a:lstStyle/>
          <a:p>
            <a:r>
              <a:rPr lang="zh-CN" altLang="en-US" dirty="0" smtClean="0"/>
              <a:t>程序</a:t>
            </a:r>
            <a:r>
              <a:rPr lang="en-US" altLang="zh-CN" dirty="0" smtClean="0">
                <a:solidFill>
                  <a:srgbClr val="FF0000"/>
                </a:solidFill>
              </a:rPr>
              <a:t>program</a:t>
            </a:r>
            <a:r>
              <a:rPr lang="zh-CN" altLang="en-US" dirty="0" smtClean="0"/>
              <a:t>和</a:t>
            </a:r>
            <a:r>
              <a:rPr lang="zh-CN" altLang="en-US" dirty="0" smtClean="0">
                <a:solidFill>
                  <a:srgbClr val="FF0000"/>
                </a:solidFill>
              </a:rPr>
              <a:t>语言</a:t>
            </a:r>
            <a:r>
              <a:rPr lang="en-US" altLang="zh-CN" dirty="0" smtClean="0">
                <a:solidFill>
                  <a:srgbClr val="FF0000"/>
                </a:solidFill>
              </a:rPr>
              <a:t> </a:t>
            </a:r>
            <a:br>
              <a:rPr lang="zh-CN" altLang="en-US" dirty="0" smtClean="0"/>
            </a:b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0"/>
            <a:ext cx="7772400" cy="1143000"/>
          </a:xfrm>
        </p:spPr>
        <p:txBody>
          <a:bodyPr/>
          <a:lstStyle/>
          <a:p>
            <a:pPr eaLnBrk="1" hangingPunct="1"/>
            <a:r>
              <a:rPr lang="zh-CN" dirty="0" smtClean="0"/>
              <a:t>编程语言的发展历史</a:t>
            </a:r>
            <a:endParaRPr lang="zh-CN" dirty="0" smtClean="0"/>
          </a:p>
        </p:txBody>
      </p:sp>
      <p:sp>
        <p:nvSpPr>
          <p:cNvPr id="7171" name="Line 4"/>
          <p:cNvSpPr>
            <a:spLocks noChangeShapeType="1"/>
          </p:cNvSpPr>
          <p:nvPr/>
        </p:nvSpPr>
        <p:spPr bwMode="auto">
          <a:xfrm flipV="1">
            <a:off x="1135063" y="3633788"/>
            <a:ext cx="0" cy="215900"/>
          </a:xfrm>
          <a:prstGeom prst="line">
            <a:avLst/>
          </a:prstGeom>
          <a:noFill/>
          <a:ln w="9525">
            <a:solidFill>
              <a:schemeClr val="tx1"/>
            </a:solidFill>
            <a:round/>
          </a:ln>
        </p:spPr>
        <p:txBody>
          <a:bodyPr/>
          <a:lstStyle/>
          <a:p>
            <a:endParaRPr lang="zh-CN" altLang="en-US"/>
          </a:p>
        </p:txBody>
      </p:sp>
      <p:sp>
        <p:nvSpPr>
          <p:cNvPr id="9220" name="Line 13"/>
          <p:cNvSpPr>
            <a:spLocks noChangeShapeType="1"/>
          </p:cNvSpPr>
          <p:nvPr/>
        </p:nvSpPr>
        <p:spPr bwMode="auto">
          <a:xfrm>
            <a:off x="1116013" y="3849688"/>
            <a:ext cx="2519362" cy="11112"/>
          </a:xfrm>
          <a:prstGeom prst="line">
            <a:avLst/>
          </a:prstGeom>
          <a:noFill/>
          <a:ln w="9525">
            <a:solidFill>
              <a:schemeClr val="tx1"/>
            </a:solidFill>
            <a:round/>
          </a:ln>
        </p:spPr>
        <p:txBody>
          <a:bodyPr/>
          <a:lstStyle/>
          <a:p>
            <a:endParaRPr lang="zh-CN" altLang="en-US"/>
          </a:p>
        </p:txBody>
      </p:sp>
      <p:pic>
        <p:nvPicPr>
          <p:cNvPr id="7173" name="Picture 15"/>
          <p:cNvPicPr>
            <a:picLocks noChangeAspect="1" noChangeArrowheads="1"/>
          </p:cNvPicPr>
          <p:nvPr/>
        </p:nvPicPr>
        <p:blipFill>
          <a:blip r:embed="rId1" cstate="print"/>
          <a:srcRect/>
          <a:stretch>
            <a:fillRect/>
          </a:stretch>
        </p:blipFill>
        <p:spPr bwMode="auto">
          <a:xfrm>
            <a:off x="299085" y="2014855"/>
            <a:ext cx="1464310" cy="1350645"/>
          </a:xfrm>
          <a:prstGeom prst="rect">
            <a:avLst/>
          </a:prstGeom>
          <a:noFill/>
          <a:ln w="9525">
            <a:noFill/>
            <a:miter lim="800000"/>
            <a:headEnd/>
            <a:tailEnd/>
          </a:ln>
        </p:spPr>
      </p:pic>
      <p:sp>
        <p:nvSpPr>
          <p:cNvPr id="7174" name="Text Box 17"/>
          <p:cNvSpPr txBox="1">
            <a:spLocks noChangeArrowheads="1"/>
          </p:cNvSpPr>
          <p:nvPr/>
        </p:nvSpPr>
        <p:spPr bwMode="auto">
          <a:xfrm>
            <a:off x="488950" y="3357880"/>
            <a:ext cx="1198880" cy="306705"/>
          </a:xfrm>
          <a:prstGeom prst="rect">
            <a:avLst/>
          </a:prstGeom>
          <a:noFill/>
          <a:ln w="9525">
            <a:noFill/>
            <a:miter lim="800000"/>
          </a:ln>
        </p:spPr>
        <p:txBody>
          <a:bodyPr wrap="square">
            <a:spAutoFit/>
          </a:bodyPr>
          <a:lstStyle/>
          <a:p>
            <a:pPr algn="ctr"/>
            <a:r>
              <a:rPr lang="zh-CN" altLang="en-US" sz="1400" b="1" dirty="0">
                <a:solidFill>
                  <a:srgbClr val="FF0066"/>
                </a:solidFill>
                <a:latin typeface="Times New Roman" panose="02020603050405020304" pitchFamily="18" charset="0"/>
              </a:rPr>
              <a:t>机器语言 </a:t>
            </a:r>
            <a:endParaRPr lang="zh-CN" altLang="en-US" sz="1400" b="1" dirty="0">
              <a:solidFill>
                <a:srgbClr val="FF0066"/>
              </a:solidFill>
              <a:latin typeface="Times New Roman" panose="02020603050405020304" pitchFamily="18" charset="0"/>
            </a:endParaRPr>
          </a:p>
        </p:txBody>
      </p:sp>
      <p:sp>
        <p:nvSpPr>
          <p:cNvPr id="7175" name="Line 18"/>
          <p:cNvSpPr>
            <a:spLocks noChangeShapeType="1"/>
          </p:cNvSpPr>
          <p:nvPr/>
        </p:nvSpPr>
        <p:spPr bwMode="auto">
          <a:xfrm flipV="1">
            <a:off x="2363788" y="3633788"/>
            <a:ext cx="0" cy="215900"/>
          </a:xfrm>
          <a:prstGeom prst="line">
            <a:avLst/>
          </a:prstGeom>
          <a:noFill/>
          <a:ln w="9525">
            <a:solidFill>
              <a:schemeClr val="tx1"/>
            </a:solidFill>
            <a:round/>
          </a:ln>
        </p:spPr>
        <p:txBody>
          <a:bodyPr/>
          <a:lstStyle/>
          <a:p>
            <a:endParaRPr lang="zh-CN" altLang="en-US"/>
          </a:p>
        </p:txBody>
      </p:sp>
      <p:sp>
        <p:nvSpPr>
          <p:cNvPr id="7176" name="Text Box 19"/>
          <p:cNvSpPr txBox="1">
            <a:spLocks noChangeArrowheads="1"/>
          </p:cNvSpPr>
          <p:nvPr/>
        </p:nvSpPr>
        <p:spPr bwMode="auto">
          <a:xfrm>
            <a:off x="1835150" y="3357563"/>
            <a:ext cx="1081088" cy="304800"/>
          </a:xfrm>
          <a:prstGeom prst="rect">
            <a:avLst/>
          </a:prstGeom>
          <a:noFill/>
          <a:ln w="9525">
            <a:noFill/>
            <a:miter lim="800000"/>
          </a:ln>
        </p:spPr>
        <p:txBody>
          <a:bodyPr>
            <a:spAutoFit/>
          </a:bodyPr>
          <a:lstStyle/>
          <a:p>
            <a:pPr algn="ctr"/>
            <a:r>
              <a:rPr lang="zh-CN" altLang="en-US" sz="1400" b="1" dirty="0">
                <a:solidFill>
                  <a:srgbClr val="FF0066"/>
                </a:solidFill>
                <a:latin typeface="Times New Roman" panose="02020603050405020304" pitchFamily="18" charset="0"/>
              </a:rPr>
              <a:t>汇编语言 </a:t>
            </a:r>
            <a:endParaRPr lang="zh-CN" altLang="en-US" sz="1400" b="1" dirty="0">
              <a:solidFill>
                <a:srgbClr val="FF0066"/>
              </a:solidFill>
              <a:latin typeface="Times New Roman" panose="02020603050405020304" pitchFamily="18" charset="0"/>
            </a:endParaRPr>
          </a:p>
        </p:txBody>
      </p:sp>
      <p:pic>
        <p:nvPicPr>
          <p:cNvPr id="7177" name="Picture 20"/>
          <p:cNvPicPr>
            <a:picLocks noChangeAspect="1" noChangeArrowheads="1"/>
          </p:cNvPicPr>
          <p:nvPr/>
        </p:nvPicPr>
        <p:blipFill>
          <a:blip r:embed="rId2" cstate="print"/>
          <a:srcRect/>
          <a:stretch>
            <a:fillRect/>
          </a:stretch>
        </p:blipFill>
        <p:spPr bwMode="auto">
          <a:xfrm>
            <a:off x="2072640" y="2014855"/>
            <a:ext cx="951865" cy="1376045"/>
          </a:xfrm>
          <a:prstGeom prst="rect">
            <a:avLst/>
          </a:prstGeom>
          <a:noFill/>
          <a:ln w="9525">
            <a:noFill/>
            <a:miter lim="800000"/>
            <a:headEnd/>
            <a:tailEnd/>
          </a:ln>
        </p:spPr>
      </p:pic>
      <p:sp>
        <p:nvSpPr>
          <p:cNvPr id="7178" name="Line 21"/>
          <p:cNvSpPr>
            <a:spLocks noChangeShapeType="1"/>
          </p:cNvSpPr>
          <p:nvPr/>
        </p:nvSpPr>
        <p:spPr bwMode="auto">
          <a:xfrm flipV="1">
            <a:off x="3659188" y="3656013"/>
            <a:ext cx="0" cy="215900"/>
          </a:xfrm>
          <a:prstGeom prst="line">
            <a:avLst/>
          </a:prstGeom>
          <a:noFill/>
          <a:ln w="9525">
            <a:solidFill>
              <a:schemeClr val="tx1"/>
            </a:solidFill>
            <a:round/>
          </a:ln>
        </p:spPr>
        <p:txBody>
          <a:bodyPr/>
          <a:lstStyle/>
          <a:p>
            <a:endParaRPr lang="zh-CN" altLang="en-US"/>
          </a:p>
        </p:txBody>
      </p:sp>
      <p:sp>
        <p:nvSpPr>
          <p:cNvPr id="7179" name="Text Box 22"/>
          <p:cNvSpPr txBox="1">
            <a:spLocks noChangeArrowheads="1"/>
          </p:cNvSpPr>
          <p:nvPr/>
        </p:nvSpPr>
        <p:spPr bwMode="auto">
          <a:xfrm>
            <a:off x="3141663" y="3379788"/>
            <a:ext cx="1081087" cy="304800"/>
          </a:xfrm>
          <a:prstGeom prst="rect">
            <a:avLst/>
          </a:prstGeom>
          <a:noFill/>
          <a:ln w="9525">
            <a:noFill/>
            <a:miter lim="800000"/>
          </a:ln>
        </p:spPr>
        <p:txBody>
          <a:bodyPr>
            <a:spAutoFit/>
          </a:bodyPr>
          <a:lstStyle/>
          <a:p>
            <a:pPr algn="ctr"/>
            <a:r>
              <a:rPr lang="zh-CN" altLang="en-US" sz="1400" b="1" dirty="0">
                <a:solidFill>
                  <a:srgbClr val="FF0066"/>
                </a:solidFill>
                <a:latin typeface="Times New Roman" panose="02020603050405020304" pitchFamily="18" charset="0"/>
              </a:rPr>
              <a:t>高级语言</a:t>
            </a:r>
            <a:endParaRPr lang="zh-CN" altLang="en-US" sz="1400" b="1" dirty="0">
              <a:solidFill>
                <a:srgbClr val="FF0066"/>
              </a:solidFill>
              <a:latin typeface="Times New Roman" panose="02020603050405020304" pitchFamily="18" charset="0"/>
            </a:endParaRPr>
          </a:p>
        </p:txBody>
      </p:sp>
      <p:sp>
        <p:nvSpPr>
          <p:cNvPr id="7180" name="Line 23"/>
          <p:cNvSpPr>
            <a:spLocks noChangeShapeType="1"/>
          </p:cNvSpPr>
          <p:nvPr/>
        </p:nvSpPr>
        <p:spPr bwMode="auto">
          <a:xfrm>
            <a:off x="4002088" y="3544888"/>
            <a:ext cx="287337" cy="0"/>
          </a:xfrm>
          <a:prstGeom prst="line">
            <a:avLst/>
          </a:prstGeom>
          <a:noFill/>
          <a:ln w="9525">
            <a:solidFill>
              <a:schemeClr val="tx1"/>
            </a:solidFill>
            <a:round/>
          </a:ln>
        </p:spPr>
        <p:txBody>
          <a:bodyPr/>
          <a:lstStyle/>
          <a:p>
            <a:endParaRPr lang="zh-CN" altLang="en-US"/>
          </a:p>
        </p:txBody>
      </p:sp>
      <p:sp>
        <p:nvSpPr>
          <p:cNvPr id="7181" name="Line 24"/>
          <p:cNvSpPr>
            <a:spLocks noChangeShapeType="1"/>
          </p:cNvSpPr>
          <p:nvPr/>
        </p:nvSpPr>
        <p:spPr bwMode="auto">
          <a:xfrm flipV="1">
            <a:off x="4284663" y="2598738"/>
            <a:ext cx="0" cy="935037"/>
          </a:xfrm>
          <a:prstGeom prst="line">
            <a:avLst/>
          </a:prstGeom>
          <a:noFill/>
          <a:ln w="9525">
            <a:solidFill>
              <a:schemeClr val="tx1"/>
            </a:solidFill>
            <a:round/>
          </a:ln>
        </p:spPr>
        <p:txBody>
          <a:bodyPr/>
          <a:lstStyle/>
          <a:p>
            <a:endParaRPr lang="zh-CN" altLang="en-US"/>
          </a:p>
        </p:txBody>
      </p:sp>
      <p:sp>
        <p:nvSpPr>
          <p:cNvPr id="7182" name="Line 26"/>
          <p:cNvSpPr>
            <a:spLocks noChangeShapeType="1"/>
          </p:cNvSpPr>
          <p:nvPr/>
        </p:nvSpPr>
        <p:spPr bwMode="auto">
          <a:xfrm flipV="1">
            <a:off x="4284663" y="3544888"/>
            <a:ext cx="0" cy="1252537"/>
          </a:xfrm>
          <a:prstGeom prst="line">
            <a:avLst/>
          </a:prstGeom>
          <a:noFill/>
          <a:ln w="9525">
            <a:solidFill>
              <a:schemeClr val="tx1"/>
            </a:solidFill>
            <a:round/>
          </a:ln>
        </p:spPr>
        <p:txBody>
          <a:bodyPr/>
          <a:lstStyle/>
          <a:p>
            <a:endParaRPr lang="zh-CN" altLang="en-US"/>
          </a:p>
        </p:txBody>
      </p:sp>
      <p:sp>
        <p:nvSpPr>
          <p:cNvPr id="7183" name="Line 27"/>
          <p:cNvSpPr>
            <a:spLocks noChangeShapeType="1"/>
          </p:cNvSpPr>
          <p:nvPr/>
        </p:nvSpPr>
        <p:spPr bwMode="auto">
          <a:xfrm>
            <a:off x="4295775" y="3546475"/>
            <a:ext cx="215900" cy="0"/>
          </a:xfrm>
          <a:prstGeom prst="line">
            <a:avLst/>
          </a:prstGeom>
          <a:noFill/>
          <a:ln w="9525">
            <a:solidFill>
              <a:schemeClr val="tx1"/>
            </a:solidFill>
            <a:round/>
          </a:ln>
        </p:spPr>
        <p:txBody>
          <a:bodyPr/>
          <a:lstStyle/>
          <a:p>
            <a:endParaRPr lang="zh-CN" altLang="en-US"/>
          </a:p>
        </p:txBody>
      </p:sp>
      <p:sp>
        <p:nvSpPr>
          <p:cNvPr id="7184" name="Text Box 29"/>
          <p:cNvSpPr txBox="1">
            <a:spLocks noChangeArrowheads="1"/>
          </p:cNvSpPr>
          <p:nvPr/>
        </p:nvSpPr>
        <p:spPr bwMode="auto">
          <a:xfrm>
            <a:off x="4448175" y="2420938"/>
            <a:ext cx="1081088" cy="304800"/>
          </a:xfrm>
          <a:prstGeom prst="rect">
            <a:avLst/>
          </a:prstGeom>
          <a:noFill/>
          <a:ln w="9525">
            <a:noFill/>
            <a:miter lim="800000"/>
          </a:ln>
        </p:spPr>
        <p:txBody>
          <a:bodyPr>
            <a:spAutoFit/>
          </a:bodyPr>
          <a:lstStyle/>
          <a:p>
            <a:pPr algn="ctr"/>
            <a:r>
              <a:rPr lang="en-US" altLang="zh-CN" sz="1400" b="1" dirty="0">
                <a:solidFill>
                  <a:srgbClr val="FF0066"/>
                </a:solidFill>
                <a:latin typeface="Times New Roman" panose="02020603050405020304" pitchFamily="18" charset="0"/>
              </a:rPr>
              <a:t>Pascal</a:t>
            </a:r>
            <a:r>
              <a:rPr lang="zh-CN" altLang="en-US" sz="1400" b="1" dirty="0">
                <a:solidFill>
                  <a:srgbClr val="FF0066"/>
                </a:solidFill>
                <a:latin typeface="Times New Roman" panose="02020603050405020304" pitchFamily="18" charset="0"/>
              </a:rPr>
              <a:t>语言</a:t>
            </a:r>
            <a:endParaRPr lang="zh-CN" altLang="en-US" sz="1400" b="1" dirty="0">
              <a:solidFill>
                <a:srgbClr val="FF0066"/>
              </a:solidFill>
              <a:latin typeface="Times New Roman" panose="02020603050405020304" pitchFamily="18" charset="0"/>
            </a:endParaRPr>
          </a:p>
        </p:txBody>
      </p:sp>
      <p:sp>
        <p:nvSpPr>
          <p:cNvPr id="7185" name="Text Box 30"/>
          <p:cNvSpPr txBox="1">
            <a:spLocks noChangeArrowheads="1"/>
          </p:cNvSpPr>
          <p:nvPr/>
        </p:nvSpPr>
        <p:spPr bwMode="auto">
          <a:xfrm>
            <a:off x="4427538" y="3413125"/>
            <a:ext cx="769937" cy="304800"/>
          </a:xfrm>
          <a:prstGeom prst="rect">
            <a:avLst/>
          </a:prstGeom>
          <a:noFill/>
          <a:ln w="9525">
            <a:noFill/>
            <a:miter lim="800000"/>
          </a:ln>
        </p:spPr>
        <p:txBody>
          <a:bodyPr>
            <a:spAutoFit/>
          </a:bodyPr>
          <a:lstStyle/>
          <a:p>
            <a:pPr algn="ctr"/>
            <a:r>
              <a:rPr lang="en-US" altLang="zh-CN" sz="1400" b="1" dirty="0">
                <a:solidFill>
                  <a:srgbClr val="FF0066"/>
                </a:solidFill>
                <a:latin typeface="Times New Roman" panose="02020603050405020304" pitchFamily="18" charset="0"/>
              </a:rPr>
              <a:t>C</a:t>
            </a:r>
            <a:r>
              <a:rPr lang="zh-CN" altLang="en-US" sz="1400" b="1" dirty="0">
                <a:solidFill>
                  <a:srgbClr val="FF0066"/>
                </a:solidFill>
                <a:latin typeface="Times New Roman" panose="02020603050405020304" pitchFamily="18" charset="0"/>
              </a:rPr>
              <a:t>语系</a:t>
            </a:r>
            <a:endParaRPr lang="zh-CN" altLang="en-US" sz="1400" b="1" dirty="0">
              <a:solidFill>
                <a:srgbClr val="FF0066"/>
              </a:solidFill>
              <a:latin typeface="Times New Roman" panose="02020603050405020304" pitchFamily="18" charset="0"/>
            </a:endParaRPr>
          </a:p>
        </p:txBody>
      </p:sp>
      <p:sp>
        <p:nvSpPr>
          <p:cNvPr id="7186" name="Line 31"/>
          <p:cNvSpPr>
            <a:spLocks noChangeShapeType="1"/>
          </p:cNvSpPr>
          <p:nvPr/>
        </p:nvSpPr>
        <p:spPr bwMode="auto">
          <a:xfrm>
            <a:off x="4284663" y="2587625"/>
            <a:ext cx="215900" cy="0"/>
          </a:xfrm>
          <a:prstGeom prst="line">
            <a:avLst/>
          </a:prstGeom>
          <a:noFill/>
          <a:ln w="9525">
            <a:solidFill>
              <a:schemeClr val="tx1"/>
            </a:solidFill>
            <a:round/>
          </a:ln>
        </p:spPr>
        <p:txBody>
          <a:bodyPr/>
          <a:lstStyle/>
          <a:p>
            <a:endParaRPr lang="zh-CN" altLang="en-US"/>
          </a:p>
        </p:txBody>
      </p:sp>
      <p:sp>
        <p:nvSpPr>
          <p:cNvPr id="7187" name="Line 32"/>
          <p:cNvSpPr>
            <a:spLocks noChangeShapeType="1"/>
          </p:cNvSpPr>
          <p:nvPr/>
        </p:nvSpPr>
        <p:spPr bwMode="auto">
          <a:xfrm>
            <a:off x="5121275" y="3541713"/>
            <a:ext cx="358775" cy="0"/>
          </a:xfrm>
          <a:prstGeom prst="line">
            <a:avLst/>
          </a:prstGeom>
          <a:noFill/>
          <a:ln w="9525">
            <a:solidFill>
              <a:schemeClr val="tx1"/>
            </a:solidFill>
            <a:round/>
          </a:ln>
        </p:spPr>
        <p:txBody>
          <a:bodyPr/>
          <a:lstStyle/>
          <a:p>
            <a:endParaRPr lang="zh-CN" altLang="en-US"/>
          </a:p>
        </p:txBody>
      </p:sp>
      <p:sp>
        <p:nvSpPr>
          <p:cNvPr id="7188" name="Text Box 33"/>
          <p:cNvSpPr txBox="1">
            <a:spLocks noChangeArrowheads="1"/>
          </p:cNvSpPr>
          <p:nvPr/>
        </p:nvSpPr>
        <p:spPr bwMode="auto">
          <a:xfrm>
            <a:off x="5346700" y="3390900"/>
            <a:ext cx="769938" cy="304800"/>
          </a:xfrm>
          <a:prstGeom prst="rect">
            <a:avLst/>
          </a:prstGeom>
          <a:noFill/>
          <a:ln w="9525">
            <a:noFill/>
            <a:miter lim="800000"/>
          </a:ln>
        </p:spPr>
        <p:txBody>
          <a:bodyPr>
            <a:spAutoFit/>
          </a:bodyPr>
          <a:lstStyle/>
          <a:p>
            <a:pPr algn="ctr"/>
            <a:r>
              <a:rPr lang="en-US" altLang="zh-CN" sz="1400" b="1" dirty="0">
                <a:solidFill>
                  <a:srgbClr val="FF0000"/>
                </a:solidFill>
                <a:latin typeface="Times New Roman" panose="02020603050405020304" pitchFamily="18" charset="0"/>
              </a:rPr>
              <a:t>C++</a:t>
            </a:r>
            <a:endParaRPr lang="en-US" altLang="zh-CN" sz="1400" b="1" dirty="0">
              <a:solidFill>
                <a:srgbClr val="FF0000"/>
              </a:solidFill>
              <a:latin typeface="Times New Roman" panose="02020603050405020304" pitchFamily="18" charset="0"/>
            </a:endParaRPr>
          </a:p>
        </p:txBody>
      </p:sp>
      <p:sp>
        <p:nvSpPr>
          <p:cNvPr id="7189" name="Line 35"/>
          <p:cNvSpPr>
            <a:spLocks noChangeShapeType="1"/>
          </p:cNvSpPr>
          <p:nvPr/>
        </p:nvSpPr>
        <p:spPr bwMode="auto">
          <a:xfrm>
            <a:off x="5940425" y="3541713"/>
            <a:ext cx="360363" cy="0"/>
          </a:xfrm>
          <a:prstGeom prst="line">
            <a:avLst/>
          </a:prstGeom>
          <a:noFill/>
          <a:ln w="9525">
            <a:solidFill>
              <a:schemeClr val="tx1"/>
            </a:solidFill>
            <a:round/>
          </a:ln>
        </p:spPr>
        <p:txBody>
          <a:bodyPr/>
          <a:lstStyle/>
          <a:p>
            <a:endParaRPr lang="zh-CN" altLang="en-US"/>
          </a:p>
        </p:txBody>
      </p:sp>
      <p:sp>
        <p:nvSpPr>
          <p:cNvPr id="7190" name="Line 36"/>
          <p:cNvSpPr>
            <a:spLocks noChangeShapeType="1"/>
          </p:cNvSpPr>
          <p:nvPr/>
        </p:nvSpPr>
        <p:spPr bwMode="auto">
          <a:xfrm>
            <a:off x="6300788" y="3314700"/>
            <a:ext cx="0" cy="431800"/>
          </a:xfrm>
          <a:prstGeom prst="line">
            <a:avLst/>
          </a:prstGeom>
          <a:noFill/>
          <a:ln w="9525">
            <a:solidFill>
              <a:schemeClr val="tx1"/>
            </a:solidFill>
            <a:round/>
          </a:ln>
        </p:spPr>
        <p:txBody>
          <a:bodyPr/>
          <a:lstStyle/>
          <a:p>
            <a:endParaRPr lang="zh-CN" altLang="en-US"/>
          </a:p>
        </p:txBody>
      </p:sp>
      <p:sp>
        <p:nvSpPr>
          <p:cNvPr id="7191" name="Line 37"/>
          <p:cNvSpPr>
            <a:spLocks noChangeShapeType="1"/>
          </p:cNvSpPr>
          <p:nvPr/>
        </p:nvSpPr>
        <p:spPr bwMode="auto">
          <a:xfrm>
            <a:off x="6300788" y="3319463"/>
            <a:ext cx="287337" cy="0"/>
          </a:xfrm>
          <a:prstGeom prst="line">
            <a:avLst/>
          </a:prstGeom>
          <a:noFill/>
          <a:ln w="9525">
            <a:solidFill>
              <a:schemeClr val="tx1"/>
            </a:solidFill>
            <a:round/>
          </a:ln>
        </p:spPr>
        <p:txBody>
          <a:bodyPr/>
          <a:lstStyle/>
          <a:p>
            <a:endParaRPr lang="zh-CN" altLang="en-US"/>
          </a:p>
        </p:txBody>
      </p:sp>
      <p:sp>
        <p:nvSpPr>
          <p:cNvPr id="7192" name="Line 38"/>
          <p:cNvSpPr>
            <a:spLocks noChangeShapeType="1"/>
          </p:cNvSpPr>
          <p:nvPr/>
        </p:nvSpPr>
        <p:spPr bwMode="auto">
          <a:xfrm>
            <a:off x="6300788" y="3751263"/>
            <a:ext cx="287337" cy="0"/>
          </a:xfrm>
          <a:prstGeom prst="line">
            <a:avLst/>
          </a:prstGeom>
          <a:noFill/>
          <a:ln w="9525">
            <a:solidFill>
              <a:schemeClr val="tx1"/>
            </a:solidFill>
            <a:round/>
          </a:ln>
        </p:spPr>
        <p:txBody>
          <a:bodyPr/>
          <a:lstStyle/>
          <a:p>
            <a:endParaRPr lang="zh-CN" altLang="en-US"/>
          </a:p>
        </p:txBody>
      </p:sp>
      <p:sp>
        <p:nvSpPr>
          <p:cNvPr id="7193" name="Text Box 39"/>
          <p:cNvSpPr txBox="1">
            <a:spLocks noChangeArrowheads="1"/>
          </p:cNvSpPr>
          <p:nvPr/>
        </p:nvSpPr>
        <p:spPr bwMode="auto">
          <a:xfrm>
            <a:off x="6365875" y="3595688"/>
            <a:ext cx="769938" cy="304800"/>
          </a:xfrm>
          <a:prstGeom prst="rect">
            <a:avLst/>
          </a:prstGeom>
          <a:noFill/>
          <a:ln w="9525">
            <a:noFill/>
            <a:miter lim="800000"/>
          </a:ln>
        </p:spPr>
        <p:txBody>
          <a:bodyPr>
            <a:spAutoFit/>
          </a:bodyPr>
          <a:lstStyle/>
          <a:p>
            <a:pPr algn="ctr"/>
            <a:r>
              <a:rPr lang="en-US" altLang="zh-CN" sz="1400" b="1">
                <a:solidFill>
                  <a:srgbClr val="FF0066"/>
                </a:solidFill>
                <a:latin typeface="Times New Roman" panose="02020603050405020304" pitchFamily="18" charset="0"/>
              </a:rPr>
              <a:t>C#</a:t>
            </a:r>
            <a:endParaRPr lang="en-US" altLang="zh-CN" sz="1400" b="1">
              <a:solidFill>
                <a:srgbClr val="FF0066"/>
              </a:solidFill>
              <a:latin typeface="Times New Roman" panose="02020603050405020304" pitchFamily="18" charset="0"/>
            </a:endParaRPr>
          </a:p>
        </p:txBody>
      </p:sp>
      <p:sp>
        <p:nvSpPr>
          <p:cNvPr id="7194" name="Text Box 40"/>
          <p:cNvSpPr txBox="1">
            <a:spLocks noChangeArrowheads="1"/>
          </p:cNvSpPr>
          <p:nvPr/>
        </p:nvSpPr>
        <p:spPr bwMode="auto">
          <a:xfrm>
            <a:off x="6416675" y="3170238"/>
            <a:ext cx="769938" cy="304800"/>
          </a:xfrm>
          <a:prstGeom prst="rect">
            <a:avLst/>
          </a:prstGeom>
          <a:noFill/>
          <a:ln w="9525">
            <a:noFill/>
            <a:miter lim="800000"/>
          </a:ln>
        </p:spPr>
        <p:txBody>
          <a:bodyPr>
            <a:spAutoFit/>
          </a:bodyPr>
          <a:lstStyle/>
          <a:p>
            <a:pPr algn="ctr"/>
            <a:r>
              <a:rPr lang="en-US" altLang="zh-CN" sz="1400" b="1" dirty="0">
                <a:solidFill>
                  <a:srgbClr val="FF0066"/>
                </a:solidFill>
                <a:latin typeface="Times New Roman" panose="02020603050405020304" pitchFamily="18" charset="0"/>
              </a:rPr>
              <a:t>Java</a:t>
            </a:r>
            <a:endParaRPr lang="en-US" altLang="zh-CN" sz="1400" b="1" dirty="0">
              <a:solidFill>
                <a:srgbClr val="FF0066"/>
              </a:solidFill>
              <a:latin typeface="Times New Roman" panose="02020603050405020304" pitchFamily="18" charset="0"/>
            </a:endParaRPr>
          </a:p>
        </p:txBody>
      </p:sp>
      <p:sp>
        <p:nvSpPr>
          <p:cNvPr id="7195" name="Line 41"/>
          <p:cNvSpPr>
            <a:spLocks noChangeShapeType="1"/>
          </p:cNvSpPr>
          <p:nvPr/>
        </p:nvSpPr>
        <p:spPr bwMode="auto">
          <a:xfrm>
            <a:off x="4284663" y="4292600"/>
            <a:ext cx="287337" cy="0"/>
          </a:xfrm>
          <a:prstGeom prst="line">
            <a:avLst/>
          </a:prstGeom>
          <a:noFill/>
          <a:ln w="9525">
            <a:solidFill>
              <a:schemeClr val="tx1"/>
            </a:solidFill>
            <a:round/>
          </a:ln>
        </p:spPr>
        <p:txBody>
          <a:bodyPr/>
          <a:lstStyle/>
          <a:p>
            <a:endParaRPr lang="zh-CN" altLang="en-US"/>
          </a:p>
        </p:txBody>
      </p:sp>
      <p:sp>
        <p:nvSpPr>
          <p:cNvPr id="7196" name="Text Box 42"/>
          <p:cNvSpPr txBox="1">
            <a:spLocks noChangeArrowheads="1"/>
          </p:cNvSpPr>
          <p:nvPr/>
        </p:nvSpPr>
        <p:spPr bwMode="auto">
          <a:xfrm>
            <a:off x="4540250" y="4122738"/>
            <a:ext cx="995363" cy="334962"/>
          </a:xfrm>
          <a:prstGeom prst="rect">
            <a:avLst/>
          </a:prstGeom>
          <a:noFill/>
          <a:ln w="9525">
            <a:noFill/>
            <a:miter lim="800000"/>
          </a:ln>
        </p:spPr>
        <p:txBody>
          <a:bodyPr wrap="none">
            <a:spAutoFit/>
          </a:bodyPr>
          <a:lstStyle/>
          <a:p>
            <a:pPr algn="ctr"/>
            <a:r>
              <a:rPr lang="zh-CN" altLang="en-US" sz="1600" b="1">
                <a:solidFill>
                  <a:srgbClr val="FF0066"/>
                </a:solidFill>
                <a:latin typeface="Times New Roman" panose="02020603050405020304" pitchFamily="18" charset="0"/>
              </a:rPr>
              <a:t>脚本语言</a:t>
            </a:r>
            <a:endParaRPr lang="zh-CN" altLang="en-US" sz="1600" b="1">
              <a:solidFill>
                <a:srgbClr val="FF0066"/>
              </a:solidFill>
              <a:latin typeface="Times New Roman" panose="02020603050405020304" pitchFamily="18" charset="0"/>
            </a:endParaRPr>
          </a:p>
        </p:txBody>
      </p:sp>
      <p:sp>
        <p:nvSpPr>
          <p:cNvPr id="7197" name="Line 43"/>
          <p:cNvSpPr>
            <a:spLocks noChangeShapeType="1"/>
          </p:cNvSpPr>
          <p:nvPr/>
        </p:nvSpPr>
        <p:spPr bwMode="auto">
          <a:xfrm>
            <a:off x="5435600" y="4316413"/>
            <a:ext cx="360363" cy="0"/>
          </a:xfrm>
          <a:prstGeom prst="line">
            <a:avLst/>
          </a:prstGeom>
          <a:noFill/>
          <a:ln w="9525">
            <a:solidFill>
              <a:schemeClr val="tx1"/>
            </a:solidFill>
            <a:round/>
          </a:ln>
        </p:spPr>
        <p:txBody>
          <a:bodyPr/>
          <a:lstStyle/>
          <a:p>
            <a:endParaRPr lang="zh-CN" altLang="en-US"/>
          </a:p>
        </p:txBody>
      </p:sp>
      <p:sp>
        <p:nvSpPr>
          <p:cNvPr id="7198" name="Line 44"/>
          <p:cNvSpPr>
            <a:spLocks noChangeShapeType="1"/>
          </p:cNvSpPr>
          <p:nvPr/>
        </p:nvSpPr>
        <p:spPr bwMode="auto">
          <a:xfrm>
            <a:off x="5795963" y="4122738"/>
            <a:ext cx="0" cy="431800"/>
          </a:xfrm>
          <a:prstGeom prst="line">
            <a:avLst/>
          </a:prstGeom>
          <a:noFill/>
          <a:ln w="9525">
            <a:solidFill>
              <a:schemeClr val="tx1"/>
            </a:solidFill>
            <a:round/>
          </a:ln>
        </p:spPr>
        <p:txBody>
          <a:bodyPr/>
          <a:lstStyle/>
          <a:p>
            <a:endParaRPr lang="zh-CN" altLang="en-US"/>
          </a:p>
        </p:txBody>
      </p:sp>
      <p:sp>
        <p:nvSpPr>
          <p:cNvPr id="7199" name="Line 45"/>
          <p:cNvSpPr>
            <a:spLocks noChangeShapeType="1"/>
          </p:cNvSpPr>
          <p:nvPr/>
        </p:nvSpPr>
        <p:spPr bwMode="auto">
          <a:xfrm>
            <a:off x="5795963" y="4122738"/>
            <a:ext cx="360362" cy="0"/>
          </a:xfrm>
          <a:prstGeom prst="line">
            <a:avLst/>
          </a:prstGeom>
          <a:noFill/>
          <a:ln w="9525">
            <a:solidFill>
              <a:schemeClr val="tx1"/>
            </a:solidFill>
            <a:round/>
          </a:ln>
        </p:spPr>
        <p:txBody>
          <a:bodyPr/>
          <a:lstStyle/>
          <a:p>
            <a:endParaRPr lang="zh-CN" altLang="en-US"/>
          </a:p>
        </p:txBody>
      </p:sp>
      <p:sp>
        <p:nvSpPr>
          <p:cNvPr id="7200" name="Line 46"/>
          <p:cNvSpPr>
            <a:spLocks noChangeShapeType="1"/>
          </p:cNvSpPr>
          <p:nvPr/>
        </p:nvSpPr>
        <p:spPr bwMode="auto">
          <a:xfrm>
            <a:off x="5807075" y="4554538"/>
            <a:ext cx="360363" cy="0"/>
          </a:xfrm>
          <a:prstGeom prst="line">
            <a:avLst/>
          </a:prstGeom>
          <a:noFill/>
          <a:ln w="9525">
            <a:solidFill>
              <a:schemeClr val="tx1"/>
            </a:solidFill>
            <a:round/>
          </a:ln>
        </p:spPr>
        <p:txBody>
          <a:bodyPr/>
          <a:lstStyle/>
          <a:p>
            <a:endParaRPr lang="zh-CN" altLang="en-US"/>
          </a:p>
        </p:txBody>
      </p:sp>
      <p:sp>
        <p:nvSpPr>
          <p:cNvPr id="7201" name="Text Box 47"/>
          <p:cNvSpPr txBox="1">
            <a:spLocks noChangeArrowheads="1"/>
          </p:cNvSpPr>
          <p:nvPr/>
        </p:nvSpPr>
        <p:spPr bwMode="auto">
          <a:xfrm>
            <a:off x="6122988" y="3933825"/>
            <a:ext cx="801687" cy="334963"/>
          </a:xfrm>
          <a:prstGeom prst="rect">
            <a:avLst/>
          </a:prstGeom>
          <a:noFill/>
          <a:ln w="9525">
            <a:noFill/>
            <a:miter lim="800000"/>
          </a:ln>
        </p:spPr>
        <p:txBody>
          <a:bodyPr wrap="none">
            <a:spAutoFit/>
          </a:bodyPr>
          <a:lstStyle/>
          <a:p>
            <a:pPr algn="ctr"/>
            <a:r>
              <a:rPr lang="en-US" altLang="zh-CN" sz="1600" b="1" dirty="0">
                <a:solidFill>
                  <a:srgbClr val="FF0066"/>
                </a:solidFill>
                <a:latin typeface="Times New Roman" panose="02020603050405020304" pitchFamily="18" charset="0"/>
              </a:rPr>
              <a:t>Python</a:t>
            </a:r>
            <a:endParaRPr lang="en-US" altLang="zh-CN" sz="1600" b="1" dirty="0">
              <a:solidFill>
                <a:srgbClr val="FF0066"/>
              </a:solidFill>
              <a:latin typeface="Times New Roman" panose="02020603050405020304" pitchFamily="18" charset="0"/>
            </a:endParaRPr>
          </a:p>
        </p:txBody>
      </p:sp>
      <p:sp>
        <p:nvSpPr>
          <p:cNvPr id="7202" name="Text Box 48"/>
          <p:cNvSpPr txBox="1">
            <a:spLocks noChangeArrowheads="1"/>
          </p:cNvSpPr>
          <p:nvPr/>
        </p:nvSpPr>
        <p:spPr bwMode="auto">
          <a:xfrm>
            <a:off x="6180138" y="4373563"/>
            <a:ext cx="655637" cy="334962"/>
          </a:xfrm>
          <a:prstGeom prst="rect">
            <a:avLst/>
          </a:prstGeom>
          <a:noFill/>
          <a:ln w="9525">
            <a:noFill/>
            <a:miter lim="800000"/>
          </a:ln>
        </p:spPr>
        <p:txBody>
          <a:bodyPr wrap="none">
            <a:spAutoFit/>
          </a:bodyPr>
          <a:lstStyle/>
          <a:p>
            <a:pPr algn="ctr"/>
            <a:r>
              <a:rPr lang="en-US" altLang="zh-CN" sz="1600" b="1">
                <a:solidFill>
                  <a:srgbClr val="FF0066"/>
                </a:solidFill>
                <a:latin typeface="Times New Roman" panose="02020603050405020304" pitchFamily="18" charset="0"/>
              </a:rPr>
              <a:t>Ruby</a:t>
            </a:r>
            <a:endParaRPr lang="en-US" altLang="zh-CN" sz="1600" b="1">
              <a:solidFill>
                <a:srgbClr val="FF0066"/>
              </a:solidFill>
              <a:latin typeface="Times New Roman" panose="02020603050405020304" pitchFamily="18" charset="0"/>
            </a:endParaRPr>
          </a:p>
        </p:txBody>
      </p:sp>
      <p:sp>
        <p:nvSpPr>
          <p:cNvPr id="7203" name="Line 49"/>
          <p:cNvSpPr>
            <a:spLocks noChangeShapeType="1"/>
          </p:cNvSpPr>
          <p:nvPr/>
        </p:nvSpPr>
        <p:spPr bwMode="auto">
          <a:xfrm>
            <a:off x="4284663" y="4797425"/>
            <a:ext cx="287337" cy="0"/>
          </a:xfrm>
          <a:prstGeom prst="line">
            <a:avLst/>
          </a:prstGeom>
          <a:noFill/>
          <a:ln w="9525">
            <a:solidFill>
              <a:schemeClr val="tx1"/>
            </a:solidFill>
            <a:round/>
          </a:ln>
        </p:spPr>
        <p:txBody>
          <a:bodyPr/>
          <a:lstStyle/>
          <a:p>
            <a:endParaRPr lang="zh-CN" altLang="en-US"/>
          </a:p>
        </p:txBody>
      </p:sp>
      <p:sp>
        <p:nvSpPr>
          <p:cNvPr id="7204" name="Text Box 50"/>
          <p:cNvSpPr txBox="1">
            <a:spLocks noChangeArrowheads="1"/>
          </p:cNvSpPr>
          <p:nvPr/>
        </p:nvSpPr>
        <p:spPr bwMode="auto">
          <a:xfrm>
            <a:off x="4572000" y="4437063"/>
            <a:ext cx="996950" cy="579437"/>
          </a:xfrm>
          <a:prstGeom prst="rect">
            <a:avLst/>
          </a:prstGeom>
          <a:noFill/>
          <a:ln w="9525">
            <a:noFill/>
            <a:miter lim="800000"/>
          </a:ln>
        </p:spPr>
        <p:txBody>
          <a:bodyPr wrap="none">
            <a:spAutoFit/>
          </a:bodyPr>
          <a:lstStyle/>
          <a:p>
            <a:pPr algn="ctr"/>
            <a:r>
              <a:rPr lang="en-US" altLang="zh-CN" sz="3200" b="1">
                <a:solidFill>
                  <a:srgbClr val="FF0066"/>
                </a:solidFill>
                <a:latin typeface="Times New Roman" panose="02020603050405020304" pitchFamily="18" charset="0"/>
              </a:rPr>
              <a:t>……</a:t>
            </a:r>
            <a:endParaRPr lang="en-US" altLang="zh-CN" sz="3200" b="1">
              <a:solidFill>
                <a:srgbClr val="FF0066"/>
              </a:solidFill>
              <a:latin typeface="Times New Roman" panose="02020603050405020304" pitchFamily="18" charset="0"/>
            </a:endParaRPr>
          </a:p>
        </p:txBody>
      </p:sp>
      <p:pic>
        <p:nvPicPr>
          <p:cNvPr id="7205" name="Picture 51"/>
          <p:cNvPicPr>
            <a:picLocks noChangeAspect="1" noChangeArrowheads="1"/>
          </p:cNvPicPr>
          <p:nvPr/>
        </p:nvPicPr>
        <p:blipFill>
          <a:blip r:embed="rId3" cstate="print"/>
          <a:srcRect/>
          <a:stretch>
            <a:fillRect/>
          </a:stretch>
        </p:blipFill>
        <p:spPr bwMode="auto">
          <a:xfrm>
            <a:off x="7004050" y="2944813"/>
            <a:ext cx="460375" cy="7556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4"/>
                                        </p:tgtEl>
                                        <p:attrNameLst>
                                          <p:attrName>style.visibility</p:attrName>
                                        </p:attrNameLst>
                                      </p:cBhvr>
                                      <p:to>
                                        <p:strVal val="visible"/>
                                      </p:to>
                                    </p:set>
                                    <p:animEffect transition="in" filter="blinds(horizontal)">
                                      <p:cBhvr>
                                        <p:cTn id="10" dur="500"/>
                                        <p:tgtEl>
                                          <p:spTgt spid="7174"/>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animEffect transition="in" filter="blinds(horizontal)">
                                      <p:cBhvr>
                                        <p:cTn id="13" dur="500"/>
                                        <p:tgtEl>
                                          <p:spTgt spid="717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175"/>
                                        </p:tgtEl>
                                        <p:attrNameLst>
                                          <p:attrName>style.visibility</p:attrName>
                                        </p:attrNameLst>
                                      </p:cBhvr>
                                      <p:to>
                                        <p:strVal val="visible"/>
                                      </p:to>
                                    </p:set>
                                    <p:animEffect transition="in" filter="blinds(horizontal)">
                                      <p:cBhvr>
                                        <p:cTn id="18" dur="500"/>
                                        <p:tgtEl>
                                          <p:spTgt spid="717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176"/>
                                        </p:tgtEl>
                                        <p:attrNameLst>
                                          <p:attrName>style.visibility</p:attrName>
                                        </p:attrNameLst>
                                      </p:cBhvr>
                                      <p:to>
                                        <p:strVal val="visible"/>
                                      </p:to>
                                    </p:set>
                                    <p:animEffect transition="in" filter="blinds(horizontal)">
                                      <p:cBhvr>
                                        <p:cTn id="21" dur="500"/>
                                        <p:tgtEl>
                                          <p:spTgt spid="7176"/>
                                        </p:tgtEl>
                                      </p:cBhvr>
                                    </p:animEffect>
                                  </p:childTnLst>
                                </p:cTn>
                              </p:par>
                              <p:par>
                                <p:cTn id="22" presetID="3" presetClass="entr" presetSubtype="10" fill="hold" nodeType="withEffect">
                                  <p:stCondLst>
                                    <p:cond delay="0"/>
                                  </p:stCondLst>
                                  <p:childTnLst>
                                    <p:set>
                                      <p:cBhvr>
                                        <p:cTn id="23" dur="1" fill="hold">
                                          <p:stCondLst>
                                            <p:cond delay="0"/>
                                          </p:stCondLst>
                                        </p:cTn>
                                        <p:tgtEl>
                                          <p:spTgt spid="7177"/>
                                        </p:tgtEl>
                                        <p:attrNameLst>
                                          <p:attrName>style.visibility</p:attrName>
                                        </p:attrNameLst>
                                      </p:cBhvr>
                                      <p:to>
                                        <p:strVal val="visible"/>
                                      </p:to>
                                    </p:set>
                                    <p:animEffect transition="in" filter="blinds(horizontal)">
                                      <p:cBhvr>
                                        <p:cTn id="24" dur="500"/>
                                        <p:tgtEl>
                                          <p:spTgt spid="717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179"/>
                                        </p:tgtEl>
                                        <p:attrNameLst>
                                          <p:attrName>style.visibility</p:attrName>
                                        </p:attrNameLst>
                                      </p:cBhvr>
                                      <p:to>
                                        <p:strVal val="visible"/>
                                      </p:to>
                                    </p:set>
                                    <p:animEffect transition="in" filter="blinds(horizontal)">
                                      <p:cBhvr>
                                        <p:cTn id="29" dur="500"/>
                                        <p:tgtEl>
                                          <p:spTgt spid="717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178"/>
                                        </p:tgtEl>
                                        <p:attrNameLst>
                                          <p:attrName>style.visibility</p:attrName>
                                        </p:attrNameLst>
                                      </p:cBhvr>
                                      <p:to>
                                        <p:strVal val="visible"/>
                                      </p:to>
                                    </p:set>
                                    <p:animEffect transition="in" filter="blinds(horizontal)">
                                      <p:cBhvr>
                                        <p:cTn id="32" dur="500"/>
                                        <p:tgtEl>
                                          <p:spTgt spid="717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181"/>
                                        </p:tgtEl>
                                        <p:attrNameLst>
                                          <p:attrName>style.visibility</p:attrName>
                                        </p:attrNameLst>
                                      </p:cBhvr>
                                      <p:to>
                                        <p:strVal val="visible"/>
                                      </p:to>
                                    </p:set>
                                    <p:animEffect transition="in" filter="blinds(horizontal)">
                                      <p:cBhvr>
                                        <p:cTn id="35" dur="500"/>
                                        <p:tgtEl>
                                          <p:spTgt spid="718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184"/>
                                        </p:tgtEl>
                                        <p:attrNameLst>
                                          <p:attrName>style.visibility</p:attrName>
                                        </p:attrNameLst>
                                      </p:cBhvr>
                                      <p:to>
                                        <p:strVal val="visible"/>
                                      </p:to>
                                    </p:set>
                                    <p:animEffect transition="in" filter="blinds(horizontal)">
                                      <p:cBhvr>
                                        <p:cTn id="38" dur="500"/>
                                        <p:tgtEl>
                                          <p:spTgt spid="718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7186"/>
                                        </p:tgtEl>
                                        <p:attrNameLst>
                                          <p:attrName>style.visibility</p:attrName>
                                        </p:attrNameLst>
                                      </p:cBhvr>
                                      <p:to>
                                        <p:strVal val="visible"/>
                                      </p:to>
                                    </p:set>
                                    <p:animEffect transition="in" filter="blinds(horizontal)">
                                      <p:cBhvr>
                                        <p:cTn id="41" dur="500"/>
                                        <p:tgtEl>
                                          <p:spTgt spid="718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7195"/>
                                        </p:tgtEl>
                                        <p:attrNameLst>
                                          <p:attrName>style.visibility</p:attrName>
                                        </p:attrNameLst>
                                      </p:cBhvr>
                                      <p:to>
                                        <p:strVal val="visible"/>
                                      </p:to>
                                    </p:set>
                                    <p:animEffect transition="in" filter="blinds(horizontal)">
                                      <p:cBhvr>
                                        <p:cTn id="44" dur="500"/>
                                        <p:tgtEl>
                                          <p:spTgt spid="719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7182"/>
                                        </p:tgtEl>
                                        <p:attrNameLst>
                                          <p:attrName>style.visibility</p:attrName>
                                        </p:attrNameLst>
                                      </p:cBhvr>
                                      <p:to>
                                        <p:strVal val="visible"/>
                                      </p:to>
                                    </p:set>
                                    <p:animEffect transition="in" filter="blinds(horizontal)">
                                      <p:cBhvr>
                                        <p:cTn id="47" dur="500"/>
                                        <p:tgtEl>
                                          <p:spTgt spid="718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203"/>
                                        </p:tgtEl>
                                        <p:attrNameLst>
                                          <p:attrName>style.visibility</p:attrName>
                                        </p:attrNameLst>
                                      </p:cBhvr>
                                      <p:to>
                                        <p:strVal val="visible"/>
                                      </p:to>
                                    </p:set>
                                    <p:animEffect transition="in" filter="blinds(horizontal)">
                                      <p:cBhvr>
                                        <p:cTn id="50" dur="500"/>
                                        <p:tgtEl>
                                          <p:spTgt spid="720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7204"/>
                                        </p:tgtEl>
                                        <p:attrNameLst>
                                          <p:attrName>style.visibility</p:attrName>
                                        </p:attrNameLst>
                                      </p:cBhvr>
                                      <p:to>
                                        <p:strVal val="visible"/>
                                      </p:to>
                                    </p:set>
                                    <p:animEffect transition="in" filter="blinds(horizontal)">
                                      <p:cBhvr>
                                        <p:cTn id="53" dur="500"/>
                                        <p:tgtEl>
                                          <p:spTgt spid="7204"/>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7196"/>
                                        </p:tgtEl>
                                        <p:attrNameLst>
                                          <p:attrName>style.visibility</p:attrName>
                                        </p:attrNameLst>
                                      </p:cBhvr>
                                      <p:to>
                                        <p:strVal val="visible"/>
                                      </p:to>
                                    </p:set>
                                    <p:animEffect transition="in" filter="blinds(horizontal)">
                                      <p:cBhvr>
                                        <p:cTn id="56" dur="500"/>
                                        <p:tgtEl>
                                          <p:spTgt spid="719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7197"/>
                                        </p:tgtEl>
                                        <p:attrNameLst>
                                          <p:attrName>style.visibility</p:attrName>
                                        </p:attrNameLst>
                                      </p:cBhvr>
                                      <p:to>
                                        <p:strVal val="visible"/>
                                      </p:to>
                                    </p:set>
                                    <p:animEffect transition="in" filter="blinds(horizontal)">
                                      <p:cBhvr>
                                        <p:cTn id="59" dur="500"/>
                                        <p:tgtEl>
                                          <p:spTgt spid="719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7198"/>
                                        </p:tgtEl>
                                        <p:attrNameLst>
                                          <p:attrName>style.visibility</p:attrName>
                                        </p:attrNameLst>
                                      </p:cBhvr>
                                      <p:to>
                                        <p:strVal val="visible"/>
                                      </p:to>
                                    </p:set>
                                    <p:animEffect transition="in" filter="blinds(horizontal)">
                                      <p:cBhvr>
                                        <p:cTn id="62" dur="500"/>
                                        <p:tgtEl>
                                          <p:spTgt spid="7198"/>
                                        </p:tgtEl>
                                      </p:cBhvr>
                                    </p:animEffect>
                                  </p:childTnLst>
                                </p:cTn>
                              </p:par>
                            </p:childTnLst>
                          </p:cTn>
                        </p:par>
                        <p:par>
                          <p:cTn id="63" fill="hold">
                            <p:stCondLst>
                              <p:cond delay="500"/>
                            </p:stCondLst>
                            <p:childTnLst>
                              <p:par>
                                <p:cTn id="64" presetID="55" presetClass="entr" presetSubtype="0" fill="hold" grpId="0" nodeType="afterEffect">
                                  <p:stCondLst>
                                    <p:cond delay="0"/>
                                  </p:stCondLst>
                                  <p:childTnLst>
                                    <p:set>
                                      <p:cBhvr>
                                        <p:cTn id="65" dur="1" fill="hold">
                                          <p:stCondLst>
                                            <p:cond delay="0"/>
                                          </p:stCondLst>
                                        </p:cTn>
                                        <p:tgtEl>
                                          <p:spTgt spid="7180"/>
                                        </p:tgtEl>
                                        <p:attrNameLst>
                                          <p:attrName>style.visibility</p:attrName>
                                        </p:attrNameLst>
                                      </p:cBhvr>
                                      <p:to>
                                        <p:strVal val="visible"/>
                                      </p:to>
                                    </p:set>
                                    <p:anim calcmode="lin" valueType="num">
                                      <p:cBhvr>
                                        <p:cTn id="66" dur="1000" fill="hold"/>
                                        <p:tgtEl>
                                          <p:spTgt spid="7180"/>
                                        </p:tgtEl>
                                        <p:attrNameLst>
                                          <p:attrName>ppt_w</p:attrName>
                                        </p:attrNameLst>
                                      </p:cBhvr>
                                      <p:tavLst>
                                        <p:tav tm="0">
                                          <p:val>
                                            <p:strVal val="#ppt_w*0.70"/>
                                          </p:val>
                                        </p:tav>
                                        <p:tav tm="100000">
                                          <p:val>
                                            <p:strVal val="#ppt_w"/>
                                          </p:val>
                                        </p:tav>
                                      </p:tavLst>
                                    </p:anim>
                                    <p:anim calcmode="lin" valueType="num">
                                      <p:cBhvr>
                                        <p:cTn id="67" dur="1000" fill="hold"/>
                                        <p:tgtEl>
                                          <p:spTgt spid="7180"/>
                                        </p:tgtEl>
                                        <p:attrNameLst>
                                          <p:attrName>ppt_h</p:attrName>
                                        </p:attrNameLst>
                                      </p:cBhvr>
                                      <p:tavLst>
                                        <p:tav tm="0">
                                          <p:val>
                                            <p:strVal val="#ppt_h"/>
                                          </p:val>
                                        </p:tav>
                                        <p:tav tm="100000">
                                          <p:val>
                                            <p:strVal val="#ppt_h"/>
                                          </p:val>
                                        </p:tav>
                                      </p:tavLst>
                                    </p:anim>
                                    <p:animEffect transition="in" filter="fade">
                                      <p:cBhvr>
                                        <p:cTn id="68" dur="1000"/>
                                        <p:tgtEl>
                                          <p:spTgt spid="718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7199"/>
                                        </p:tgtEl>
                                        <p:attrNameLst>
                                          <p:attrName>style.visibility</p:attrName>
                                        </p:attrNameLst>
                                      </p:cBhvr>
                                      <p:to>
                                        <p:strVal val="visible"/>
                                      </p:to>
                                    </p:set>
                                    <p:animEffect transition="in" filter="blinds(horizontal)">
                                      <p:cBhvr>
                                        <p:cTn id="71" dur="500"/>
                                        <p:tgtEl>
                                          <p:spTgt spid="7199"/>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7200"/>
                                        </p:tgtEl>
                                        <p:attrNameLst>
                                          <p:attrName>style.visibility</p:attrName>
                                        </p:attrNameLst>
                                      </p:cBhvr>
                                      <p:to>
                                        <p:strVal val="visible"/>
                                      </p:to>
                                    </p:set>
                                    <p:animEffect transition="in" filter="blinds(horizontal)">
                                      <p:cBhvr>
                                        <p:cTn id="74" dur="500"/>
                                        <p:tgtEl>
                                          <p:spTgt spid="7200"/>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7202"/>
                                        </p:tgtEl>
                                        <p:attrNameLst>
                                          <p:attrName>style.visibility</p:attrName>
                                        </p:attrNameLst>
                                      </p:cBhvr>
                                      <p:to>
                                        <p:strVal val="visible"/>
                                      </p:to>
                                    </p:set>
                                    <p:animEffect transition="in" filter="blinds(horizontal)">
                                      <p:cBhvr>
                                        <p:cTn id="77" dur="500"/>
                                        <p:tgtEl>
                                          <p:spTgt spid="720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7201"/>
                                        </p:tgtEl>
                                        <p:attrNameLst>
                                          <p:attrName>style.visibility</p:attrName>
                                        </p:attrNameLst>
                                      </p:cBhvr>
                                      <p:to>
                                        <p:strVal val="visible"/>
                                      </p:to>
                                    </p:set>
                                    <p:animEffect transition="in" filter="blinds(horizontal)">
                                      <p:cBhvr>
                                        <p:cTn id="80" dur="500"/>
                                        <p:tgtEl>
                                          <p:spTgt spid="720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185"/>
                                        </p:tgtEl>
                                        <p:attrNameLst>
                                          <p:attrName>style.visibility</p:attrName>
                                        </p:attrNameLst>
                                      </p:cBhvr>
                                      <p:to>
                                        <p:strVal val="visible"/>
                                      </p:to>
                                    </p:set>
                                    <p:animEffect transition="in" filter="blinds(horizontal)">
                                      <p:cBhvr>
                                        <p:cTn id="85" dur="500"/>
                                        <p:tgtEl>
                                          <p:spTgt spid="718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7183"/>
                                        </p:tgtEl>
                                        <p:attrNameLst>
                                          <p:attrName>style.visibility</p:attrName>
                                        </p:attrNameLst>
                                      </p:cBhvr>
                                      <p:to>
                                        <p:strVal val="visible"/>
                                      </p:to>
                                    </p:set>
                                    <p:animEffect transition="in" filter="blinds(horizontal)">
                                      <p:cBhvr>
                                        <p:cTn id="88" dur="500"/>
                                        <p:tgtEl>
                                          <p:spTgt spid="7183"/>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7187"/>
                                        </p:tgtEl>
                                        <p:attrNameLst>
                                          <p:attrName>style.visibility</p:attrName>
                                        </p:attrNameLst>
                                      </p:cBhvr>
                                      <p:to>
                                        <p:strVal val="visible"/>
                                      </p:to>
                                    </p:set>
                                    <p:animEffect transition="in" filter="blinds(horizontal)">
                                      <p:cBhvr>
                                        <p:cTn id="93" dur="500"/>
                                        <p:tgtEl>
                                          <p:spTgt spid="7187"/>
                                        </p:tgtEl>
                                      </p:cBhvr>
                                    </p:animEffect>
                                  </p:childTnLst>
                                </p:cTn>
                              </p:par>
                            </p:childTnLst>
                          </p:cTn>
                        </p:par>
                        <p:par>
                          <p:cTn id="94" fill="hold">
                            <p:stCondLst>
                              <p:cond delay="500"/>
                            </p:stCondLst>
                            <p:childTnLst>
                              <p:par>
                                <p:cTn id="95" presetID="3" presetClass="entr" presetSubtype="10" fill="hold" grpId="0" nodeType="afterEffect">
                                  <p:stCondLst>
                                    <p:cond delay="0"/>
                                  </p:stCondLst>
                                  <p:childTnLst>
                                    <p:set>
                                      <p:cBhvr>
                                        <p:cTn id="96" dur="1" fill="hold">
                                          <p:stCondLst>
                                            <p:cond delay="0"/>
                                          </p:stCondLst>
                                        </p:cTn>
                                        <p:tgtEl>
                                          <p:spTgt spid="7188"/>
                                        </p:tgtEl>
                                        <p:attrNameLst>
                                          <p:attrName>style.visibility</p:attrName>
                                        </p:attrNameLst>
                                      </p:cBhvr>
                                      <p:to>
                                        <p:strVal val="visible"/>
                                      </p:to>
                                    </p:set>
                                    <p:animEffect transition="in" filter="blinds(horizontal)">
                                      <p:cBhvr>
                                        <p:cTn id="97" dur="500"/>
                                        <p:tgtEl>
                                          <p:spTgt spid="7188"/>
                                        </p:tgtEl>
                                      </p:cBhvr>
                                    </p:animEffect>
                                  </p:childTnLst>
                                </p:cTn>
                              </p:par>
                            </p:childTnLst>
                          </p:cTn>
                        </p:par>
                        <p:par>
                          <p:cTn id="98" fill="hold">
                            <p:stCondLst>
                              <p:cond delay="1000"/>
                            </p:stCondLst>
                            <p:childTnLst>
                              <p:par>
                                <p:cTn id="99" presetID="55" presetClass="entr" presetSubtype="0" fill="hold" grpId="0" nodeType="afterEffect">
                                  <p:stCondLst>
                                    <p:cond delay="0"/>
                                  </p:stCondLst>
                                  <p:childTnLst>
                                    <p:set>
                                      <p:cBhvr>
                                        <p:cTn id="100" dur="1" fill="hold">
                                          <p:stCondLst>
                                            <p:cond delay="0"/>
                                          </p:stCondLst>
                                        </p:cTn>
                                        <p:tgtEl>
                                          <p:spTgt spid="7189"/>
                                        </p:tgtEl>
                                        <p:attrNameLst>
                                          <p:attrName>style.visibility</p:attrName>
                                        </p:attrNameLst>
                                      </p:cBhvr>
                                      <p:to>
                                        <p:strVal val="visible"/>
                                      </p:to>
                                    </p:set>
                                    <p:anim calcmode="lin" valueType="num">
                                      <p:cBhvr>
                                        <p:cTn id="101" dur="1000" fill="hold"/>
                                        <p:tgtEl>
                                          <p:spTgt spid="7189"/>
                                        </p:tgtEl>
                                        <p:attrNameLst>
                                          <p:attrName>ppt_w</p:attrName>
                                        </p:attrNameLst>
                                      </p:cBhvr>
                                      <p:tavLst>
                                        <p:tav tm="0">
                                          <p:val>
                                            <p:strVal val="#ppt_w*0.70"/>
                                          </p:val>
                                        </p:tav>
                                        <p:tav tm="100000">
                                          <p:val>
                                            <p:strVal val="#ppt_w"/>
                                          </p:val>
                                        </p:tav>
                                      </p:tavLst>
                                    </p:anim>
                                    <p:anim calcmode="lin" valueType="num">
                                      <p:cBhvr>
                                        <p:cTn id="102" dur="1000" fill="hold"/>
                                        <p:tgtEl>
                                          <p:spTgt spid="7189"/>
                                        </p:tgtEl>
                                        <p:attrNameLst>
                                          <p:attrName>ppt_h</p:attrName>
                                        </p:attrNameLst>
                                      </p:cBhvr>
                                      <p:tavLst>
                                        <p:tav tm="0">
                                          <p:val>
                                            <p:strVal val="#ppt_h"/>
                                          </p:val>
                                        </p:tav>
                                        <p:tav tm="100000">
                                          <p:val>
                                            <p:strVal val="#ppt_h"/>
                                          </p:val>
                                        </p:tav>
                                      </p:tavLst>
                                    </p:anim>
                                    <p:animEffect transition="in" filter="fade">
                                      <p:cBhvr>
                                        <p:cTn id="103" dur="1000"/>
                                        <p:tgtEl>
                                          <p:spTgt spid="7189"/>
                                        </p:tgtEl>
                                      </p:cBhvr>
                                    </p:animEffect>
                                  </p:childTnLst>
                                </p:cTn>
                              </p:par>
                            </p:childTnLst>
                          </p:cTn>
                        </p:par>
                        <p:par>
                          <p:cTn id="104" fill="hold">
                            <p:stCondLst>
                              <p:cond delay="2000"/>
                            </p:stCondLst>
                            <p:childTnLst>
                              <p:par>
                                <p:cTn id="105" presetID="55" presetClass="entr" presetSubtype="0" fill="hold" grpId="0" nodeType="afterEffect">
                                  <p:stCondLst>
                                    <p:cond delay="0"/>
                                  </p:stCondLst>
                                  <p:childTnLst>
                                    <p:set>
                                      <p:cBhvr>
                                        <p:cTn id="106" dur="1" fill="hold">
                                          <p:stCondLst>
                                            <p:cond delay="0"/>
                                          </p:stCondLst>
                                        </p:cTn>
                                        <p:tgtEl>
                                          <p:spTgt spid="7190"/>
                                        </p:tgtEl>
                                        <p:attrNameLst>
                                          <p:attrName>style.visibility</p:attrName>
                                        </p:attrNameLst>
                                      </p:cBhvr>
                                      <p:to>
                                        <p:strVal val="visible"/>
                                      </p:to>
                                    </p:set>
                                    <p:anim calcmode="lin" valueType="num">
                                      <p:cBhvr>
                                        <p:cTn id="107" dur="1000" fill="hold"/>
                                        <p:tgtEl>
                                          <p:spTgt spid="7190"/>
                                        </p:tgtEl>
                                        <p:attrNameLst>
                                          <p:attrName>ppt_w</p:attrName>
                                        </p:attrNameLst>
                                      </p:cBhvr>
                                      <p:tavLst>
                                        <p:tav tm="0">
                                          <p:val>
                                            <p:strVal val="#ppt_w*0.70"/>
                                          </p:val>
                                        </p:tav>
                                        <p:tav tm="100000">
                                          <p:val>
                                            <p:strVal val="#ppt_w"/>
                                          </p:val>
                                        </p:tav>
                                      </p:tavLst>
                                    </p:anim>
                                    <p:anim calcmode="lin" valueType="num">
                                      <p:cBhvr>
                                        <p:cTn id="108" dur="1000" fill="hold"/>
                                        <p:tgtEl>
                                          <p:spTgt spid="7190"/>
                                        </p:tgtEl>
                                        <p:attrNameLst>
                                          <p:attrName>ppt_h</p:attrName>
                                        </p:attrNameLst>
                                      </p:cBhvr>
                                      <p:tavLst>
                                        <p:tav tm="0">
                                          <p:val>
                                            <p:strVal val="#ppt_h"/>
                                          </p:val>
                                        </p:tav>
                                        <p:tav tm="100000">
                                          <p:val>
                                            <p:strVal val="#ppt_h"/>
                                          </p:val>
                                        </p:tav>
                                      </p:tavLst>
                                    </p:anim>
                                    <p:animEffect transition="in" filter="fade">
                                      <p:cBhvr>
                                        <p:cTn id="109" dur="1000"/>
                                        <p:tgtEl>
                                          <p:spTgt spid="7190"/>
                                        </p:tgtEl>
                                      </p:cBhvr>
                                    </p:animEffect>
                                  </p:childTnLst>
                                </p:cTn>
                              </p:par>
                            </p:childTnLst>
                          </p:cTn>
                        </p:par>
                        <p:par>
                          <p:cTn id="110" fill="hold">
                            <p:stCondLst>
                              <p:cond delay="3000"/>
                            </p:stCondLst>
                            <p:childTnLst>
                              <p:par>
                                <p:cTn id="111" presetID="55" presetClass="entr" presetSubtype="0" fill="hold" grpId="0" nodeType="afterEffect">
                                  <p:stCondLst>
                                    <p:cond delay="0"/>
                                  </p:stCondLst>
                                  <p:childTnLst>
                                    <p:set>
                                      <p:cBhvr>
                                        <p:cTn id="112" dur="1" fill="hold">
                                          <p:stCondLst>
                                            <p:cond delay="0"/>
                                          </p:stCondLst>
                                        </p:cTn>
                                        <p:tgtEl>
                                          <p:spTgt spid="7191"/>
                                        </p:tgtEl>
                                        <p:attrNameLst>
                                          <p:attrName>style.visibility</p:attrName>
                                        </p:attrNameLst>
                                      </p:cBhvr>
                                      <p:to>
                                        <p:strVal val="visible"/>
                                      </p:to>
                                    </p:set>
                                    <p:anim calcmode="lin" valueType="num">
                                      <p:cBhvr>
                                        <p:cTn id="113" dur="1000" fill="hold"/>
                                        <p:tgtEl>
                                          <p:spTgt spid="7191"/>
                                        </p:tgtEl>
                                        <p:attrNameLst>
                                          <p:attrName>ppt_w</p:attrName>
                                        </p:attrNameLst>
                                      </p:cBhvr>
                                      <p:tavLst>
                                        <p:tav tm="0">
                                          <p:val>
                                            <p:strVal val="#ppt_w*0.70"/>
                                          </p:val>
                                        </p:tav>
                                        <p:tav tm="100000">
                                          <p:val>
                                            <p:strVal val="#ppt_w"/>
                                          </p:val>
                                        </p:tav>
                                      </p:tavLst>
                                    </p:anim>
                                    <p:anim calcmode="lin" valueType="num">
                                      <p:cBhvr>
                                        <p:cTn id="114" dur="1000" fill="hold"/>
                                        <p:tgtEl>
                                          <p:spTgt spid="7191"/>
                                        </p:tgtEl>
                                        <p:attrNameLst>
                                          <p:attrName>ppt_h</p:attrName>
                                        </p:attrNameLst>
                                      </p:cBhvr>
                                      <p:tavLst>
                                        <p:tav tm="0">
                                          <p:val>
                                            <p:strVal val="#ppt_h"/>
                                          </p:val>
                                        </p:tav>
                                        <p:tav tm="100000">
                                          <p:val>
                                            <p:strVal val="#ppt_h"/>
                                          </p:val>
                                        </p:tav>
                                      </p:tavLst>
                                    </p:anim>
                                    <p:animEffect transition="in" filter="fade">
                                      <p:cBhvr>
                                        <p:cTn id="115" dur="1000"/>
                                        <p:tgtEl>
                                          <p:spTgt spid="7191"/>
                                        </p:tgtEl>
                                      </p:cBhvr>
                                    </p:animEffect>
                                  </p:childTnLst>
                                </p:cTn>
                              </p:par>
                            </p:childTnLst>
                          </p:cTn>
                        </p:par>
                        <p:par>
                          <p:cTn id="116" fill="hold">
                            <p:stCondLst>
                              <p:cond delay="4000"/>
                            </p:stCondLst>
                            <p:childTnLst>
                              <p:par>
                                <p:cTn id="117" presetID="55" presetClass="entr" presetSubtype="0" fill="hold" grpId="0" nodeType="afterEffect">
                                  <p:stCondLst>
                                    <p:cond delay="0"/>
                                  </p:stCondLst>
                                  <p:childTnLst>
                                    <p:set>
                                      <p:cBhvr>
                                        <p:cTn id="118" dur="1" fill="hold">
                                          <p:stCondLst>
                                            <p:cond delay="0"/>
                                          </p:stCondLst>
                                        </p:cTn>
                                        <p:tgtEl>
                                          <p:spTgt spid="7192"/>
                                        </p:tgtEl>
                                        <p:attrNameLst>
                                          <p:attrName>style.visibility</p:attrName>
                                        </p:attrNameLst>
                                      </p:cBhvr>
                                      <p:to>
                                        <p:strVal val="visible"/>
                                      </p:to>
                                    </p:set>
                                    <p:anim calcmode="lin" valueType="num">
                                      <p:cBhvr>
                                        <p:cTn id="119" dur="1000" fill="hold"/>
                                        <p:tgtEl>
                                          <p:spTgt spid="7192"/>
                                        </p:tgtEl>
                                        <p:attrNameLst>
                                          <p:attrName>ppt_w</p:attrName>
                                        </p:attrNameLst>
                                      </p:cBhvr>
                                      <p:tavLst>
                                        <p:tav tm="0">
                                          <p:val>
                                            <p:strVal val="#ppt_w*0.70"/>
                                          </p:val>
                                        </p:tav>
                                        <p:tav tm="100000">
                                          <p:val>
                                            <p:strVal val="#ppt_w"/>
                                          </p:val>
                                        </p:tav>
                                      </p:tavLst>
                                    </p:anim>
                                    <p:anim calcmode="lin" valueType="num">
                                      <p:cBhvr>
                                        <p:cTn id="120" dur="1000" fill="hold"/>
                                        <p:tgtEl>
                                          <p:spTgt spid="7192"/>
                                        </p:tgtEl>
                                        <p:attrNameLst>
                                          <p:attrName>ppt_h</p:attrName>
                                        </p:attrNameLst>
                                      </p:cBhvr>
                                      <p:tavLst>
                                        <p:tav tm="0">
                                          <p:val>
                                            <p:strVal val="#ppt_h"/>
                                          </p:val>
                                        </p:tav>
                                        <p:tav tm="100000">
                                          <p:val>
                                            <p:strVal val="#ppt_h"/>
                                          </p:val>
                                        </p:tav>
                                      </p:tavLst>
                                    </p:anim>
                                    <p:animEffect transition="in" filter="fade">
                                      <p:cBhvr>
                                        <p:cTn id="121" dur="1000"/>
                                        <p:tgtEl>
                                          <p:spTgt spid="7192"/>
                                        </p:tgtEl>
                                      </p:cBhvr>
                                    </p:animEffect>
                                  </p:childTnLst>
                                </p:cTn>
                              </p:par>
                            </p:childTnLst>
                          </p:cTn>
                        </p:par>
                        <p:par>
                          <p:cTn id="122" fill="hold">
                            <p:stCondLst>
                              <p:cond delay="5000"/>
                            </p:stCondLst>
                            <p:childTnLst>
                              <p:par>
                                <p:cTn id="123" presetID="3" presetClass="entr" presetSubtype="10" fill="hold" grpId="0" nodeType="afterEffect">
                                  <p:stCondLst>
                                    <p:cond delay="0"/>
                                  </p:stCondLst>
                                  <p:childTnLst>
                                    <p:set>
                                      <p:cBhvr>
                                        <p:cTn id="124" dur="1" fill="hold">
                                          <p:stCondLst>
                                            <p:cond delay="0"/>
                                          </p:stCondLst>
                                        </p:cTn>
                                        <p:tgtEl>
                                          <p:spTgt spid="7194"/>
                                        </p:tgtEl>
                                        <p:attrNameLst>
                                          <p:attrName>style.visibility</p:attrName>
                                        </p:attrNameLst>
                                      </p:cBhvr>
                                      <p:to>
                                        <p:strVal val="visible"/>
                                      </p:to>
                                    </p:set>
                                    <p:animEffect transition="in" filter="blinds(horizontal)">
                                      <p:cBhvr>
                                        <p:cTn id="125" dur="500"/>
                                        <p:tgtEl>
                                          <p:spTgt spid="7194"/>
                                        </p:tgtEl>
                                      </p:cBhvr>
                                    </p:animEffect>
                                  </p:childTnLst>
                                </p:cTn>
                              </p:par>
                            </p:childTnLst>
                          </p:cTn>
                        </p:par>
                        <p:par>
                          <p:cTn id="126" fill="hold">
                            <p:stCondLst>
                              <p:cond delay="5500"/>
                            </p:stCondLst>
                            <p:childTnLst>
                              <p:par>
                                <p:cTn id="127" presetID="3" presetClass="entr" presetSubtype="10" fill="hold" grpId="0" nodeType="afterEffect">
                                  <p:stCondLst>
                                    <p:cond delay="0"/>
                                  </p:stCondLst>
                                  <p:childTnLst>
                                    <p:set>
                                      <p:cBhvr>
                                        <p:cTn id="128" dur="1" fill="hold">
                                          <p:stCondLst>
                                            <p:cond delay="0"/>
                                          </p:stCondLst>
                                        </p:cTn>
                                        <p:tgtEl>
                                          <p:spTgt spid="7193"/>
                                        </p:tgtEl>
                                        <p:attrNameLst>
                                          <p:attrName>style.visibility</p:attrName>
                                        </p:attrNameLst>
                                      </p:cBhvr>
                                      <p:to>
                                        <p:strVal val="visible"/>
                                      </p:to>
                                    </p:set>
                                    <p:animEffect transition="in" filter="blinds(horizontal)">
                                      <p:cBhvr>
                                        <p:cTn id="129" dur="500"/>
                                        <p:tgtEl>
                                          <p:spTgt spid="7193"/>
                                        </p:tgtEl>
                                      </p:cBhvr>
                                    </p:animEffect>
                                  </p:childTnLst>
                                </p:cTn>
                              </p:par>
                            </p:childTnLst>
                          </p:cTn>
                        </p:par>
                        <p:par>
                          <p:cTn id="130" fill="hold">
                            <p:stCondLst>
                              <p:cond delay="6000"/>
                            </p:stCondLst>
                            <p:childTnLst>
                              <p:par>
                                <p:cTn id="131" presetID="3" presetClass="entr" presetSubtype="10" fill="hold" nodeType="afterEffect">
                                  <p:stCondLst>
                                    <p:cond delay="0"/>
                                  </p:stCondLst>
                                  <p:childTnLst>
                                    <p:set>
                                      <p:cBhvr>
                                        <p:cTn id="132" dur="1" fill="hold">
                                          <p:stCondLst>
                                            <p:cond delay="0"/>
                                          </p:stCondLst>
                                        </p:cTn>
                                        <p:tgtEl>
                                          <p:spTgt spid="7205"/>
                                        </p:tgtEl>
                                        <p:attrNameLst>
                                          <p:attrName>style.visibility</p:attrName>
                                        </p:attrNameLst>
                                      </p:cBhvr>
                                      <p:to>
                                        <p:strVal val="visible"/>
                                      </p:to>
                                    </p:set>
                                    <p:animEffect transition="in" filter="blinds(horizontal)">
                                      <p:cBhvr>
                                        <p:cTn id="133" dur="500"/>
                                        <p:tgtEl>
                                          <p:spTgt spid="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4" grpId="0" autoUpdateAnimBg="0"/>
      <p:bldP spid="7175" grpId="0" animBg="1"/>
      <p:bldP spid="7176" grpId="0" autoUpdateAnimBg="0"/>
      <p:bldP spid="7178" grpId="0" animBg="1"/>
      <p:bldP spid="7179" grpId="0" autoUpdateAnimBg="0"/>
      <p:bldP spid="7180" grpId="0" animBg="1"/>
      <p:bldP spid="7181" grpId="0" animBg="1"/>
      <p:bldP spid="7182" grpId="0" animBg="1"/>
      <p:bldP spid="7183" grpId="0" animBg="1"/>
      <p:bldP spid="7184" grpId="0" autoUpdateAnimBg="0"/>
      <p:bldP spid="7185" grpId="0" autoUpdateAnimBg="0"/>
      <p:bldP spid="7186" grpId="0" animBg="1"/>
      <p:bldP spid="7187" grpId="0" animBg="1"/>
      <p:bldP spid="7188" grpId="0" autoUpdateAnimBg="0"/>
      <p:bldP spid="7189" grpId="0" animBg="1"/>
      <p:bldP spid="7190" grpId="0" animBg="1"/>
      <p:bldP spid="7191" grpId="0" animBg="1"/>
      <p:bldP spid="7192" grpId="0" animBg="1"/>
      <p:bldP spid="7193" grpId="0" autoUpdateAnimBg="0"/>
      <p:bldP spid="7194" grpId="0" autoUpdateAnimBg="0"/>
      <p:bldP spid="7195" grpId="0" animBg="1"/>
      <p:bldP spid="7196" grpId="0" autoUpdateAnimBg="0"/>
      <p:bldP spid="7197" grpId="0" animBg="1"/>
      <p:bldP spid="7198" grpId="0" animBg="1"/>
      <p:bldP spid="7199" grpId="0" animBg="1"/>
      <p:bldP spid="7200" grpId="0" animBg="1"/>
      <p:bldP spid="7201" grpId="0" autoUpdateAnimBg="0"/>
      <p:bldP spid="7202" grpId="0" autoUpdateAnimBg="0"/>
      <p:bldP spid="7203" grpId="0" animBg="1"/>
      <p:bldP spid="720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196850"/>
            <a:ext cx="7988300" cy="1104900"/>
          </a:xfrm>
        </p:spPr>
        <p:txBody>
          <a:bodyPr/>
          <a:lstStyle/>
          <a:p>
            <a:r>
              <a:rPr lang="en-US" altLang="zh-CN" smtClean="0"/>
              <a:t>Java</a:t>
            </a:r>
            <a:r>
              <a:rPr lang="zh-CN" altLang="en-US" smtClean="0"/>
              <a:t>语言简介</a:t>
            </a:r>
            <a:endParaRPr lang="zh-CN" altLang="en-US" smtClean="0"/>
          </a:p>
        </p:txBody>
      </p:sp>
      <p:sp>
        <p:nvSpPr>
          <p:cNvPr id="10243" name="Rectangle 3"/>
          <p:cNvSpPr>
            <a:spLocks noGrp="1" noChangeArrowheads="1"/>
          </p:cNvSpPr>
          <p:nvPr>
            <p:ph type="body" idx="4294967295"/>
          </p:nvPr>
        </p:nvSpPr>
        <p:spPr>
          <a:xfrm>
            <a:off x="914400" y="981075"/>
            <a:ext cx="8229600" cy="4525963"/>
          </a:xfrm>
        </p:spPr>
        <p:txBody>
          <a:bodyPr/>
          <a:lstStyle/>
          <a:p>
            <a:pPr>
              <a:lnSpc>
                <a:spcPct val="90000"/>
              </a:lnSpc>
            </a:pPr>
            <a:r>
              <a:rPr lang="en-US" altLang="zh-CN" sz="2000" dirty="0" smtClean="0"/>
              <a:t>Java</a:t>
            </a:r>
            <a:r>
              <a:rPr lang="zh-CN" altLang="en-US" sz="2000" dirty="0" smtClean="0"/>
              <a:t>是一种程序设计语言，由</a:t>
            </a:r>
            <a:r>
              <a:rPr lang="en-US" altLang="zh-CN" sz="2000" dirty="0" smtClean="0"/>
              <a:t>Sun </a:t>
            </a:r>
            <a:r>
              <a:rPr lang="en-US" altLang="zh-CN" sz="2000" dirty="0" err="1" smtClean="0"/>
              <a:t>Microsystem</a:t>
            </a:r>
            <a:r>
              <a:rPr lang="zh-CN" altLang="en-US" sz="2000" dirty="0" smtClean="0"/>
              <a:t>公司于</a:t>
            </a:r>
            <a:r>
              <a:rPr lang="en-US" altLang="zh-CN" sz="2000" dirty="0" smtClean="0"/>
              <a:t>1995</a:t>
            </a:r>
            <a:r>
              <a:rPr lang="zh-CN" altLang="en-US" sz="2000" dirty="0" smtClean="0"/>
              <a:t>年</a:t>
            </a:r>
            <a:r>
              <a:rPr lang="en-US" altLang="zh-CN" sz="2000" dirty="0" smtClean="0"/>
              <a:t>5</a:t>
            </a:r>
            <a:r>
              <a:rPr lang="zh-CN" altLang="en-US" sz="2000" dirty="0" smtClean="0"/>
              <a:t>月</a:t>
            </a:r>
            <a:r>
              <a:rPr lang="en-US" altLang="zh-CN" sz="2000" dirty="0" smtClean="0"/>
              <a:t>23</a:t>
            </a:r>
            <a:r>
              <a:rPr lang="zh-CN" altLang="en-US" sz="2000" dirty="0" smtClean="0"/>
              <a:t>日推出；</a:t>
            </a:r>
            <a:endParaRPr lang="en-US" altLang="zh-CN" sz="2000" dirty="0" smtClean="0"/>
          </a:p>
          <a:p>
            <a:pPr>
              <a:lnSpc>
                <a:spcPct val="90000"/>
              </a:lnSpc>
            </a:pPr>
            <a:r>
              <a:rPr lang="zh-CN" altLang="en-US" sz="2000" dirty="0" smtClean="0"/>
              <a:t>早在</a:t>
            </a:r>
            <a:r>
              <a:rPr lang="en-US" altLang="zh-CN" sz="2000" dirty="0" smtClean="0"/>
              <a:t>1991</a:t>
            </a:r>
            <a:r>
              <a:rPr lang="zh-CN" altLang="en-US" sz="2000" dirty="0" smtClean="0"/>
              <a:t>年，</a:t>
            </a:r>
            <a:r>
              <a:rPr lang="en-US" altLang="zh-CN" sz="2000" dirty="0" smtClean="0"/>
              <a:t>Sun </a:t>
            </a:r>
            <a:r>
              <a:rPr lang="zh-CN" altLang="en-US" sz="2000" dirty="0" smtClean="0"/>
              <a:t>公司的</a:t>
            </a:r>
            <a:r>
              <a:rPr lang="en-US" altLang="zh-CN" sz="2000" dirty="0" smtClean="0"/>
              <a:t>James Gosling</a:t>
            </a:r>
            <a:r>
              <a:rPr lang="zh-CN" altLang="en-US" sz="2000" dirty="0" smtClean="0"/>
              <a:t>等人开始开发名为</a:t>
            </a:r>
            <a:r>
              <a:rPr lang="en-US" altLang="zh-CN" sz="2000" dirty="0" smtClean="0"/>
              <a:t>Oak</a:t>
            </a:r>
            <a:r>
              <a:rPr lang="zh-CN" altLang="en-US" sz="2000" dirty="0" smtClean="0"/>
              <a:t>的程序设计语言，希望用来控制嵌入在有线电视机顶盒和</a:t>
            </a:r>
            <a:r>
              <a:rPr lang="en-US" altLang="zh-CN" sz="2000" dirty="0" smtClean="0"/>
              <a:t>PDA</a:t>
            </a:r>
            <a:r>
              <a:rPr lang="zh-CN" altLang="en-US" sz="2000" dirty="0" smtClean="0"/>
              <a:t>等设备中的微处理器；</a:t>
            </a:r>
            <a:r>
              <a:rPr lang="en-US" altLang="zh-CN" sz="2000" dirty="0" smtClean="0"/>
              <a:t>1994</a:t>
            </a:r>
            <a:r>
              <a:rPr lang="zh-CN" altLang="en-US" sz="2000" dirty="0" smtClean="0"/>
              <a:t>年机顶盒项目完毕，</a:t>
            </a:r>
            <a:r>
              <a:rPr lang="en-US" altLang="zh-CN" sz="2000" dirty="0" smtClean="0"/>
              <a:t>Oak</a:t>
            </a:r>
            <a:r>
              <a:rPr lang="zh-CN" altLang="en-US" sz="2000" dirty="0" smtClean="0"/>
              <a:t>语言诞生</a:t>
            </a:r>
            <a:r>
              <a:rPr lang="en-US" altLang="zh-CN" sz="2000" dirty="0" smtClean="0"/>
              <a:t>.</a:t>
            </a:r>
            <a:r>
              <a:rPr lang="zh-CN" altLang="en-US" sz="2000" dirty="0" smtClean="0"/>
              <a:t>但是由于当时时代环境的原因市场全面受挫</a:t>
            </a:r>
            <a:r>
              <a:rPr lang="en-US" altLang="zh-CN" sz="2000" dirty="0" smtClean="0"/>
              <a:t>, James Gosling</a:t>
            </a:r>
            <a:r>
              <a:rPr lang="zh-CN" altLang="en-US" sz="2000" dirty="0" smtClean="0"/>
              <a:t>再次从互联网的</a:t>
            </a:r>
            <a:r>
              <a:rPr lang="en-US" altLang="zh-CN" sz="2000" dirty="0" smtClean="0"/>
              <a:t>Html</a:t>
            </a:r>
            <a:r>
              <a:rPr lang="zh-CN" altLang="en-US" sz="2000" dirty="0" smtClean="0"/>
              <a:t>语言中得到启发</a:t>
            </a:r>
            <a:r>
              <a:rPr lang="en-US" altLang="zh-CN" sz="2000" dirty="0" smtClean="0"/>
              <a:t>,</a:t>
            </a:r>
            <a:r>
              <a:rPr lang="zh-CN" altLang="en-US" sz="2000" dirty="0" smtClean="0"/>
              <a:t>转而全力开发完善</a:t>
            </a:r>
            <a:r>
              <a:rPr lang="en-US" altLang="zh-CN" sz="2000" dirty="0" smtClean="0"/>
              <a:t>Oak,</a:t>
            </a:r>
            <a:r>
              <a:rPr lang="zh-CN" altLang="en-US" sz="2000" dirty="0" smtClean="0"/>
              <a:t>目标是与</a:t>
            </a:r>
            <a:r>
              <a:rPr lang="en-US" altLang="zh-CN" sz="2000" dirty="0" smtClean="0"/>
              <a:t>Html</a:t>
            </a:r>
            <a:r>
              <a:rPr lang="zh-CN" altLang="en-US" sz="2000" dirty="0" smtClean="0"/>
              <a:t>无缝衔接</a:t>
            </a:r>
            <a:r>
              <a:rPr lang="en-US" altLang="zh-CN" sz="2000" dirty="0" smtClean="0"/>
              <a:t>,</a:t>
            </a:r>
            <a:r>
              <a:rPr lang="zh-CN" altLang="en-US" sz="2000" dirty="0" smtClean="0"/>
              <a:t>梦想网页与浏览者互动</a:t>
            </a:r>
            <a:r>
              <a:rPr lang="en-US" altLang="zh-CN" sz="2000" dirty="0" smtClean="0"/>
              <a:t>.</a:t>
            </a:r>
            <a:endParaRPr lang="en-US" sz="2000" dirty="0" smtClean="0"/>
          </a:p>
          <a:p>
            <a:pPr>
              <a:lnSpc>
                <a:spcPct val="90000"/>
              </a:lnSpc>
            </a:pPr>
            <a:r>
              <a:rPr lang="en-US" altLang="zh-CN" sz="2000" dirty="0" smtClean="0"/>
              <a:t>1995</a:t>
            </a:r>
            <a:r>
              <a:rPr lang="zh-CN" altLang="en-US" sz="2000" dirty="0" smtClean="0"/>
              <a:t>年，</a:t>
            </a:r>
            <a:r>
              <a:rPr lang="en-US" altLang="zh-CN" sz="2000" dirty="0" smtClean="0"/>
              <a:t>Oak</a:t>
            </a:r>
            <a:r>
              <a:rPr lang="zh-CN" altLang="en-US" sz="2000" dirty="0" smtClean="0"/>
              <a:t>语言正式更名为</a:t>
            </a:r>
            <a:r>
              <a:rPr lang="en-US" altLang="zh-CN" sz="2000" dirty="0" smtClean="0"/>
              <a:t>Java</a:t>
            </a:r>
            <a:r>
              <a:rPr lang="zh-CN" altLang="en-US" sz="2000" dirty="0" smtClean="0"/>
              <a:t>；随着</a:t>
            </a:r>
            <a:r>
              <a:rPr lang="en-US" altLang="zh-CN" sz="2000" dirty="0" smtClean="0"/>
              <a:t>Oak</a:t>
            </a:r>
            <a:r>
              <a:rPr lang="zh-CN" altLang="en-US" sz="2000" dirty="0" smtClean="0"/>
              <a:t>的日渐完善</a:t>
            </a:r>
            <a:r>
              <a:rPr lang="en-US" altLang="zh-CN" sz="2000" dirty="0" smtClean="0"/>
              <a:t>,</a:t>
            </a:r>
            <a:r>
              <a:rPr lang="zh-CN" altLang="en-US" sz="2000" dirty="0" smtClean="0"/>
              <a:t>理所当然的注册成了问题</a:t>
            </a:r>
            <a:r>
              <a:rPr lang="en-US" altLang="zh-CN" sz="2000" dirty="0" smtClean="0"/>
              <a:t>,Oak</a:t>
            </a:r>
            <a:r>
              <a:rPr lang="zh-CN" altLang="en-US" sz="2000" dirty="0" smtClean="0"/>
              <a:t>已被一家半导体厂商注册</a:t>
            </a:r>
            <a:r>
              <a:rPr lang="en-US" altLang="zh-CN" sz="2000" dirty="0" smtClean="0"/>
              <a:t>,</a:t>
            </a:r>
            <a:r>
              <a:rPr lang="zh-CN" altLang="en-US" sz="2000" dirty="0" smtClean="0"/>
              <a:t>在一次聚会中受来自爪哇的咖啡杯启发更名为</a:t>
            </a:r>
            <a:r>
              <a:rPr lang="en-US" altLang="zh-CN" sz="2000" dirty="0" smtClean="0"/>
              <a:t>Java</a:t>
            </a:r>
            <a:endParaRPr lang="en-US" altLang="zh-CN" sz="2000" dirty="0" smtClean="0"/>
          </a:p>
          <a:p>
            <a:pPr>
              <a:lnSpc>
                <a:spcPct val="90000"/>
              </a:lnSpc>
            </a:pPr>
            <a:r>
              <a:rPr lang="en-US" altLang="zh-CN" sz="2000" dirty="0" smtClean="0"/>
              <a:t>5</a:t>
            </a:r>
            <a:r>
              <a:rPr lang="zh-CN" altLang="en-US" sz="2000" dirty="0" smtClean="0"/>
              <a:t>月</a:t>
            </a:r>
            <a:r>
              <a:rPr lang="en-US" altLang="zh-CN" sz="2000" dirty="0" smtClean="0"/>
              <a:t>21</a:t>
            </a:r>
            <a:r>
              <a:rPr lang="zh-CN" altLang="en-US" sz="2000" dirty="0" smtClean="0"/>
              <a:t>日在一次由好莱坞和</a:t>
            </a:r>
            <a:r>
              <a:rPr lang="en-US" altLang="zh-CN" sz="2000" dirty="0" smtClean="0"/>
              <a:t>sun</a:t>
            </a:r>
            <a:r>
              <a:rPr lang="zh-CN" altLang="en-US" sz="2000" dirty="0" smtClean="0"/>
              <a:t>公司联合举行的新技术展示会上</a:t>
            </a:r>
            <a:r>
              <a:rPr lang="en-US" altLang="zh-CN" sz="2000" dirty="0" smtClean="0"/>
              <a:t>Java</a:t>
            </a:r>
            <a:r>
              <a:rPr lang="zh-CN" altLang="en-US" sz="2000" dirty="0" smtClean="0"/>
              <a:t>艳惊四座</a:t>
            </a:r>
            <a:r>
              <a:rPr lang="en-US" altLang="zh-CN" sz="2000" dirty="0" smtClean="0"/>
              <a:t>,</a:t>
            </a:r>
            <a:r>
              <a:rPr lang="zh-CN" altLang="en-US" sz="2000" dirty="0" smtClean="0"/>
              <a:t>第二天纽约时报这样写到：它动了</a:t>
            </a:r>
            <a:r>
              <a:rPr lang="en-US" altLang="zh-CN" sz="2000" dirty="0" smtClean="0"/>
              <a:t>,</a:t>
            </a:r>
            <a:r>
              <a:rPr lang="zh-CN" altLang="en-US" sz="2000" dirty="0" smtClean="0"/>
              <a:t>他们也动了 </a:t>
            </a:r>
            <a:endParaRPr lang="zh-CN" altLang="en-US" sz="2000" dirty="0" smtClean="0"/>
          </a:p>
          <a:p>
            <a:pPr>
              <a:lnSpc>
                <a:spcPct val="90000"/>
              </a:lnSpc>
            </a:pPr>
            <a:r>
              <a:rPr lang="en-US" altLang="zh-CN" sz="2000" dirty="0" smtClean="0"/>
              <a:t>Java</a:t>
            </a:r>
            <a:r>
              <a:rPr lang="zh-CN" altLang="en-US" sz="2000" dirty="0" smtClean="0"/>
              <a:t>语言凭借其独有的安全性、可移植性和平台无关性，迅速走红。</a:t>
            </a:r>
            <a:endParaRPr lang="zh-CN" altLang="en-US" sz="2000" dirty="0" smtClean="0"/>
          </a:p>
        </p:txBody>
      </p:sp>
      <p:pic>
        <p:nvPicPr>
          <p:cNvPr id="10244" name="Picture 6" descr="javalogo52x88"/>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827088" y="5373688"/>
            <a:ext cx="935037" cy="1125537"/>
          </a:xfrm>
          <a:prstGeom prst="rect">
            <a:avLst/>
          </a:prstGeom>
          <a:noFill/>
          <a:ln w="9525">
            <a:noFill/>
            <a:miter lim="800000"/>
            <a:headEnd/>
            <a:tailEnd/>
          </a:ln>
        </p:spPr>
      </p:pic>
      <p:pic>
        <p:nvPicPr>
          <p:cNvPr id="10245" name="Picture 9" descr="lgsunlogo"/>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39975" y="5516563"/>
            <a:ext cx="1800225" cy="898525"/>
          </a:xfrm>
          <a:prstGeom prst="rect">
            <a:avLst/>
          </a:prstGeom>
          <a:noFill/>
          <a:ln w="9525">
            <a:noFill/>
            <a:miter lim="800000"/>
            <a:headEnd/>
            <a:tailEnd/>
          </a:ln>
        </p:spPr>
      </p:pic>
      <p:pic>
        <p:nvPicPr>
          <p:cNvPr id="10246" name="Picture 6" descr="截图00"/>
          <p:cNvPicPr>
            <a:picLocks noChangeAspect="1" noChangeArrowheads="1"/>
          </p:cNvPicPr>
          <p:nvPr/>
        </p:nvPicPr>
        <p:blipFill>
          <a:blip r:embed="rId3" cstate="print"/>
          <a:srcRect/>
          <a:stretch>
            <a:fillRect/>
          </a:stretch>
        </p:blipFill>
        <p:spPr bwMode="auto">
          <a:xfrm>
            <a:off x="6228080" y="5418455"/>
            <a:ext cx="1372235" cy="143954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0"/>
          <p:cNvSpPr>
            <a:spLocks noGrp="1" noChangeArrowheads="1"/>
          </p:cNvSpPr>
          <p:nvPr>
            <p:ph type="title" idx="4294967295"/>
          </p:nvPr>
        </p:nvSpPr>
        <p:spPr>
          <a:xfrm>
            <a:off x="0" y="0"/>
            <a:ext cx="8369300" cy="792163"/>
          </a:xfrm>
        </p:spPr>
        <p:txBody>
          <a:bodyPr>
            <a:normAutofit/>
          </a:bodyPr>
          <a:lstStyle/>
          <a:p>
            <a:r>
              <a:rPr lang="en-US" altLang="zh-CN" smtClean="0"/>
              <a:t>Java</a:t>
            </a:r>
            <a:r>
              <a:rPr lang="zh-CN" altLang="en-US" smtClean="0"/>
              <a:t>历史简表</a:t>
            </a:r>
            <a:endParaRPr lang="zh-CN" altLang="en-US" smtClean="0"/>
          </a:p>
        </p:txBody>
      </p:sp>
      <p:graphicFrame>
        <p:nvGraphicFramePr>
          <p:cNvPr id="11308" name="Group 44"/>
          <p:cNvGraphicFramePr>
            <a:graphicFrameLocks noGrp="1"/>
          </p:cNvGraphicFramePr>
          <p:nvPr>
            <p:ph idx="4294967295"/>
          </p:nvPr>
        </p:nvGraphicFramePr>
        <p:xfrm>
          <a:off x="769938" y="908050"/>
          <a:ext cx="8374380" cy="5483225"/>
        </p:xfrm>
        <a:graphic>
          <a:graphicData uri="http://schemas.openxmlformats.org/drawingml/2006/table">
            <a:tbl>
              <a:tblPr/>
              <a:tblGrid>
                <a:gridCol w="1008063"/>
                <a:gridCol w="7366000"/>
              </a:tblGrid>
              <a:tr h="35205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1600" b="1" i="0" u="none" strike="noStrike" cap="none" normalizeH="0" baseline="0" dirty="0" smtClean="0">
                          <a:ln>
                            <a:noFill/>
                          </a:ln>
                          <a:solidFill>
                            <a:schemeClr val="bg1"/>
                          </a:solidFill>
                          <a:effectLst/>
                          <a:latin typeface="Times New Roman" panose="02020603050405020304" pitchFamily="18" charset="0"/>
                          <a:ea typeface="楷体_GB2312" pitchFamily="49" charset="-122"/>
                        </a:rPr>
                        <a:t>年份</a:t>
                      </a:r>
                      <a:endParaRPr kumimoji="0" lang="zh-CN" altLang="en-US" sz="1600" b="1" i="0" u="none" strike="noStrike" cap="none" normalizeH="0" baseline="0" dirty="0" smtClean="0">
                        <a:ln>
                          <a:noFill/>
                        </a:ln>
                        <a:solidFill>
                          <a:schemeClr val="bg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bg1"/>
                          </a:solidFill>
                          <a:effectLst/>
                          <a:latin typeface="Times New Roman" panose="02020603050405020304" pitchFamily="18" charset="0"/>
                          <a:ea typeface="楷体_GB2312" pitchFamily="49" charset="-122"/>
                        </a:rPr>
                        <a:t>Java</a:t>
                      </a:r>
                      <a:r>
                        <a:rPr kumimoji="0" lang="zh-CN" altLang="en-US" sz="1600" b="1" i="0" u="none" strike="noStrike" cap="none" normalizeH="0" baseline="0" smtClean="0">
                          <a:ln>
                            <a:noFill/>
                          </a:ln>
                          <a:solidFill>
                            <a:schemeClr val="bg1"/>
                          </a:solidFill>
                          <a:effectLst/>
                          <a:latin typeface="Times New Roman" panose="02020603050405020304" pitchFamily="18" charset="0"/>
                          <a:ea typeface="楷体_GB2312" pitchFamily="49" charset="-122"/>
                        </a:rPr>
                        <a:t>的发展历史</a:t>
                      </a:r>
                      <a:endParaRPr kumimoji="0" lang="zh-CN" altLang="en-US" sz="1600" b="1" i="0" u="none" strike="noStrike" cap="none" normalizeH="0" baseline="0" smtClean="0">
                        <a:ln>
                          <a:noFill/>
                        </a:ln>
                        <a:solidFill>
                          <a:schemeClr val="bg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35371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1995</a:t>
                      </a:r>
                      <a:endPar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语言诞生</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60329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1996</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JDK1.0</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发布</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,10</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个最主要的操作系统供应商申明将在其产品中支持</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技术</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r>
                        <a:rPr kumimoji="0" lang="en-US" sz="1600" b="1" i="0" u="none" strike="noStrike" cap="none" normalizeH="0" baseline="0" dirty="0" err="1" smtClean="0">
                          <a:ln>
                            <a:noFill/>
                          </a:ln>
                          <a:solidFill>
                            <a:schemeClr val="tx1"/>
                          </a:solidFill>
                          <a:effectLst/>
                          <a:latin typeface="Times New Roman" panose="02020603050405020304" pitchFamily="18" charset="0"/>
                          <a:ea typeface="楷体_GB2312" pitchFamily="49" charset="-122"/>
                        </a:rPr>
                        <a:t>IBM,Apple,DEC,Adobe,SiliconGraphics,HP,Oracle,Toshiba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和</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Microsoft</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等</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endPar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35205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1997</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JDK1.1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发布</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公用规范被国际标准化组织</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(ISO)</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认定</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60329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1998</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JDK1.1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下载量超过</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200</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万次</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,JDK1.2(</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称</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Java2)</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发布</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,JFC/Swing</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技术发布</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,JFC/Swing</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被下载了</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50</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多万次</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35205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1999</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被分成</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J2SE,J2EE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和</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J2ME,JSP/Servlet</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技术诞生</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35205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2000</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JDK1.3</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发布</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,JDK1.4</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发布</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35371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2001</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Nokia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公司宣布到</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2003</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年将出售</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亿部支持</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的手机</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,J2EE1.3</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发布</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602615">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2002</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J2SE1.4</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发布</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至此</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的计算能力有了大幅度提升</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.J2EE SDK</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的下载量达到</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200</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万次</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35205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2003</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5.5</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亿台桌面机上运行</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程序</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,75%</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的开发人员将</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作为首要开发工具</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60329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2004</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J2SE1.5</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发布</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这是</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语言在发展史上的又亿里程碑事件</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为表示这个版本的重要性</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,J2SE1.5</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更名为</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J2SE5.0</a:t>
                      </a:r>
                      <a:endPar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r h="60329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2005</a:t>
                      </a:r>
                      <a:endParaRPr kumimoji="0" 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600" b="1" i="0" u="none" strike="noStrike" cap="none" normalizeH="0" baseline="0" dirty="0" err="1" smtClean="0">
                          <a:ln>
                            <a:noFill/>
                          </a:ln>
                          <a:solidFill>
                            <a:schemeClr val="tx1"/>
                          </a:solidFill>
                          <a:effectLst/>
                          <a:latin typeface="Times New Roman" panose="02020603050405020304" pitchFamily="18" charset="0"/>
                          <a:ea typeface="楷体_GB2312" pitchFamily="49" charset="-122"/>
                        </a:rPr>
                        <a:t>JavaOne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大会召开</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,Sun</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公司公开</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JavaSE6,</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此时</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的各种版本被更名</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取消其中的数字”</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2”:J2EE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更名为</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JavaEE,J2SE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更名为</a:t>
                      </a:r>
                      <a:r>
                        <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JavaSE,J2ME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更名为</a:t>
                      </a:r>
                      <a:r>
                        <a:rPr kumimoji="0" lang="en-US" sz="1600" b="1" i="0" u="none" strike="noStrike" cap="none" normalizeH="0" baseline="0" dirty="0" err="1" smtClean="0">
                          <a:ln>
                            <a:noFill/>
                          </a:ln>
                          <a:solidFill>
                            <a:schemeClr val="tx1"/>
                          </a:solidFill>
                          <a:effectLst/>
                          <a:latin typeface="Times New Roman" panose="02020603050405020304" pitchFamily="18" charset="0"/>
                          <a:ea typeface="楷体_GB2312" pitchFamily="49" charset="-122"/>
                        </a:rPr>
                        <a:t>JavaME</a:t>
                      </a:r>
                      <a:endParaRPr kumimoji="0" lang="en-US" sz="16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63550" y="-22225"/>
            <a:ext cx="8224838" cy="787400"/>
          </a:xfrm>
          <a:prstGeom prst="rect">
            <a:avLst/>
          </a:prstGeom>
          <a:noFill/>
          <a:ln w="9525">
            <a:noFill/>
            <a:miter lim="800000"/>
          </a:ln>
        </p:spPr>
        <p:txBody>
          <a:bodyPr anchor="ctr"/>
          <a:lstStyle/>
          <a:p>
            <a:pPr algn="ctr" eaLnBrk="0" hangingPunct="0"/>
            <a:r>
              <a:rPr lang="en-GB" altLang="en-US" sz="3200" b="1">
                <a:latin typeface="Calibri" panose="020F0502020204030204" pitchFamily="34" charset="0"/>
                <a:ea typeface="黑体" panose="02010609060101010101" pitchFamily="2" charset="-122"/>
              </a:rPr>
              <a:t>Java可以</a:t>
            </a:r>
            <a:r>
              <a:rPr lang="zh-CN" altLang="en-US" sz="3200" b="1">
                <a:latin typeface="Calibri" panose="020F0502020204030204" pitchFamily="34" charset="0"/>
                <a:ea typeface="黑体" panose="02010609060101010101" pitchFamily="2" charset="-122"/>
              </a:rPr>
              <a:t>做什么？ </a:t>
            </a:r>
            <a:endParaRPr lang="zh-CN" altLang="en-US" sz="3200" b="1">
              <a:latin typeface="Calibri" panose="020F0502020204030204" pitchFamily="34" charset="0"/>
              <a:ea typeface="黑体" panose="02010609060101010101" pitchFamily="2" charset="-122"/>
            </a:endParaRPr>
          </a:p>
        </p:txBody>
      </p:sp>
      <p:sp>
        <p:nvSpPr>
          <p:cNvPr id="12291" name="Rectangle 3"/>
          <p:cNvSpPr>
            <a:spLocks noChangeArrowheads="1"/>
          </p:cNvSpPr>
          <p:nvPr/>
        </p:nvSpPr>
        <p:spPr bwMode="auto">
          <a:xfrm>
            <a:off x="900113" y="1268413"/>
            <a:ext cx="7704137" cy="4525962"/>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zh-CN" altLang="en-US" sz="2400" b="1" dirty="0">
                <a:latin typeface="Calibri" panose="020F0502020204030204" pitchFamily="34" charset="0"/>
              </a:rPr>
              <a:t>开发桌面应用程序    </a:t>
            </a:r>
            <a:endParaRPr lang="zh-CN" altLang="en-US" sz="2400" b="1" dirty="0">
              <a:latin typeface="Calibri" panose="020F0502020204030204" pitchFamily="34" charset="0"/>
            </a:endParaRPr>
          </a:p>
          <a:p>
            <a:pPr marL="742950" lvl="1" indent="-285750" eaLnBrk="0" hangingPunct="0">
              <a:spcBef>
                <a:spcPct val="20000"/>
              </a:spcBef>
              <a:buFont typeface="Arial" panose="020B0604020202020204" pitchFamily="34" charset="0"/>
              <a:buChar char="–"/>
            </a:pPr>
            <a:r>
              <a:rPr lang="zh-CN" altLang="en-US" sz="2000" b="1" dirty="0">
                <a:latin typeface="Calibri" panose="020F0502020204030204" pitchFamily="34" charset="0"/>
              </a:rPr>
              <a:t>银行软件、商场结算等等</a:t>
            </a:r>
            <a:r>
              <a:rPr lang="zh-CN" altLang="en-US" sz="2000" b="1" dirty="0" smtClean="0">
                <a:latin typeface="Calibri" panose="020F0502020204030204" pitchFamily="34" charset="0"/>
              </a:rPr>
              <a:t>软件</a:t>
            </a:r>
            <a:endParaRPr lang="zh-CN" altLang="en-US" sz="2000" b="1" dirty="0">
              <a:latin typeface="Calibri" panose="020F0502020204030204" pitchFamily="34" charset="0"/>
            </a:endParaRPr>
          </a:p>
          <a:p>
            <a:pPr marL="342900" indent="-342900" eaLnBrk="0" hangingPunct="0">
              <a:spcBef>
                <a:spcPct val="20000"/>
              </a:spcBef>
              <a:buFont typeface="Arial" panose="020B0604020202020204" pitchFamily="34" charset="0"/>
              <a:buChar char="•"/>
            </a:pPr>
            <a:r>
              <a:rPr lang="zh-CN" altLang="en-US" sz="2400" b="1" dirty="0">
                <a:latin typeface="Calibri" panose="020F0502020204030204" pitchFamily="34" charset="0"/>
              </a:rPr>
              <a:t>开发面向</a:t>
            </a:r>
            <a:r>
              <a:rPr lang="en-US" altLang="zh-CN" sz="2400" b="1" dirty="0">
                <a:latin typeface="Calibri" panose="020F0502020204030204" pitchFamily="34" charset="0"/>
              </a:rPr>
              <a:t>Internet</a:t>
            </a:r>
            <a:r>
              <a:rPr lang="zh-CN" altLang="en-US" sz="2400" b="1" dirty="0">
                <a:latin typeface="Calibri" panose="020F0502020204030204" pitchFamily="34" charset="0"/>
              </a:rPr>
              <a:t>的应用程序</a:t>
            </a:r>
            <a:r>
              <a:rPr lang="en-US" altLang="zh-CN" sz="2400" b="1" dirty="0">
                <a:latin typeface="Calibri" panose="020F0502020204030204" pitchFamily="34" charset="0"/>
              </a:rPr>
              <a:t>(</a:t>
            </a:r>
            <a:r>
              <a:rPr lang="zh-CN" altLang="en-US" sz="2400" b="1" dirty="0">
                <a:latin typeface="Calibri" panose="020F0502020204030204" pitchFamily="34" charset="0"/>
              </a:rPr>
              <a:t>主流</a:t>
            </a:r>
            <a:r>
              <a:rPr lang="en-US" altLang="zh-CN" sz="2400" b="1" dirty="0">
                <a:latin typeface="Calibri" panose="020F0502020204030204" pitchFamily="34" charset="0"/>
              </a:rPr>
              <a:t>)</a:t>
            </a:r>
            <a:r>
              <a:rPr lang="zh-CN" altLang="en-US" sz="2400" b="1" dirty="0">
                <a:latin typeface="Calibri" panose="020F0502020204030204" pitchFamily="34" charset="0"/>
              </a:rPr>
              <a:t> </a:t>
            </a:r>
            <a:endParaRPr lang="zh-CN" altLang="en-US" sz="2400" b="1" dirty="0">
              <a:latin typeface="Calibri" panose="020F0502020204030204" pitchFamily="34" charset="0"/>
            </a:endParaRPr>
          </a:p>
          <a:p>
            <a:pPr marL="742950" lvl="1" indent="-285750" eaLnBrk="0" hangingPunct="0">
              <a:spcBef>
                <a:spcPct val="20000"/>
              </a:spcBef>
              <a:buFont typeface="Arial" panose="020B0604020202020204" pitchFamily="34" charset="0"/>
              <a:buChar char="–"/>
            </a:pPr>
            <a:r>
              <a:rPr lang="zh-CN" altLang="en-US" sz="2000" b="1" dirty="0">
                <a:latin typeface="Calibri" panose="020F0502020204030204" pitchFamily="34" charset="0"/>
              </a:rPr>
              <a:t>网上数码商城、淘宝、易趣网</a:t>
            </a:r>
            <a:endParaRPr lang="zh-CN" altLang="en-US" sz="2400" b="1" dirty="0">
              <a:latin typeface="Calibri" panose="020F0502020204030204" pitchFamily="34" charset="0"/>
            </a:endParaRPr>
          </a:p>
          <a:p>
            <a:pPr marL="342900" indent="-342900" eaLnBrk="0" hangingPunct="0">
              <a:spcBef>
                <a:spcPct val="20000"/>
              </a:spcBef>
              <a:buFont typeface="Arial" panose="020B0604020202020204" pitchFamily="34" charset="0"/>
              <a:buNone/>
            </a:pPr>
            <a:endParaRPr lang="en-US" sz="2800" b="1" dirty="0">
              <a:latin typeface="Calibri" panose="020F0502020204030204" pitchFamily="34" charset="0"/>
            </a:endParaRPr>
          </a:p>
        </p:txBody>
      </p:sp>
      <p:pic>
        <p:nvPicPr>
          <p:cNvPr id="12294" name="Picture 6"/>
          <p:cNvPicPr>
            <a:picLocks noChangeAspect="1" noChangeArrowheads="1"/>
          </p:cNvPicPr>
          <p:nvPr/>
        </p:nvPicPr>
        <p:blipFill>
          <a:blip r:embed="rId1" cstate="print"/>
          <a:srcRect/>
          <a:stretch>
            <a:fillRect/>
          </a:stretch>
        </p:blipFill>
        <p:spPr bwMode="auto">
          <a:xfrm>
            <a:off x="0" y="3068960"/>
            <a:ext cx="4176464" cy="3161572"/>
          </a:xfrm>
          <a:prstGeom prst="rect">
            <a:avLst/>
          </a:prstGeom>
          <a:noFill/>
          <a:ln w="9525" cap="flat" cmpd="sng">
            <a:noFill/>
            <a:miter lim="800000"/>
            <a:headEnd/>
            <a:tailEnd/>
          </a:ln>
        </p:spPr>
      </p:pic>
      <p:pic>
        <p:nvPicPr>
          <p:cNvPr id="12296" name="Picture 8"/>
          <p:cNvPicPr>
            <a:picLocks noChangeAspect="1" noChangeArrowheads="1"/>
          </p:cNvPicPr>
          <p:nvPr/>
        </p:nvPicPr>
        <p:blipFill>
          <a:blip r:embed="rId2" cstate="print"/>
          <a:srcRect/>
          <a:stretch>
            <a:fillRect/>
          </a:stretch>
        </p:blipFill>
        <p:spPr bwMode="auto">
          <a:xfrm>
            <a:off x="4000738" y="3140968"/>
            <a:ext cx="4747726" cy="3096343"/>
          </a:xfrm>
          <a:prstGeom prst="rect">
            <a:avLst/>
          </a:prstGeom>
          <a:noFill/>
          <a:ln w="9525" cap="flat" cmpd="sng">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animEffect transition="in" filter="wipe(left)">
                                      <p:cBhvr>
                                        <p:cTn id="11" dur="500"/>
                                        <p:tgtEl>
                                          <p:spTgt spid="12291">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wipe(left)">
                                      <p:cBhvr>
                                        <p:cTn id="15" dur="500"/>
                                        <p:tgtEl>
                                          <p:spTgt spid="12291">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animEffect transition="in" filter="wipe(left)">
                                      <p:cBhvr>
                                        <p:cTn id="19"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196850"/>
            <a:ext cx="7988300" cy="1104900"/>
          </a:xfrm>
        </p:spPr>
        <p:txBody>
          <a:bodyPr/>
          <a:lstStyle/>
          <a:p>
            <a:pPr eaLnBrk="1" hangingPunct="1"/>
            <a:r>
              <a:rPr lang="en-US" altLang="zh-CN" dirty="0" smtClean="0">
                <a:solidFill>
                  <a:schemeClr val="tx1"/>
                </a:solidFill>
              </a:rPr>
              <a:t>Java</a:t>
            </a:r>
            <a:r>
              <a:rPr lang="zh-CN" altLang="en-US" dirty="0" smtClean="0">
                <a:solidFill>
                  <a:schemeClr val="tx1"/>
                </a:solidFill>
              </a:rPr>
              <a:t>技术平台简介 </a:t>
            </a:r>
            <a:endParaRPr lang="zh-CN" altLang="en-US" dirty="0" smtClean="0">
              <a:solidFill>
                <a:schemeClr val="tx1"/>
              </a:solidFill>
            </a:endParaRPr>
          </a:p>
        </p:txBody>
      </p:sp>
      <p:sp>
        <p:nvSpPr>
          <p:cNvPr id="13315" name="Rectangle 7"/>
          <p:cNvSpPr>
            <a:spLocks noChangeArrowheads="1"/>
          </p:cNvSpPr>
          <p:nvPr/>
        </p:nvSpPr>
        <p:spPr bwMode="auto">
          <a:xfrm>
            <a:off x="684213" y="1412875"/>
            <a:ext cx="8229600" cy="1368425"/>
          </a:xfrm>
          <a:prstGeom prst="rect">
            <a:avLst/>
          </a:prstGeom>
          <a:noFill/>
          <a:ln w="9525">
            <a:noFill/>
            <a:miter lim="800000"/>
          </a:ln>
        </p:spPr>
        <p:txBody>
          <a:bodyPr/>
          <a:lstStyle/>
          <a:p>
            <a:pPr marL="342900" indent="-342900">
              <a:lnSpc>
                <a:spcPct val="80000"/>
              </a:lnSpc>
              <a:spcBef>
                <a:spcPct val="20000"/>
              </a:spcBef>
            </a:pPr>
            <a:r>
              <a:rPr lang="en-US" altLang="zh-CN" sz="2400" b="1" dirty="0">
                <a:ea typeface="黑体" panose="02010609060101010101" pitchFamily="2" charset="-122"/>
              </a:rPr>
              <a:t>Java EE</a:t>
            </a:r>
            <a:r>
              <a:rPr lang="zh-CN" altLang="en-US" sz="2400" b="1" dirty="0">
                <a:ea typeface="黑体" panose="02010609060101010101" pitchFamily="2" charset="-122"/>
              </a:rPr>
              <a:t>：</a:t>
            </a:r>
            <a:r>
              <a:rPr lang="en-US" altLang="zh-CN" sz="2400" b="1" dirty="0">
                <a:ea typeface="黑体" panose="02010609060101010101" pitchFamily="2" charset="-122"/>
              </a:rPr>
              <a:t>Java Platform</a:t>
            </a:r>
            <a:r>
              <a:rPr lang="zh-CN" altLang="en-US" sz="2400" b="1" dirty="0">
                <a:ea typeface="黑体" panose="02010609060101010101" pitchFamily="2" charset="-122"/>
              </a:rPr>
              <a:t>，</a:t>
            </a:r>
            <a:r>
              <a:rPr lang="en-US" altLang="zh-CN" sz="2400" b="1" dirty="0">
                <a:ea typeface="黑体" panose="02010609060101010101" pitchFamily="2" charset="-122"/>
              </a:rPr>
              <a:t>Enterprise Edition</a:t>
            </a:r>
            <a:endParaRPr lang="en-US" altLang="zh-CN" sz="2400" b="1" dirty="0">
              <a:ea typeface="黑体" panose="02010609060101010101" pitchFamily="2" charset="-122"/>
            </a:endParaRPr>
          </a:p>
          <a:p>
            <a:pPr marL="342900" indent="-342900">
              <a:lnSpc>
                <a:spcPct val="80000"/>
              </a:lnSpc>
              <a:spcBef>
                <a:spcPct val="20000"/>
              </a:spcBef>
            </a:pPr>
            <a:r>
              <a:rPr lang="en-US" altLang="zh-CN" sz="2400" b="1" dirty="0"/>
              <a:t>Java ME</a:t>
            </a:r>
            <a:r>
              <a:rPr lang="zh-CN" altLang="en-US" sz="2400" b="1" dirty="0"/>
              <a:t>：</a:t>
            </a:r>
            <a:r>
              <a:rPr lang="en-US" altLang="zh-CN" sz="2400" b="1" dirty="0"/>
              <a:t>Java Platform</a:t>
            </a:r>
            <a:r>
              <a:rPr lang="zh-CN" altLang="en-US" sz="2400" b="1" dirty="0"/>
              <a:t>，</a:t>
            </a:r>
            <a:r>
              <a:rPr lang="en-US" altLang="zh-CN" sz="2400" b="1" dirty="0" err="1"/>
              <a:t>Mirco</a:t>
            </a:r>
            <a:r>
              <a:rPr lang="en-US" altLang="zh-CN" sz="2400" b="1" dirty="0"/>
              <a:t> Edition</a:t>
            </a:r>
            <a:endParaRPr lang="en-US" altLang="zh-CN" sz="2400" b="1" dirty="0"/>
          </a:p>
          <a:p>
            <a:pPr marL="342900" indent="-342900">
              <a:spcBef>
                <a:spcPct val="20000"/>
              </a:spcBef>
              <a:buFont typeface="Arial" panose="020B0604020202020204" pitchFamily="34" charset="0"/>
              <a:buNone/>
            </a:pPr>
            <a:r>
              <a:rPr lang="en-US" altLang="zh-CN" sz="2400" b="1" dirty="0"/>
              <a:t>Java SE</a:t>
            </a:r>
            <a:r>
              <a:rPr lang="zh-CN" altLang="en-US" sz="2400" b="1" dirty="0"/>
              <a:t>：</a:t>
            </a:r>
            <a:r>
              <a:rPr lang="en-US" altLang="zh-CN" sz="2400" b="1" dirty="0"/>
              <a:t>Java Platform</a:t>
            </a:r>
            <a:r>
              <a:rPr lang="zh-CN" altLang="en-US" sz="2400" b="1" dirty="0"/>
              <a:t>，</a:t>
            </a:r>
            <a:r>
              <a:rPr lang="en-US" altLang="zh-CN" sz="2400" b="1" dirty="0"/>
              <a:t>Standard Edition</a:t>
            </a:r>
            <a:endParaRPr lang="en-US" altLang="zh-CN" sz="2400" b="1" dirty="0"/>
          </a:p>
          <a:p>
            <a:pPr marL="342900" indent="-342900">
              <a:lnSpc>
                <a:spcPct val="80000"/>
              </a:lnSpc>
              <a:spcBef>
                <a:spcPct val="20000"/>
              </a:spcBef>
            </a:pPr>
            <a:endParaRPr lang="en-US" sz="2400" b="1" dirty="0"/>
          </a:p>
          <a:p>
            <a:pPr marL="342900" indent="-342900">
              <a:lnSpc>
                <a:spcPct val="80000"/>
              </a:lnSpc>
              <a:spcBef>
                <a:spcPct val="20000"/>
              </a:spcBef>
            </a:pPr>
            <a:endParaRPr lang="en-US" sz="2400" b="1" dirty="0">
              <a:ea typeface="黑体" panose="02010609060101010101" pitchFamily="2" charset="-122"/>
            </a:endParaRPr>
          </a:p>
        </p:txBody>
      </p:sp>
      <p:sp>
        <p:nvSpPr>
          <p:cNvPr id="14340" name="AutoShape 16"/>
          <p:cNvSpPr>
            <a:spLocks noChangeArrowheads="1"/>
          </p:cNvSpPr>
          <p:nvPr/>
        </p:nvSpPr>
        <p:spPr bwMode="auto">
          <a:xfrm>
            <a:off x="2843213" y="5445125"/>
            <a:ext cx="2808287" cy="576263"/>
          </a:xfrm>
          <a:prstGeom prst="flowChartAlternateProcess">
            <a:avLst/>
          </a:prstGeom>
          <a:gradFill rotWithShape="1">
            <a:gsLst>
              <a:gs pos="0">
                <a:srgbClr val="FFFF99"/>
              </a:gs>
              <a:gs pos="100000">
                <a:srgbClr val="FFFFFF"/>
              </a:gs>
            </a:gsLst>
            <a:lin ang="5400000" scaled="1"/>
          </a:gradFill>
          <a:ln w="9525">
            <a:solidFill>
              <a:srgbClr val="FF9900"/>
            </a:solidFill>
            <a:miter lim="800000"/>
          </a:ln>
          <a:effectLst>
            <a:outerShdw dist="117088" dir="8363922" algn="ctr" rotWithShape="0">
              <a:schemeClr val="bg2">
                <a:alpha val="50000"/>
              </a:schemeClr>
            </a:outerShdw>
          </a:effectLst>
        </p:spPr>
        <p:txBody>
          <a:bodyPr wrap="none" anchor="ctr"/>
          <a:lstStyle/>
          <a:p>
            <a:pPr algn="ctr">
              <a:defRPr/>
            </a:pPr>
            <a:r>
              <a:rPr lang="en-US" b="1">
                <a:ea typeface="黑体" panose="02010609060101010101" pitchFamily="2" charset="-122"/>
              </a:rPr>
              <a:t>Java ME</a:t>
            </a:r>
            <a:endParaRPr lang="zh-CN" altLang="en-US">
              <a:ea typeface="黑体" panose="02010609060101010101" pitchFamily="2" charset="-122"/>
            </a:endParaRPr>
          </a:p>
        </p:txBody>
      </p:sp>
      <p:sp>
        <p:nvSpPr>
          <p:cNvPr id="14341" name="AutoShape 19"/>
          <p:cNvSpPr>
            <a:spLocks noChangeArrowheads="1"/>
          </p:cNvSpPr>
          <p:nvPr/>
        </p:nvSpPr>
        <p:spPr bwMode="auto">
          <a:xfrm>
            <a:off x="2843213" y="3141663"/>
            <a:ext cx="2808287" cy="576262"/>
          </a:xfrm>
          <a:prstGeom prst="flowChartAlternateProcess">
            <a:avLst/>
          </a:prstGeom>
          <a:gradFill rotWithShape="1">
            <a:gsLst>
              <a:gs pos="0">
                <a:srgbClr val="FFFF99"/>
              </a:gs>
              <a:gs pos="100000">
                <a:srgbClr val="FFFFFF"/>
              </a:gs>
            </a:gsLst>
            <a:lin ang="5400000" scaled="1"/>
          </a:gradFill>
          <a:ln w="9525">
            <a:solidFill>
              <a:srgbClr val="FF9900"/>
            </a:solidFill>
            <a:miter lim="800000"/>
          </a:ln>
          <a:effectLst>
            <a:outerShdw dist="117088" dir="8363922" algn="ctr" rotWithShape="0">
              <a:schemeClr val="bg2">
                <a:alpha val="50000"/>
              </a:schemeClr>
            </a:outerShdw>
          </a:effectLst>
        </p:spPr>
        <p:txBody>
          <a:bodyPr wrap="none" anchor="ctr"/>
          <a:lstStyle/>
          <a:p>
            <a:pPr algn="ctr">
              <a:defRPr/>
            </a:pPr>
            <a:r>
              <a:rPr lang="en-US" b="1" dirty="0">
                <a:ea typeface="黑体" panose="02010609060101010101" pitchFamily="2" charset="-122"/>
              </a:rPr>
              <a:t>Java EE</a:t>
            </a:r>
            <a:endParaRPr lang="en-US" b="1" dirty="0">
              <a:ea typeface="黑体" panose="02010609060101010101" pitchFamily="2" charset="-122"/>
            </a:endParaRPr>
          </a:p>
        </p:txBody>
      </p:sp>
      <p:sp>
        <p:nvSpPr>
          <p:cNvPr id="14342" name="AutoShape 20"/>
          <p:cNvSpPr>
            <a:spLocks noChangeArrowheads="1"/>
          </p:cNvSpPr>
          <p:nvPr/>
        </p:nvSpPr>
        <p:spPr bwMode="auto">
          <a:xfrm>
            <a:off x="2843213" y="4292600"/>
            <a:ext cx="2808287" cy="576263"/>
          </a:xfrm>
          <a:prstGeom prst="flowChartAlternateProcess">
            <a:avLst/>
          </a:prstGeom>
          <a:gradFill rotWithShape="1">
            <a:gsLst>
              <a:gs pos="0">
                <a:srgbClr val="FFFF99"/>
              </a:gs>
              <a:gs pos="100000">
                <a:srgbClr val="FFFFFF"/>
              </a:gs>
            </a:gsLst>
            <a:lin ang="5400000" scaled="1"/>
          </a:gradFill>
          <a:ln w="9525">
            <a:solidFill>
              <a:srgbClr val="FF9900"/>
            </a:solidFill>
            <a:miter lim="800000"/>
          </a:ln>
          <a:effectLst>
            <a:outerShdw dist="117088" dir="8363922" algn="ctr" rotWithShape="0">
              <a:schemeClr val="bg2">
                <a:alpha val="50000"/>
              </a:schemeClr>
            </a:outerShdw>
          </a:effectLst>
        </p:spPr>
        <p:txBody>
          <a:bodyPr wrap="none" anchor="ctr"/>
          <a:lstStyle/>
          <a:p>
            <a:pPr algn="ctr">
              <a:defRPr/>
            </a:pPr>
            <a:r>
              <a:rPr lang="en-US" b="1" dirty="0">
                <a:ea typeface="黑体" panose="02010609060101010101" pitchFamily="2" charset="-122"/>
              </a:rPr>
              <a:t>Java SE</a:t>
            </a:r>
            <a:endParaRPr lang="en-US" b="1" dirty="0">
              <a:ea typeface="黑体" panose="02010609060101010101" pitchFamily="2" charset="-122"/>
            </a:endParaRPr>
          </a:p>
        </p:txBody>
      </p:sp>
      <p:sp>
        <p:nvSpPr>
          <p:cNvPr id="13319" name="AutoShape 21"/>
          <p:cNvSpPr>
            <a:spLocks noChangeArrowheads="1"/>
          </p:cNvSpPr>
          <p:nvPr/>
        </p:nvSpPr>
        <p:spPr bwMode="auto">
          <a:xfrm rot="5400000">
            <a:off x="3923507" y="3764756"/>
            <a:ext cx="503238" cy="555625"/>
          </a:xfrm>
          <a:prstGeom prst="rightArrow">
            <a:avLst>
              <a:gd name="adj1" fmla="val 50000"/>
              <a:gd name="adj2" fmla="val 25000"/>
            </a:avLst>
          </a:prstGeom>
          <a:gradFill rotWithShape="1">
            <a:gsLst>
              <a:gs pos="0">
                <a:srgbClr val="B563CF"/>
              </a:gs>
              <a:gs pos="100000">
                <a:srgbClr val="FFFFFF"/>
              </a:gs>
            </a:gsLst>
            <a:lin ang="5400000" scaled="1"/>
          </a:gradFill>
          <a:ln w="6350">
            <a:solidFill>
              <a:srgbClr val="800080"/>
            </a:solidFill>
            <a:miter lim="800000"/>
          </a:ln>
        </p:spPr>
        <p:txBody>
          <a:bodyPr lIns="0" tIns="0" rIns="0" bIns="0" anchor="ctr">
            <a:spAutoFit/>
          </a:bodyPr>
          <a:lstStyle/>
          <a:p>
            <a:endParaRPr lang="zh-CN" altLang="en-US"/>
          </a:p>
        </p:txBody>
      </p:sp>
      <p:sp>
        <p:nvSpPr>
          <p:cNvPr id="13320" name="AutoShape 23"/>
          <p:cNvSpPr>
            <a:spLocks noChangeArrowheads="1"/>
          </p:cNvSpPr>
          <p:nvPr/>
        </p:nvSpPr>
        <p:spPr bwMode="auto">
          <a:xfrm rot="5400000">
            <a:off x="3923507" y="4917281"/>
            <a:ext cx="503238" cy="555625"/>
          </a:xfrm>
          <a:prstGeom prst="rightArrow">
            <a:avLst>
              <a:gd name="adj1" fmla="val 50000"/>
              <a:gd name="adj2" fmla="val 25000"/>
            </a:avLst>
          </a:prstGeom>
          <a:gradFill rotWithShape="1">
            <a:gsLst>
              <a:gs pos="0">
                <a:srgbClr val="B563CF"/>
              </a:gs>
              <a:gs pos="100000">
                <a:srgbClr val="FFFFFF"/>
              </a:gs>
            </a:gsLst>
            <a:lin ang="5400000" scaled="1"/>
          </a:gradFill>
          <a:ln w="6350">
            <a:solidFill>
              <a:srgbClr val="800080"/>
            </a:solidFill>
            <a:miter lim="800000"/>
          </a:ln>
        </p:spPr>
        <p:txBody>
          <a:bodyPr lIns="0" tIns="0" rIns="0" bIns="0" anchor="ctr">
            <a:spAutoFit/>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76213" y="-196850"/>
            <a:ext cx="7988301" cy="1104900"/>
          </a:xfrm>
          <a:prstGeom prst="rect">
            <a:avLst/>
          </a:prstGeom>
          <a:noFill/>
          <a:ln w="9525">
            <a:noFill/>
            <a:miter lim="800000"/>
          </a:ln>
        </p:spPr>
        <p:txBody>
          <a:bodyPr vert="horz" wrap="square" lIns="91440" tIns="45720" rIns="91440" bIns="45720" numCol="1" anchor="ctr"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bg1"/>
                </a:solidFill>
                <a:effectLst/>
                <a:uLnTx/>
                <a:uFillTx/>
                <a:latin typeface="+mj-lt"/>
                <a:ea typeface="+mj-ea"/>
                <a:cs typeface="+mj-cs"/>
              </a:rPr>
              <a:t>三种技术的关系</a:t>
            </a:r>
            <a:endParaRPr kumimoji="0" lang="zh-CN" altLang="en-US" sz="32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3" name="Rectangle 7"/>
          <p:cNvSpPr>
            <a:spLocks noChangeArrowheads="1"/>
          </p:cNvSpPr>
          <p:nvPr/>
        </p:nvSpPr>
        <p:spPr bwMode="auto">
          <a:xfrm>
            <a:off x="0" y="980728"/>
            <a:ext cx="8229600" cy="1368425"/>
          </a:xfrm>
          <a:prstGeom prst="rect">
            <a:avLst/>
          </a:prstGeom>
          <a:noFill/>
          <a:ln w="9525">
            <a:noFill/>
            <a:miter lim="800000"/>
          </a:ln>
        </p:spPr>
        <p:txBody>
          <a:bodyPr/>
          <a:lstStyle/>
          <a:p>
            <a:pPr marL="342900" indent="-342900">
              <a:lnSpc>
                <a:spcPct val="80000"/>
              </a:lnSpc>
              <a:spcBef>
                <a:spcPct val="20000"/>
              </a:spcBef>
            </a:pPr>
            <a:endParaRPr lang="en-US" sz="2400" b="1" dirty="0">
              <a:solidFill>
                <a:schemeClr val="bg1"/>
              </a:solidFill>
            </a:endParaRPr>
          </a:p>
          <a:p>
            <a:pPr marL="342900" indent="-342900">
              <a:lnSpc>
                <a:spcPct val="80000"/>
              </a:lnSpc>
              <a:spcBef>
                <a:spcPct val="20000"/>
              </a:spcBef>
            </a:pPr>
            <a:endParaRPr lang="en-US" sz="2400" b="1" dirty="0">
              <a:solidFill>
                <a:schemeClr val="bg1"/>
              </a:solidFill>
              <a:ea typeface="黑体" panose="02010609060101010101" pitchFamily="2" charset="-122"/>
            </a:endParaRPr>
          </a:p>
        </p:txBody>
      </p:sp>
      <p:sp>
        <p:nvSpPr>
          <p:cNvPr id="4" name="AutoShape 16"/>
          <p:cNvSpPr>
            <a:spLocks noChangeArrowheads="1"/>
          </p:cNvSpPr>
          <p:nvPr/>
        </p:nvSpPr>
        <p:spPr bwMode="auto">
          <a:xfrm>
            <a:off x="5004049" y="1556792"/>
            <a:ext cx="2664296" cy="576263"/>
          </a:xfrm>
          <a:prstGeom prst="flowChartAlternateProcess">
            <a:avLst/>
          </a:prstGeom>
          <a:gradFill rotWithShape="1">
            <a:gsLst>
              <a:gs pos="0">
                <a:srgbClr val="FFFF99"/>
              </a:gs>
              <a:gs pos="100000">
                <a:srgbClr val="FFFFFF"/>
              </a:gs>
            </a:gsLst>
            <a:lin ang="5400000" scaled="1"/>
          </a:gradFill>
          <a:ln w="9525">
            <a:solidFill>
              <a:srgbClr val="FF9900"/>
            </a:solidFill>
            <a:miter lim="800000"/>
          </a:ln>
          <a:effectLst>
            <a:outerShdw dist="117088" dir="8363922" algn="ctr" rotWithShape="0">
              <a:schemeClr val="bg2">
                <a:alpha val="50000"/>
              </a:schemeClr>
            </a:outerShdw>
          </a:effectLst>
        </p:spPr>
        <p:txBody>
          <a:bodyPr wrap="none" anchor="ctr"/>
          <a:lstStyle/>
          <a:p>
            <a:pPr algn="ctr">
              <a:defRPr/>
            </a:pPr>
            <a:r>
              <a:rPr lang="en-US" b="1" dirty="0">
                <a:solidFill>
                  <a:schemeClr val="bg1"/>
                </a:solidFill>
                <a:ea typeface="黑体" panose="02010609060101010101" pitchFamily="2" charset="-122"/>
              </a:rPr>
              <a:t>Java </a:t>
            </a:r>
            <a:r>
              <a:rPr lang="en-US" b="1" dirty="0" smtClean="0">
                <a:solidFill>
                  <a:schemeClr val="bg1"/>
                </a:solidFill>
                <a:ea typeface="黑体" panose="02010609060101010101" pitchFamily="2" charset="-122"/>
              </a:rPr>
              <a:t>ME</a:t>
            </a:r>
            <a:br>
              <a:rPr lang="en-US" b="1" dirty="0" smtClean="0">
                <a:solidFill>
                  <a:schemeClr val="bg1"/>
                </a:solidFill>
                <a:ea typeface="黑体" panose="02010609060101010101" pitchFamily="2" charset="-122"/>
              </a:rPr>
            </a:br>
            <a:r>
              <a:rPr lang="zh-CN" altLang="en-US" sz="1400" b="1" dirty="0" smtClean="0">
                <a:solidFill>
                  <a:schemeClr val="bg1"/>
                </a:solidFill>
                <a:ea typeface="黑体" panose="02010609060101010101" pitchFamily="2" charset="-122"/>
              </a:rPr>
              <a:t>手机游戏、通迅</a:t>
            </a:r>
            <a:endParaRPr lang="zh-CN" altLang="en-US" sz="1400" dirty="0">
              <a:solidFill>
                <a:schemeClr val="bg1"/>
              </a:solidFill>
              <a:ea typeface="黑体" panose="02010609060101010101" pitchFamily="2" charset="-122"/>
            </a:endParaRPr>
          </a:p>
        </p:txBody>
      </p:sp>
      <p:sp>
        <p:nvSpPr>
          <p:cNvPr id="5" name="AutoShape 19"/>
          <p:cNvSpPr>
            <a:spLocks noChangeArrowheads="1"/>
          </p:cNvSpPr>
          <p:nvPr/>
        </p:nvSpPr>
        <p:spPr bwMode="auto">
          <a:xfrm>
            <a:off x="611560" y="1556792"/>
            <a:ext cx="2808287" cy="576262"/>
          </a:xfrm>
          <a:prstGeom prst="flowChartAlternateProcess">
            <a:avLst/>
          </a:prstGeom>
          <a:gradFill rotWithShape="1">
            <a:gsLst>
              <a:gs pos="0">
                <a:srgbClr val="FFFF99"/>
              </a:gs>
              <a:gs pos="100000">
                <a:srgbClr val="FFFFFF"/>
              </a:gs>
            </a:gsLst>
            <a:lin ang="5400000" scaled="1"/>
          </a:gradFill>
          <a:ln w="9525">
            <a:solidFill>
              <a:srgbClr val="FF9900"/>
            </a:solidFill>
            <a:miter lim="800000"/>
          </a:ln>
          <a:effectLst>
            <a:outerShdw dist="117088" dir="8363922" algn="ctr" rotWithShape="0">
              <a:schemeClr val="bg2">
                <a:alpha val="50000"/>
              </a:schemeClr>
            </a:outerShdw>
          </a:effectLst>
        </p:spPr>
        <p:txBody>
          <a:bodyPr wrap="none" anchor="ctr"/>
          <a:lstStyle/>
          <a:p>
            <a:pPr algn="ctr">
              <a:defRPr/>
            </a:pPr>
            <a:r>
              <a:rPr lang="en-US" b="1" dirty="0">
                <a:solidFill>
                  <a:schemeClr val="bg1"/>
                </a:solidFill>
                <a:ea typeface="黑体" panose="02010609060101010101" pitchFamily="2" charset="-122"/>
              </a:rPr>
              <a:t>Java </a:t>
            </a:r>
            <a:r>
              <a:rPr lang="en-US" b="1" dirty="0" smtClean="0">
                <a:solidFill>
                  <a:schemeClr val="bg1"/>
                </a:solidFill>
                <a:ea typeface="黑体" panose="02010609060101010101" pitchFamily="2" charset="-122"/>
              </a:rPr>
              <a:t>EE</a:t>
            </a:r>
            <a:br>
              <a:rPr lang="en-US" b="1" dirty="0" smtClean="0">
                <a:solidFill>
                  <a:schemeClr val="bg1"/>
                </a:solidFill>
                <a:ea typeface="黑体" panose="02010609060101010101" pitchFamily="2" charset="-122"/>
              </a:rPr>
            </a:br>
            <a:r>
              <a:rPr lang="en-US" sz="1400" b="1" dirty="0" err="1" smtClean="0">
                <a:solidFill>
                  <a:schemeClr val="bg1"/>
                </a:solidFill>
                <a:ea typeface="黑体" panose="02010609060101010101" pitchFamily="2" charset="-122"/>
              </a:rPr>
              <a:t>Jsp</a:t>
            </a:r>
            <a:r>
              <a:rPr lang="en-US" sz="1400" b="1" dirty="0" smtClean="0">
                <a:solidFill>
                  <a:schemeClr val="bg1"/>
                </a:solidFill>
                <a:ea typeface="黑体" panose="02010609060101010101" pitchFamily="2" charset="-122"/>
              </a:rPr>
              <a:t>/</a:t>
            </a:r>
            <a:r>
              <a:rPr lang="en-US" sz="1400" b="1" dirty="0" err="1" smtClean="0">
                <a:solidFill>
                  <a:schemeClr val="bg1"/>
                </a:solidFill>
                <a:ea typeface="黑体" panose="02010609060101010101" pitchFamily="2" charset="-122"/>
              </a:rPr>
              <a:t>Servlet</a:t>
            </a:r>
            <a:r>
              <a:rPr lang="en-US" sz="1400" b="1" dirty="0" smtClean="0">
                <a:solidFill>
                  <a:schemeClr val="bg1"/>
                </a:solidFill>
                <a:ea typeface="黑体" panose="02010609060101010101" pitchFamily="2" charset="-122"/>
              </a:rPr>
              <a:t> </a:t>
            </a:r>
            <a:r>
              <a:rPr lang="zh-CN" altLang="en-US" sz="1400" b="1" dirty="0" smtClean="0">
                <a:solidFill>
                  <a:schemeClr val="bg1"/>
                </a:solidFill>
                <a:ea typeface="黑体" panose="02010609060101010101" pitchFamily="2" charset="-122"/>
              </a:rPr>
              <a:t>、</a:t>
            </a:r>
            <a:r>
              <a:rPr lang="en-US" sz="1400" b="1" dirty="0" smtClean="0">
                <a:solidFill>
                  <a:schemeClr val="bg1"/>
                </a:solidFill>
                <a:ea typeface="黑体" panose="02010609060101010101" pitchFamily="2" charset="-122"/>
              </a:rPr>
              <a:t>EJB</a:t>
            </a:r>
            <a:r>
              <a:rPr lang="zh-CN" altLang="en-US" sz="1400" b="1" dirty="0" smtClean="0">
                <a:solidFill>
                  <a:schemeClr val="bg1"/>
                </a:solidFill>
                <a:ea typeface="黑体" panose="02010609060101010101" pitchFamily="2" charset="-122"/>
              </a:rPr>
              <a:t>、</a:t>
            </a:r>
            <a:r>
              <a:rPr lang="en-US" sz="1400" b="1" dirty="0" smtClean="0">
                <a:solidFill>
                  <a:schemeClr val="bg1"/>
                </a:solidFill>
                <a:ea typeface="黑体" panose="02010609060101010101" pitchFamily="2" charset="-122"/>
              </a:rPr>
              <a:t> </a:t>
            </a:r>
            <a:r>
              <a:rPr lang="zh-CN" altLang="en-US" sz="1400" b="1" dirty="0" smtClean="0">
                <a:solidFill>
                  <a:schemeClr val="bg1"/>
                </a:solidFill>
                <a:ea typeface="黑体" panose="02010609060101010101" pitchFamily="2" charset="-122"/>
              </a:rPr>
              <a:t>服务</a:t>
            </a:r>
            <a:endParaRPr lang="en-US" sz="1400" b="1" dirty="0">
              <a:solidFill>
                <a:schemeClr val="bg1"/>
              </a:solidFill>
              <a:ea typeface="黑体" panose="02010609060101010101" pitchFamily="2" charset="-122"/>
            </a:endParaRPr>
          </a:p>
        </p:txBody>
      </p:sp>
      <p:sp>
        <p:nvSpPr>
          <p:cNvPr id="6" name="AutoShape 20"/>
          <p:cNvSpPr>
            <a:spLocks noChangeArrowheads="1"/>
          </p:cNvSpPr>
          <p:nvPr/>
        </p:nvSpPr>
        <p:spPr bwMode="auto">
          <a:xfrm>
            <a:off x="2915816" y="3789040"/>
            <a:ext cx="2808287" cy="576263"/>
          </a:xfrm>
          <a:prstGeom prst="flowChartAlternateProcess">
            <a:avLst/>
          </a:prstGeom>
          <a:gradFill rotWithShape="1">
            <a:gsLst>
              <a:gs pos="0">
                <a:srgbClr val="FFFF99"/>
              </a:gs>
              <a:gs pos="100000">
                <a:srgbClr val="FFFFFF"/>
              </a:gs>
            </a:gsLst>
            <a:lin ang="5400000" scaled="1"/>
          </a:gradFill>
          <a:ln w="9525">
            <a:solidFill>
              <a:srgbClr val="FF9900"/>
            </a:solidFill>
            <a:miter lim="800000"/>
          </a:ln>
          <a:effectLst>
            <a:outerShdw dist="117088" dir="8363922" algn="ctr" rotWithShape="0">
              <a:schemeClr val="bg2">
                <a:alpha val="50000"/>
              </a:schemeClr>
            </a:outerShdw>
          </a:effectLst>
        </p:spPr>
        <p:txBody>
          <a:bodyPr wrap="none" anchor="ctr"/>
          <a:lstStyle/>
          <a:p>
            <a:pPr algn="ctr">
              <a:defRPr/>
            </a:pPr>
            <a:r>
              <a:rPr lang="zh-CN" altLang="en-US" b="1" dirty="0" smtClean="0">
                <a:solidFill>
                  <a:srgbClr val="FF0000"/>
                </a:solidFill>
                <a:ea typeface="黑体" panose="02010609060101010101" pitchFamily="2" charset="-122"/>
              </a:rPr>
              <a:t>核心基础</a:t>
            </a:r>
            <a:r>
              <a:rPr lang="en-US" altLang="zh-CN" b="1" dirty="0" smtClean="0">
                <a:solidFill>
                  <a:srgbClr val="FF0000"/>
                </a:solidFill>
                <a:ea typeface="黑体" panose="02010609060101010101" pitchFamily="2" charset="-122"/>
              </a:rPr>
              <a:t>: </a:t>
            </a:r>
            <a:r>
              <a:rPr lang="en-US" b="1" dirty="0" smtClean="0">
                <a:solidFill>
                  <a:srgbClr val="FF0000"/>
                </a:solidFill>
                <a:ea typeface="黑体" panose="02010609060101010101" pitchFamily="2" charset="-122"/>
              </a:rPr>
              <a:t>Java SE</a:t>
            </a:r>
            <a:endParaRPr lang="en-US" b="1" dirty="0" smtClean="0">
              <a:solidFill>
                <a:srgbClr val="FF0000"/>
              </a:solidFill>
              <a:ea typeface="黑体" panose="02010609060101010101" pitchFamily="2" charset="-122"/>
            </a:endParaRPr>
          </a:p>
          <a:p>
            <a:pPr algn="ctr">
              <a:defRPr/>
            </a:pPr>
            <a:r>
              <a:rPr lang="zh-CN" altLang="en-US" sz="1400" b="1" dirty="0" smtClean="0">
                <a:solidFill>
                  <a:srgbClr val="FF0000"/>
                </a:solidFill>
                <a:ea typeface="黑体" panose="02010609060101010101" pitchFamily="2" charset="-122"/>
              </a:rPr>
              <a:t>面向对象、</a:t>
            </a:r>
            <a:r>
              <a:rPr lang="en-US" altLang="zh-CN" sz="1400" b="1" dirty="0" smtClean="0">
                <a:solidFill>
                  <a:srgbClr val="FF0000"/>
                </a:solidFill>
                <a:ea typeface="黑体" panose="02010609060101010101" pitchFamily="2" charset="-122"/>
              </a:rPr>
              <a:t>JVM</a:t>
            </a:r>
            <a:r>
              <a:rPr lang="zh-CN" altLang="en-US" sz="1400" b="1" dirty="0" smtClean="0">
                <a:solidFill>
                  <a:srgbClr val="FF0000"/>
                </a:solidFill>
                <a:ea typeface="黑体" panose="02010609060101010101" pitchFamily="2" charset="-122"/>
              </a:rPr>
              <a:t>、底层支持</a:t>
            </a:r>
            <a:endParaRPr lang="en-US" sz="1400" b="1" dirty="0">
              <a:solidFill>
                <a:srgbClr val="FF0000"/>
              </a:solidFill>
              <a:ea typeface="黑体" panose="02010609060101010101" pitchFamily="2" charset="-122"/>
            </a:endParaRPr>
          </a:p>
        </p:txBody>
      </p:sp>
      <p:cxnSp>
        <p:nvCxnSpPr>
          <p:cNvPr id="12" name="曲线连接符 11"/>
          <p:cNvCxnSpPr>
            <a:stCxn id="6" idx="0"/>
            <a:endCxn id="4" idx="2"/>
          </p:cNvCxnSpPr>
          <p:nvPr/>
        </p:nvCxnSpPr>
        <p:spPr>
          <a:xfrm rot="5400000" flipH="1" flipV="1">
            <a:off x="4500086" y="1952930"/>
            <a:ext cx="1655985" cy="2016237"/>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曲线连接符 13"/>
          <p:cNvCxnSpPr>
            <a:stCxn id="6" idx="0"/>
            <a:endCxn id="5" idx="2"/>
          </p:cNvCxnSpPr>
          <p:nvPr/>
        </p:nvCxnSpPr>
        <p:spPr>
          <a:xfrm rot="16200000" flipV="1">
            <a:off x="2339839" y="1808919"/>
            <a:ext cx="1655986" cy="2304256"/>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5263</Words>
  <Application>WPS 演示</Application>
  <PresentationFormat>全屏显示(4:3)</PresentationFormat>
  <Paragraphs>348</Paragraphs>
  <Slides>26</Slides>
  <Notes>6</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47" baseType="lpstr">
      <vt:lpstr>Arial</vt:lpstr>
      <vt:lpstr>宋体</vt:lpstr>
      <vt:lpstr>Wingdings</vt:lpstr>
      <vt:lpstr>Wingdings 3</vt:lpstr>
      <vt:lpstr>Verdana</vt:lpstr>
      <vt:lpstr>Wingdings 2</vt:lpstr>
      <vt:lpstr>黑体</vt:lpstr>
      <vt:lpstr>Times New Roman</vt:lpstr>
      <vt:lpstr>楷体_GB2312</vt:lpstr>
      <vt:lpstr>Calibri</vt:lpstr>
      <vt:lpstr>Lucida Sans Unicode</vt:lpstr>
      <vt:lpstr>微软雅黑</vt:lpstr>
      <vt:lpstr>Arial Unicode MS</vt:lpstr>
      <vt:lpstr>Monotype Sorts</vt:lpstr>
      <vt:lpstr>Book Antiqua</vt:lpstr>
      <vt:lpstr>Symbol</vt:lpstr>
      <vt:lpstr>新宋体</vt:lpstr>
      <vt:lpstr>Wingdings</vt:lpstr>
      <vt:lpstr>聚合</vt:lpstr>
      <vt:lpstr>PBrush</vt:lpstr>
      <vt:lpstr>PBrush</vt:lpstr>
      <vt:lpstr> 第一章　 </vt:lpstr>
      <vt:lpstr>本章目标</vt:lpstr>
      <vt:lpstr>程序program和语言  </vt:lpstr>
      <vt:lpstr>编程语言的发展历史</vt:lpstr>
      <vt:lpstr>Java语言简介</vt:lpstr>
      <vt:lpstr>Java历史简表</vt:lpstr>
      <vt:lpstr>PowerPoint 演示文稿</vt:lpstr>
      <vt:lpstr>Java技术平台简介 </vt:lpstr>
      <vt:lpstr>PowerPoint 演示文稿</vt:lpstr>
      <vt:lpstr>Java语言的特点</vt:lpstr>
      <vt:lpstr>Java语言的特点</vt:lpstr>
      <vt:lpstr>PowerPoint 演示文稿</vt:lpstr>
      <vt:lpstr>Java虚拟机(java Virtual Machine)</vt:lpstr>
      <vt:lpstr>Java平台无关性(一次编译、到处运行) </vt:lpstr>
      <vt:lpstr>Java的开发环境 </vt:lpstr>
      <vt:lpstr>配置环境变量 </vt:lpstr>
      <vt:lpstr>配置环境变量</vt:lpstr>
      <vt:lpstr>开发Java程序</vt:lpstr>
      <vt:lpstr>第一个Java程序 </vt:lpstr>
      <vt:lpstr>在记事本编辑Java程序</vt:lpstr>
      <vt:lpstr>编译和运行</vt:lpstr>
      <vt:lpstr>   分析程序 3-1 </vt:lpstr>
      <vt:lpstr>             分析程序 3-2 </vt:lpstr>
      <vt:lpstr>分析程序 3-3</vt:lpstr>
      <vt:lpstr>Java虚拟机的运行过程</vt:lpstr>
      <vt:lpstr>总结</vt:lpstr>
    </vt:vector>
  </TitlesOfParts>
  <Company>BeiJing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YAOYUAN</dc:creator>
  <cp:lastModifiedBy>CaoxbComputer</cp:lastModifiedBy>
  <cp:revision>712</cp:revision>
  <cp:lastPrinted>2411-12-30T00:00:00Z</cp:lastPrinted>
  <dcterms:created xsi:type="dcterms:W3CDTF">2005-06-22T06:00:00Z</dcterms:created>
  <dcterms:modified xsi:type="dcterms:W3CDTF">2017-12-05T09:12:00Z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