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82" r:id="rId5"/>
    <p:sldId id="259" r:id="rId6"/>
    <p:sldId id="303" r:id="rId7"/>
    <p:sldId id="262" r:id="rId8"/>
    <p:sldId id="261" r:id="rId9"/>
    <p:sldId id="274" r:id="rId10"/>
    <p:sldId id="263" r:id="rId11"/>
    <p:sldId id="283" r:id="rId12"/>
    <p:sldId id="284" r:id="rId13"/>
    <p:sldId id="310" r:id="rId14"/>
    <p:sldId id="293" r:id="rId15"/>
    <p:sldId id="294" r:id="rId16"/>
    <p:sldId id="291" r:id="rId17"/>
    <p:sldId id="295" r:id="rId18"/>
    <p:sldId id="296" r:id="rId19"/>
    <p:sldId id="297" r:id="rId20"/>
    <p:sldId id="285" r:id="rId21"/>
    <p:sldId id="307" r:id="rId22"/>
    <p:sldId id="304" r:id="rId23"/>
    <p:sldId id="308" r:id="rId24"/>
    <p:sldId id="309" r:id="rId25"/>
    <p:sldId id="269" r:id="rId26"/>
    <p:sldId id="311" r:id="rId27"/>
    <p:sldId id="312" r:id="rId28"/>
    <p:sldId id="314"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88CBD4-1FC3-45A5-B0AB-6F245B19C7C6}">
          <p14:sldIdLst>
            <p14:sldId id="282"/>
            <p14:sldId id="259"/>
            <p14:sldId id="303"/>
            <p14:sldId id="262"/>
            <p14:sldId id="261"/>
            <p14:sldId id="274"/>
            <p14:sldId id="263"/>
            <p14:sldId id="283"/>
            <p14:sldId id="284"/>
            <p14:sldId id="310"/>
            <p14:sldId id="293"/>
            <p14:sldId id="294"/>
            <p14:sldId id="291"/>
            <p14:sldId id="295"/>
            <p14:sldId id="296"/>
            <p14:sldId id="297"/>
            <p14:sldId id="285"/>
            <p14:sldId id="307"/>
            <p14:sldId id="304"/>
            <p14:sldId id="308"/>
            <p14:sldId id="309"/>
            <p14:sldId id="269"/>
          </p14:sldIdLst>
        </p14:section>
        <p14:section name="Untitled Section" id="{BD2400B4-9813-4B05-89F8-AF7E1FDB74CC}">
          <p14:sldIdLst>
            <p14:sldId id="311"/>
            <p14:sldId id="312"/>
            <p14:sldId id="314"/>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86" autoAdjust="0"/>
    <p:restoredTop sz="94607" autoAdjust="0"/>
  </p:normalViewPr>
  <p:slideViewPr>
    <p:cSldViewPr snapToGrid="0">
      <p:cViewPr>
        <p:scale>
          <a:sx n="69" d="100"/>
          <a:sy n="69" d="100"/>
        </p:scale>
        <p:origin x="608" y="44"/>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8/9/2024</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8/9/2024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18</a:t>
            </a:fld>
            <a:endParaRPr lang="en-US" dirty="0"/>
          </a:p>
        </p:txBody>
      </p:sp>
    </p:spTree>
    <p:extLst>
      <p:ext uri="{BB962C8B-B14F-4D97-AF65-F5344CB8AC3E}">
        <p14:creationId xmlns:p14="http://schemas.microsoft.com/office/powerpoint/2010/main" val="413135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19</a:t>
            </a:fld>
            <a:endParaRPr lang="en-US" dirty="0"/>
          </a:p>
        </p:txBody>
      </p:sp>
    </p:spTree>
    <p:extLst>
      <p:ext uri="{BB962C8B-B14F-4D97-AF65-F5344CB8AC3E}">
        <p14:creationId xmlns:p14="http://schemas.microsoft.com/office/powerpoint/2010/main" val="49285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20</a:t>
            </a:fld>
            <a:endParaRPr lang="en-US" dirty="0"/>
          </a:p>
        </p:txBody>
      </p:sp>
    </p:spTree>
    <p:extLst>
      <p:ext uri="{BB962C8B-B14F-4D97-AF65-F5344CB8AC3E}">
        <p14:creationId xmlns:p14="http://schemas.microsoft.com/office/powerpoint/2010/main" val="3083841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21</a:t>
            </a:fld>
            <a:endParaRPr lang="en-US" dirty="0"/>
          </a:p>
        </p:txBody>
      </p:sp>
    </p:spTree>
    <p:extLst>
      <p:ext uri="{BB962C8B-B14F-4D97-AF65-F5344CB8AC3E}">
        <p14:creationId xmlns:p14="http://schemas.microsoft.com/office/powerpoint/2010/main" val="27681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22</a:t>
            </a:fld>
            <a:endParaRPr lang="en-US" noProof="0" dirty="0"/>
          </a:p>
        </p:txBody>
      </p:sp>
    </p:spTree>
    <p:extLst>
      <p:ext uri="{BB962C8B-B14F-4D97-AF65-F5344CB8AC3E}">
        <p14:creationId xmlns:p14="http://schemas.microsoft.com/office/powerpoint/2010/main" val="2481514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25</a:t>
            </a:fld>
            <a:endParaRPr lang="en-US" dirty="0"/>
          </a:p>
        </p:txBody>
      </p:sp>
    </p:spTree>
    <p:extLst>
      <p:ext uri="{BB962C8B-B14F-4D97-AF65-F5344CB8AC3E}">
        <p14:creationId xmlns:p14="http://schemas.microsoft.com/office/powerpoint/2010/main" val="4102291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26</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585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289840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1534193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78339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2649977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17</a:t>
            </a:fld>
            <a:endParaRPr lang="en-US" dirty="0"/>
          </a:p>
        </p:txBody>
      </p:sp>
    </p:spTree>
    <p:extLst>
      <p:ext uri="{BB962C8B-B14F-4D97-AF65-F5344CB8AC3E}">
        <p14:creationId xmlns:p14="http://schemas.microsoft.com/office/powerpoint/2010/main" val="11038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Alphabet Images ">
    <p:spTree>
      <p:nvGrpSpPr>
        <p:cNvPr id="1" name=""/>
        <p:cNvGrpSpPr/>
        <p:nvPr/>
      </p:nvGrpSpPr>
      <p:grpSpPr>
        <a:xfrm>
          <a:off x="0" y="0"/>
          <a:ext cx="0" cy="0"/>
          <a:chOff x="0" y="0"/>
          <a:chExt cx="0" cy="0"/>
        </a:xfrm>
      </p:grpSpPr>
      <p:sp>
        <p:nvSpPr>
          <p:cNvPr id="61" name="Picture Placeholder 60">
            <a:extLst>
              <a:ext uri="{FF2B5EF4-FFF2-40B4-BE49-F238E27FC236}">
                <a16:creationId xmlns:a16="http://schemas.microsoft.com/office/drawing/2014/main" id="{E123CEC2-5767-4AEC-BB0E-49DAEBEEDCFA}"/>
              </a:ext>
            </a:extLst>
          </p:cNvPr>
          <p:cNvSpPr>
            <a:spLocks noGrp="1"/>
          </p:cNvSpPr>
          <p:nvPr>
            <p:ph type="pic" sz="quarter" idx="11"/>
          </p:nvPr>
        </p:nvSpPr>
        <p:spPr>
          <a:xfrm>
            <a:off x="3132012" y="821510"/>
            <a:ext cx="1764030" cy="708828"/>
          </a:xfrm>
          <a:custGeom>
            <a:avLst/>
            <a:gdLst>
              <a:gd name="connsiteX0" fmla="*/ 520065 w 1455325"/>
              <a:gd name="connsiteY0" fmla="*/ 954977 h 1606677"/>
              <a:gd name="connsiteX1" fmla="*/ 520065 w 1455325"/>
              <a:gd name="connsiteY1" fmla="*/ 1231202 h 1606677"/>
              <a:gd name="connsiteX2" fmla="*/ 709994 w 1455325"/>
              <a:gd name="connsiteY2" fmla="*/ 1230725 h 1606677"/>
              <a:gd name="connsiteX3" fmla="*/ 852392 w 1455325"/>
              <a:gd name="connsiteY3" fmla="*/ 1193578 h 1606677"/>
              <a:gd name="connsiteX4" fmla="*/ 904875 w 1455325"/>
              <a:gd name="connsiteY4" fmla="*/ 1089755 h 1606677"/>
              <a:gd name="connsiteX5" fmla="*/ 854012 w 1455325"/>
              <a:gd name="connsiteY5" fmla="*/ 990600 h 1606677"/>
              <a:gd name="connsiteX6" fmla="*/ 697040 w 1455325"/>
              <a:gd name="connsiteY6" fmla="*/ 954977 h 1606677"/>
              <a:gd name="connsiteX7" fmla="*/ 520065 w 1455325"/>
              <a:gd name="connsiteY7" fmla="*/ 381953 h 1606677"/>
              <a:gd name="connsiteX8" fmla="*/ 520065 w 1455325"/>
              <a:gd name="connsiteY8" fmla="*/ 628650 h 1606677"/>
              <a:gd name="connsiteX9" fmla="*/ 607505 w 1455325"/>
              <a:gd name="connsiteY9" fmla="*/ 628650 h 1606677"/>
              <a:gd name="connsiteX10" fmla="*/ 822198 w 1455325"/>
              <a:gd name="connsiteY10" fmla="*/ 503873 h 1606677"/>
              <a:gd name="connsiteX11" fmla="*/ 770382 w 1455325"/>
              <a:gd name="connsiteY11" fmla="*/ 407861 h 1606677"/>
              <a:gd name="connsiteX12" fmla="*/ 597789 w 1455325"/>
              <a:gd name="connsiteY12" fmla="*/ 381953 h 1606677"/>
              <a:gd name="connsiteX13" fmla="*/ 0 w 1455325"/>
              <a:gd name="connsiteY13" fmla="*/ 0 h 1606677"/>
              <a:gd name="connsiteX14" fmla="*/ 643128 w 1455325"/>
              <a:gd name="connsiteY14" fmla="*/ 0 h 1606677"/>
              <a:gd name="connsiteX15" fmla="*/ 1083850 w 1455325"/>
              <a:gd name="connsiteY15" fmla="*/ 39338 h 1606677"/>
              <a:gd name="connsiteX16" fmla="*/ 1296924 w 1455325"/>
              <a:gd name="connsiteY16" fmla="*/ 165068 h 1606677"/>
              <a:gd name="connsiteX17" fmla="*/ 1363599 w 1455325"/>
              <a:gd name="connsiteY17" fmla="*/ 385191 h 1606677"/>
              <a:gd name="connsiteX18" fmla="*/ 1112139 w 1455325"/>
              <a:gd name="connsiteY18" fmla="*/ 734759 h 1606677"/>
              <a:gd name="connsiteX19" fmla="*/ 1112139 w 1455325"/>
              <a:gd name="connsiteY19" fmla="*/ 743426 h 1606677"/>
              <a:gd name="connsiteX20" fmla="*/ 1366838 w 1455325"/>
              <a:gd name="connsiteY20" fmla="*/ 873443 h 1606677"/>
              <a:gd name="connsiteX21" fmla="*/ 1455325 w 1455325"/>
              <a:gd name="connsiteY21" fmla="*/ 1115663 h 1606677"/>
              <a:gd name="connsiteX22" fmla="*/ 1275112 w 1455325"/>
              <a:gd name="connsiteY22" fmla="*/ 1480947 h 1606677"/>
              <a:gd name="connsiteX23" fmla="*/ 766858 w 1455325"/>
              <a:gd name="connsiteY23" fmla="*/ 1606677 h 1606677"/>
              <a:gd name="connsiteX24" fmla="*/ 0 w 1455325"/>
              <a:gd name="connsiteY24"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55325" h="1606677">
                <a:moveTo>
                  <a:pt x="520065" y="954977"/>
                </a:moveTo>
                <a:lnTo>
                  <a:pt x="520065" y="1231202"/>
                </a:lnTo>
                <a:lnTo>
                  <a:pt x="709994" y="1230725"/>
                </a:lnTo>
                <a:cubicBezTo>
                  <a:pt x="769684" y="1230725"/>
                  <a:pt x="817150" y="1218343"/>
                  <a:pt x="852392" y="1193578"/>
                </a:cubicBezTo>
                <a:cubicBezTo>
                  <a:pt x="886583" y="1170308"/>
                  <a:pt x="906408" y="1131084"/>
                  <a:pt x="904875" y="1089755"/>
                </a:cubicBezTo>
                <a:cubicBezTo>
                  <a:pt x="906272" y="1050122"/>
                  <a:pt x="887021" y="1012584"/>
                  <a:pt x="854012" y="990600"/>
                </a:cubicBezTo>
                <a:cubicBezTo>
                  <a:pt x="819785" y="966911"/>
                  <a:pt x="767461" y="955043"/>
                  <a:pt x="697040" y="954977"/>
                </a:cubicBezTo>
                <a:close/>
                <a:moveTo>
                  <a:pt x="520065" y="381953"/>
                </a:moveTo>
                <a:lnTo>
                  <a:pt x="520065" y="628650"/>
                </a:lnTo>
                <a:lnTo>
                  <a:pt x="607505" y="628650"/>
                </a:lnTo>
                <a:cubicBezTo>
                  <a:pt x="750570" y="628650"/>
                  <a:pt x="822134" y="587057"/>
                  <a:pt x="822198" y="503873"/>
                </a:cubicBezTo>
                <a:cubicBezTo>
                  <a:pt x="822198" y="457136"/>
                  <a:pt x="804926" y="425132"/>
                  <a:pt x="770382" y="407861"/>
                </a:cubicBezTo>
                <a:cubicBezTo>
                  <a:pt x="735838" y="390589"/>
                  <a:pt x="678307" y="381953"/>
                  <a:pt x="597789" y="381953"/>
                </a:cubicBezTo>
                <a:close/>
                <a:moveTo>
                  <a:pt x="0" y="0"/>
                </a:moveTo>
                <a:lnTo>
                  <a:pt x="643128" y="0"/>
                </a:lnTo>
                <a:cubicBezTo>
                  <a:pt x="839470" y="0"/>
                  <a:pt x="986380" y="13113"/>
                  <a:pt x="1083850" y="39338"/>
                </a:cubicBezTo>
                <a:cubicBezTo>
                  <a:pt x="1181319" y="65564"/>
                  <a:pt x="1252347" y="107473"/>
                  <a:pt x="1296924" y="165068"/>
                </a:cubicBezTo>
                <a:cubicBezTo>
                  <a:pt x="1341377" y="222726"/>
                  <a:pt x="1363599" y="296101"/>
                  <a:pt x="1363599" y="385191"/>
                </a:cubicBezTo>
                <a:cubicBezTo>
                  <a:pt x="1363599" y="554291"/>
                  <a:pt x="1279779" y="670814"/>
                  <a:pt x="1112139" y="734759"/>
                </a:cubicBezTo>
                <a:lnTo>
                  <a:pt x="1112139" y="743426"/>
                </a:lnTo>
                <a:cubicBezTo>
                  <a:pt x="1222886" y="765715"/>
                  <a:pt x="1307783" y="809054"/>
                  <a:pt x="1366838" y="873443"/>
                </a:cubicBezTo>
                <a:cubicBezTo>
                  <a:pt x="1425893" y="937832"/>
                  <a:pt x="1455391" y="1018575"/>
                  <a:pt x="1455325" y="1115663"/>
                </a:cubicBezTo>
                <a:cubicBezTo>
                  <a:pt x="1455325" y="1275426"/>
                  <a:pt x="1395251" y="1397194"/>
                  <a:pt x="1275112" y="1480947"/>
                </a:cubicBezTo>
                <a:cubicBezTo>
                  <a:pt x="1154973" y="1564700"/>
                  <a:pt x="985552" y="1606610"/>
                  <a:pt x="766858" y="1606677"/>
                </a:cubicBez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58" name="Picture Placeholder 57">
            <a:extLst>
              <a:ext uri="{FF2B5EF4-FFF2-40B4-BE49-F238E27FC236}">
                <a16:creationId xmlns:a16="http://schemas.microsoft.com/office/drawing/2014/main" id="{D1912DC5-A6C7-4286-B046-915EE9B49660}"/>
              </a:ext>
            </a:extLst>
          </p:cNvPr>
          <p:cNvSpPr>
            <a:spLocks noGrp="1"/>
          </p:cNvSpPr>
          <p:nvPr>
            <p:ph type="pic" sz="quarter" idx="10"/>
          </p:nvPr>
        </p:nvSpPr>
        <p:spPr>
          <a:xfrm>
            <a:off x="664147" y="821510"/>
            <a:ext cx="2143645" cy="708828"/>
          </a:xfrm>
          <a:custGeom>
            <a:avLst/>
            <a:gdLst>
              <a:gd name="connsiteX0" fmla="*/ 883063 w 1768507"/>
              <a:gd name="connsiteY0" fmla="*/ 593122 h 1606677"/>
              <a:gd name="connsiteX1" fmla="*/ 750951 w 1768507"/>
              <a:gd name="connsiteY1" fmla="*/ 1012888 h 1606677"/>
              <a:gd name="connsiteX2" fmla="*/ 1016413 w 1768507"/>
              <a:gd name="connsiteY2" fmla="*/ 1012888 h 1606677"/>
              <a:gd name="connsiteX3" fmla="*/ 597789 w 1768507"/>
              <a:gd name="connsiteY3" fmla="*/ 0 h 1606677"/>
              <a:gd name="connsiteX4" fmla="*/ 1170718 w 1768507"/>
              <a:gd name="connsiteY4" fmla="*/ 0 h 1606677"/>
              <a:gd name="connsiteX5" fmla="*/ 1768507 w 1768507"/>
              <a:gd name="connsiteY5" fmla="*/ 1606677 h 1606677"/>
              <a:gd name="connsiteX6" fmla="*/ 1204151 w 1768507"/>
              <a:gd name="connsiteY6" fmla="*/ 1606677 h 1606677"/>
              <a:gd name="connsiteX7" fmla="*/ 1129760 w 1768507"/>
              <a:gd name="connsiteY7" fmla="*/ 1384364 h 1606677"/>
              <a:gd name="connsiteX8" fmla="*/ 630174 w 1768507"/>
              <a:gd name="connsiteY8" fmla="*/ 1384364 h 1606677"/>
              <a:gd name="connsiteX9" fmla="*/ 561118 w 1768507"/>
              <a:gd name="connsiteY9" fmla="*/ 1606677 h 1606677"/>
              <a:gd name="connsiteX10" fmla="*/ 0 w 1768507"/>
              <a:gd name="connsiteY10"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8507" h="1606677">
                <a:moveTo>
                  <a:pt x="883063" y="593122"/>
                </a:moveTo>
                <a:lnTo>
                  <a:pt x="750951" y="1012888"/>
                </a:lnTo>
                <a:lnTo>
                  <a:pt x="1016413" y="1012888"/>
                </a:lnTo>
                <a:close/>
                <a:moveTo>
                  <a:pt x="597789" y="0"/>
                </a:moveTo>
                <a:lnTo>
                  <a:pt x="1170718" y="0"/>
                </a:lnTo>
                <a:lnTo>
                  <a:pt x="1768507" y="1606677"/>
                </a:lnTo>
                <a:lnTo>
                  <a:pt x="1204151" y="1606677"/>
                </a:lnTo>
                <a:lnTo>
                  <a:pt x="1129760" y="1384364"/>
                </a:lnTo>
                <a:lnTo>
                  <a:pt x="630174" y="1384364"/>
                </a:lnTo>
                <a:lnTo>
                  <a:pt x="561118"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70" name="Picture Placeholder 69">
            <a:extLst>
              <a:ext uri="{FF2B5EF4-FFF2-40B4-BE49-F238E27FC236}">
                <a16:creationId xmlns:a16="http://schemas.microsoft.com/office/drawing/2014/main" id="{B52FD332-E838-4AC8-AA08-CC6FE4417073}"/>
              </a:ext>
            </a:extLst>
          </p:cNvPr>
          <p:cNvSpPr>
            <a:spLocks noGrp="1"/>
          </p:cNvSpPr>
          <p:nvPr>
            <p:ph type="pic" sz="quarter" idx="14"/>
          </p:nvPr>
        </p:nvSpPr>
        <p:spPr>
          <a:xfrm>
            <a:off x="9775586" y="821511"/>
            <a:ext cx="1558636" cy="708828"/>
          </a:xfrm>
          <a:custGeom>
            <a:avLst/>
            <a:gdLst>
              <a:gd name="connsiteX0" fmla="*/ 0 w 1285875"/>
              <a:gd name="connsiteY0" fmla="*/ 0 h 1606677"/>
              <a:gd name="connsiteX1" fmla="*/ 1285875 w 1285875"/>
              <a:gd name="connsiteY1" fmla="*/ 0 h 1606677"/>
              <a:gd name="connsiteX2" fmla="*/ 1285875 w 1285875"/>
              <a:gd name="connsiteY2" fmla="*/ 399193 h 1606677"/>
              <a:gd name="connsiteX3" fmla="*/ 536258 w 1285875"/>
              <a:gd name="connsiteY3" fmla="*/ 399193 h 1606677"/>
              <a:gd name="connsiteX4" fmla="*/ 536258 w 1285875"/>
              <a:gd name="connsiteY4" fmla="*/ 549212 h 1606677"/>
              <a:gd name="connsiteX5" fmla="*/ 1205294 w 1285875"/>
              <a:gd name="connsiteY5" fmla="*/ 549212 h 1606677"/>
              <a:gd name="connsiteX6" fmla="*/ 1205294 w 1285875"/>
              <a:gd name="connsiteY6" fmla="*/ 951643 h 1606677"/>
              <a:gd name="connsiteX7" fmla="*/ 536258 w 1285875"/>
              <a:gd name="connsiteY7" fmla="*/ 951643 h 1606677"/>
              <a:gd name="connsiteX8" fmla="*/ 536258 w 1285875"/>
              <a:gd name="connsiteY8" fmla="*/ 1207389 h 1606677"/>
              <a:gd name="connsiteX9" fmla="*/ 1285875 w 1285875"/>
              <a:gd name="connsiteY9" fmla="*/ 1207389 h 1606677"/>
              <a:gd name="connsiteX10" fmla="*/ 1285875 w 1285875"/>
              <a:gd name="connsiteY10" fmla="*/ 1606677 h 1606677"/>
              <a:gd name="connsiteX11" fmla="*/ 0 w 1285875"/>
              <a:gd name="connsiteY11"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5875" h="1606677">
                <a:moveTo>
                  <a:pt x="0" y="0"/>
                </a:moveTo>
                <a:lnTo>
                  <a:pt x="1285875" y="0"/>
                </a:lnTo>
                <a:lnTo>
                  <a:pt x="1285875" y="399193"/>
                </a:lnTo>
                <a:lnTo>
                  <a:pt x="536258" y="399193"/>
                </a:lnTo>
                <a:lnTo>
                  <a:pt x="536258" y="549212"/>
                </a:lnTo>
                <a:lnTo>
                  <a:pt x="1205294" y="549212"/>
                </a:lnTo>
                <a:lnTo>
                  <a:pt x="1205294" y="951643"/>
                </a:lnTo>
                <a:lnTo>
                  <a:pt x="536258" y="951643"/>
                </a:lnTo>
                <a:lnTo>
                  <a:pt x="536258" y="1207389"/>
                </a:lnTo>
                <a:lnTo>
                  <a:pt x="1285875" y="1207389"/>
                </a:lnTo>
                <a:lnTo>
                  <a:pt x="1285875"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67" name="Picture Placeholder 66">
            <a:extLst>
              <a:ext uri="{FF2B5EF4-FFF2-40B4-BE49-F238E27FC236}">
                <a16:creationId xmlns:a16="http://schemas.microsoft.com/office/drawing/2014/main" id="{CAA477B6-5F4B-4383-8BB9-77905B317E50}"/>
              </a:ext>
            </a:extLst>
          </p:cNvPr>
          <p:cNvSpPr>
            <a:spLocks noGrp="1"/>
          </p:cNvSpPr>
          <p:nvPr>
            <p:ph type="pic" sz="quarter" idx="13"/>
          </p:nvPr>
        </p:nvSpPr>
        <p:spPr>
          <a:xfrm>
            <a:off x="7389300" y="821510"/>
            <a:ext cx="1936981" cy="708828"/>
          </a:xfrm>
          <a:custGeom>
            <a:avLst/>
            <a:gdLst>
              <a:gd name="connsiteX0" fmla="*/ 534067 w 1598009"/>
              <a:gd name="connsiteY0" fmla="*/ 414338 h 1606677"/>
              <a:gd name="connsiteX1" fmla="*/ 534067 w 1598009"/>
              <a:gd name="connsiteY1" fmla="*/ 1190625 h 1606677"/>
              <a:gd name="connsiteX2" fmla="*/ 568643 w 1598009"/>
              <a:gd name="connsiteY2" fmla="*/ 1190625 h 1606677"/>
              <a:gd name="connsiteX3" fmla="*/ 841058 w 1598009"/>
              <a:gd name="connsiteY3" fmla="*/ 1147953 h 1606677"/>
              <a:gd name="connsiteX4" fmla="*/ 978122 w 1598009"/>
              <a:gd name="connsiteY4" fmla="*/ 1019080 h 1606677"/>
              <a:gd name="connsiteX5" fmla="*/ 1021842 w 1598009"/>
              <a:gd name="connsiteY5" fmla="*/ 801719 h 1606677"/>
              <a:gd name="connsiteX6" fmla="*/ 917067 w 1598009"/>
              <a:gd name="connsiteY6" fmla="*/ 506444 h 1606677"/>
              <a:gd name="connsiteX7" fmla="*/ 568643 w 1598009"/>
              <a:gd name="connsiteY7" fmla="*/ 414338 h 1606677"/>
              <a:gd name="connsiteX8" fmla="*/ 0 w 1598009"/>
              <a:gd name="connsiteY8" fmla="*/ 0 h 1606677"/>
              <a:gd name="connsiteX9" fmla="*/ 587026 w 1598009"/>
              <a:gd name="connsiteY9" fmla="*/ 0 h 1606677"/>
              <a:gd name="connsiteX10" fmla="*/ 1349788 w 1598009"/>
              <a:gd name="connsiteY10" fmla="*/ 196406 h 1606677"/>
              <a:gd name="connsiteX11" fmla="*/ 1598009 w 1598009"/>
              <a:gd name="connsiteY11" fmla="*/ 804958 h 1606677"/>
              <a:gd name="connsiteX12" fmla="*/ 1342263 w 1598009"/>
              <a:gd name="connsiteY12" fmla="*/ 1402175 h 1606677"/>
              <a:gd name="connsiteX13" fmla="*/ 604266 w 1598009"/>
              <a:gd name="connsiteY13" fmla="*/ 1606677 h 1606677"/>
              <a:gd name="connsiteX14" fmla="*/ 0 w 1598009"/>
              <a:gd name="connsiteY14"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8009" h="1606677">
                <a:moveTo>
                  <a:pt x="534067" y="414338"/>
                </a:moveTo>
                <a:lnTo>
                  <a:pt x="534067" y="1190625"/>
                </a:lnTo>
                <a:lnTo>
                  <a:pt x="568643" y="1190625"/>
                </a:lnTo>
                <a:cubicBezTo>
                  <a:pt x="688022" y="1190625"/>
                  <a:pt x="778828" y="1176404"/>
                  <a:pt x="841058" y="1147953"/>
                </a:cubicBezTo>
                <a:cubicBezTo>
                  <a:pt x="900377" y="1122293"/>
                  <a:pt x="948862" y="1076706"/>
                  <a:pt x="978122" y="1019080"/>
                </a:cubicBezTo>
                <a:cubicBezTo>
                  <a:pt x="1007269" y="961234"/>
                  <a:pt x="1021842" y="888778"/>
                  <a:pt x="1021842" y="801719"/>
                </a:cubicBezTo>
                <a:cubicBezTo>
                  <a:pt x="1021842" y="666464"/>
                  <a:pt x="986914" y="568040"/>
                  <a:pt x="917067" y="506444"/>
                </a:cubicBezTo>
                <a:cubicBezTo>
                  <a:pt x="847217" y="444849"/>
                  <a:pt x="731075" y="414147"/>
                  <a:pt x="568643" y="414338"/>
                </a:cubicBezTo>
                <a:close/>
                <a:moveTo>
                  <a:pt x="0" y="0"/>
                </a:moveTo>
                <a:lnTo>
                  <a:pt x="587026" y="0"/>
                </a:lnTo>
                <a:cubicBezTo>
                  <a:pt x="929926" y="0"/>
                  <a:pt x="1184177" y="65468"/>
                  <a:pt x="1349788" y="196406"/>
                </a:cubicBezTo>
                <a:cubicBezTo>
                  <a:pt x="1515399" y="327343"/>
                  <a:pt x="1598133" y="530193"/>
                  <a:pt x="1598009" y="804958"/>
                </a:cubicBezTo>
                <a:cubicBezTo>
                  <a:pt x="1598009" y="1066829"/>
                  <a:pt x="1512761" y="1265901"/>
                  <a:pt x="1342263" y="1402175"/>
                </a:cubicBezTo>
                <a:cubicBezTo>
                  <a:pt x="1171766" y="1538449"/>
                  <a:pt x="925766" y="1606610"/>
                  <a:pt x="604266" y="1606677"/>
                </a:cubicBez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64" name="Picture Placeholder 63">
            <a:extLst>
              <a:ext uri="{FF2B5EF4-FFF2-40B4-BE49-F238E27FC236}">
                <a16:creationId xmlns:a16="http://schemas.microsoft.com/office/drawing/2014/main" id="{D65A4FD2-2400-4197-8D51-6DB2FDB0F16A}"/>
              </a:ext>
            </a:extLst>
          </p:cNvPr>
          <p:cNvSpPr>
            <a:spLocks noGrp="1"/>
          </p:cNvSpPr>
          <p:nvPr>
            <p:ph type="pic" sz="quarter" idx="12"/>
          </p:nvPr>
        </p:nvSpPr>
        <p:spPr>
          <a:xfrm>
            <a:off x="5243930" y="806802"/>
            <a:ext cx="1740824" cy="737391"/>
          </a:xfrm>
          <a:custGeom>
            <a:avLst/>
            <a:gdLst>
              <a:gd name="connsiteX0" fmla="*/ 845915 w 1436180"/>
              <a:gd name="connsiteY0" fmla="*/ 48 h 1671420"/>
              <a:gd name="connsiteX1" fmla="*/ 1069848 w 1436180"/>
              <a:gd name="connsiteY1" fmla="*/ 16241 h 1671420"/>
              <a:gd name="connsiteX2" fmla="*/ 1244632 w 1436180"/>
              <a:gd name="connsiteY2" fmla="*/ 54341 h 1671420"/>
              <a:gd name="connsiteX3" fmla="*/ 1436180 w 1436180"/>
              <a:gd name="connsiteY3" fmla="*/ 130541 h 1671420"/>
              <a:gd name="connsiteX4" fmla="*/ 1436180 w 1436180"/>
              <a:gd name="connsiteY4" fmla="*/ 646415 h 1671420"/>
              <a:gd name="connsiteX5" fmla="*/ 1372457 w 1436180"/>
              <a:gd name="connsiteY5" fmla="*/ 646415 h 1671420"/>
              <a:gd name="connsiteX6" fmla="*/ 1175576 w 1436180"/>
              <a:gd name="connsiteY6" fmla="*/ 501254 h 1671420"/>
              <a:gd name="connsiteX7" fmla="*/ 1060704 w 1436180"/>
              <a:gd name="connsiteY7" fmla="*/ 451629 h 1671420"/>
              <a:gd name="connsiteX8" fmla="*/ 930116 w 1436180"/>
              <a:gd name="connsiteY8" fmla="*/ 433817 h 1671420"/>
              <a:gd name="connsiteX9" fmla="*/ 730091 w 1436180"/>
              <a:gd name="connsiteY9" fmla="*/ 478584 h 1671420"/>
              <a:gd name="connsiteX10" fmla="*/ 624173 w 1436180"/>
              <a:gd name="connsiteY10" fmla="*/ 614506 h 1671420"/>
              <a:gd name="connsiteX11" fmla="*/ 590550 w 1436180"/>
              <a:gd name="connsiteY11" fmla="*/ 838248 h 1671420"/>
              <a:gd name="connsiteX12" fmla="*/ 672084 w 1436180"/>
              <a:gd name="connsiteY12" fmla="*/ 1147335 h 1671420"/>
              <a:gd name="connsiteX13" fmla="*/ 939832 w 1436180"/>
              <a:gd name="connsiteY13" fmla="*/ 1247823 h 1671420"/>
              <a:gd name="connsiteX14" fmla="*/ 1149382 w 1436180"/>
              <a:gd name="connsiteY14" fmla="*/ 1206866 h 1671420"/>
              <a:gd name="connsiteX15" fmla="*/ 1378649 w 1436180"/>
              <a:gd name="connsiteY15" fmla="*/ 1065515 h 1671420"/>
              <a:gd name="connsiteX16" fmla="*/ 1435799 w 1436180"/>
              <a:gd name="connsiteY16" fmla="*/ 1065515 h 1671420"/>
              <a:gd name="connsiteX17" fmla="*/ 1435799 w 1436180"/>
              <a:gd name="connsiteY17" fmla="*/ 1538145 h 1671420"/>
              <a:gd name="connsiteX18" fmla="*/ 1286828 w 1436180"/>
              <a:gd name="connsiteY18" fmla="*/ 1599106 h 1671420"/>
              <a:gd name="connsiteX19" fmla="*/ 1073182 w 1436180"/>
              <a:gd name="connsiteY19" fmla="*/ 1655208 h 1671420"/>
              <a:gd name="connsiteX20" fmla="*/ 844868 w 1436180"/>
              <a:gd name="connsiteY20" fmla="*/ 1671400 h 1671420"/>
              <a:gd name="connsiteX21" fmla="*/ 405194 w 1436180"/>
              <a:gd name="connsiteY21" fmla="*/ 1568340 h 1671420"/>
              <a:gd name="connsiteX22" fmla="*/ 106299 w 1436180"/>
              <a:gd name="connsiteY22" fmla="*/ 1275446 h 1671420"/>
              <a:gd name="connsiteX23" fmla="*/ 0 w 1436180"/>
              <a:gd name="connsiteY23" fmla="*/ 839487 h 1671420"/>
              <a:gd name="connsiteX24" fmla="*/ 105728 w 1436180"/>
              <a:gd name="connsiteY24" fmla="*/ 403623 h 1671420"/>
              <a:gd name="connsiteX25" fmla="*/ 406241 w 1436180"/>
              <a:gd name="connsiteY25" fmla="*/ 105776 h 1671420"/>
              <a:gd name="connsiteX26" fmla="*/ 845915 w 1436180"/>
              <a:gd name="connsiteY26" fmla="*/ 48 h 167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36180" h="1671420">
                <a:moveTo>
                  <a:pt x="845915" y="48"/>
                </a:moveTo>
                <a:cubicBezTo>
                  <a:pt x="920873" y="-569"/>
                  <a:pt x="995763" y="4846"/>
                  <a:pt x="1069848" y="16241"/>
                </a:cubicBezTo>
                <a:cubicBezTo>
                  <a:pt x="1128817" y="25427"/>
                  <a:pt x="1187187" y="38150"/>
                  <a:pt x="1244632" y="54341"/>
                </a:cubicBezTo>
                <a:cubicBezTo>
                  <a:pt x="1310278" y="74978"/>
                  <a:pt x="1374296" y="100448"/>
                  <a:pt x="1436180" y="130541"/>
                </a:cubicBezTo>
                <a:lnTo>
                  <a:pt x="1436180" y="646415"/>
                </a:lnTo>
                <a:lnTo>
                  <a:pt x="1372457" y="646415"/>
                </a:lnTo>
                <a:cubicBezTo>
                  <a:pt x="1278284" y="571104"/>
                  <a:pt x="1212656" y="522717"/>
                  <a:pt x="1175576" y="501254"/>
                </a:cubicBezTo>
                <a:cubicBezTo>
                  <a:pt x="1139323" y="480340"/>
                  <a:pt x="1100776" y="463688"/>
                  <a:pt x="1060704" y="451629"/>
                </a:cubicBezTo>
                <a:cubicBezTo>
                  <a:pt x="1018280" y="439348"/>
                  <a:pt x="974284" y="433347"/>
                  <a:pt x="930116" y="433817"/>
                </a:cubicBezTo>
                <a:cubicBezTo>
                  <a:pt x="844455" y="433817"/>
                  <a:pt x="777780" y="448740"/>
                  <a:pt x="730091" y="478584"/>
                </a:cubicBezTo>
                <a:cubicBezTo>
                  <a:pt x="682402" y="508429"/>
                  <a:pt x="647097" y="553737"/>
                  <a:pt x="624173" y="614506"/>
                </a:cubicBezTo>
                <a:cubicBezTo>
                  <a:pt x="601758" y="675402"/>
                  <a:pt x="590550" y="749983"/>
                  <a:pt x="590550" y="838248"/>
                </a:cubicBezTo>
                <a:cubicBezTo>
                  <a:pt x="590550" y="977952"/>
                  <a:pt x="617728" y="1080974"/>
                  <a:pt x="672084" y="1147335"/>
                </a:cubicBezTo>
                <a:cubicBezTo>
                  <a:pt x="726440" y="1213695"/>
                  <a:pt x="815690" y="1247185"/>
                  <a:pt x="939832" y="1247823"/>
                </a:cubicBezTo>
                <a:cubicBezTo>
                  <a:pt x="1011669" y="1247795"/>
                  <a:pt x="1082821" y="1233888"/>
                  <a:pt x="1149382" y="1206866"/>
                </a:cubicBezTo>
                <a:cubicBezTo>
                  <a:pt x="1217390" y="1179501"/>
                  <a:pt x="1293809" y="1132380"/>
                  <a:pt x="1378649" y="1065515"/>
                </a:cubicBezTo>
                <a:lnTo>
                  <a:pt x="1435799" y="1065515"/>
                </a:lnTo>
                <a:lnTo>
                  <a:pt x="1435799" y="1538145"/>
                </a:lnTo>
                <a:cubicBezTo>
                  <a:pt x="1406271" y="1552500"/>
                  <a:pt x="1356617" y="1572816"/>
                  <a:pt x="1286828" y="1599106"/>
                </a:cubicBezTo>
                <a:cubicBezTo>
                  <a:pt x="1217733" y="1625118"/>
                  <a:pt x="1146143" y="1643911"/>
                  <a:pt x="1073182" y="1655208"/>
                </a:cubicBezTo>
                <a:cubicBezTo>
                  <a:pt x="997601" y="1666380"/>
                  <a:pt x="921272" y="1671800"/>
                  <a:pt x="844868" y="1671400"/>
                </a:cubicBezTo>
                <a:cubicBezTo>
                  <a:pt x="680085" y="1671400"/>
                  <a:pt x="533527" y="1637044"/>
                  <a:pt x="405194" y="1568340"/>
                </a:cubicBezTo>
                <a:cubicBezTo>
                  <a:pt x="279130" y="1501950"/>
                  <a:pt x="175234" y="1400138"/>
                  <a:pt x="106299" y="1275446"/>
                </a:cubicBezTo>
                <a:cubicBezTo>
                  <a:pt x="35433" y="1149078"/>
                  <a:pt x="0" y="1003764"/>
                  <a:pt x="0" y="839487"/>
                </a:cubicBezTo>
                <a:cubicBezTo>
                  <a:pt x="0" y="676990"/>
                  <a:pt x="35243" y="531702"/>
                  <a:pt x="105728" y="403623"/>
                </a:cubicBezTo>
                <a:cubicBezTo>
                  <a:pt x="174664" y="277124"/>
                  <a:pt x="279133" y="173582"/>
                  <a:pt x="406241" y="105776"/>
                </a:cubicBezTo>
                <a:cubicBezTo>
                  <a:pt x="536098" y="35291"/>
                  <a:pt x="682657" y="48"/>
                  <a:pt x="845915" y="48"/>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73" name="Picture Placeholder 72">
            <a:extLst>
              <a:ext uri="{FF2B5EF4-FFF2-40B4-BE49-F238E27FC236}">
                <a16:creationId xmlns:a16="http://schemas.microsoft.com/office/drawing/2014/main" id="{B883901C-A81C-40D9-8ABF-18EC39D485F3}"/>
              </a:ext>
            </a:extLst>
          </p:cNvPr>
          <p:cNvSpPr>
            <a:spLocks noGrp="1"/>
          </p:cNvSpPr>
          <p:nvPr>
            <p:ph type="pic" sz="quarter" idx="15"/>
          </p:nvPr>
        </p:nvSpPr>
        <p:spPr>
          <a:xfrm>
            <a:off x="402982" y="1802731"/>
            <a:ext cx="1471353" cy="708744"/>
          </a:xfrm>
          <a:custGeom>
            <a:avLst/>
            <a:gdLst>
              <a:gd name="connsiteX0" fmla="*/ 0 w 1213866"/>
              <a:gd name="connsiteY0" fmla="*/ 0 h 1606487"/>
              <a:gd name="connsiteX1" fmla="*/ 1213866 w 1213866"/>
              <a:gd name="connsiteY1" fmla="*/ 0 h 1606487"/>
              <a:gd name="connsiteX2" fmla="*/ 1213866 w 1213866"/>
              <a:gd name="connsiteY2" fmla="*/ 400050 h 1606487"/>
              <a:gd name="connsiteX3" fmla="*/ 528733 w 1213866"/>
              <a:gd name="connsiteY3" fmla="*/ 400050 h 1606487"/>
              <a:gd name="connsiteX4" fmla="*/ 528733 w 1213866"/>
              <a:gd name="connsiteY4" fmla="*/ 561975 h 1606487"/>
              <a:gd name="connsiteX5" fmla="*/ 1190625 w 1213866"/>
              <a:gd name="connsiteY5" fmla="*/ 561975 h 1606487"/>
              <a:gd name="connsiteX6" fmla="*/ 1190625 w 1213866"/>
              <a:gd name="connsiteY6" fmla="*/ 964406 h 1606487"/>
              <a:gd name="connsiteX7" fmla="*/ 528733 w 1213866"/>
              <a:gd name="connsiteY7" fmla="*/ 964406 h 1606487"/>
              <a:gd name="connsiteX8" fmla="*/ 528733 w 1213866"/>
              <a:gd name="connsiteY8" fmla="*/ 1606487 h 1606487"/>
              <a:gd name="connsiteX9" fmla="*/ 0 w 1213866"/>
              <a:gd name="connsiteY9" fmla="*/ 1606487 h 160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3866" h="1606487">
                <a:moveTo>
                  <a:pt x="0" y="0"/>
                </a:moveTo>
                <a:lnTo>
                  <a:pt x="1213866" y="0"/>
                </a:lnTo>
                <a:lnTo>
                  <a:pt x="1213866" y="400050"/>
                </a:lnTo>
                <a:lnTo>
                  <a:pt x="528733" y="400050"/>
                </a:lnTo>
                <a:lnTo>
                  <a:pt x="528733" y="561975"/>
                </a:lnTo>
                <a:lnTo>
                  <a:pt x="1190625" y="561975"/>
                </a:lnTo>
                <a:lnTo>
                  <a:pt x="1190625" y="964406"/>
                </a:lnTo>
                <a:lnTo>
                  <a:pt x="528733" y="964406"/>
                </a:lnTo>
                <a:lnTo>
                  <a:pt x="528733" y="1606487"/>
                </a:lnTo>
                <a:lnTo>
                  <a:pt x="0" y="160648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76" name="Picture Placeholder 75">
            <a:extLst>
              <a:ext uri="{FF2B5EF4-FFF2-40B4-BE49-F238E27FC236}">
                <a16:creationId xmlns:a16="http://schemas.microsoft.com/office/drawing/2014/main" id="{CF9D1F4E-B440-4599-B88F-DEC545E9734E}"/>
              </a:ext>
            </a:extLst>
          </p:cNvPr>
          <p:cNvSpPr>
            <a:spLocks noGrp="1"/>
          </p:cNvSpPr>
          <p:nvPr>
            <p:ph type="pic" sz="quarter" idx="16"/>
          </p:nvPr>
        </p:nvSpPr>
        <p:spPr>
          <a:xfrm>
            <a:off x="2042804" y="1788023"/>
            <a:ext cx="1917395" cy="737361"/>
          </a:xfrm>
          <a:custGeom>
            <a:avLst/>
            <a:gdLst>
              <a:gd name="connsiteX0" fmla="*/ 888050 w 1581851"/>
              <a:gd name="connsiteY0" fmla="*/ 0 h 1671352"/>
              <a:gd name="connsiteX1" fmla="*/ 1526225 w 1581851"/>
              <a:gd name="connsiteY1" fmla="*/ 132683 h 1671352"/>
              <a:gd name="connsiteX2" fmla="*/ 1526225 w 1581851"/>
              <a:gd name="connsiteY2" fmla="*/ 566452 h 1671352"/>
              <a:gd name="connsiteX3" fmla="*/ 1469075 w 1581851"/>
              <a:gd name="connsiteY3" fmla="*/ 566452 h 1671352"/>
              <a:gd name="connsiteX4" fmla="*/ 1227331 w 1581851"/>
              <a:gd name="connsiteY4" fmla="*/ 458534 h 1671352"/>
              <a:gd name="connsiteX5" fmla="*/ 934437 w 1581851"/>
              <a:gd name="connsiteY5" fmla="*/ 414338 h 1671352"/>
              <a:gd name="connsiteX6" fmla="*/ 659831 w 1581851"/>
              <a:gd name="connsiteY6" fmla="*/ 517398 h 1671352"/>
              <a:gd name="connsiteX7" fmla="*/ 563248 w 1581851"/>
              <a:gd name="connsiteY7" fmla="*/ 831723 h 1671352"/>
              <a:gd name="connsiteX8" fmla="*/ 648496 w 1581851"/>
              <a:gd name="connsiteY8" fmla="*/ 1166241 h 1671352"/>
              <a:gd name="connsiteX9" fmla="*/ 935485 w 1581851"/>
              <a:gd name="connsiteY9" fmla="*/ 1266825 h 1671352"/>
              <a:gd name="connsiteX10" fmla="*/ 1124365 w 1581851"/>
              <a:gd name="connsiteY10" fmla="*/ 1242060 h 1671352"/>
              <a:gd name="connsiteX11" fmla="*/ 1124365 w 1581851"/>
              <a:gd name="connsiteY11" fmla="*/ 1082231 h 1671352"/>
              <a:gd name="connsiteX12" fmla="*/ 789847 w 1581851"/>
              <a:gd name="connsiteY12" fmla="*/ 1082231 h 1671352"/>
              <a:gd name="connsiteX13" fmla="*/ 789847 w 1581851"/>
              <a:gd name="connsiteY13" fmla="*/ 706755 h 1671352"/>
              <a:gd name="connsiteX14" fmla="*/ 1581851 w 1581851"/>
              <a:gd name="connsiteY14" fmla="*/ 706755 h 1671352"/>
              <a:gd name="connsiteX15" fmla="*/ 1581851 w 1581851"/>
              <a:gd name="connsiteY15" fmla="*/ 1537621 h 1671352"/>
              <a:gd name="connsiteX16" fmla="*/ 1434595 w 1581851"/>
              <a:gd name="connsiteY16" fmla="*/ 1594771 h 1671352"/>
              <a:gd name="connsiteX17" fmla="*/ 1182087 w 1581851"/>
              <a:gd name="connsiteY17" fmla="*/ 1649254 h 1671352"/>
              <a:gd name="connsiteX18" fmla="*/ 909672 w 1581851"/>
              <a:gd name="connsiteY18" fmla="*/ 1671352 h 1671352"/>
              <a:gd name="connsiteX19" fmla="*/ 429517 w 1581851"/>
              <a:gd name="connsiteY19" fmla="*/ 1567815 h 1671352"/>
              <a:gd name="connsiteX20" fmla="*/ 111191 w 1581851"/>
              <a:gd name="connsiteY20" fmla="*/ 1273207 h 1671352"/>
              <a:gd name="connsiteX21" fmla="*/ 34 w 1581851"/>
              <a:gd name="connsiteY21" fmla="*/ 834104 h 1671352"/>
              <a:gd name="connsiteX22" fmla="*/ 116049 w 1581851"/>
              <a:gd name="connsiteY22" fmla="*/ 405479 h 1671352"/>
              <a:gd name="connsiteX23" fmla="*/ 434374 w 1581851"/>
              <a:gd name="connsiteY23" fmla="*/ 104775 h 1671352"/>
              <a:gd name="connsiteX24" fmla="*/ 888050 w 1581851"/>
              <a:gd name="connsiteY24" fmla="*/ 0 h 1671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81851" h="1671352">
                <a:moveTo>
                  <a:pt x="888050" y="0"/>
                </a:moveTo>
                <a:cubicBezTo>
                  <a:pt x="1136272" y="0"/>
                  <a:pt x="1348993" y="44228"/>
                  <a:pt x="1526225" y="132683"/>
                </a:cubicBezTo>
                <a:lnTo>
                  <a:pt x="1526225" y="566452"/>
                </a:lnTo>
                <a:lnTo>
                  <a:pt x="1469075" y="566452"/>
                </a:lnTo>
                <a:cubicBezTo>
                  <a:pt x="1407163" y="524097"/>
                  <a:pt x="1326581" y="488125"/>
                  <a:pt x="1227331" y="458534"/>
                </a:cubicBezTo>
                <a:cubicBezTo>
                  <a:pt x="1132347" y="429708"/>
                  <a:pt x="1033697" y="414821"/>
                  <a:pt x="934437" y="414338"/>
                </a:cubicBezTo>
                <a:cubicBezTo>
                  <a:pt x="815755" y="414338"/>
                  <a:pt x="724220" y="448691"/>
                  <a:pt x="659831" y="517398"/>
                </a:cubicBezTo>
                <a:cubicBezTo>
                  <a:pt x="595442" y="586105"/>
                  <a:pt x="563248" y="690880"/>
                  <a:pt x="563248" y="831723"/>
                </a:cubicBezTo>
                <a:cubicBezTo>
                  <a:pt x="563248" y="987866"/>
                  <a:pt x="591664" y="1099376"/>
                  <a:pt x="648496" y="1166241"/>
                </a:cubicBezTo>
                <a:cubicBezTo>
                  <a:pt x="705329" y="1233107"/>
                  <a:pt x="800992" y="1266635"/>
                  <a:pt x="935485" y="1266825"/>
                </a:cubicBezTo>
                <a:cubicBezTo>
                  <a:pt x="999302" y="1267558"/>
                  <a:pt x="1062901" y="1259224"/>
                  <a:pt x="1124365" y="1242060"/>
                </a:cubicBezTo>
                <a:lnTo>
                  <a:pt x="1124365" y="1082231"/>
                </a:lnTo>
                <a:lnTo>
                  <a:pt x="789847" y="1082231"/>
                </a:lnTo>
                <a:lnTo>
                  <a:pt x="789847" y="706755"/>
                </a:lnTo>
                <a:lnTo>
                  <a:pt x="1581851" y="706755"/>
                </a:lnTo>
                <a:lnTo>
                  <a:pt x="1581851" y="1537621"/>
                </a:lnTo>
                <a:cubicBezTo>
                  <a:pt x="1558162" y="1554070"/>
                  <a:pt x="1509080" y="1573120"/>
                  <a:pt x="1434595" y="1594771"/>
                </a:cubicBezTo>
                <a:cubicBezTo>
                  <a:pt x="1351651" y="1618202"/>
                  <a:pt x="1267317" y="1636405"/>
                  <a:pt x="1182087" y="1649254"/>
                </a:cubicBezTo>
                <a:cubicBezTo>
                  <a:pt x="1091999" y="1663694"/>
                  <a:pt x="1000912" y="1671085"/>
                  <a:pt x="909672" y="1671352"/>
                </a:cubicBezTo>
                <a:cubicBezTo>
                  <a:pt x="727681" y="1671352"/>
                  <a:pt x="567629" y="1636843"/>
                  <a:pt x="429517" y="1567815"/>
                </a:cubicBezTo>
                <a:cubicBezTo>
                  <a:pt x="296467" y="1503464"/>
                  <a:pt x="185634" y="1400889"/>
                  <a:pt x="111191" y="1273207"/>
                </a:cubicBezTo>
                <a:cubicBezTo>
                  <a:pt x="37087" y="1145886"/>
                  <a:pt x="34" y="999525"/>
                  <a:pt x="34" y="834104"/>
                </a:cubicBezTo>
                <a:cubicBezTo>
                  <a:pt x="-1323" y="683295"/>
                  <a:pt x="38811" y="535015"/>
                  <a:pt x="116049" y="405479"/>
                </a:cubicBezTo>
                <a:cubicBezTo>
                  <a:pt x="191480" y="277075"/>
                  <a:pt x="301886" y="172780"/>
                  <a:pt x="434374" y="104775"/>
                </a:cubicBezTo>
                <a:cubicBezTo>
                  <a:pt x="569248" y="34925"/>
                  <a:pt x="720474" y="0"/>
                  <a:pt x="888050" y="0"/>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79" name="Picture Placeholder 78">
            <a:extLst>
              <a:ext uri="{FF2B5EF4-FFF2-40B4-BE49-F238E27FC236}">
                <a16:creationId xmlns:a16="http://schemas.microsoft.com/office/drawing/2014/main" id="{6EA5C213-58EF-4DE4-A6B8-4AF687C70710}"/>
              </a:ext>
            </a:extLst>
          </p:cNvPr>
          <p:cNvSpPr>
            <a:spLocks noGrp="1"/>
          </p:cNvSpPr>
          <p:nvPr>
            <p:ph type="pic" sz="quarter" idx="17"/>
          </p:nvPr>
        </p:nvSpPr>
        <p:spPr>
          <a:xfrm>
            <a:off x="4273218" y="1802731"/>
            <a:ext cx="1868978" cy="708828"/>
          </a:xfrm>
          <a:custGeom>
            <a:avLst/>
            <a:gdLst>
              <a:gd name="connsiteX0" fmla="*/ 0 w 1541907"/>
              <a:gd name="connsiteY0" fmla="*/ 0 h 1606677"/>
              <a:gd name="connsiteX1" fmla="*/ 549212 w 1541907"/>
              <a:gd name="connsiteY1" fmla="*/ 0 h 1606677"/>
              <a:gd name="connsiteX2" fmla="*/ 549212 w 1541907"/>
              <a:gd name="connsiteY2" fmla="*/ 533400 h 1606677"/>
              <a:gd name="connsiteX3" fmla="*/ 992696 w 1541907"/>
              <a:gd name="connsiteY3" fmla="*/ 533400 h 1606677"/>
              <a:gd name="connsiteX4" fmla="*/ 992696 w 1541907"/>
              <a:gd name="connsiteY4" fmla="*/ 0 h 1606677"/>
              <a:gd name="connsiteX5" fmla="*/ 1541907 w 1541907"/>
              <a:gd name="connsiteY5" fmla="*/ 0 h 1606677"/>
              <a:gd name="connsiteX6" fmla="*/ 1541907 w 1541907"/>
              <a:gd name="connsiteY6" fmla="*/ 1606677 h 1606677"/>
              <a:gd name="connsiteX7" fmla="*/ 992696 w 1541907"/>
              <a:gd name="connsiteY7" fmla="*/ 1606677 h 1606677"/>
              <a:gd name="connsiteX8" fmla="*/ 992696 w 1541907"/>
              <a:gd name="connsiteY8" fmla="*/ 973265 h 1606677"/>
              <a:gd name="connsiteX9" fmla="*/ 549212 w 1541907"/>
              <a:gd name="connsiteY9" fmla="*/ 973265 h 1606677"/>
              <a:gd name="connsiteX10" fmla="*/ 549212 w 1541907"/>
              <a:gd name="connsiteY10" fmla="*/ 1606677 h 1606677"/>
              <a:gd name="connsiteX11" fmla="*/ 0 w 1541907"/>
              <a:gd name="connsiteY11"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907" h="1606677">
                <a:moveTo>
                  <a:pt x="0" y="0"/>
                </a:moveTo>
                <a:lnTo>
                  <a:pt x="549212" y="0"/>
                </a:lnTo>
                <a:lnTo>
                  <a:pt x="549212" y="533400"/>
                </a:lnTo>
                <a:lnTo>
                  <a:pt x="992696" y="533400"/>
                </a:lnTo>
                <a:lnTo>
                  <a:pt x="992696" y="0"/>
                </a:lnTo>
                <a:lnTo>
                  <a:pt x="1541907" y="0"/>
                </a:lnTo>
                <a:lnTo>
                  <a:pt x="1541907" y="1606677"/>
                </a:lnTo>
                <a:lnTo>
                  <a:pt x="992696" y="1606677"/>
                </a:lnTo>
                <a:lnTo>
                  <a:pt x="992696" y="973265"/>
                </a:lnTo>
                <a:lnTo>
                  <a:pt x="549212" y="973265"/>
                </a:lnTo>
                <a:lnTo>
                  <a:pt x="549212"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82" name="Picture Placeholder 81">
            <a:extLst>
              <a:ext uri="{FF2B5EF4-FFF2-40B4-BE49-F238E27FC236}">
                <a16:creationId xmlns:a16="http://schemas.microsoft.com/office/drawing/2014/main" id="{71C48257-86C9-474E-90F5-7BEBEE909C29}"/>
              </a:ext>
            </a:extLst>
          </p:cNvPr>
          <p:cNvSpPr>
            <a:spLocks noGrp="1"/>
          </p:cNvSpPr>
          <p:nvPr>
            <p:ph type="pic" sz="quarter" idx="18"/>
          </p:nvPr>
        </p:nvSpPr>
        <p:spPr>
          <a:xfrm>
            <a:off x="6492489" y="1802731"/>
            <a:ext cx="1326227" cy="708828"/>
          </a:xfrm>
          <a:custGeom>
            <a:avLst/>
            <a:gdLst>
              <a:gd name="connsiteX0" fmla="*/ 0 w 1094137"/>
              <a:gd name="connsiteY0" fmla="*/ 0 h 1606677"/>
              <a:gd name="connsiteX1" fmla="*/ 1094137 w 1094137"/>
              <a:gd name="connsiteY1" fmla="*/ 0 h 1606677"/>
              <a:gd name="connsiteX2" fmla="*/ 1094137 w 1094137"/>
              <a:gd name="connsiteY2" fmla="*/ 384143 h 1606677"/>
              <a:gd name="connsiteX3" fmla="*/ 821150 w 1094137"/>
              <a:gd name="connsiteY3" fmla="*/ 384143 h 1606677"/>
              <a:gd name="connsiteX4" fmla="*/ 821150 w 1094137"/>
              <a:gd name="connsiteY4" fmla="*/ 1221391 h 1606677"/>
              <a:gd name="connsiteX5" fmla="*/ 1094137 w 1094137"/>
              <a:gd name="connsiteY5" fmla="*/ 1221391 h 1606677"/>
              <a:gd name="connsiteX6" fmla="*/ 1094137 w 1094137"/>
              <a:gd name="connsiteY6" fmla="*/ 1606677 h 1606677"/>
              <a:gd name="connsiteX7" fmla="*/ 0 w 1094137"/>
              <a:gd name="connsiteY7" fmla="*/ 1606677 h 1606677"/>
              <a:gd name="connsiteX8" fmla="*/ 0 w 1094137"/>
              <a:gd name="connsiteY8" fmla="*/ 1221391 h 1606677"/>
              <a:gd name="connsiteX9" fmla="*/ 271939 w 1094137"/>
              <a:gd name="connsiteY9" fmla="*/ 1221391 h 1606677"/>
              <a:gd name="connsiteX10" fmla="*/ 271939 w 1094137"/>
              <a:gd name="connsiteY10" fmla="*/ 384143 h 1606677"/>
              <a:gd name="connsiteX11" fmla="*/ 0 w 1094137"/>
              <a:gd name="connsiteY11" fmla="*/ 384143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4137" h="1606677">
                <a:moveTo>
                  <a:pt x="0" y="0"/>
                </a:moveTo>
                <a:lnTo>
                  <a:pt x="1094137" y="0"/>
                </a:lnTo>
                <a:lnTo>
                  <a:pt x="1094137" y="384143"/>
                </a:lnTo>
                <a:lnTo>
                  <a:pt x="821150" y="384143"/>
                </a:lnTo>
                <a:lnTo>
                  <a:pt x="821150" y="1221391"/>
                </a:lnTo>
                <a:lnTo>
                  <a:pt x="1094137" y="1221391"/>
                </a:lnTo>
                <a:lnTo>
                  <a:pt x="1094137" y="1606677"/>
                </a:lnTo>
                <a:lnTo>
                  <a:pt x="0" y="1606677"/>
                </a:lnTo>
                <a:lnTo>
                  <a:pt x="0" y="1221391"/>
                </a:lnTo>
                <a:lnTo>
                  <a:pt x="271939" y="1221391"/>
                </a:lnTo>
                <a:lnTo>
                  <a:pt x="271939" y="384143"/>
                </a:lnTo>
                <a:lnTo>
                  <a:pt x="0" y="384143"/>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85" name="Picture Placeholder 84">
            <a:extLst>
              <a:ext uri="{FF2B5EF4-FFF2-40B4-BE49-F238E27FC236}">
                <a16:creationId xmlns:a16="http://schemas.microsoft.com/office/drawing/2014/main" id="{A55E7617-F093-4AC8-82E0-AE0F0F9CB923}"/>
              </a:ext>
            </a:extLst>
          </p:cNvPr>
          <p:cNvSpPr>
            <a:spLocks noGrp="1"/>
          </p:cNvSpPr>
          <p:nvPr>
            <p:ph type="pic" sz="quarter" idx="19"/>
          </p:nvPr>
        </p:nvSpPr>
        <p:spPr>
          <a:xfrm>
            <a:off x="8011309" y="1796427"/>
            <a:ext cx="1386725" cy="720176"/>
          </a:xfrm>
          <a:custGeom>
            <a:avLst/>
            <a:gdLst>
              <a:gd name="connsiteX0" fmla="*/ 220123 w 1144048"/>
              <a:gd name="connsiteY0" fmla="*/ 0 h 1632400"/>
              <a:gd name="connsiteX1" fmla="*/ 1144048 w 1144048"/>
              <a:gd name="connsiteY1" fmla="*/ 0 h 1632400"/>
              <a:gd name="connsiteX2" fmla="*/ 1143762 w 1144048"/>
              <a:gd name="connsiteY2" fmla="*/ 1090898 h 1632400"/>
              <a:gd name="connsiteX3" fmla="*/ 1055275 w 1144048"/>
              <a:gd name="connsiteY3" fmla="*/ 1375220 h 1632400"/>
              <a:gd name="connsiteX4" fmla="*/ 799529 w 1144048"/>
              <a:gd name="connsiteY4" fmla="*/ 1565720 h 1632400"/>
              <a:gd name="connsiteX5" fmla="*/ 402431 w 1144048"/>
              <a:gd name="connsiteY5" fmla="*/ 1632395 h 1632400"/>
              <a:gd name="connsiteX6" fmla="*/ 175832 w 1144048"/>
              <a:gd name="connsiteY6" fmla="*/ 1617917 h 1632400"/>
              <a:gd name="connsiteX7" fmla="*/ 0 w 1144048"/>
              <a:gd name="connsiteY7" fmla="*/ 1581817 h 1632400"/>
              <a:gd name="connsiteX8" fmla="*/ 0 w 1144048"/>
              <a:gd name="connsiteY8" fmla="*/ 1150239 h 1632400"/>
              <a:gd name="connsiteX9" fmla="*/ 51816 w 1144048"/>
              <a:gd name="connsiteY9" fmla="*/ 1150239 h 1632400"/>
              <a:gd name="connsiteX10" fmla="*/ 185166 w 1144048"/>
              <a:gd name="connsiteY10" fmla="*/ 1191768 h 1632400"/>
              <a:gd name="connsiteX11" fmla="*/ 340614 w 1144048"/>
              <a:gd name="connsiteY11" fmla="*/ 1211675 h 1632400"/>
              <a:gd name="connsiteX12" fmla="*/ 486823 w 1144048"/>
              <a:gd name="connsiteY12" fmla="*/ 1183100 h 1632400"/>
              <a:gd name="connsiteX13" fmla="*/ 562356 w 1144048"/>
              <a:gd name="connsiteY13" fmla="*/ 1091375 h 1632400"/>
              <a:gd name="connsiteX14" fmla="*/ 588074 w 1144048"/>
              <a:gd name="connsiteY14" fmla="*/ 918210 h 1632400"/>
              <a:gd name="connsiteX15" fmla="*/ 588074 w 1144048"/>
              <a:gd name="connsiteY15" fmla="*/ 384143 h 1632400"/>
              <a:gd name="connsiteX16" fmla="*/ 220123 w 1144048"/>
              <a:gd name="connsiteY16" fmla="*/ 384143 h 163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4048" h="1632400">
                <a:moveTo>
                  <a:pt x="220123" y="0"/>
                </a:moveTo>
                <a:lnTo>
                  <a:pt x="1144048" y="0"/>
                </a:lnTo>
                <a:lnTo>
                  <a:pt x="1143762" y="1090898"/>
                </a:lnTo>
                <a:cubicBezTo>
                  <a:pt x="1145410" y="1192692"/>
                  <a:pt x="1114406" y="1292343"/>
                  <a:pt x="1055275" y="1375220"/>
                </a:cubicBezTo>
                <a:cubicBezTo>
                  <a:pt x="996286" y="1457773"/>
                  <a:pt x="911035" y="1521266"/>
                  <a:pt x="799529" y="1565720"/>
                </a:cubicBezTo>
                <a:cubicBezTo>
                  <a:pt x="688022" y="1610173"/>
                  <a:pt x="555657" y="1632395"/>
                  <a:pt x="402431" y="1632395"/>
                </a:cubicBezTo>
                <a:cubicBezTo>
                  <a:pt x="326661" y="1632595"/>
                  <a:pt x="250961" y="1627756"/>
                  <a:pt x="175832" y="1617917"/>
                </a:cubicBezTo>
                <a:cubicBezTo>
                  <a:pt x="116315" y="1610820"/>
                  <a:pt x="57498" y="1598743"/>
                  <a:pt x="0" y="1581817"/>
                </a:cubicBezTo>
                <a:lnTo>
                  <a:pt x="0" y="1150239"/>
                </a:lnTo>
                <a:lnTo>
                  <a:pt x="51816" y="1150239"/>
                </a:lnTo>
                <a:cubicBezTo>
                  <a:pt x="77724" y="1164593"/>
                  <a:pt x="122174" y="1178433"/>
                  <a:pt x="185166" y="1191768"/>
                </a:cubicBezTo>
                <a:cubicBezTo>
                  <a:pt x="236190" y="1203570"/>
                  <a:pt x="288265" y="1210237"/>
                  <a:pt x="340614" y="1211675"/>
                </a:cubicBezTo>
                <a:cubicBezTo>
                  <a:pt x="404622" y="1211675"/>
                  <a:pt x="453359" y="1202150"/>
                  <a:pt x="486823" y="1183100"/>
                </a:cubicBezTo>
                <a:cubicBezTo>
                  <a:pt x="521835" y="1162164"/>
                  <a:pt x="548523" y="1129751"/>
                  <a:pt x="562356" y="1091375"/>
                </a:cubicBezTo>
                <a:cubicBezTo>
                  <a:pt x="579501" y="1049588"/>
                  <a:pt x="588074" y="991867"/>
                  <a:pt x="588074" y="918210"/>
                </a:cubicBezTo>
                <a:lnTo>
                  <a:pt x="588074" y="384143"/>
                </a:lnTo>
                <a:lnTo>
                  <a:pt x="220123" y="384143"/>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88" name="Picture Placeholder 87">
            <a:extLst>
              <a:ext uri="{FF2B5EF4-FFF2-40B4-BE49-F238E27FC236}">
                <a16:creationId xmlns:a16="http://schemas.microsoft.com/office/drawing/2014/main" id="{42EECF2A-D5C2-46F4-BCAA-7BD67DBE6580}"/>
              </a:ext>
            </a:extLst>
          </p:cNvPr>
          <p:cNvSpPr>
            <a:spLocks noGrp="1"/>
          </p:cNvSpPr>
          <p:nvPr>
            <p:ph type="pic" sz="quarter" idx="20"/>
          </p:nvPr>
        </p:nvSpPr>
        <p:spPr>
          <a:xfrm>
            <a:off x="9775599" y="1802731"/>
            <a:ext cx="2074257" cy="708828"/>
          </a:xfrm>
          <a:custGeom>
            <a:avLst/>
            <a:gdLst>
              <a:gd name="connsiteX0" fmla="*/ 0 w 1711262"/>
              <a:gd name="connsiteY0" fmla="*/ 0 h 1606677"/>
              <a:gd name="connsiteX1" fmla="*/ 545973 w 1711262"/>
              <a:gd name="connsiteY1" fmla="*/ 0 h 1606677"/>
              <a:gd name="connsiteX2" fmla="*/ 545973 w 1711262"/>
              <a:gd name="connsiteY2" fmla="*/ 603123 h 1606677"/>
              <a:gd name="connsiteX3" fmla="*/ 1028700 w 1711262"/>
              <a:gd name="connsiteY3" fmla="*/ 0 h 1606677"/>
              <a:gd name="connsiteX4" fmla="*/ 1628775 w 1711262"/>
              <a:gd name="connsiteY4" fmla="*/ 0 h 1606677"/>
              <a:gd name="connsiteX5" fmla="*/ 1014222 w 1711262"/>
              <a:gd name="connsiteY5" fmla="*/ 707803 h 1606677"/>
              <a:gd name="connsiteX6" fmla="*/ 1711262 w 1711262"/>
              <a:gd name="connsiteY6" fmla="*/ 1606677 h 1606677"/>
              <a:gd name="connsiteX7" fmla="*/ 1040130 w 1711262"/>
              <a:gd name="connsiteY7" fmla="*/ 1606677 h 1606677"/>
              <a:gd name="connsiteX8" fmla="*/ 596646 w 1711262"/>
              <a:gd name="connsiteY8" fmla="*/ 1005650 h 1606677"/>
              <a:gd name="connsiteX9" fmla="*/ 545973 w 1711262"/>
              <a:gd name="connsiteY9" fmla="*/ 1068229 h 1606677"/>
              <a:gd name="connsiteX10" fmla="*/ 545973 w 1711262"/>
              <a:gd name="connsiteY10" fmla="*/ 1606677 h 1606677"/>
              <a:gd name="connsiteX11" fmla="*/ 0 w 1711262"/>
              <a:gd name="connsiteY11"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1262" h="1606677">
                <a:moveTo>
                  <a:pt x="0" y="0"/>
                </a:moveTo>
                <a:lnTo>
                  <a:pt x="545973" y="0"/>
                </a:lnTo>
                <a:lnTo>
                  <a:pt x="545973" y="603123"/>
                </a:lnTo>
                <a:lnTo>
                  <a:pt x="1028700" y="0"/>
                </a:lnTo>
                <a:lnTo>
                  <a:pt x="1628775" y="0"/>
                </a:lnTo>
                <a:lnTo>
                  <a:pt x="1014222" y="707803"/>
                </a:lnTo>
                <a:lnTo>
                  <a:pt x="1711262" y="1606677"/>
                </a:lnTo>
                <a:lnTo>
                  <a:pt x="1040130" y="1606677"/>
                </a:lnTo>
                <a:lnTo>
                  <a:pt x="596646" y="1005650"/>
                </a:lnTo>
                <a:lnTo>
                  <a:pt x="545973" y="1068229"/>
                </a:lnTo>
                <a:lnTo>
                  <a:pt x="545973"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91" name="Picture Placeholder 90">
            <a:extLst>
              <a:ext uri="{FF2B5EF4-FFF2-40B4-BE49-F238E27FC236}">
                <a16:creationId xmlns:a16="http://schemas.microsoft.com/office/drawing/2014/main" id="{150D5523-0079-4AB1-885D-5BD1661CDF53}"/>
              </a:ext>
            </a:extLst>
          </p:cNvPr>
          <p:cNvSpPr>
            <a:spLocks noGrp="1"/>
          </p:cNvSpPr>
          <p:nvPr>
            <p:ph type="pic" sz="quarter" idx="21"/>
          </p:nvPr>
        </p:nvSpPr>
        <p:spPr>
          <a:xfrm>
            <a:off x="800679" y="2783951"/>
            <a:ext cx="1505412" cy="708828"/>
          </a:xfrm>
          <a:custGeom>
            <a:avLst/>
            <a:gdLst>
              <a:gd name="connsiteX0" fmla="*/ 0 w 1241965"/>
              <a:gd name="connsiteY0" fmla="*/ 0 h 1606677"/>
              <a:gd name="connsiteX1" fmla="*/ 554641 w 1241965"/>
              <a:gd name="connsiteY1" fmla="*/ 0 h 1606677"/>
              <a:gd name="connsiteX2" fmla="*/ 554641 w 1241965"/>
              <a:gd name="connsiteY2" fmla="*/ 1183672 h 1606677"/>
              <a:gd name="connsiteX3" fmla="*/ 1241965 w 1241965"/>
              <a:gd name="connsiteY3" fmla="*/ 1183672 h 1606677"/>
              <a:gd name="connsiteX4" fmla="*/ 1241965 w 1241965"/>
              <a:gd name="connsiteY4" fmla="*/ 1606677 h 1606677"/>
              <a:gd name="connsiteX5" fmla="*/ 0 w 1241965"/>
              <a:gd name="connsiteY5"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965" h="1606677">
                <a:moveTo>
                  <a:pt x="0" y="0"/>
                </a:moveTo>
                <a:lnTo>
                  <a:pt x="554641" y="0"/>
                </a:lnTo>
                <a:lnTo>
                  <a:pt x="554641" y="1183672"/>
                </a:lnTo>
                <a:lnTo>
                  <a:pt x="1241965" y="1183672"/>
                </a:lnTo>
                <a:lnTo>
                  <a:pt x="1241965"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94" name="Picture Placeholder 93">
            <a:extLst>
              <a:ext uri="{FF2B5EF4-FFF2-40B4-BE49-F238E27FC236}">
                <a16:creationId xmlns:a16="http://schemas.microsoft.com/office/drawing/2014/main" id="{044E2979-5FB4-49A0-913C-638697A1BEC3}"/>
              </a:ext>
            </a:extLst>
          </p:cNvPr>
          <p:cNvSpPr>
            <a:spLocks noGrp="1"/>
          </p:cNvSpPr>
          <p:nvPr>
            <p:ph type="pic" sz="quarter" idx="22"/>
          </p:nvPr>
        </p:nvSpPr>
        <p:spPr>
          <a:xfrm>
            <a:off x="2480158" y="2783950"/>
            <a:ext cx="2241665" cy="709038"/>
          </a:xfrm>
          <a:custGeom>
            <a:avLst/>
            <a:gdLst>
              <a:gd name="connsiteX0" fmla="*/ 0 w 1849374"/>
              <a:gd name="connsiteY0" fmla="*/ 0 h 1607153"/>
              <a:gd name="connsiteX1" fmla="*/ 588074 w 1849374"/>
              <a:gd name="connsiteY1" fmla="*/ 0 h 1607153"/>
              <a:gd name="connsiteX2" fmla="*/ 925830 w 1849374"/>
              <a:gd name="connsiteY2" fmla="*/ 762000 h 1607153"/>
              <a:gd name="connsiteX3" fmla="*/ 1267873 w 1849374"/>
              <a:gd name="connsiteY3" fmla="*/ 0 h 1607153"/>
              <a:gd name="connsiteX4" fmla="*/ 1848898 w 1849374"/>
              <a:gd name="connsiteY4" fmla="*/ 0 h 1607153"/>
              <a:gd name="connsiteX5" fmla="*/ 1849374 w 1849374"/>
              <a:gd name="connsiteY5" fmla="*/ 1606677 h 1607153"/>
              <a:gd name="connsiteX6" fmla="*/ 1328261 w 1849374"/>
              <a:gd name="connsiteY6" fmla="*/ 1606677 h 1607153"/>
              <a:gd name="connsiteX7" fmla="*/ 1328261 w 1849374"/>
              <a:gd name="connsiteY7" fmla="*/ 695325 h 1607153"/>
              <a:gd name="connsiteX8" fmla="*/ 1090898 w 1849374"/>
              <a:gd name="connsiteY8" fmla="*/ 1285875 h 1607153"/>
              <a:gd name="connsiteX9" fmla="*/ 736949 w 1849374"/>
              <a:gd name="connsiteY9" fmla="*/ 1285875 h 1607153"/>
              <a:gd name="connsiteX10" fmla="*/ 495300 w 1849374"/>
              <a:gd name="connsiteY10" fmla="*/ 695325 h 1607153"/>
              <a:gd name="connsiteX11" fmla="*/ 495300 w 1849374"/>
              <a:gd name="connsiteY11" fmla="*/ 1607153 h 1607153"/>
              <a:gd name="connsiteX12" fmla="*/ 0 w 1849374"/>
              <a:gd name="connsiteY12" fmla="*/ 1607153 h 160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9374" h="1607153">
                <a:moveTo>
                  <a:pt x="0" y="0"/>
                </a:moveTo>
                <a:lnTo>
                  <a:pt x="588074" y="0"/>
                </a:lnTo>
                <a:lnTo>
                  <a:pt x="925830" y="762000"/>
                </a:lnTo>
                <a:lnTo>
                  <a:pt x="1267873" y="0"/>
                </a:lnTo>
                <a:lnTo>
                  <a:pt x="1848898" y="0"/>
                </a:lnTo>
                <a:lnTo>
                  <a:pt x="1849374" y="1606677"/>
                </a:lnTo>
                <a:lnTo>
                  <a:pt x="1328261" y="1606677"/>
                </a:lnTo>
                <a:lnTo>
                  <a:pt x="1328261" y="695325"/>
                </a:lnTo>
                <a:lnTo>
                  <a:pt x="1090898" y="1285875"/>
                </a:lnTo>
                <a:lnTo>
                  <a:pt x="736949" y="1285875"/>
                </a:lnTo>
                <a:lnTo>
                  <a:pt x="495300" y="695325"/>
                </a:lnTo>
                <a:lnTo>
                  <a:pt x="495300" y="1607153"/>
                </a:lnTo>
                <a:lnTo>
                  <a:pt x="0" y="1607153"/>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97" name="Picture Placeholder 96">
            <a:extLst>
              <a:ext uri="{FF2B5EF4-FFF2-40B4-BE49-F238E27FC236}">
                <a16:creationId xmlns:a16="http://schemas.microsoft.com/office/drawing/2014/main" id="{CC1C60FA-D73C-46E4-BD47-51B4210DD17B}"/>
              </a:ext>
            </a:extLst>
          </p:cNvPr>
          <p:cNvSpPr>
            <a:spLocks noGrp="1"/>
          </p:cNvSpPr>
          <p:nvPr>
            <p:ph type="pic" sz="quarter" idx="23"/>
          </p:nvPr>
        </p:nvSpPr>
        <p:spPr>
          <a:xfrm>
            <a:off x="5139716" y="2783950"/>
            <a:ext cx="1892531" cy="708828"/>
          </a:xfrm>
          <a:custGeom>
            <a:avLst/>
            <a:gdLst>
              <a:gd name="connsiteX0" fmla="*/ 0 w 1561338"/>
              <a:gd name="connsiteY0" fmla="*/ 0 h 1606677"/>
              <a:gd name="connsiteX1" fmla="*/ 528733 w 1561338"/>
              <a:gd name="connsiteY1" fmla="*/ 0 h 1606677"/>
              <a:gd name="connsiteX2" fmla="*/ 1073563 w 1561338"/>
              <a:gd name="connsiteY2" fmla="*/ 788765 h 1606677"/>
              <a:gd name="connsiteX3" fmla="*/ 1073563 w 1561338"/>
              <a:gd name="connsiteY3" fmla="*/ 0 h 1606677"/>
              <a:gd name="connsiteX4" fmla="*/ 1561338 w 1561338"/>
              <a:gd name="connsiteY4" fmla="*/ 0 h 1606677"/>
              <a:gd name="connsiteX5" fmla="*/ 1561338 w 1561338"/>
              <a:gd name="connsiteY5" fmla="*/ 1606677 h 1606677"/>
              <a:gd name="connsiteX6" fmla="*/ 1054227 w 1561338"/>
              <a:gd name="connsiteY6" fmla="*/ 1606677 h 1606677"/>
              <a:gd name="connsiteX7" fmla="*/ 486632 w 1561338"/>
              <a:gd name="connsiteY7" fmla="*/ 794195 h 1606677"/>
              <a:gd name="connsiteX8" fmla="*/ 486632 w 1561338"/>
              <a:gd name="connsiteY8" fmla="*/ 1606677 h 1606677"/>
              <a:gd name="connsiteX9" fmla="*/ 0 w 1561338"/>
              <a:gd name="connsiteY9"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338" h="1606677">
                <a:moveTo>
                  <a:pt x="0" y="0"/>
                </a:moveTo>
                <a:lnTo>
                  <a:pt x="528733" y="0"/>
                </a:lnTo>
                <a:lnTo>
                  <a:pt x="1073563" y="788765"/>
                </a:lnTo>
                <a:lnTo>
                  <a:pt x="1073563" y="0"/>
                </a:lnTo>
                <a:lnTo>
                  <a:pt x="1561338" y="0"/>
                </a:lnTo>
                <a:lnTo>
                  <a:pt x="1561338" y="1606677"/>
                </a:lnTo>
                <a:lnTo>
                  <a:pt x="1054227" y="1606677"/>
                </a:lnTo>
                <a:lnTo>
                  <a:pt x="486632" y="794195"/>
                </a:lnTo>
                <a:lnTo>
                  <a:pt x="486632"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00" name="Picture Placeholder 99">
            <a:extLst>
              <a:ext uri="{FF2B5EF4-FFF2-40B4-BE49-F238E27FC236}">
                <a16:creationId xmlns:a16="http://schemas.microsoft.com/office/drawing/2014/main" id="{8EAFEEF1-38B5-42C9-AAC6-F38F86824F48}"/>
              </a:ext>
            </a:extLst>
          </p:cNvPr>
          <p:cNvSpPr>
            <a:spLocks noGrp="1"/>
          </p:cNvSpPr>
          <p:nvPr>
            <p:ph type="pic" sz="quarter" idx="24"/>
          </p:nvPr>
        </p:nvSpPr>
        <p:spPr>
          <a:xfrm>
            <a:off x="7341290" y="2769243"/>
            <a:ext cx="2105544" cy="738328"/>
          </a:xfrm>
          <a:custGeom>
            <a:avLst/>
            <a:gdLst>
              <a:gd name="connsiteX0" fmla="*/ 869633 w 1737074"/>
              <a:gd name="connsiteY0" fmla="*/ 406146 h 1673543"/>
              <a:gd name="connsiteX1" fmla="*/ 643604 w 1737074"/>
              <a:gd name="connsiteY1" fmla="*/ 515684 h 1673543"/>
              <a:gd name="connsiteX2" fmla="*/ 569690 w 1737074"/>
              <a:gd name="connsiteY2" fmla="*/ 844868 h 1673543"/>
              <a:gd name="connsiteX3" fmla="*/ 647414 w 1737074"/>
              <a:gd name="connsiteY3" fmla="*/ 1172337 h 1673543"/>
              <a:gd name="connsiteX4" fmla="*/ 869633 w 1737074"/>
              <a:gd name="connsiteY4" fmla="*/ 1282922 h 1673543"/>
              <a:gd name="connsiteX5" fmla="*/ 1095185 w 1737074"/>
              <a:gd name="connsiteY5" fmla="*/ 1179386 h 1673543"/>
              <a:gd name="connsiteX6" fmla="*/ 1167479 w 1737074"/>
              <a:gd name="connsiteY6" fmla="*/ 843820 h 1673543"/>
              <a:gd name="connsiteX7" fmla="*/ 1095185 w 1737074"/>
              <a:gd name="connsiteY7" fmla="*/ 510921 h 1673543"/>
              <a:gd name="connsiteX8" fmla="*/ 869633 w 1737074"/>
              <a:gd name="connsiteY8" fmla="*/ 406146 h 1673543"/>
              <a:gd name="connsiteX9" fmla="*/ 868585 w 1737074"/>
              <a:gd name="connsiteY9" fmla="*/ 0 h 1673543"/>
              <a:gd name="connsiteX10" fmla="*/ 1316260 w 1737074"/>
              <a:gd name="connsiteY10" fmla="*/ 107918 h 1673543"/>
              <a:gd name="connsiteX11" fmla="*/ 1626489 w 1737074"/>
              <a:gd name="connsiteY11" fmla="*/ 408432 h 1673543"/>
              <a:gd name="connsiteX12" fmla="*/ 1737074 w 1737074"/>
              <a:gd name="connsiteY12" fmla="*/ 837057 h 1673543"/>
              <a:gd name="connsiteX13" fmla="*/ 1632299 w 1737074"/>
              <a:gd name="connsiteY13" fmla="*/ 1273493 h 1673543"/>
              <a:gd name="connsiteX14" fmla="*/ 1330166 w 1737074"/>
              <a:gd name="connsiteY14" fmla="*/ 1568768 h 1673543"/>
              <a:gd name="connsiteX15" fmla="*/ 868871 w 1737074"/>
              <a:gd name="connsiteY15" fmla="*/ 1673543 h 1673543"/>
              <a:gd name="connsiteX16" fmla="*/ 405479 w 1737074"/>
              <a:gd name="connsiteY16" fmla="*/ 1569911 h 1673543"/>
              <a:gd name="connsiteX17" fmla="*/ 104775 w 1737074"/>
              <a:gd name="connsiteY17" fmla="*/ 1276350 h 1673543"/>
              <a:gd name="connsiteX18" fmla="*/ 0 w 1737074"/>
              <a:gd name="connsiteY18" fmla="*/ 837343 h 1673543"/>
              <a:gd name="connsiteX19" fmla="*/ 110014 w 1737074"/>
              <a:gd name="connsiteY19" fmla="*/ 405670 h 1673543"/>
              <a:gd name="connsiteX20" fmla="*/ 419767 w 1737074"/>
              <a:gd name="connsiteY20" fmla="*/ 106299 h 1673543"/>
              <a:gd name="connsiteX21" fmla="*/ 868585 w 1737074"/>
              <a:gd name="connsiteY21" fmla="*/ 0 h 1673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37074" h="1673543">
                <a:moveTo>
                  <a:pt x="869633" y="406146"/>
                </a:moveTo>
                <a:cubicBezTo>
                  <a:pt x="768032" y="406146"/>
                  <a:pt x="692689" y="442658"/>
                  <a:pt x="643604" y="515684"/>
                </a:cubicBezTo>
                <a:cubicBezTo>
                  <a:pt x="594519" y="588709"/>
                  <a:pt x="569881" y="698437"/>
                  <a:pt x="569690" y="844868"/>
                </a:cubicBezTo>
                <a:cubicBezTo>
                  <a:pt x="569690" y="989457"/>
                  <a:pt x="595598" y="1098614"/>
                  <a:pt x="647414" y="1172337"/>
                </a:cubicBezTo>
                <a:cubicBezTo>
                  <a:pt x="699230" y="1246061"/>
                  <a:pt x="773303" y="1282922"/>
                  <a:pt x="869633" y="1282922"/>
                </a:cubicBezTo>
                <a:cubicBezTo>
                  <a:pt x="971864" y="1282922"/>
                  <a:pt x="1047055" y="1248413"/>
                  <a:pt x="1095185" y="1179386"/>
                </a:cubicBezTo>
                <a:cubicBezTo>
                  <a:pt x="1143314" y="1110358"/>
                  <a:pt x="1167413" y="998506"/>
                  <a:pt x="1167479" y="843820"/>
                </a:cubicBezTo>
                <a:cubicBezTo>
                  <a:pt x="1167479" y="691991"/>
                  <a:pt x="1143381" y="581025"/>
                  <a:pt x="1095185" y="510921"/>
                </a:cubicBezTo>
                <a:cubicBezTo>
                  <a:pt x="1046988" y="440817"/>
                  <a:pt x="971807" y="405892"/>
                  <a:pt x="869633" y="406146"/>
                </a:cubicBezTo>
                <a:close/>
                <a:moveTo>
                  <a:pt x="868585" y="0"/>
                </a:moveTo>
                <a:cubicBezTo>
                  <a:pt x="1034063" y="0"/>
                  <a:pt x="1183291" y="35973"/>
                  <a:pt x="1316260" y="107918"/>
                </a:cubicBezTo>
                <a:cubicBezTo>
                  <a:pt x="1446057" y="176666"/>
                  <a:pt x="1553651" y="280886"/>
                  <a:pt x="1626489" y="408432"/>
                </a:cubicBezTo>
                <a:cubicBezTo>
                  <a:pt x="1700213" y="536829"/>
                  <a:pt x="1737074" y="679704"/>
                  <a:pt x="1737074" y="837057"/>
                </a:cubicBezTo>
                <a:cubicBezTo>
                  <a:pt x="1737074" y="1001078"/>
                  <a:pt x="1702146" y="1146553"/>
                  <a:pt x="1632299" y="1273493"/>
                </a:cubicBezTo>
                <a:cubicBezTo>
                  <a:pt x="1563053" y="1399670"/>
                  <a:pt x="1457897" y="1502435"/>
                  <a:pt x="1330166" y="1568768"/>
                </a:cubicBezTo>
                <a:cubicBezTo>
                  <a:pt x="1198912" y="1638614"/>
                  <a:pt x="1045150" y="1673543"/>
                  <a:pt x="868871" y="1673543"/>
                </a:cubicBezTo>
                <a:cubicBezTo>
                  <a:pt x="690436" y="1673543"/>
                  <a:pt x="535972" y="1638995"/>
                  <a:pt x="405479" y="1569911"/>
                </a:cubicBezTo>
                <a:cubicBezTo>
                  <a:pt x="278186" y="1504274"/>
                  <a:pt x="173456" y="1402033"/>
                  <a:pt x="104775" y="1276350"/>
                </a:cubicBezTo>
                <a:cubicBezTo>
                  <a:pt x="34925" y="1149353"/>
                  <a:pt x="0" y="1003011"/>
                  <a:pt x="0" y="837343"/>
                </a:cubicBezTo>
                <a:cubicBezTo>
                  <a:pt x="0" y="678592"/>
                  <a:pt x="36671" y="534702"/>
                  <a:pt x="110014" y="405670"/>
                </a:cubicBezTo>
                <a:cubicBezTo>
                  <a:pt x="182235" y="278097"/>
                  <a:pt x="289807" y="174130"/>
                  <a:pt x="419767" y="106299"/>
                </a:cubicBezTo>
                <a:cubicBezTo>
                  <a:pt x="552672" y="35433"/>
                  <a:pt x="702278" y="0"/>
                  <a:pt x="868585" y="0"/>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03" name="Picture Placeholder 102">
            <a:extLst>
              <a:ext uri="{FF2B5EF4-FFF2-40B4-BE49-F238E27FC236}">
                <a16:creationId xmlns:a16="http://schemas.microsoft.com/office/drawing/2014/main" id="{2F3A1152-691E-46D0-9B58-A71380889819}"/>
              </a:ext>
            </a:extLst>
          </p:cNvPr>
          <p:cNvSpPr>
            <a:spLocks noGrp="1"/>
          </p:cNvSpPr>
          <p:nvPr>
            <p:ph type="pic" sz="quarter" idx="25"/>
          </p:nvPr>
        </p:nvSpPr>
        <p:spPr>
          <a:xfrm>
            <a:off x="9746420" y="2783950"/>
            <a:ext cx="1773497" cy="708996"/>
          </a:xfrm>
          <a:custGeom>
            <a:avLst/>
            <a:gdLst>
              <a:gd name="connsiteX0" fmla="*/ 536258 w 1463135"/>
              <a:gd name="connsiteY0" fmla="*/ 378809 h 1607058"/>
              <a:gd name="connsiteX1" fmla="*/ 536258 w 1463135"/>
              <a:gd name="connsiteY1" fmla="*/ 750951 h 1607058"/>
              <a:gd name="connsiteX2" fmla="*/ 636651 w 1463135"/>
              <a:gd name="connsiteY2" fmla="*/ 750951 h 1607058"/>
              <a:gd name="connsiteX3" fmla="*/ 816769 w 1463135"/>
              <a:gd name="connsiteY3" fmla="*/ 731901 h 1607058"/>
              <a:gd name="connsiteX4" fmla="*/ 898303 w 1463135"/>
              <a:gd name="connsiteY4" fmla="*/ 669893 h 1607058"/>
              <a:gd name="connsiteX5" fmla="*/ 924687 w 1463135"/>
              <a:gd name="connsiteY5" fmla="*/ 550259 h 1607058"/>
              <a:gd name="connsiteX6" fmla="*/ 677609 w 1463135"/>
              <a:gd name="connsiteY6" fmla="*/ 378809 h 1607058"/>
              <a:gd name="connsiteX7" fmla="*/ 0 w 1463135"/>
              <a:gd name="connsiteY7" fmla="*/ 0 h 1607058"/>
              <a:gd name="connsiteX8" fmla="*/ 601028 w 1463135"/>
              <a:gd name="connsiteY8" fmla="*/ 0 h 1607058"/>
              <a:gd name="connsiteX9" fmla="*/ 1259205 w 1463135"/>
              <a:gd name="connsiteY9" fmla="*/ 123825 h 1607058"/>
              <a:gd name="connsiteX10" fmla="*/ 1463135 w 1463135"/>
              <a:gd name="connsiteY10" fmla="*/ 526542 h 1607058"/>
              <a:gd name="connsiteX11" fmla="*/ 1377410 w 1463135"/>
              <a:gd name="connsiteY11" fmla="*/ 838390 h 1607058"/>
              <a:gd name="connsiteX12" fmla="*/ 1139285 w 1463135"/>
              <a:gd name="connsiteY12" fmla="*/ 1047940 h 1607058"/>
              <a:gd name="connsiteX13" fmla="*/ 794004 w 1463135"/>
              <a:gd name="connsiteY13" fmla="*/ 1121283 h 1607058"/>
              <a:gd name="connsiteX14" fmla="*/ 549212 w 1463135"/>
              <a:gd name="connsiteY14" fmla="*/ 1121283 h 1607058"/>
              <a:gd name="connsiteX15" fmla="*/ 549212 w 1463135"/>
              <a:gd name="connsiteY15" fmla="*/ 1607058 h 1607058"/>
              <a:gd name="connsiteX16" fmla="*/ 0 w 1463135"/>
              <a:gd name="connsiteY16" fmla="*/ 1607058 h 160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63135" h="1607058">
                <a:moveTo>
                  <a:pt x="536258" y="378809"/>
                </a:moveTo>
                <a:lnTo>
                  <a:pt x="536258" y="750951"/>
                </a:lnTo>
                <a:lnTo>
                  <a:pt x="636651" y="750951"/>
                </a:lnTo>
                <a:cubicBezTo>
                  <a:pt x="720090" y="750951"/>
                  <a:pt x="780129" y="744601"/>
                  <a:pt x="816769" y="731901"/>
                </a:cubicBezTo>
                <a:cubicBezTo>
                  <a:pt x="850492" y="721655"/>
                  <a:pt x="879421" y="699654"/>
                  <a:pt x="898303" y="669893"/>
                </a:cubicBezTo>
                <a:cubicBezTo>
                  <a:pt x="915955" y="641254"/>
                  <a:pt x="924751" y="601377"/>
                  <a:pt x="924687" y="550259"/>
                </a:cubicBezTo>
                <a:cubicBezTo>
                  <a:pt x="924687" y="435959"/>
                  <a:pt x="842327" y="378809"/>
                  <a:pt x="677609" y="378809"/>
                </a:cubicBezTo>
                <a:close/>
                <a:moveTo>
                  <a:pt x="0" y="0"/>
                </a:moveTo>
                <a:lnTo>
                  <a:pt x="601028" y="0"/>
                </a:lnTo>
                <a:cubicBezTo>
                  <a:pt x="903796" y="0"/>
                  <a:pt x="1123188" y="41275"/>
                  <a:pt x="1259205" y="123825"/>
                </a:cubicBezTo>
                <a:cubicBezTo>
                  <a:pt x="1395222" y="206375"/>
                  <a:pt x="1463202" y="340614"/>
                  <a:pt x="1463135" y="526542"/>
                </a:cubicBezTo>
                <a:cubicBezTo>
                  <a:pt x="1463135" y="643826"/>
                  <a:pt x="1434560" y="747776"/>
                  <a:pt x="1377410" y="838390"/>
                </a:cubicBezTo>
                <a:cubicBezTo>
                  <a:pt x="1319908" y="929742"/>
                  <a:pt x="1237212" y="1002516"/>
                  <a:pt x="1139285" y="1047940"/>
                </a:cubicBezTo>
                <a:cubicBezTo>
                  <a:pt x="1037111" y="1096775"/>
                  <a:pt x="922020" y="1121216"/>
                  <a:pt x="794004" y="1121283"/>
                </a:cubicBezTo>
                <a:lnTo>
                  <a:pt x="549212" y="1121283"/>
                </a:lnTo>
                <a:lnTo>
                  <a:pt x="549212" y="1607058"/>
                </a:lnTo>
                <a:lnTo>
                  <a:pt x="0" y="1607058"/>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06" name="Picture Placeholder 105">
            <a:extLst>
              <a:ext uri="{FF2B5EF4-FFF2-40B4-BE49-F238E27FC236}">
                <a16:creationId xmlns:a16="http://schemas.microsoft.com/office/drawing/2014/main" id="{298B9CE5-47C1-4E0F-9787-F8499AC4F7E0}"/>
              </a:ext>
            </a:extLst>
          </p:cNvPr>
          <p:cNvSpPr>
            <a:spLocks noGrp="1"/>
          </p:cNvSpPr>
          <p:nvPr>
            <p:ph type="pic" sz="quarter" idx="26"/>
          </p:nvPr>
        </p:nvSpPr>
        <p:spPr>
          <a:xfrm>
            <a:off x="664146" y="3719078"/>
            <a:ext cx="2107095" cy="939698"/>
          </a:xfrm>
          <a:custGeom>
            <a:avLst/>
            <a:gdLst>
              <a:gd name="connsiteX0" fmla="*/ 867577 w 1738353"/>
              <a:gd name="connsiteY0" fmla="*/ 405670 h 2129981"/>
              <a:gd name="connsiteX1" fmla="*/ 569730 w 1738353"/>
              <a:gd name="connsiteY1" fmla="*/ 843820 h 2129981"/>
              <a:gd name="connsiteX2" fmla="*/ 646883 w 1738353"/>
              <a:gd name="connsiteY2" fmla="*/ 1171289 h 2129981"/>
              <a:gd name="connsiteX3" fmla="*/ 867577 w 1738353"/>
              <a:gd name="connsiteY3" fmla="*/ 1282922 h 2129981"/>
              <a:gd name="connsiteX4" fmla="*/ 1096177 w 1738353"/>
              <a:gd name="connsiteY4" fmla="*/ 1180433 h 2129981"/>
              <a:gd name="connsiteX5" fmla="*/ 1168567 w 1738353"/>
              <a:gd name="connsiteY5" fmla="*/ 843820 h 2129981"/>
              <a:gd name="connsiteX6" fmla="*/ 1168948 w 1738353"/>
              <a:gd name="connsiteY6" fmla="*/ 843820 h 2129981"/>
              <a:gd name="connsiteX7" fmla="*/ 1094558 w 1738353"/>
              <a:gd name="connsiteY7" fmla="*/ 509873 h 2129981"/>
              <a:gd name="connsiteX8" fmla="*/ 867577 w 1738353"/>
              <a:gd name="connsiteY8" fmla="*/ 405670 h 2129981"/>
              <a:gd name="connsiteX9" fmla="*/ 866815 w 1738353"/>
              <a:gd name="connsiteY9" fmla="*/ 0 h 2129981"/>
              <a:gd name="connsiteX10" fmla="*/ 1316300 w 1738353"/>
              <a:gd name="connsiteY10" fmla="*/ 107347 h 2129981"/>
              <a:gd name="connsiteX11" fmla="*/ 1627577 w 1738353"/>
              <a:gd name="connsiteY11" fmla="*/ 407289 h 2129981"/>
              <a:gd name="connsiteX12" fmla="*/ 1738353 w 1738353"/>
              <a:gd name="connsiteY12" fmla="*/ 837343 h 2129981"/>
              <a:gd name="connsiteX13" fmla="*/ 1593192 w 1738353"/>
              <a:gd name="connsiteY13" fmla="*/ 1325023 h 2129981"/>
              <a:gd name="connsiteX14" fmla="*/ 1196666 w 1738353"/>
              <a:gd name="connsiteY14" fmla="*/ 1614202 h 2129981"/>
              <a:gd name="connsiteX15" fmla="*/ 1251721 w 1738353"/>
              <a:gd name="connsiteY15" fmla="*/ 1726978 h 2129981"/>
              <a:gd name="connsiteX16" fmla="*/ 1397358 w 1738353"/>
              <a:gd name="connsiteY16" fmla="*/ 1759839 h 2129981"/>
              <a:gd name="connsiteX17" fmla="*/ 1529565 w 1738353"/>
              <a:gd name="connsiteY17" fmla="*/ 1747457 h 2129981"/>
              <a:gd name="connsiteX18" fmla="*/ 1623958 w 1738353"/>
              <a:gd name="connsiteY18" fmla="*/ 1724216 h 2129981"/>
              <a:gd name="connsiteX19" fmla="*/ 1671583 w 1738353"/>
              <a:gd name="connsiteY19" fmla="*/ 1724216 h 2129981"/>
              <a:gd name="connsiteX20" fmla="*/ 1671583 w 1738353"/>
              <a:gd name="connsiteY20" fmla="*/ 2080355 h 2129981"/>
              <a:gd name="connsiteX21" fmla="*/ 1254006 w 1738353"/>
              <a:gd name="connsiteY21" fmla="*/ 2129981 h 2129981"/>
              <a:gd name="connsiteX22" fmla="*/ 873673 w 1738353"/>
              <a:gd name="connsiteY22" fmla="*/ 2007489 h 2129981"/>
              <a:gd name="connsiteX23" fmla="*/ 721273 w 1738353"/>
              <a:gd name="connsiteY23" fmla="*/ 1655064 h 2129981"/>
              <a:gd name="connsiteX24" fmla="*/ 435523 w 1738353"/>
              <a:gd name="connsiteY24" fmla="*/ 1575816 h 2129981"/>
              <a:gd name="connsiteX25" fmla="*/ 202923 w 1738353"/>
              <a:gd name="connsiteY25" fmla="*/ 1402747 h 2129981"/>
              <a:gd name="connsiteX26" fmla="*/ 52332 w 1738353"/>
              <a:gd name="connsiteY26" fmla="*/ 1149668 h 2129981"/>
              <a:gd name="connsiteX27" fmla="*/ 40 w 1738353"/>
              <a:gd name="connsiteY27" fmla="*/ 837343 h 2129981"/>
              <a:gd name="connsiteX28" fmla="*/ 109006 w 1738353"/>
              <a:gd name="connsiteY28" fmla="*/ 407289 h 2129981"/>
              <a:gd name="connsiteX29" fmla="*/ 417045 w 1738353"/>
              <a:gd name="connsiteY29" fmla="*/ 107918 h 2129981"/>
              <a:gd name="connsiteX30" fmla="*/ 866815 w 1738353"/>
              <a:gd name="connsiteY30" fmla="*/ 0 h 212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38353" h="2129981">
                <a:moveTo>
                  <a:pt x="867577" y="405670"/>
                </a:moveTo>
                <a:cubicBezTo>
                  <a:pt x="669012" y="405670"/>
                  <a:pt x="569730" y="551719"/>
                  <a:pt x="569730" y="843820"/>
                </a:cubicBezTo>
                <a:cubicBezTo>
                  <a:pt x="569730" y="987647"/>
                  <a:pt x="595448" y="1096804"/>
                  <a:pt x="646883" y="1171289"/>
                </a:cubicBezTo>
                <a:cubicBezTo>
                  <a:pt x="698318" y="1245775"/>
                  <a:pt x="771882" y="1282989"/>
                  <a:pt x="867577" y="1282922"/>
                </a:cubicBezTo>
                <a:cubicBezTo>
                  <a:pt x="971847" y="1282922"/>
                  <a:pt x="1048047" y="1248756"/>
                  <a:pt x="1096177" y="1180433"/>
                </a:cubicBezTo>
                <a:cubicBezTo>
                  <a:pt x="1144307" y="1112111"/>
                  <a:pt x="1168443" y="999906"/>
                  <a:pt x="1168567" y="843820"/>
                </a:cubicBezTo>
                <a:lnTo>
                  <a:pt x="1168948" y="843820"/>
                </a:lnTo>
                <a:cubicBezTo>
                  <a:pt x="1168948" y="690531"/>
                  <a:pt x="1144155" y="579215"/>
                  <a:pt x="1094558" y="509873"/>
                </a:cubicBezTo>
                <a:cubicBezTo>
                  <a:pt x="1044961" y="440531"/>
                  <a:pt x="969304" y="405796"/>
                  <a:pt x="867577" y="405670"/>
                </a:cubicBezTo>
                <a:close/>
                <a:moveTo>
                  <a:pt x="866815" y="0"/>
                </a:moveTo>
                <a:cubicBezTo>
                  <a:pt x="1032998" y="0"/>
                  <a:pt x="1182826" y="35782"/>
                  <a:pt x="1316300" y="107347"/>
                </a:cubicBezTo>
                <a:cubicBezTo>
                  <a:pt x="1446402" y="175784"/>
                  <a:pt x="1554368" y="279811"/>
                  <a:pt x="1627577" y="407289"/>
                </a:cubicBezTo>
                <a:cubicBezTo>
                  <a:pt x="1701367" y="535813"/>
                  <a:pt x="1738286" y="679164"/>
                  <a:pt x="1738353" y="837343"/>
                </a:cubicBezTo>
                <a:cubicBezTo>
                  <a:pt x="1738353" y="1024347"/>
                  <a:pt x="1689966" y="1186910"/>
                  <a:pt x="1593192" y="1325023"/>
                </a:cubicBezTo>
                <a:cubicBezTo>
                  <a:pt x="1496418" y="1463135"/>
                  <a:pt x="1364239" y="1559528"/>
                  <a:pt x="1196666" y="1614202"/>
                </a:cubicBezTo>
                <a:cubicBezTo>
                  <a:pt x="1200286" y="1667475"/>
                  <a:pt x="1218640" y="1705070"/>
                  <a:pt x="1251721" y="1726978"/>
                </a:cubicBezTo>
                <a:cubicBezTo>
                  <a:pt x="1284801" y="1748885"/>
                  <a:pt x="1333350" y="1759839"/>
                  <a:pt x="1397358" y="1759839"/>
                </a:cubicBezTo>
                <a:cubicBezTo>
                  <a:pt x="1441716" y="1759744"/>
                  <a:pt x="1485969" y="1755600"/>
                  <a:pt x="1529565" y="1747457"/>
                </a:cubicBezTo>
                <a:cubicBezTo>
                  <a:pt x="1561645" y="1742466"/>
                  <a:pt x="1593230" y="1734684"/>
                  <a:pt x="1623958" y="1724216"/>
                </a:cubicBezTo>
                <a:lnTo>
                  <a:pt x="1671583" y="1724216"/>
                </a:lnTo>
                <a:lnTo>
                  <a:pt x="1671583" y="2080355"/>
                </a:lnTo>
                <a:cubicBezTo>
                  <a:pt x="1552901" y="2113436"/>
                  <a:pt x="1413712" y="2129981"/>
                  <a:pt x="1254006" y="2129981"/>
                </a:cubicBezTo>
                <a:cubicBezTo>
                  <a:pt x="1092205" y="2129981"/>
                  <a:pt x="965428" y="2089147"/>
                  <a:pt x="873673" y="2007489"/>
                </a:cubicBezTo>
                <a:cubicBezTo>
                  <a:pt x="781916" y="1925831"/>
                  <a:pt x="731115" y="1808350"/>
                  <a:pt x="721273" y="1655064"/>
                </a:cubicBezTo>
                <a:cubicBezTo>
                  <a:pt x="622134" y="1645491"/>
                  <a:pt x="525430" y="1618679"/>
                  <a:pt x="435523" y="1575816"/>
                </a:cubicBezTo>
                <a:cubicBezTo>
                  <a:pt x="347317" y="1534058"/>
                  <a:pt x="268260" y="1475242"/>
                  <a:pt x="202923" y="1402747"/>
                </a:cubicBezTo>
                <a:cubicBezTo>
                  <a:pt x="136782" y="1328957"/>
                  <a:pt x="85635" y="1242994"/>
                  <a:pt x="52332" y="1149668"/>
                </a:cubicBezTo>
                <a:cubicBezTo>
                  <a:pt x="16752" y="1049426"/>
                  <a:pt x="-948" y="943709"/>
                  <a:pt x="40" y="837343"/>
                </a:cubicBezTo>
                <a:cubicBezTo>
                  <a:pt x="40" y="678592"/>
                  <a:pt x="36362" y="535241"/>
                  <a:pt x="109006" y="407289"/>
                </a:cubicBezTo>
                <a:cubicBezTo>
                  <a:pt x="181091" y="280208"/>
                  <a:pt x="287959" y="176348"/>
                  <a:pt x="417045" y="107918"/>
                </a:cubicBezTo>
                <a:cubicBezTo>
                  <a:pt x="549823" y="35973"/>
                  <a:pt x="699747" y="0"/>
                  <a:pt x="866815" y="0"/>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09" name="Picture Placeholder 108">
            <a:extLst>
              <a:ext uri="{FF2B5EF4-FFF2-40B4-BE49-F238E27FC236}">
                <a16:creationId xmlns:a16="http://schemas.microsoft.com/office/drawing/2014/main" id="{580C4ACD-4E7C-4BF9-884D-E173DE614CB1}"/>
              </a:ext>
            </a:extLst>
          </p:cNvPr>
          <p:cNvSpPr>
            <a:spLocks noGrp="1"/>
          </p:cNvSpPr>
          <p:nvPr>
            <p:ph type="pic" sz="quarter" idx="27"/>
          </p:nvPr>
        </p:nvSpPr>
        <p:spPr>
          <a:xfrm>
            <a:off x="3223490" y="3750463"/>
            <a:ext cx="2070331" cy="708828"/>
          </a:xfrm>
          <a:custGeom>
            <a:avLst/>
            <a:gdLst>
              <a:gd name="connsiteX0" fmla="*/ 543782 w 1708023"/>
              <a:gd name="connsiteY0" fmla="*/ 395954 h 1606677"/>
              <a:gd name="connsiteX1" fmla="*/ 543782 w 1708023"/>
              <a:gd name="connsiteY1" fmla="*/ 681704 h 1606677"/>
              <a:gd name="connsiteX2" fmla="*/ 636651 w 1708023"/>
              <a:gd name="connsiteY2" fmla="*/ 681704 h 1606677"/>
              <a:gd name="connsiteX3" fmla="*/ 867537 w 1708023"/>
              <a:gd name="connsiteY3" fmla="*/ 647224 h 1606677"/>
              <a:gd name="connsiteX4" fmla="*/ 936593 w 1708023"/>
              <a:gd name="connsiteY4" fmla="*/ 528733 h 1606677"/>
              <a:gd name="connsiteX5" fmla="*/ 936498 w 1708023"/>
              <a:gd name="connsiteY5" fmla="*/ 528733 h 1606677"/>
              <a:gd name="connsiteX6" fmla="*/ 909542 w 1708023"/>
              <a:gd name="connsiteY6" fmla="*/ 448342 h 1606677"/>
              <a:gd name="connsiteX7" fmla="*/ 832390 w 1708023"/>
              <a:gd name="connsiteY7" fmla="*/ 407861 h 1606677"/>
              <a:gd name="connsiteX8" fmla="*/ 659130 w 1708023"/>
              <a:gd name="connsiteY8" fmla="*/ 395954 h 1606677"/>
              <a:gd name="connsiteX9" fmla="*/ 0 w 1708023"/>
              <a:gd name="connsiteY9" fmla="*/ 0 h 1606677"/>
              <a:gd name="connsiteX10" fmla="*/ 814673 w 1708023"/>
              <a:gd name="connsiteY10" fmla="*/ 0 h 1606677"/>
              <a:gd name="connsiteX11" fmla="*/ 1312640 w 1708023"/>
              <a:gd name="connsiteY11" fmla="*/ 107918 h 1606677"/>
              <a:gd name="connsiteX12" fmla="*/ 1484662 w 1708023"/>
              <a:gd name="connsiteY12" fmla="*/ 429482 h 1606677"/>
              <a:gd name="connsiteX13" fmla="*/ 1411319 w 1708023"/>
              <a:gd name="connsiteY13" fmla="*/ 715232 h 1606677"/>
              <a:gd name="connsiteX14" fmla="*/ 1163669 w 1708023"/>
              <a:gd name="connsiteY14" fmla="*/ 925640 h 1606677"/>
              <a:gd name="connsiteX15" fmla="*/ 1708023 w 1708023"/>
              <a:gd name="connsiteY15" fmla="*/ 1606677 h 1606677"/>
              <a:gd name="connsiteX16" fmla="*/ 1048798 w 1708023"/>
              <a:gd name="connsiteY16" fmla="*/ 1606677 h 1606677"/>
              <a:gd name="connsiteX17" fmla="*/ 626936 w 1708023"/>
              <a:gd name="connsiteY17" fmla="*/ 1042321 h 1606677"/>
              <a:gd name="connsiteX18" fmla="*/ 549212 w 1708023"/>
              <a:gd name="connsiteY18" fmla="*/ 1042321 h 1606677"/>
              <a:gd name="connsiteX19" fmla="*/ 549212 w 1708023"/>
              <a:gd name="connsiteY19" fmla="*/ 1606677 h 1606677"/>
              <a:gd name="connsiteX20" fmla="*/ 0 w 1708023"/>
              <a:gd name="connsiteY20"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08023" h="1606677">
                <a:moveTo>
                  <a:pt x="543782" y="395954"/>
                </a:moveTo>
                <a:lnTo>
                  <a:pt x="543782" y="681704"/>
                </a:lnTo>
                <a:lnTo>
                  <a:pt x="636651" y="681704"/>
                </a:lnTo>
                <a:cubicBezTo>
                  <a:pt x="744601" y="681704"/>
                  <a:pt x="821563" y="670210"/>
                  <a:pt x="867537" y="647224"/>
                </a:cubicBezTo>
                <a:cubicBezTo>
                  <a:pt x="913511" y="624237"/>
                  <a:pt x="936529" y="584740"/>
                  <a:pt x="936593" y="528733"/>
                </a:cubicBezTo>
                <a:lnTo>
                  <a:pt x="936498" y="528733"/>
                </a:lnTo>
                <a:cubicBezTo>
                  <a:pt x="936498" y="494157"/>
                  <a:pt x="926973" y="467392"/>
                  <a:pt x="909542" y="448342"/>
                </a:cubicBezTo>
                <a:cubicBezTo>
                  <a:pt x="888362" y="427559"/>
                  <a:pt x="861527" y="413478"/>
                  <a:pt x="832390" y="407861"/>
                </a:cubicBezTo>
                <a:cubicBezTo>
                  <a:pt x="798862" y="399986"/>
                  <a:pt x="741109" y="396018"/>
                  <a:pt x="659130" y="395954"/>
                </a:cubicBezTo>
                <a:close/>
                <a:moveTo>
                  <a:pt x="0" y="0"/>
                </a:moveTo>
                <a:lnTo>
                  <a:pt x="814673" y="0"/>
                </a:lnTo>
                <a:cubicBezTo>
                  <a:pt x="1031843" y="0"/>
                  <a:pt x="1197836" y="35973"/>
                  <a:pt x="1312640" y="107918"/>
                </a:cubicBezTo>
                <a:cubicBezTo>
                  <a:pt x="1427445" y="179863"/>
                  <a:pt x="1484786" y="287052"/>
                  <a:pt x="1484662" y="429482"/>
                </a:cubicBezTo>
                <a:cubicBezTo>
                  <a:pt x="1484662" y="542322"/>
                  <a:pt x="1460211" y="637572"/>
                  <a:pt x="1411319" y="715232"/>
                </a:cubicBezTo>
                <a:cubicBezTo>
                  <a:pt x="1362428" y="792892"/>
                  <a:pt x="1279874" y="863029"/>
                  <a:pt x="1163669" y="925640"/>
                </a:cubicBezTo>
                <a:lnTo>
                  <a:pt x="1708023" y="1606677"/>
                </a:lnTo>
                <a:lnTo>
                  <a:pt x="1048798" y="1606677"/>
                </a:lnTo>
                <a:lnTo>
                  <a:pt x="626936" y="1042321"/>
                </a:lnTo>
                <a:lnTo>
                  <a:pt x="549212" y="1042321"/>
                </a:lnTo>
                <a:lnTo>
                  <a:pt x="549212"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12" name="Picture Placeholder 111">
            <a:extLst>
              <a:ext uri="{FF2B5EF4-FFF2-40B4-BE49-F238E27FC236}">
                <a16:creationId xmlns:a16="http://schemas.microsoft.com/office/drawing/2014/main" id="{15F18BF1-592A-47B7-A112-3087175B81ED}"/>
              </a:ext>
            </a:extLst>
          </p:cNvPr>
          <p:cNvSpPr>
            <a:spLocks noGrp="1"/>
          </p:cNvSpPr>
          <p:nvPr>
            <p:ph type="pic" sz="quarter" idx="28"/>
          </p:nvPr>
        </p:nvSpPr>
        <p:spPr>
          <a:xfrm>
            <a:off x="5387067" y="3750462"/>
            <a:ext cx="1756628" cy="734571"/>
          </a:xfrm>
          <a:custGeom>
            <a:avLst/>
            <a:gdLst>
              <a:gd name="connsiteX0" fmla="*/ 716472 w 1449218"/>
              <a:gd name="connsiteY0" fmla="*/ 82 h 1665027"/>
              <a:gd name="connsiteX1" fmla="*/ 1350933 w 1449218"/>
              <a:gd name="connsiteY1" fmla="*/ 105810 h 1665027"/>
              <a:gd name="connsiteX2" fmla="*/ 1350933 w 1449218"/>
              <a:gd name="connsiteY2" fmla="*/ 538531 h 1665027"/>
              <a:gd name="connsiteX3" fmla="*/ 1292640 w 1449218"/>
              <a:gd name="connsiteY3" fmla="*/ 538531 h 1665027"/>
              <a:gd name="connsiteX4" fmla="*/ 737999 w 1449218"/>
              <a:gd name="connsiteY4" fmla="*/ 364795 h 1665027"/>
              <a:gd name="connsiteX5" fmla="*/ 596172 w 1449218"/>
              <a:gd name="connsiteY5" fmla="*/ 385273 h 1665027"/>
              <a:gd name="connsiteX6" fmla="*/ 545975 w 1449218"/>
              <a:gd name="connsiteY6" fmla="*/ 455377 h 1665027"/>
              <a:gd name="connsiteX7" fmla="*/ 605316 w 1449218"/>
              <a:gd name="connsiteY7" fmla="*/ 534721 h 1665027"/>
              <a:gd name="connsiteX8" fmla="*/ 808198 w 1449218"/>
              <a:gd name="connsiteY8" fmla="*/ 593490 h 1665027"/>
              <a:gd name="connsiteX9" fmla="*/ 1143764 w 1449218"/>
              <a:gd name="connsiteY9" fmla="*/ 682549 h 1665027"/>
              <a:gd name="connsiteX10" fmla="*/ 1317976 w 1449218"/>
              <a:gd name="connsiteY10" fmla="*/ 786181 h 1665027"/>
              <a:gd name="connsiteX11" fmla="*/ 1415131 w 1449218"/>
              <a:gd name="connsiteY11" fmla="*/ 924007 h 1665027"/>
              <a:gd name="connsiteX12" fmla="*/ 1449135 w 1449218"/>
              <a:gd name="connsiteY12" fmla="*/ 1108221 h 1665027"/>
              <a:gd name="connsiteX13" fmla="*/ 1363410 w 1449218"/>
              <a:gd name="connsiteY13" fmla="*/ 1399019 h 1665027"/>
              <a:gd name="connsiteX14" fmla="*/ 1106235 w 1449218"/>
              <a:gd name="connsiteY14" fmla="*/ 1594282 h 1665027"/>
              <a:gd name="connsiteX15" fmla="*/ 715139 w 1449218"/>
              <a:gd name="connsiteY15" fmla="*/ 1664957 h 1665027"/>
              <a:gd name="connsiteX16" fmla="*/ 346331 w 1449218"/>
              <a:gd name="connsiteY16" fmla="*/ 1638382 h 1665027"/>
              <a:gd name="connsiteX17" fmla="*/ 7527 w 1449218"/>
              <a:gd name="connsiteY17" fmla="*/ 1543132 h 1665027"/>
              <a:gd name="connsiteX18" fmla="*/ 7527 w 1449218"/>
              <a:gd name="connsiteY18" fmla="*/ 1075836 h 1665027"/>
              <a:gd name="connsiteX19" fmla="*/ 68010 w 1449218"/>
              <a:gd name="connsiteY19" fmla="*/ 1075836 h 1665027"/>
              <a:gd name="connsiteX20" fmla="*/ 722949 w 1449218"/>
              <a:gd name="connsiteY20" fmla="*/ 1299197 h 1665027"/>
              <a:gd name="connsiteX21" fmla="*/ 903924 w 1449218"/>
              <a:gd name="connsiteY21" fmla="*/ 1212901 h 1665027"/>
              <a:gd name="connsiteX22" fmla="*/ 872587 w 1449218"/>
              <a:gd name="connsiteY22" fmla="*/ 1157846 h 1665027"/>
              <a:gd name="connsiteX23" fmla="*/ 760954 w 1449218"/>
              <a:gd name="connsiteY23" fmla="*/ 1112507 h 1665027"/>
              <a:gd name="connsiteX24" fmla="*/ 514352 w 1449218"/>
              <a:gd name="connsiteY24" fmla="*/ 1041355 h 1665027"/>
              <a:gd name="connsiteX25" fmla="*/ 209552 w 1449218"/>
              <a:gd name="connsiteY25" fmla="*/ 919435 h 1665027"/>
              <a:gd name="connsiteX26" fmla="*/ 52866 w 1449218"/>
              <a:gd name="connsiteY26" fmla="*/ 759130 h 1665027"/>
              <a:gd name="connsiteX27" fmla="*/ 2 w 1449218"/>
              <a:gd name="connsiteY27" fmla="*/ 533482 h 1665027"/>
              <a:gd name="connsiteX28" fmla="*/ 89537 w 1449218"/>
              <a:gd name="connsiteY28" fmla="*/ 266782 h 1665027"/>
              <a:gd name="connsiteX29" fmla="*/ 346712 w 1449218"/>
              <a:gd name="connsiteY29" fmla="*/ 72567 h 1665027"/>
              <a:gd name="connsiteX30" fmla="*/ 716472 w 1449218"/>
              <a:gd name="connsiteY30" fmla="*/ 82 h 166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49218" h="1665027">
                <a:moveTo>
                  <a:pt x="716472" y="82"/>
                </a:moveTo>
                <a:cubicBezTo>
                  <a:pt x="932284" y="796"/>
                  <a:pt x="1146555" y="36502"/>
                  <a:pt x="1350933" y="105810"/>
                </a:cubicBezTo>
                <a:lnTo>
                  <a:pt x="1350933" y="538531"/>
                </a:lnTo>
                <a:lnTo>
                  <a:pt x="1292640" y="538531"/>
                </a:lnTo>
                <a:cubicBezTo>
                  <a:pt x="1140240" y="422706"/>
                  <a:pt x="955359" y="364795"/>
                  <a:pt x="737999" y="364795"/>
                </a:cubicBezTo>
                <a:cubicBezTo>
                  <a:pt x="676848" y="364795"/>
                  <a:pt x="629573" y="371621"/>
                  <a:pt x="596172" y="385273"/>
                </a:cubicBezTo>
                <a:cubicBezTo>
                  <a:pt x="562770" y="398925"/>
                  <a:pt x="546039" y="422294"/>
                  <a:pt x="545975" y="455377"/>
                </a:cubicBezTo>
                <a:cubicBezTo>
                  <a:pt x="545975" y="487762"/>
                  <a:pt x="565756" y="514210"/>
                  <a:pt x="605316" y="534721"/>
                </a:cubicBezTo>
                <a:cubicBezTo>
                  <a:pt x="644876" y="555231"/>
                  <a:pt x="712503" y="574821"/>
                  <a:pt x="808198" y="593490"/>
                </a:cubicBezTo>
                <a:cubicBezTo>
                  <a:pt x="957741" y="622382"/>
                  <a:pt x="1069593" y="652068"/>
                  <a:pt x="1143764" y="682549"/>
                </a:cubicBezTo>
                <a:cubicBezTo>
                  <a:pt x="1217935" y="713029"/>
                  <a:pt x="1276000" y="747573"/>
                  <a:pt x="1317976" y="786181"/>
                </a:cubicBezTo>
                <a:cubicBezTo>
                  <a:pt x="1360010" y="824500"/>
                  <a:pt x="1393167" y="871538"/>
                  <a:pt x="1415131" y="924007"/>
                </a:cubicBezTo>
                <a:cubicBezTo>
                  <a:pt x="1438763" y="982491"/>
                  <a:pt x="1450326" y="1045156"/>
                  <a:pt x="1449135" y="1108221"/>
                </a:cubicBezTo>
                <a:cubicBezTo>
                  <a:pt x="1449135" y="1218968"/>
                  <a:pt x="1420560" y="1315894"/>
                  <a:pt x="1363410" y="1399019"/>
                </a:cubicBezTo>
                <a:cubicBezTo>
                  <a:pt x="1306260" y="1482144"/>
                  <a:pt x="1220535" y="1547228"/>
                  <a:pt x="1106235" y="1594282"/>
                </a:cubicBezTo>
                <a:cubicBezTo>
                  <a:pt x="991935" y="1641402"/>
                  <a:pt x="861570" y="1664957"/>
                  <a:pt x="715139" y="1664957"/>
                </a:cubicBezTo>
                <a:cubicBezTo>
                  <a:pt x="591692" y="1665919"/>
                  <a:pt x="468365" y="1657032"/>
                  <a:pt x="346331" y="1638382"/>
                </a:cubicBezTo>
                <a:cubicBezTo>
                  <a:pt x="230325" y="1618789"/>
                  <a:pt x="116745" y="1586862"/>
                  <a:pt x="7527" y="1543132"/>
                </a:cubicBezTo>
                <a:lnTo>
                  <a:pt x="7527" y="1075836"/>
                </a:lnTo>
                <a:lnTo>
                  <a:pt x="68010" y="1075836"/>
                </a:lnTo>
                <a:cubicBezTo>
                  <a:pt x="278703" y="1224683"/>
                  <a:pt x="497016" y="1299130"/>
                  <a:pt x="722949" y="1299197"/>
                </a:cubicBezTo>
                <a:cubicBezTo>
                  <a:pt x="843600" y="1299197"/>
                  <a:pt x="903924" y="1270432"/>
                  <a:pt x="903924" y="1212901"/>
                </a:cubicBezTo>
                <a:cubicBezTo>
                  <a:pt x="904475" y="1190164"/>
                  <a:pt x="892418" y="1168981"/>
                  <a:pt x="872587" y="1157846"/>
                </a:cubicBezTo>
                <a:cubicBezTo>
                  <a:pt x="851759" y="1145149"/>
                  <a:pt x="814548" y="1130033"/>
                  <a:pt x="760954" y="1112507"/>
                </a:cubicBezTo>
                <a:cubicBezTo>
                  <a:pt x="707360" y="1094981"/>
                  <a:pt x="625159" y="1071264"/>
                  <a:pt x="514352" y="1041355"/>
                </a:cubicBezTo>
                <a:cubicBezTo>
                  <a:pt x="381002" y="1003951"/>
                  <a:pt x="279402" y="963317"/>
                  <a:pt x="209552" y="919435"/>
                </a:cubicBezTo>
                <a:cubicBezTo>
                  <a:pt x="144662" y="880041"/>
                  <a:pt x="90768" y="824902"/>
                  <a:pt x="52866" y="759130"/>
                </a:cubicBezTo>
                <a:cubicBezTo>
                  <a:pt x="17623" y="696264"/>
                  <a:pt x="2" y="621048"/>
                  <a:pt x="2" y="533482"/>
                </a:cubicBezTo>
                <a:cubicBezTo>
                  <a:pt x="-281" y="437157"/>
                  <a:pt x="31187" y="343423"/>
                  <a:pt x="89537" y="266782"/>
                </a:cubicBezTo>
                <a:cubicBezTo>
                  <a:pt x="149227" y="185820"/>
                  <a:pt x="234952" y="121081"/>
                  <a:pt x="346712" y="72567"/>
                </a:cubicBezTo>
                <a:cubicBezTo>
                  <a:pt x="463621" y="23075"/>
                  <a:pt x="589531" y="-1607"/>
                  <a:pt x="716472" y="82"/>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15" name="Picture Placeholder 114">
            <a:extLst>
              <a:ext uri="{FF2B5EF4-FFF2-40B4-BE49-F238E27FC236}">
                <a16:creationId xmlns:a16="http://schemas.microsoft.com/office/drawing/2014/main" id="{F131725B-5110-474B-B4E3-92EE1C394C44}"/>
              </a:ext>
            </a:extLst>
          </p:cNvPr>
          <p:cNvSpPr>
            <a:spLocks noGrp="1"/>
          </p:cNvSpPr>
          <p:nvPr>
            <p:ph type="pic" sz="quarter" idx="29"/>
          </p:nvPr>
        </p:nvSpPr>
        <p:spPr>
          <a:xfrm>
            <a:off x="7334521" y="3750463"/>
            <a:ext cx="1896457" cy="708828"/>
          </a:xfrm>
          <a:custGeom>
            <a:avLst/>
            <a:gdLst>
              <a:gd name="connsiteX0" fmla="*/ 0 w 1564577"/>
              <a:gd name="connsiteY0" fmla="*/ 0 h 1606677"/>
              <a:gd name="connsiteX1" fmla="*/ 1564577 w 1564577"/>
              <a:gd name="connsiteY1" fmla="*/ 0 h 1606677"/>
              <a:gd name="connsiteX2" fmla="*/ 1564577 w 1564577"/>
              <a:gd name="connsiteY2" fmla="*/ 408908 h 1606677"/>
              <a:gd name="connsiteX3" fmla="*/ 1056323 w 1564577"/>
              <a:gd name="connsiteY3" fmla="*/ 408908 h 1606677"/>
              <a:gd name="connsiteX4" fmla="*/ 1056323 w 1564577"/>
              <a:gd name="connsiteY4" fmla="*/ 1606677 h 1606677"/>
              <a:gd name="connsiteX5" fmla="*/ 508254 w 1564577"/>
              <a:gd name="connsiteY5" fmla="*/ 1606677 h 1606677"/>
              <a:gd name="connsiteX6" fmla="*/ 508254 w 1564577"/>
              <a:gd name="connsiteY6" fmla="*/ 408908 h 1606677"/>
              <a:gd name="connsiteX7" fmla="*/ 0 w 1564577"/>
              <a:gd name="connsiteY7" fmla="*/ 408908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4577" h="1606677">
                <a:moveTo>
                  <a:pt x="0" y="0"/>
                </a:moveTo>
                <a:lnTo>
                  <a:pt x="1564577" y="0"/>
                </a:lnTo>
                <a:lnTo>
                  <a:pt x="1564577" y="408908"/>
                </a:lnTo>
                <a:lnTo>
                  <a:pt x="1056323" y="408908"/>
                </a:lnTo>
                <a:lnTo>
                  <a:pt x="1056323" y="1606677"/>
                </a:lnTo>
                <a:lnTo>
                  <a:pt x="508254" y="1606677"/>
                </a:lnTo>
                <a:lnTo>
                  <a:pt x="508254" y="408908"/>
                </a:lnTo>
                <a:lnTo>
                  <a:pt x="0" y="408908"/>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18" name="Picture Placeholder 117">
            <a:extLst>
              <a:ext uri="{FF2B5EF4-FFF2-40B4-BE49-F238E27FC236}">
                <a16:creationId xmlns:a16="http://schemas.microsoft.com/office/drawing/2014/main" id="{F3F5C8C2-40A8-4C2D-A39A-CDB40B86E92A}"/>
              </a:ext>
            </a:extLst>
          </p:cNvPr>
          <p:cNvSpPr>
            <a:spLocks noGrp="1"/>
          </p:cNvSpPr>
          <p:nvPr>
            <p:ph type="pic" sz="quarter" idx="30"/>
          </p:nvPr>
        </p:nvSpPr>
        <p:spPr>
          <a:xfrm>
            <a:off x="9548646" y="3750463"/>
            <a:ext cx="1854893" cy="723578"/>
          </a:xfrm>
          <a:custGeom>
            <a:avLst/>
            <a:gdLst>
              <a:gd name="connsiteX0" fmla="*/ 0 w 1530287"/>
              <a:gd name="connsiteY0" fmla="*/ 0 h 1640110"/>
              <a:gd name="connsiteX1" fmla="*/ 548164 w 1530287"/>
              <a:gd name="connsiteY1" fmla="*/ 0 h 1640110"/>
              <a:gd name="connsiteX2" fmla="*/ 548164 w 1530287"/>
              <a:gd name="connsiteY2" fmla="*/ 870776 h 1640110"/>
              <a:gd name="connsiteX3" fmla="*/ 598837 w 1530287"/>
              <a:gd name="connsiteY3" fmla="*/ 1123283 h 1640110"/>
              <a:gd name="connsiteX4" fmla="*/ 765048 w 1530287"/>
              <a:gd name="connsiteY4" fmla="*/ 1198817 h 1640110"/>
              <a:gd name="connsiteX5" fmla="*/ 897731 w 1530287"/>
              <a:gd name="connsiteY5" fmla="*/ 1167479 h 1640110"/>
              <a:gd name="connsiteX6" fmla="*/ 960882 w 1530287"/>
              <a:gd name="connsiteY6" fmla="*/ 1063943 h 1640110"/>
              <a:gd name="connsiteX7" fmla="*/ 981075 w 1530287"/>
              <a:gd name="connsiteY7" fmla="*/ 867537 h 1640110"/>
              <a:gd name="connsiteX8" fmla="*/ 981075 w 1530287"/>
              <a:gd name="connsiteY8" fmla="*/ 0 h 1640110"/>
              <a:gd name="connsiteX9" fmla="*/ 1530287 w 1530287"/>
              <a:gd name="connsiteY9" fmla="*/ 0 h 1640110"/>
              <a:gd name="connsiteX10" fmla="*/ 1530001 w 1530287"/>
              <a:gd name="connsiteY10" fmla="*/ 1018604 h 1640110"/>
              <a:gd name="connsiteX11" fmla="*/ 1326642 w 1530287"/>
              <a:gd name="connsiteY11" fmla="*/ 1473422 h 1640110"/>
              <a:gd name="connsiteX12" fmla="*/ 763905 w 1530287"/>
              <a:gd name="connsiteY12" fmla="*/ 1640110 h 1640110"/>
              <a:gd name="connsiteX13" fmla="*/ 202883 w 1530287"/>
              <a:gd name="connsiteY13" fmla="*/ 1473899 h 1640110"/>
              <a:gd name="connsiteX14" fmla="*/ 0 w 1530287"/>
              <a:gd name="connsiteY14" fmla="*/ 1019651 h 164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0287" h="1640110">
                <a:moveTo>
                  <a:pt x="0" y="0"/>
                </a:moveTo>
                <a:lnTo>
                  <a:pt x="548164" y="0"/>
                </a:lnTo>
                <a:lnTo>
                  <a:pt x="548164" y="870776"/>
                </a:lnTo>
                <a:cubicBezTo>
                  <a:pt x="548164" y="988695"/>
                  <a:pt x="565054" y="1072867"/>
                  <a:pt x="598837" y="1123283"/>
                </a:cubicBezTo>
                <a:cubicBezTo>
                  <a:pt x="632619" y="1173699"/>
                  <a:pt x="688022" y="1198883"/>
                  <a:pt x="765048" y="1198817"/>
                </a:cubicBezTo>
                <a:cubicBezTo>
                  <a:pt x="824675" y="1198817"/>
                  <a:pt x="868902" y="1188368"/>
                  <a:pt x="897731" y="1167479"/>
                </a:cubicBezTo>
                <a:cubicBezTo>
                  <a:pt x="926561" y="1146591"/>
                  <a:pt x="947611" y="1112072"/>
                  <a:pt x="960882" y="1063943"/>
                </a:cubicBezTo>
                <a:cubicBezTo>
                  <a:pt x="974341" y="1015746"/>
                  <a:pt x="981075" y="950278"/>
                  <a:pt x="981075" y="867537"/>
                </a:cubicBezTo>
                <a:lnTo>
                  <a:pt x="981075" y="0"/>
                </a:lnTo>
                <a:lnTo>
                  <a:pt x="1530287" y="0"/>
                </a:lnTo>
                <a:lnTo>
                  <a:pt x="1530001" y="1018604"/>
                </a:lnTo>
                <a:cubicBezTo>
                  <a:pt x="1530001" y="1210628"/>
                  <a:pt x="1462211" y="1362237"/>
                  <a:pt x="1326642" y="1473422"/>
                </a:cubicBezTo>
                <a:cubicBezTo>
                  <a:pt x="1191073" y="1584608"/>
                  <a:pt x="1003487" y="1640177"/>
                  <a:pt x="763905" y="1640110"/>
                </a:cubicBezTo>
                <a:cubicBezTo>
                  <a:pt x="525082" y="1640110"/>
                  <a:pt x="338074" y="1584703"/>
                  <a:pt x="202883" y="1473899"/>
                </a:cubicBezTo>
                <a:cubicBezTo>
                  <a:pt x="67691" y="1363094"/>
                  <a:pt x="64" y="1211675"/>
                  <a:pt x="0" y="1019651"/>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21" name="Picture Placeholder 120">
            <a:extLst>
              <a:ext uri="{FF2B5EF4-FFF2-40B4-BE49-F238E27FC236}">
                <a16:creationId xmlns:a16="http://schemas.microsoft.com/office/drawing/2014/main" id="{E63B55A3-D3C7-43BE-88A7-1C5C1D6C897F}"/>
              </a:ext>
            </a:extLst>
          </p:cNvPr>
          <p:cNvSpPr>
            <a:spLocks noGrp="1"/>
          </p:cNvSpPr>
          <p:nvPr>
            <p:ph type="pic" sz="quarter" idx="31"/>
          </p:nvPr>
        </p:nvSpPr>
        <p:spPr>
          <a:xfrm>
            <a:off x="302672" y="4727481"/>
            <a:ext cx="2109585" cy="708828"/>
          </a:xfrm>
          <a:custGeom>
            <a:avLst/>
            <a:gdLst>
              <a:gd name="connsiteX0" fmla="*/ 0 w 1740408"/>
              <a:gd name="connsiteY0" fmla="*/ 0 h 1606677"/>
              <a:gd name="connsiteX1" fmla="*/ 555689 w 1740408"/>
              <a:gd name="connsiteY1" fmla="*/ 0 h 1606677"/>
              <a:gd name="connsiteX2" fmla="*/ 880491 w 1740408"/>
              <a:gd name="connsiteY2" fmla="*/ 981075 h 1606677"/>
              <a:gd name="connsiteX3" fmla="*/ 1210628 w 1740408"/>
              <a:gd name="connsiteY3" fmla="*/ 0 h 1606677"/>
              <a:gd name="connsiteX4" fmla="*/ 1740408 w 1740408"/>
              <a:gd name="connsiteY4" fmla="*/ 0 h 1606677"/>
              <a:gd name="connsiteX5" fmla="*/ 1144810 w 1740408"/>
              <a:gd name="connsiteY5" fmla="*/ 1606677 h 1606677"/>
              <a:gd name="connsiteX6" fmla="*/ 591312 w 1740408"/>
              <a:gd name="connsiteY6"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408" h="1606677">
                <a:moveTo>
                  <a:pt x="0" y="0"/>
                </a:moveTo>
                <a:lnTo>
                  <a:pt x="555689" y="0"/>
                </a:lnTo>
                <a:lnTo>
                  <a:pt x="880491" y="981075"/>
                </a:lnTo>
                <a:lnTo>
                  <a:pt x="1210628" y="0"/>
                </a:lnTo>
                <a:lnTo>
                  <a:pt x="1740408" y="0"/>
                </a:lnTo>
                <a:lnTo>
                  <a:pt x="1144810" y="1606677"/>
                </a:lnTo>
                <a:lnTo>
                  <a:pt x="591312"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24" name="Picture Placeholder 123">
            <a:extLst>
              <a:ext uri="{FF2B5EF4-FFF2-40B4-BE49-F238E27FC236}">
                <a16:creationId xmlns:a16="http://schemas.microsoft.com/office/drawing/2014/main" id="{1EB808F5-7369-4310-B19D-CC32010B4AE1}"/>
              </a:ext>
            </a:extLst>
          </p:cNvPr>
          <p:cNvSpPr>
            <a:spLocks noGrp="1"/>
          </p:cNvSpPr>
          <p:nvPr>
            <p:ph type="pic" sz="quarter" idx="32"/>
          </p:nvPr>
        </p:nvSpPr>
        <p:spPr>
          <a:xfrm>
            <a:off x="2509327" y="4727481"/>
            <a:ext cx="3072246" cy="708828"/>
          </a:xfrm>
          <a:custGeom>
            <a:avLst/>
            <a:gdLst>
              <a:gd name="connsiteX0" fmla="*/ 0 w 2534603"/>
              <a:gd name="connsiteY0" fmla="*/ 0 h 1606677"/>
              <a:gd name="connsiteX1" fmla="*/ 539496 w 2534603"/>
              <a:gd name="connsiteY1" fmla="*/ 0 h 1606677"/>
              <a:gd name="connsiteX2" fmla="*/ 741236 w 2534603"/>
              <a:gd name="connsiteY2" fmla="*/ 991648 h 1606677"/>
              <a:gd name="connsiteX3" fmla="*/ 1018604 w 2534603"/>
              <a:gd name="connsiteY3" fmla="*/ 0 h 1606677"/>
              <a:gd name="connsiteX4" fmla="*/ 1531144 w 2534603"/>
              <a:gd name="connsiteY4" fmla="*/ 0 h 1606677"/>
              <a:gd name="connsiteX5" fmla="*/ 1785747 w 2534603"/>
              <a:gd name="connsiteY5" fmla="*/ 985171 h 1606677"/>
              <a:gd name="connsiteX6" fmla="*/ 2005870 w 2534603"/>
              <a:gd name="connsiteY6" fmla="*/ 0 h 1606677"/>
              <a:gd name="connsiteX7" fmla="*/ 2534603 w 2534603"/>
              <a:gd name="connsiteY7" fmla="*/ 0 h 1606677"/>
              <a:gd name="connsiteX8" fmla="*/ 2094357 w 2534603"/>
              <a:gd name="connsiteY8" fmla="*/ 1606677 h 1606677"/>
              <a:gd name="connsiteX9" fmla="*/ 1526762 w 2534603"/>
              <a:gd name="connsiteY9" fmla="*/ 1606677 h 1606677"/>
              <a:gd name="connsiteX10" fmla="*/ 1262443 w 2534603"/>
              <a:gd name="connsiteY10" fmla="*/ 703517 h 1606677"/>
              <a:gd name="connsiteX11" fmla="*/ 1006697 w 2534603"/>
              <a:gd name="connsiteY11" fmla="*/ 1606677 h 1606677"/>
              <a:gd name="connsiteX12" fmla="*/ 435959 w 2534603"/>
              <a:gd name="connsiteY12"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4603" h="1606677">
                <a:moveTo>
                  <a:pt x="0" y="0"/>
                </a:moveTo>
                <a:lnTo>
                  <a:pt x="539496" y="0"/>
                </a:lnTo>
                <a:lnTo>
                  <a:pt x="741236" y="991648"/>
                </a:lnTo>
                <a:lnTo>
                  <a:pt x="1018604" y="0"/>
                </a:lnTo>
                <a:lnTo>
                  <a:pt x="1531144" y="0"/>
                </a:lnTo>
                <a:lnTo>
                  <a:pt x="1785747" y="985171"/>
                </a:lnTo>
                <a:lnTo>
                  <a:pt x="2005870" y="0"/>
                </a:lnTo>
                <a:lnTo>
                  <a:pt x="2534603" y="0"/>
                </a:lnTo>
                <a:lnTo>
                  <a:pt x="2094357" y="1606677"/>
                </a:lnTo>
                <a:lnTo>
                  <a:pt x="1526762" y="1606677"/>
                </a:lnTo>
                <a:lnTo>
                  <a:pt x="1262443" y="703517"/>
                </a:lnTo>
                <a:lnTo>
                  <a:pt x="1006697" y="1606677"/>
                </a:lnTo>
                <a:lnTo>
                  <a:pt x="435959"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27" name="Picture Placeholder 126">
            <a:extLst>
              <a:ext uri="{FF2B5EF4-FFF2-40B4-BE49-F238E27FC236}">
                <a16:creationId xmlns:a16="http://schemas.microsoft.com/office/drawing/2014/main" id="{1604A3C0-30FD-40E4-B8FA-4AEFCD2F10E6}"/>
              </a:ext>
            </a:extLst>
          </p:cNvPr>
          <p:cNvSpPr>
            <a:spLocks noGrp="1"/>
          </p:cNvSpPr>
          <p:nvPr>
            <p:ph type="pic" sz="quarter" idx="33"/>
          </p:nvPr>
        </p:nvSpPr>
        <p:spPr>
          <a:xfrm>
            <a:off x="5760264" y="4727482"/>
            <a:ext cx="2144915" cy="708828"/>
          </a:xfrm>
          <a:custGeom>
            <a:avLst/>
            <a:gdLst>
              <a:gd name="connsiteX0" fmla="*/ 10763 w 1769555"/>
              <a:gd name="connsiteY0" fmla="*/ 0 h 1606677"/>
              <a:gd name="connsiteX1" fmla="*/ 605314 w 1769555"/>
              <a:gd name="connsiteY1" fmla="*/ 0 h 1606677"/>
              <a:gd name="connsiteX2" fmla="*/ 890207 w 1769555"/>
              <a:gd name="connsiteY2" fmla="*/ 425101 h 1606677"/>
              <a:gd name="connsiteX3" fmla="*/ 1185863 w 1769555"/>
              <a:gd name="connsiteY3" fmla="*/ 0 h 1606677"/>
              <a:gd name="connsiteX4" fmla="*/ 1756601 w 1769555"/>
              <a:gd name="connsiteY4" fmla="*/ 0 h 1606677"/>
              <a:gd name="connsiteX5" fmla="*/ 1192340 w 1769555"/>
              <a:gd name="connsiteY5" fmla="*/ 774763 h 1606677"/>
              <a:gd name="connsiteX6" fmla="*/ 1769555 w 1769555"/>
              <a:gd name="connsiteY6" fmla="*/ 1606677 h 1606677"/>
              <a:gd name="connsiteX7" fmla="*/ 1175004 w 1769555"/>
              <a:gd name="connsiteY7" fmla="*/ 1606677 h 1606677"/>
              <a:gd name="connsiteX8" fmla="*/ 874014 w 1769555"/>
              <a:gd name="connsiteY8" fmla="*/ 1144810 h 1606677"/>
              <a:gd name="connsiteX9" fmla="*/ 569690 w 1769555"/>
              <a:gd name="connsiteY9" fmla="*/ 1606677 h 1606677"/>
              <a:gd name="connsiteX10" fmla="*/ 0 w 1769555"/>
              <a:gd name="connsiteY10" fmla="*/ 1606677 h 1606677"/>
              <a:gd name="connsiteX11" fmla="*/ 574072 w 1769555"/>
              <a:gd name="connsiteY11" fmla="*/ 794195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9555" h="1606677">
                <a:moveTo>
                  <a:pt x="10763" y="0"/>
                </a:moveTo>
                <a:lnTo>
                  <a:pt x="605314" y="0"/>
                </a:lnTo>
                <a:lnTo>
                  <a:pt x="890207" y="425101"/>
                </a:lnTo>
                <a:lnTo>
                  <a:pt x="1185863" y="0"/>
                </a:lnTo>
                <a:lnTo>
                  <a:pt x="1756601" y="0"/>
                </a:lnTo>
                <a:lnTo>
                  <a:pt x="1192340" y="774763"/>
                </a:lnTo>
                <a:lnTo>
                  <a:pt x="1769555" y="1606677"/>
                </a:lnTo>
                <a:lnTo>
                  <a:pt x="1175004" y="1606677"/>
                </a:lnTo>
                <a:lnTo>
                  <a:pt x="874014" y="1144810"/>
                </a:lnTo>
                <a:lnTo>
                  <a:pt x="569690" y="1606677"/>
                </a:lnTo>
                <a:lnTo>
                  <a:pt x="0" y="1606677"/>
                </a:lnTo>
                <a:lnTo>
                  <a:pt x="574072" y="794195"/>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30" name="Picture Placeholder 129">
            <a:extLst>
              <a:ext uri="{FF2B5EF4-FFF2-40B4-BE49-F238E27FC236}">
                <a16:creationId xmlns:a16="http://schemas.microsoft.com/office/drawing/2014/main" id="{C3FE089C-5135-43DB-B5A5-9B4DAFB6406B}"/>
              </a:ext>
            </a:extLst>
          </p:cNvPr>
          <p:cNvSpPr>
            <a:spLocks noGrp="1"/>
          </p:cNvSpPr>
          <p:nvPr>
            <p:ph type="pic" sz="quarter" idx="34"/>
          </p:nvPr>
        </p:nvSpPr>
        <p:spPr>
          <a:xfrm>
            <a:off x="7896448" y="4727482"/>
            <a:ext cx="2192021" cy="708828"/>
          </a:xfrm>
          <a:custGeom>
            <a:avLst/>
            <a:gdLst>
              <a:gd name="connsiteX0" fmla="*/ 0 w 1808417"/>
              <a:gd name="connsiteY0" fmla="*/ 0 h 1606677"/>
              <a:gd name="connsiteX1" fmla="*/ 588074 w 1808417"/>
              <a:gd name="connsiteY1" fmla="*/ 0 h 1606677"/>
              <a:gd name="connsiteX2" fmla="*/ 924687 w 1808417"/>
              <a:gd name="connsiteY2" fmla="*/ 572929 h 1606677"/>
              <a:gd name="connsiteX3" fmla="*/ 1238726 w 1808417"/>
              <a:gd name="connsiteY3" fmla="*/ 0 h 1606677"/>
              <a:gd name="connsiteX4" fmla="*/ 1808417 w 1808417"/>
              <a:gd name="connsiteY4" fmla="*/ 0 h 1606677"/>
              <a:gd name="connsiteX5" fmla="*/ 1195578 w 1808417"/>
              <a:gd name="connsiteY5" fmla="*/ 1027176 h 1606677"/>
              <a:gd name="connsiteX6" fmla="*/ 1195578 w 1808417"/>
              <a:gd name="connsiteY6" fmla="*/ 1606677 h 1606677"/>
              <a:gd name="connsiteX7" fmla="*/ 626936 w 1808417"/>
              <a:gd name="connsiteY7" fmla="*/ 1606677 h 1606677"/>
              <a:gd name="connsiteX8" fmla="*/ 626936 w 1808417"/>
              <a:gd name="connsiteY8" fmla="*/ 1044702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417" h="1606677">
                <a:moveTo>
                  <a:pt x="0" y="0"/>
                </a:moveTo>
                <a:lnTo>
                  <a:pt x="588074" y="0"/>
                </a:lnTo>
                <a:lnTo>
                  <a:pt x="924687" y="572929"/>
                </a:lnTo>
                <a:lnTo>
                  <a:pt x="1238726" y="0"/>
                </a:lnTo>
                <a:lnTo>
                  <a:pt x="1808417" y="0"/>
                </a:lnTo>
                <a:lnTo>
                  <a:pt x="1195578" y="1027176"/>
                </a:lnTo>
                <a:lnTo>
                  <a:pt x="1195578" y="1606677"/>
                </a:lnTo>
                <a:lnTo>
                  <a:pt x="626936" y="1606677"/>
                </a:lnTo>
                <a:lnTo>
                  <a:pt x="626936" y="1044702"/>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33" name="Picture Placeholder 132">
            <a:extLst>
              <a:ext uri="{FF2B5EF4-FFF2-40B4-BE49-F238E27FC236}">
                <a16:creationId xmlns:a16="http://schemas.microsoft.com/office/drawing/2014/main" id="{F50F41B0-BD74-48F8-BC45-AF8DC28503C8}"/>
              </a:ext>
            </a:extLst>
          </p:cNvPr>
          <p:cNvSpPr>
            <a:spLocks noGrp="1"/>
          </p:cNvSpPr>
          <p:nvPr>
            <p:ph type="pic" sz="quarter" idx="35"/>
          </p:nvPr>
        </p:nvSpPr>
        <p:spPr>
          <a:xfrm>
            <a:off x="10207984" y="4727481"/>
            <a:ext cx="1713922" cy="708828"/>
          </a:xfrm>
          <a:custGeom>
            <a:avLst/>
            <a:gdLst>
              <a:gd name="connsiteX0" fmla="*/ 39910 w 1413986"/>
              <a:gd name="connsiteY0" fmla="*/ 0 h 1606677"/>
              <a:gd name="connsiteX1" fmla="*/ 1360646 w 1413986"/>
              <a:gd name="connsiteY1" fmla="*/ 0 h 1606677"/>
              <a:gd name="connsiteX2" fmla="*/ 1360646 w 1413986"/>
              <a:gd name="connsiteY2" fmla="*/ 363665 h 1606677"/>
              <a:gd name="connsiteX3" fmla="*/ 674846 w 1413986"/>
              <a:gd name="connsiteY3" fmla="*/ 1207389 h 1606677"/>
              <a:gd name="connsiteX4" fmla="*/ 1413986 w 1413986"/>
              <a:gd name="connsiteY4" fmla="*/ 1207389 h 1606677"/>
              <a:gd name="connsiteX5" fmla="*/ 1413510 w 1413986"/>
              <a:gd name="connsiteY5" fmla="*/ 1606677 h 1606677"/>
              <a:gd name="connsiteX6" fmla="*/ 0 w 1413986"/>
              <a:gd name="connsiteY6" fmla="*/ 1606677 h 1606677"/>
              <a:gd name="connsiteX7" fmla="*/ 0 w 1413986"/>
              <a:gd name="connsiteY7" fmla="*/ 1254919 h 1606677"/>
              <a:gd name="connsiteX8" fmla="*/ 685133 w 1413986"/>
              <a:gd name="connsiteY8" fmla="*/ 402431 h 1606677"/>
              <a:gd name="connsiteX9" fmla="*/ 39910 w 1413986"/>
              <a:gd name="connsiteY9" fmla="*/ 402431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3986" h="1606677">
                <a:moveTo>
                  <a:pt x="39910" y="0"/>
                </a:moveTo>
                <a:lnTo>
                  <a:pt x="1360646" y="0"/>
                </a:lnTo>
                <a:lnTo>
                  <a:pt x="1360646" y="363665"/>
                </a:lnTo>
                <a:lnTo>
                  <a:pt x="674846" y="1207389"/>
                </a:lnTo>
                <a:lnTo>
                  <a:pt x="1413986" y="1207389"/>
                </a:lnTo>
                <a:lnTo>
                  <a:pt x="1413510" y="1606677"/>
                </a:lnTo>
                <a:lnTo>
                  <a:pt x="0" y="1606677"/>
                </a:lnTo>
                <a:lnTo>
                  <a:pt x="0" y="1254919"/>
                </a:lnTo>
                <a:lnTo>
                  <a:pt x="685133" y="402431"/>
                </a:lnTo>
                <a:lnTo>
                  <a:pt x="39910" y="402431"/>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28" name="Rectangle 27">
            <a:extLst>
              <a:ext uri="{FF2B5EF4-FFF2-40B4-BE49-F238E27FC236}">
                <a16:creationId xmlns:a16="http://schemas.microsoft.com/office/drawing/2014/main" id="{E657168C-7E1B-4BBA-ADB4-4CB7DC2257F8}"/>
              </a:ext>
              <a:ext uri="{C183D7F6-B498-43B3-948B-1728B52AA6E4}">
                <adec:decorative xmlns="" xmlns:adec="http://schemas.microsoft.com/office/drawing/2017/decorative" val="1"/>
              </a:ext>
            </a:extLst>
          </p:cNvPr>
          <p:cNvSpPr/>
          <p:nvPr userDrawn="1"/>
        </p:nvSpPr>
        <p:spPr>
          <a:xfrm>
            <a:off x="13839" y="-6367"/>
            <a:ext cx="12192000" cy="64918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94" dirty="0"/>
          </a:p>
        </p:txBody>
      </p:sp>
      <p:sp>
        <p:nvSpPr>
          <p:cNvPr id="30" name="TextBox 29">
            <a:extLst>
              <a:ext uri="{FF2B5EF4-FFF2-40B4-BE49-F238E27FC236}">
                <a16:creationId xmlns:a16="http://schemas.microsoft.com/office/drawing/2014/main" id="{D1E28DFE-D232-439E-9600-EBCADE2D9789}"/>
              </a:ext>
            </a:extLst>
          </p:cNvPr>
          <p:cNvSpPr txBox="1"/>
          <p:nvPr userDrawn="1"/>
        </p:nvSpPr>
        <p:spPr>
          <a:xfrm rot="20809860">
            <a:off x="616810" y="-21025"/>
            <a:ext cx="1383829" cy="744178"/>
          </a:xfrm>
          <a:prstGeom prst="rect">
            <a:avLst/>
          </a:prstGeom>
          <a:noFill/>
        </p:spPr>
        <p:txBody>
          <a:bodyPr wrap="square" rtlCol="0">
            <a:spAutoFit/>
          </a:bodyPr>
          <a:lstStyle/>
          <a:p>
            <a:r>
              <a:rPr lang="en-US" sz="4236" dirty="0">
                <a:solidFill>
                  <a:schemeClr val="accent6"/>
                </a:solidFill>
                <a:latin typeface="Arial Black" panose="020B0A04020102020204" pitchFamily="34" charset="0"/>
                <a:cs typeface="Arial" panose="020B0604020202020204" pitchFamily="34" charset="0"/>
              </a:rPr>
              <a:t>A</a:t>
            </a:r>
            <a:endParaRPr lang="en-US" sz="3177" dirty="0">
              <a:solidFill>
                <a:schemeClr val="accent6"/>
              </a:solidFill>
              <a:latin typeface="Arial Black" panose="020B0A040201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F8A2225D-48FF-4177-BDFF-C25A709736FF}"/>
              </a:ext>
            </a:extLst>
          </p:cNvPr>
          <p:cNvSpPr txBox="1"/>
          <p:nvPr userDrawn="1"/>
        </p:nvSpPr>
        <p:spPr>
          <a:xfrm rot="749368">
            <a:off x="2054186" y="-21025"/>
            <a:ext cx="1218670" cy="744178"/>
          </a:xfrm>
          <a:prstGeom prst="rect">
            <a:avLst/>
          </a:prstGeom>
          <a:noFill/>
        </p:spPr>
        <p:txBody>
          <a:bodyPr wrap="square" rtlCol="0">
            <a:spAutoFit/>
          </a:bodyPr>
          <a:lstStyle/>
          <a:p>
            <a:r>
              <a:rPr lang="en-US" sz="4236" dirty="0">
                <a:solidFill>
                  <a:schemeClr val="accent3">
                    <a:lumMod val="75000"/>
                  </a:schemeClr>
                </a:solidFill>
                <a:latin typeface="Arial Black" panose="020B0A04020102020204" pitchFamily="34" charset="0"/>
                <a:cs typeface="Arial" panose="020B0604020202020204" pitchFamily="34" charset="0"/>
              </a:rPr>
              <a:t>L</a:t>
            </a:r>
            <a:endParaRPr lang="en-US" sz="3177" dirty="0">
              <a:solidFill>
                <a:schemeClr val="accent3">
                  <a:lumMod val="75000"/>
                </a:schemeClr>
              </a:solidFill>
              <a:latin typeface="Arial Black" panose="020B0A040201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9F7969E1-D134-4427-89E0-562E765A92BB}"/>
              </a:ext>
            </a:extLst>
          </p:cNvPr>
          <p:cNvSpPr txBox="1"/>
          <p:nvPr userDrawn="1"/>
        </p:nvSpPr>
        <p:spPr>
          <a:xfrm rot="304516">
            <a:off x="3326403" y="-21025"/>
            <a:ext cx="1302222" cy="744178"/>
          </a:xfrm>
          <a:prstGeom prst="rect">
            <a:avLst/>
          </a:prstGeom>
          <a:noFill/>
        </p:spPr>
        <p:txBody>
          <a:bodyPr wrap="square" rtlCol="0">
            <a:spAutoFit/>
          </a:bodyPr>
          <a:lstStyle/>
          <a:p>
            <a:r>
              <a:rPr lang="en-US" sz="4236" dirty="0">
                <a:solidFill>
                  <a:schemeClr val="bg2">
                    <a:lumMod val="50000"/>
                  </a:schemeClr>
                </a:solidFill>
                <a:latin typeface="Arial Black" panose="020B0A04020102020204" pitchFamily="34" charset="0"/>
                <a:cs typeface="Arial" panose="020B0604020202020204" pitchFamily="34" charset="0"/>
              </a:rPr>
              <a:t>P</a:t>
            </a:r>
            <a:endParaRPr lang="en-US" sz="3177" dirty="0">
              <a:solidFill>
                <a:schemeClr val="bg2">
                  <a:lumMod val="50000"/>
                </a:schemeClr>
              </a:solidFill>
              <a:latin typeface="Arial Black" panose="020B0A040201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8548F25-3A46-4B70-9843-2BE094B3A45D}"/>
              </a:ext>
            </a:extLst>
          </p:cNvPr>
          <p:cNvSpPr txBox="1"/>
          <p:nvPr userDrawn="1"/>
        </p:nvSpPr>
        <p:spPr>
          <a:xfrm rot="20597909">
            <a:off x="4682171" y="-21025"/>
            <a:ext cx="1467379" cy="744178"/>
          </a:xfrm>
          <a:prstGeom prst="rect">
            <a:avLst/>
          </a:prstGeom>
          <a:noFill/>
        </p:spPr>
        <p:txBody>
          <a:bodyPr wrap="square" rtlCol="0">
            <a:spAutoFit/>
          </a:bodyPr>
          <a:lstStyle/>
          <a:p>
            <a:r>
              <a:rPr lang="en-US" sz="4236" dirty="0">
                <a:solidFill>
                  <a:schemeClr val="accent5"/>
                </a:solidFill>
                <a:latin typeface="Arial Black" panose="020B0A04020102020204" pitchFamily="34" charset="0"/>
                <a:cs typeface="Arial" panose="020B0604020202020204" pitchFamily="34" charset="0"/>
              </a:rPr>
              <a:t>H</a:t>
            </a:r>
            <a:endParaRPr lang="en-US" sz="3177" dirty="0">
              <a:solidFill>
                <a:schemeClr val="accent5"/>
              </a:solidFill>
              <a:latin typeface="Arial Black" panose="020B0A040201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BCEC6E0-DF45-4380-8FD5-69DDDEFBB077}"/>
              </a:ext>
            </a:extLst>
          </p:cNvPr>
          <p:cNvSpPr txBox="1"/>
          <p:nvPr userDrawn="1"/>
        </p:nvSpPr>
        <p:spPr>
          <a:xfrm rot="749368">
            <a:off x="6203098" y="-21025"/>
            <a:ext cx="1383829" cy="744178"/>
          </a:xfrm>
          <a:prstGeom prst="rect">
            <a:avLst/>
          </a:prstGeom>
          <a:noFill/>
        </p:spPr>
        <p:txBody>
          <a:bodyPr wrap="square" rtlCol="0">
            <a:spAutoFit/>
          </a:bodyPr>
          <a:lstStyle/>
          <a:p>
            <a:r>
              <a:rPr lang="en-US" sz="4236" dirty="0">
                <a:solidFill>
                  <a:schemeClr val="accent4">
                    <a:lumMod val="75000"/>
                  </a:schemeClr>
                </a:solidFill>
                <a:latin typeface="Arial Black" panose="020B0A04020102020204" pitchFamily="34" charset="0"/>
                <a:cs typeface="Arial" panose="020B0604020202020204" pitchFamily="34" charset="0"/>
              </a:rPr>
              <a:t>A</a:t>
            </a:r>
            <a:endParaRPr lang="en-US" sz="3177" dirty="0">
              <a:solidFill>
                <a:schemeClr val="accent4">
                  <a:lumMod val="75000"/>
                </a:schemeClr>
              </a:solidFill>
              <a:latin typeface="Arial Black" panose="020B0A040201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F03101E1-F434-42E9-90F4-2621592801D8}"/>
              </a:ext>
            </a:extLst>
          </p:cNvPr>
          <p:cNvSpPr txBox="1"/>
          <p:nvPr userDrawn="1"/>
        </p:nvSpPr>
        <p:spPr>
          <a:xfrm rot="20946550">
            <a:off x="7640473" y="-21025"/>
            <a:ext cx="1383829" cy="744178"/>
          </a:xfrm>
          <a:prstGeom prst="rect">
            <a:avLst/>
          </a:prstGeom>
          <a:noFill/>
        </p:spPr>
        <p:txBody>
          <a:bodyPr wrap="square" rtlCol="0">
            <a:spAutoFit/>
          </a:bodyPr>
          <a:lstStyle/>
          <a:p>
            <a:r>
              <a:rPr lang="en-US" sz="4236" dirty="0">
                <a:solidFill>
                  <a:schemeClr val="accent6"/>
                </a:solidFill>
                <a:latin typeface="Arial Black" panose="020B0A04020102020204" pitchFamily="34" charset="0"/>
                <a:cs typeface="Arial" panose="020B0604020202020204" pitchFamily="34" charset="0"/>
              </a:rPr>
              <a:t>B</a:t>
            </a:r>
            <a:endParaRPr lang="en-US" sz="3177" dirty="0">
              <a:solidFill>
                <a:schemeClr val="accent6"/>
              </a:solidFill>
              <a:latin typeface="Arial Black" panose="020B0A040201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B09A0431-534F-48CB-9FEA-2C985BED86EF}"/>
              </a:ext>
            </a:extLst>
          </p:cNvPr>
          <p:cNvSpPr txBox="1"/>
          <p:nvPr userDrawn="1"/>
        </p:nvSpPr>
        <p:spPr>
          <a:xfrm rot="749368">
            <a:off x="9077849" y="-21025"/>
            <a:ext cx="1302222" cy="744178"/>
          </a:xfrm>
          <a:prstGeom prst="rect">
            <a:avLst/>
          </a:prstGeom>
          <a:noFill/>
        </p:spPr>
        <p:txBody>
          <a:bodyPr wrap="square" rtlCol="0">
            <a:spAutoFit/>
          </a:bodyPr>
          <a:lstStyle/>
          <a:p>
            <a:r>
              <a:rPr lang="en-US" sz="4236" dirty="0">
                <a:solidFill>
                  <a:schemeClr val="accent3">
                    <a:lumMod val="75000"/>
                  </a:schemeClr>
                </a:solidFill>
                <a:latin typeface="Arial Black" panose="020B0A04020102020204" pitchFamily="34" charset="0"/>
                <a:cs typeface="Arial" panose="020B0604020202020204" pitchFamily="34" charset="0"/>
              </a:rPr>
              <a:t>E</a:t>
            </a:r>
            <a:endParaRPr lang="en-US" sz="3177" dirty="0">
              <a:solidFill>
                <a:schemeClr val="accent3">
                  <a:lumMod val="75000"/>
                </a:schemeClr>
              </a:solidFill>
              <a:latin typeface="Arial Black" panose="020B0A040201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FCFCD1E5-A704-404A-B027-847644039555}"/>
              </a:ext>
            </a:extLst>
          </p:cNvPr>
          <p:cNvSpPr txBox="1"/>
          <p:nvPr userDrawn="1"/>
        </p:nvSpPr>
        <p:spPr>
          <a:xfrm rot="20767927">
            <a:off x="10433617" y="-21025"/>
            <a:ext cx="1302222" cy="744178"/>
          </a:xfrm>
          <a:prstGeom prst="rect">
            <a:avLst/>
          </a:prstGeom>
          <a:noFill/>
        </p:spPr>
        <p:txBody>
          <a:bodyPr wrap="square" rtlCol="0">
            <a:spAutoFit/>
          </a:bodyPr>
          <a:lstStyle/>
          <a:p>
            <a:r>
              <a:rPr lang="en-US" sz="4236" dirty="0">
                <a:solidFill>
                  <a:schemeClr val="bg2">
                    <a:lumMod val="50000"/>
                  </a:schemeClr>
                </a:solidFill>
                <a:latin typeface="Arial Black" panose="020B0A04020102020204" pitchFamily="34" charset="0"/>
                <a:cs typeface="Arial" panose="020B0604020202020204" pitchFamily="34" charset="0"/>
              </a:rPr>
              <a:t>T</a:t>
            </a:r>
            <a:endParaRPr lang="en-US" sz="3177" dirty="0">
              <a:solidFill>
                <a:schemeClr val="bg2">
                  <a:lumMod val="50000"/>
                </a:schemeClr>
              </a:solidFill>
              <a:latin typeface="Arial Black" panose="020B0A040201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776BD85D-4DC9-42B2-ADEC-1C90DCB8CF53}"/>
              </a:ext>
              <a:ext uri="{C183D7F6-B498-43B3-948B-1728B52AA6E4}">
                <adec:decorative xmlns="" xmlns:adec="http://schemas.microsoft.com/office/drawing/2017/decorative" val="1"/>
              </a:ext>
            </a:extLst>
          </p:cNvPr>
          <p:cNvSpPr/>
          <p:nvPr userDrawn="1"/>
        </p:nvSpPr>
        <p:spPr>
          <a:xfrm>
            <a:off x="-3587" y="5627538"/>
            <a:ext cx="12192000" cy="124090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94" dirty="0"/>
          </a:p>
        </p:txBody>
      </p:sp>
      <p:sp>
        <p:nvSpPr>
          <p:cNvPr id="41" name="TextBox 40">
            <a:extLst>
              <a:ext uri="{FF2B5EF4-FFF2-40B4-BE49-F238E27FC236}">
                <a16:creationId xmlns:a16="http://schemas.microsoft.com/office/drawing/2014/main" id="{BAEF6522-9580-453C-94FF-0A6489FF9587}"/>
              </a:ext>
            </a:extLst>
          </p:cNvPr>
          <p:cNvSpPr txBox="1"/>
          <p:nvPr userDrawn="1"/>
        </p:nvSpPr>
        <p:spPr>
          <a:xfrm>
            <a:off x="277091" y="5577112"/>
            <a:ext cx="11637818" cy="744178"/>
          </a:xfrm>
          <a:prstGeom prst="rect">
            <a:avLst/>
          </a:prstGeom>
          <a:noFill/>
        </p:spPr>
        <p:txBody>
          <a:bodyPr wrap="square" rtlCol="0">
            <a:spAutoFit/>
          </a:bodyPr>
          <a:lstStyle/>
          <a:p>
            <a:r>
              <a:rPr lang="en-US" sz="4236" b="1" spc="309" dirty="0">
                <a:solidFill>
                  <a:schemeClr val="accent3">
                    <a:lumMod val="75000"/>
                  </a:schemeClr>
                </a:solidFill>
                <a:latin typeface="Arial" panose="020B0604020202020204" pitchFamily="34" charset="0"/>
                <a:cs typeface="Arial" panose="020B0604020202020204" pitchFamily="34" charset="0"/>
              </a:rPr>
              <a:t>a</a:t>
            </a:r>
            <a:r>
              <a:rPr lang="en-US" sz="4236" b="1" spc="309" dirty="0">
                <a:solidFill>
                  <a:schemeClr val="accent5"/>
                </a:solidFill>
                <a:latin typeface="Arial" panose="020B0604020202020204" pitchFamily="34" charset="0"/>
                <a:cs typeface="Arial" panose="020B0604020202020204" pitchFamily="34" charset="0"/>
              </a:rPr>
              <a:t>b</a:t>
            </a:r>
            <a:r>
              <a:rPr lang="en-US" sz="4236" b="1" spc="309" dirty="0">
                <a:solidFill>
                  <a:schemeClr val="accent2">
                    <a:lumMod val="75000"/>
                  </a:schemeClr>
                </a:solidFill>
                <a:latin typeface="Arial" panose="020B0604020202020204" pitchFamily="34" charset="0"/>
                <a:cs typeface="Arial" panose="020B0604020202020204" pitchFamily="34" charset="0"/>
              </a:rPr>
              <a:t>c</a:t>
            </a:r>
            <a:r>
              <a:rPr lang="en-US" sz="4236" b="1" spc="309" dirty="0">
                <a:solidFill>
                  <a:schemeClr val="accent6"/>
                </a:solidFill>
                <a:latin typeface="Arial" panose="020B0604020202020204" pitchFamily="34" charset="0"/>
                <a:cs typeface="Arial" panose="020B0604020202020204" pitchFamily="34" charset="0"/>
              </a:rPr>
              <a:t>d</a:t>
            </a:r>
            <a:r>
              <a:rPr lang="en-US" sz="4236" b="1" spc="309" dirty="0">
                <a:solidFill>
                  <a:schemeClr val="accent4">
                    <a:lumMod val="75000"/>
                  </a:schemeClr>
                </a:solidFill>
                <a:latin typeface="Arial" panose="020B0604020202020204" pitchFamily="34" charset="0"/>
                <a:cs typeface="Arial" panose="020B0604020202020204" pitchFamily="34" charset="0"/>
              </a:rPr>
              <a:t>e</a:t>
            </a:r>
            <a:r>
              <a:rPr lang="en-US" sz="4236" b="1" spc="309" dirty="0">
                <a:solidFill>
                  <a:schemeClr val="bg2">
                    <a:lumMod val="50000"/>
                  </a:schemeClr>
                </a:solidFill>
                <a:latin typeface="Arial" panose="020B0604020202020204" pitchFamily="34" charset="0"/>
                <a:cs typeface="Arial" panose="020B0604020202020204" pitchFamily="34" charset="0"/>
              </a:rPr>
              <a:t>f</a:t>
            </a:r>
            <a:r>
              <a:rPr lang="en-US" sz="4236" b="1" spc="309" dirty="0">
                <a:solidFill>
                  <a:schemeClr val="accent3">
                    <a:lumMod val="75000"/>
                  </a:schemeClr>
                </a:solidFill>
                <a:latin typeface="Arial" panose="020B0604020202020204" pitchFamily="34" charset="0"/>
                <a:cs typeface="Arial" panose="020B0604020202020204" pitchFamily="34" charset="0"/>
              </a:rPr>
              <a:t>g</a:t>
            </a:r>
            <a:r>
              <a:rPr lang="en-US" sz="4236" b="1" spc="309" dirty="0">
                <a:solidFill>
                  <a:schemeClr val="accent5"/>
                </a:solidFill>
                <a:latin typeface="Arial" panose="020B0604020202020204" pitchFamily="34" charset="0"/>
                <a:cs typeface="Arial" panose="020B0604020202020204" pitchFamily="34" charset="0"/>
              </a:rPr>
              <a:t>h</a:t>
            </a:r>
            <a:r>
              <a:rPr lang="en-US" sz="4236" b="1" spc="309" dirty="0">
                <a:solidFill>
                  <a:schemeClr val="accent2">
                    <a:lumMod val="75000"/>
                  </a:schemeClr>
                </a:solidFill>
                <a:latin typeface="Arial" panose="020B0604020202020204" pitchFamily="34" charset="0"/>
                <a:cs typeface="Arial" panose="020B0604020202020204" pitchFamily="34" charset="0"/>
              </a:rPr>
              <a:t>i</a:t>
            </a:r>
            <a:r>
              <a:rPr lang="en-US" sz="4236" b="1" spc="309" dirty="0">
                <a:solidFill>
                  <a:schemeClr val="accent6"/>
                </a:solidFill>
                <a:latin typeface="Arial" panose="020B0604020202020204" pitchFamily="34" charset="0"/>
                <a:cs typeface="Arial" panose="020B0604020202020204" pitchFamily="34" charset="0"/>
              </a:rPr>
              <a:t>j</a:t>
            </a:r>
            <a:r>
              <a:rPr lang="en-US" sz="4236" b="1" spc="309" dirty="0">
                <a:solidFill>
                  <a:schemeClr val="accent4">
                    <a:lumMod val="75000"/>
                  </a:schemeClr>
                </a:solidFill>
                <a:latin typeface="Arial" panose="020B0604020202020204" pitchFamily="34" charset="0"/>
                <a:cs typeface="Arial" panose="020B0604020202020204" pitchFamily="34" charset="0"/>
              </a:rPr>
              <a:t>k</a:t>
            </a:r>
            <a:r>
              <a:rPr lang="en-US" sz="4236" b="1" spc="309" dirty="0">
                <a:solidFill>
                  <a:schemeClr val="accent2"/>
                </a:solidFill>
                <a:latin typeface="Arial" panose="020B0604020202020204" pitchFamily="34" charset="0"/>
                <a:cs typeface="Arial" panose="020B0604020202020204" pitchFamily="34" charset="0"/>
              </a:rPr>
              <a:t>l</a:t>
            </a:r>
            <a:r>
              <a:rPr lang="en-US" sz="4236" b="1" spc="309" dirty="0">
                <a:solidFill>
                  <a:schemeClr val="accent3">
                    <a:lumMod val="75000"/>
                  </a:schemeClr>
                </a:solidFill>
                <a:latin typeface="Arial" panose="020B0604020202020204" pitchFamily="34" charset="0"/>
                <a:cs typeface="Arial" panose="020B0604020202020204" pitchFamily="34" charset="0"/>
              </a:rPr>
              <a:t>m</a:t>
            </a:r>
          </a:p>
        </p:txBody>
      </p:sp>
      <p:sp>
        <p:nvSpPr>
          <p:cNvPr id="42" name="TextBox 41">
            <a:extLst>
              <a:ext uri="{FF2B5EF4-FFF2-40B4-BE49-F238E27FC236}">
                <a16:creationId xmlns:a16="http://schemas.microsoft.com/office/drawing/2014/main" id="{75ED9728-36F9-4DED-A4DA-B6A40056A206}"/>
              </a:ext>
            </a:extLst>
          </p:cNvPr>
          <p:cNvSpPr txBox="1"/>
          <p:nvPr userDrawn="1"/>
        </p:nvSpPr>
        <p:spPr>
          <a:xfrm>
            <a:off x="277091" y="6089756"/>
            <a:ext cx="11637818" cy="744178"/>
          </a:xfrm>
          <a:prstGeom prst="rect">
            <a:avLst/>
          </a:prstGeom>
          <a:noFill/>
        </p:spPr>
        <p:txBody>
          <a:bodyPr wrap="square" lIns="0" rIns="0" rtlCol="0">
            <a:spAutoFit/>
          </a:bodyPr>
          <a:lstStyle/>
          <a:p>
            <a:r>
              <a:rPr lang="en-US" sz="4236" b="1" spc="176" dirty="0">
                <a:solidFill>
                  <a:schemeClr val="accent5"/>
                </a:solidFill>
                <a:latin typeface="Arial" panose="020B0604020202020204" pitchFamily="34" charset="0"/>
                <a:cs typeface="Arial" panose="020B0604020202020204" pitchFamily="34" charset="0"/>
              </a:rPr>
              <a:t>n</a:t>
            </a:r>
            <a:r>
              <a:rPr lang="en-US" sz="4236" b="1" spc="176" dirty="0">
                <a:solidFill>
                  <a:schemeClr val="accent2">
                    <a:lumMod val="75000"/>
                  </a:schemeClr>
                </a:solidFill>
                <a:latin typeface="Arial" panose="020B0604020202020204" pitchFamily="34" charset="0"/>
                <a:cs typeface="Arial" panose="020B0604020202020204" pitchFamily="34" charset="0"/>
              </a:rPr>
              <a:t>o</a:t>
            </a:r>
            <a:r>
              <a:rPr lang="en-US" sz="4236" b="1" spc="176" dirty="0">
                <a:solidFill>
                  <a:schemeClr val="accent6"/>
                </a:solidFill>
                <a:latin typeface="Arial" panose="020B0604020202020204" pitchFamily="34" charset="0"/>
                <a:cs typeface="Arial" panose="020B0604020202020204" pitchFamily="34" charset="0"/>
              </a:rPr>
              <a:t>p</a:t>
            </a:r>
            <a:r>
              <a:rPr lang="en-US" sz="4236" b="1" spc="176" dirty="0">
                <a:solidFill>
                  <a:schemeClr val="accent4">
                    <a:lumMod val="75000"/>
                  </a:schemeClr>
                </a:solidFill>
                <a:latin typeface="Arial" panose="020B0604020202020204" pitchFamily="34" charset="0"/>
                <a:cs typeface="Arial" panose="020B0604020202020204" pitchFamily="34" charset="0"/>
              </a:rPr>
              <a:t>q</a:t>
            </a:r>
            <a:r>
              <a:rPr lang="en-US" sz="4236" b="1" spc="176" dirty="0">
                <a:solidFill>
                  <a:schemeClr val="accent3">
                    <a:lumMod val="75000"/>
                  </a:schemeClr>
                </a:solidFill>
                <a:latin typeface="Arial" panose="020B0604020202020204" pitchFamily="34" charset="0"/>
                <a:cs typeface="Arial" panose="020B0604020202020204" pitchFamily="34" charset="0"/>
              </a:rPr>
              <a:t>r</a:t>
            </a:r>
            <a:r>
              <a:rPr lang="en-US" sz="4236" b="1" spc="176" dirty="0">
                <a:solidFill>
                  <a:schemeClr val="accent5"/>
                </a:solidFill>
                <a:latin typeface="Arial" panose="020B0604020202020204" pitchFamily="34" charset="0"/>
                <a:cs typeface="Arial" panose="020B0604020202020204" pitchFamily="34" charset="0"/>
              </a:rPr>
              <a:t>s</a:t>
            </a:r>
            <a:r>
              <a:rPr lang="en-US" sz="4236" b="1" spc="176" dirty="0">
                <a:solidFill>
                  <a:schemeClr val="accent2">
                    <a:lumMod val="75000"/>
                  </a:schemeClr>
                </a:solidFill>
                <a:latin typeface="Arial" panose="020B0604020202020204" pitchFamily="34" charset="0"/>
                <a:cs typeface="Arial" panose="020B0604020202020204" pitchFamily="34" charset="0"/>
              </a:rPr>
              <a:t>t</a:t>
            </a:r>
            <a:r>
              <a:rPr lang="en-US" sz="4236" b="1" spc="176" dirty="0">
                <a:solidFill>
                  <a:schemeClr val="accent6"/>
                </a:solidFill>
                <a:latin typeface="Arial" panose="020B0604020202020204" pitchFamily="34" charset="0"/>
                <a:cs typeface="Arial" panose="020B0604020202020204" pitchFamily="34" charset="0"/>
              </a:rPr>
              <a:t>u</a:t>
            </a:r>
            <a:r>
              <a:rPr lang="en-US" sz="4236" b="1" spc="176" dirty="0">
                <a:solidFill>
                  <a:schemeClr val="accent4">
                    <a:lumMod val="75000"/>
                  </a:schemeClr>
                </a:solidFill>
                <a:latin typeface="Arial" panose="020B0604020202020204" pitchFamily="34" charset="0"/>
                <a:cs typeface="Arial" panose="020B0604020202020204" pitchFamily="34" charset="0"/>
              </a:rPr>
              <a:t>v</a:t>
            </a:r>
            <a:r>
              <a:rPr lang="en-US" sz="4236" b="1" spc="176" dirty="0">
                <a:solidFill>
                  <a:schemeClr val="bg2">
                    <a:lumMod val="50000"/>
                  </a:schemeClr>
                </a:solidFill>
                <a:latin typeface="Arial" panose="020B0604020202020204" pitchFamily="34" charset="0"/>
                <a:cs typeface="Arial" panose="020B0604020202020204" pitchFamily="34" charset="0"/>
              </a:rPr>
              <a:t>w</a:t>
            </a:r>
            <a:r>
              <a:rPr lang="en-US" sz="4236" b="1" spc="176" dirty="0">
                <a:solidFill>
                  <a:schemeClr val="accent6"/>
                </a:solidFill>
                <a:latin typeface="Arial" panose="020B0604020202020204" pitchFamily="34" charset="0"/>
                <a:cs typeface="Arial" panose="020B0604020202020204" pitchFamily="34" charset="0"/>
              </a:rPr>
              <a:t>x</a:t>
            </a:r>
            <a:r>
              <a:rPr lang="en-US" sz="4236" b="1" spc="176" dirty="0">
                <a:solidFill>
                  <a:schemeClr val="accent3">
                    <a:lumMod val="75000"/>
                  </a:schemeClr>
                </a:solidFill>
                <a:latin typeface="Arial" panose="020B0604020202020204" pitchFamily="34" charset="0"/>
                <a:cs typeface="Arial" panose="020B0604020202020204" pitchFamily="34" charset="0"/>
              </a:rPr>
              <a:t>y</a:t>
            </a:r>
            <a:r>
              <a:rPr lang="en-US" sz="4236" b="1" spc="176" dirty="0">
                <a:solidFill>
                  <a:schemeClr val="accent5"/>
                </a:solidFill>
                <a:latin typeface="Arial" panose="020B0604020202020204" pitchFamily="34" charset="0"/>
                <a:cs typeface="Arial" panose="020B0604020202020204" pitchFamily="34" charset="0"/>
              </a:rPr>
              <a:t>z</a:t>
            </a:r>
          </a:p>
        </p:txBody>
      </p:sp>
      <p:sp>
        <p:nvSpPr>
          <p:cNvPr id="2" name="Title 1">
            <a:extLst>
              <a:ext uri="{FF2B5EF4-FFF2-40B4-BE49-F238E27FC236}">
                <a16:creationId xmlns:a16="http://schemas.microsoft.com/office/drawing/2014/main" id="{4F8A4136-1104-4357-99FD-1F8AD7156C22}"/>
              </a:ext>
            </a:extLst>
          </p:cNvPr>
          <p:cNvSpPr>
            <a:spLocks noGrp="1"/>
          </p:cNvSpPr>
          <p:nvPr>
            <p:ph type="title"/>
          </p:nvPr>
        </p:nvSpPr>
        <p:spPr>
          <a:xfrm>
            <a:off x="-3587" y="-20073"/>
            <a:ext cx="10515600" cy="95820"/>
          </a:xfrm>
        </p:spPr>
        <p:txBody>
          <a:bodyPr>
            <a:noAutofit/>
          </a:bodyPr>
          <a:lstStyle>
            <a:lvl1pPr algn="l">
              <a:defRPr sz="706" b="0"/>
            </a:lvl1pPr>
          </a:lstStyle>
          <a:p>
            <a:r>
              <a:rPr lang="en-US"/>
              <a:t>Click to edit Master title style</a:t>
            </a:r>
            <a:endParaRPr lang="en-US" dirty="0"/>
          </a:p>
        </p:txBody>
      </p:sp>
    </p:spTree>
    <p:extLst>
      <p:ext uri="{BB962C8B-B14F-4D97-AF65-F5344CB8AC3E}">
        <p14:creationId xmlns:p14="http://schemas.microsoft.com/office/powerpoint/2010/main" val="1790206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smtClean="0"/>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8/9/2024</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917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2"/>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 id="2147483681" r:id="rId30"/>
    <p:sldLayoutId id="2147483682" r:id="rId31"/>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7.jfif"/><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jpeg"/></Relationships>
</file>

<file path=ppt/slides/_rels/slide25.xml.rels><?xml version="1.0" encoding="UTF-8" standalone="yes"?>
<Relationships xmlns="http://schemas.openxmlformats.org/package/2006/relationships"><Relationship Id="rId3" Type="http://schemas.openxmlformats.org/officeDocument/2006/relationships/image" Target="../media/image46.jfif"/><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image" Target="../media/image46.sv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fif"/><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jfif"/><Relationship Id="rId5" Type="http://schemas.openxmlformats.org/officeDocument/2006/relationships/image" Target="../media/image18.jfif"/><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tretch>
            <a:fillRect/>
          </a:stretch>
        </p:blipFill>
        <p:spPr>
          <a:xfrm>
            <a:off x="-257369" y="0"/>
            <a:ext cx="7648414" cy="6858000"/>
          </a:xfrm>
        </p:spPr>
      </p:pic>
      <p:sp>
        <p:nvSpPr>
          <p:cNvPr id="28" name="Rectangle 27">
            <a:extLst>
              <a:ext uri="{FF2B5EF4-FFF2-40B4-BE49-F238E27FC236}">
                <a16:creationId xmlns:a16="http://schemas.microsoft.com/office/drawing/2014/main" id="{E93CFE69-79B0-440B-949E-DA17AD834A10}"/>
              </a:ext>
              <a:ext uri="{C183D7F6-B498-43B3-948B-1728B52AA6E4}">
                <adec:decorative xmlns="" xmlns:adec="http://schemas.microsoft.com/office/drawing/2017/decorative" val="1"/>
              </a:ext>
            </a:extLst>
          </p:cNvPr>
          <p:cNvSpPr/>
          <p:nvPr/>
        </p:nvSpPr>
        <p:spPr>
          <a:xfrm>
            <a:off x="8212425" y="-44056"/>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7890621" y="2084026"/>
            <a:ext cx="3571782" cy="1521105"/>
          </a:xfrm>
        </p:spPr>
        <p:txBody>
          <a:bodyPr/>
          <a:lstStyle/>
          <a:p>
            <a:r>
              <a:rPr lang="en-GB" sz="4800" b="1" dirty="0">
                <a:latin typeface="Bahnschrift Condensed" panose="020B0502040204020203" pitchFamily="34" charset="0"/>
              </a:rPr>
              <a:t>Toxic Language Detection System</a:t>
            </a:r>
            <a:endParaRPr lang="en-US" sz="4800" b="1" dirty="0">
              <a:latin typeface="Bahnschrift Condensed" panose="020B0502040204020203" pitchFamily="34" charset="0"/>
            </a:endParaRP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7760538" y="3804629"/>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7797207" y="4004128"/>
            <a:ext cx="3571782" cy="1219200"/>
          </a:xfrm>
        </p:spPr>
        <p:txBody>
          <a:bodyPr/>
          <a:lstStyle/>
          <a:p>
            <a:r>
              <a:rPr lang="en-US" sz="3200" dirty="0">
                <a:latin typeface="Bahnschrift Condensed" panose="020B0502040204020203" pitchFamily="34" charset="0"/>
              </a:rPr>
              <a:t>GROUP MEMBERS</a:t>
            </a:r>
          </a:p>
        </p:txBody>
      </p:sp>
      <p:sp>
        <p:nvSpPr>
          <p:cNvPr id="8" name="Title 1">
            <a:extLst>
              <a:ext uri="{FF2B5EF4-FFF2-40B4-BE49-F238E27FC236}">
                <a16:creationId xmlns:a16="http://schemas.microsoft.com/office/drawing/2014/main" id="{8468F2B1-EF8F-4772-ADA1-4195B20EBA74}"/>
              </a:ext>
            </a:extLst>
          </p:cNvPr>
          <p:cNvSpPr txBox="1">
            <a:spLocks/>
          </p:cNvSpPr>
          <p:nvPr/>
        </p:nvSpPr>
        <p:spPr bwMode="gray">
          <a:xfrm>
            <a:off x="2504661" y="2084026"/>
            <a:ext cx="2623930" cy="2596843"/>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600" kern="1200" spc="-300">
                <a:solidFill>
                  <a:schemeClr val="bg1"/>
                </a:solidFill>
                <a:latin typeface="+mj-lt"/>
                <a:ea typeface="+mj-ea"/>
                <a:cs typeface="+mj-cs"/>
              </a:defRPr>
            </a:lvl1pPr>
          </a:lstStyle>
          <a:p>
            <a:r>
              <a:rPr lang="en-US" dirty="0">
                <a:solidFill>
                  <a:schemeClr val="tx1"/>
                </a:solidFill>
                <a:latin typeface="Bahnschrift Condensed" panose="020B0502040204020203" pitchFamily="34" charset="0"/>
              </a:rPr>
              <a:t>James  </a:t>
            </a:r>
            <a:r>
              <a:rPr lang="en-US" dirty="0" err="1">
                <a:solidFill>
                  <a:schemeClr val="tx1"/>
                </a:solidFill>
                <a:latin typeface="Bahnschrift Condensed" panose="020B0502040204020203" pitchFamily="34" charset="0"/>
              </a:rPr>
              <a:t>Njoroge</a:t>
            </a:r>
            <a:endParaRPr lang="en-US" dirty="0">
              <a:solidFill>
                <a:schemeClr val="tx1"/>
              </a:solidFill>
              <a:latin typeface="Bahnschrift Condensed" panose="020B0502040204020203" pitchFamily="34" charset="0"/>
            </a:endParaRPr>
          </a:p>
          <a:p>
            <a:r>
              <a:rPr lang="en-US" dirty="0">
                <a:solidFill>
                  <a:schemeClr val="tx1"/>
                </a:solidFill>
                <a:latin typeface="Bahnschrift Condensed" panose="020B0502040204020203" pitchFamily="34" charset="0"/>
              </a:rPr>
              <a:t>Charles </a:t>
            </a:r>
            <a:r>
              <a:rPr lang="en-US" dirty="0" err="1">
                <a:solidFill>
                  <a:schemeClr val="tx1"/>
                </a:solidFill>
                <a:latin typeface="Bahnschrift Condensed" panose="020B0502040204020203" pitchFamily="34" charset="0"/>
              </a:rPr>
              <a:t>Egambi</a:t>
            </a:r>
            <a:endParaRPr lang="en-US" dirty="0">
              <a:solidFill>
                <a:schemeClr val="tx1"/>
              </a:solidFill>
              <a:latin typeface="Bahnschrift Condensed" panose="020B0502040204020203" pitchFamily="34" charset="0"/>
            </a:endParaRPr>
          </a:p>
          <a:p>
            <a:r>
              <a:rPr lang="en-US" dirty="0">
                <a:solidFill>
                  <a:schemeClr val="tx1"/>
                </a:solidFill>
                <a:latin typeface="Bahnschrift Condensed" panose="020B0502040204020203" pitchFamily="34" charset="0"/>
              </a:rPr>
              <a:t>Rosaline </a:t>
            </a:r>
            <a:r>
              <a:rPr lang="en-US" dirty="0" err="1">
                <a:solidFill>
                  <a:schemeClr val="tx1"/>
                </a:solidFill>
                <a:latin typeface="Bahnschrift Condensed" panose="020B0502040204020203" pitchFamily="34" charset="0"/>
              </a:rPr>
              <a:t>Mungai</a:t>
            </a:r>
            <a:r>
              <a:rPr lang="en-US" dirty="0">
                <a:solidFill>
                  <a:schemeClr val="tx1"/>
                </a:solidFill>
                <a:latin typeface="Bahnschrift Condensed" panose="020B0502040204020203" pitchFamily="34" charset="0"/>
              </a:rPr>
              <a:t/>
            </a:r>
            <a:br>
              <a:rPr lang="en-US" dirty="0">
                <a:solidFill>
                  <a:schemeClr val="tx1"/>
                </a:solidFill>
                <a:latin typeface="Bahnschrift Condensed" panose="020B0502040204020203" pitchFamily="34" charset="0"/>
              </a:rPr>
            </a:br>
            <a:r>
              <a:rPr lang="en-US" dirty="0" err="1">
                <a:solidFill>
                  <a:schemeClr val="tx1"/>
                </a:solidFill>
                <a:latin typeface="Bahnschrift Condensed" panose="020B0502040204020203" pitchFamily="34" charset="0"/>
              </a:rPr>
              <a:t>Daphine</a:t>
            </a:r>
            <a:r>
              <a:rPr lang="en-US" dirty="0">
                <a:solidFill>
                  <a:schemeClr val="tx1"/>
                </a:solidFill>
                <a:latin typeface="Bahnschrift Condensed" panose="020B0502040204020203" pitchFamily="34" charset="0"/>
              </a:rPr>
              <a:t> Lucas</a:t>
            </a:r>
          </a:p>
          <a:p>
            <a:r>
              <a:rPr lang="en-US" dirty="0">
                <a:solidFill>
                  <a:schemeClr val="tx1"/>
                </a:solidFill>
                <a:latin typeface="Bahnschrift Condensed" panose="020B0502040204020203" pitchFamily="34" charset="0"/>
              </a:rPr>
              <a:t>Steve </a:t>
            </a:r>
            <a:r>
              <a:rPr lang="en-US" dirty="0" err="1">
                <a:solidFill>
                  <a:schemeClr val="tx1"/>
                </a:solidFill>
                <a:latin typeface="Bahnschrift Condensed" panose="020B0502040204020203" pitchFamily="34" charset="0"/>
              </a:rPr>
              <a:t>A</a:t>
            </a:r>
            <a:r>
              <a:rPr lang="en-US" dirty="0" err="1" smtClean="0">
                <a:solidFill>
                  <a:schemeClr val="tx1"/>
                </a:solidFill>
                <a:latin typeface="Bahnschrift Condensed" panose="020B0502040204020203" pitchFamily="34" charset="0"/>
              </a:rPr>
              <a:t>bonyo</a:t>
            </a:r>
            <a:endParaRPr lang="en-US"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294195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249382"/>
            <a:ext cx="8378529" cy="1463913"/>
          </a:xfrm>
        </p:spPr>
        <p:txBody>
          <a:bodyPr/>
          <a:lstStyle/>
          <a:p>
            <a:r>
              <a:rPr lang="en-US" dirty="0">
                <a:latin typeface="Bahnschrift Condensed" panose="020B0502040204020203" pitchFamily="34" charset="0"/>
              </a:rPr>
              <a:t>Sentiment (Prompt)  Length per Group</a:t>
            </a:r>
            <a:r>
              <a:rPr lang="en-US" sz="2000" dirty="0">
                <a:latin typeface="Bahnschrift Condensed" panose="020B0502040204020203" pitchFamily="34" charset="0"/>
              </a:rPr>
              <a:t/>
            </a:r>
            <a:br>
              <a:rPr lang="en-US" sz="2000" dirty="0">
                <a:latin typeface="Bahnschrift Condensed" panose="020B0502040204020203" pitchFamily="34" charset="0"/>
              </a:rPr>
            </a:br>
            <a:r>
              <a:rPr lang="en-US" sz="2000" dirty="0">
                <a:latin typeface="Bahnschrift Condensed" panose="020B0502040204020203" pitchFamily="34" charset="0"/>
              </a:rPr>
              <a:t>The box plot shows that prompt lengths vary significantly across  the groups, with the LGBTQ and Black groups having longer prompts, while  Women and Muslims have shorter and more consistent prompt lengths. </a:t>
            </a:r>
            <a:br>
              <a:rPr lang="en-US" sz="2000" dirty="0">
                <a:latin typeface="Bahnschrift Condensed" panose="020B0502040204020203" pitchFamily="34" charset="0"/>
              </a:rPr>
            </a:br>
            <a:r>
              <a:rPr lang="en-US" sz="2000" dirty="0">
                <a:latin typeface="Bahnschrift Condensed" panose="020B0502040204020203" pitchFamily="34" charset="0"/>
              </a:rPr>
              <a:t>Outliers are present in several groups, indicating some unusually long prompts compared to the majority.</a:t>
            </a:r>
            <a:r>
              <a:rPr lang="en-US" sz="2400" dirty="0">
                <a:latin typeface="Bahnschrift Condensed" panose="020B0502040204020203" pitchFamily="34" charset="0"/>
              </a:rPr>
              <a:t/>
            </a:r>
            <a:br>
              <a:rPr lang="en-US" sz="2400" dirty="0">
                <a:latin typeface="Bahnschrift Condensed" panose="020B0502040204020203" pitchFamily="34" charset="0"/>
              </a:rPr>
            </a:br>
            <a:endParaRPr lang="en-US" sz="24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169" y="110799"/>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p:cNvPicPr>
            <a:picLocks noGrp="1" noChangeAspect="1"/>
          </p:cNvPicPr>
          <p:nvPr>
            <p:ph idx="1"/>
          </p:nvPr>
        </p:nvPicPr>
        <p:blipFill>
          <a:blip r:embed="rId2"/>
          <a:stretch>
            <a:fillRect/>
          </a:stretch>
        </p:blipFill>
        <p:spPr>
          <a:xfrm>
            <a:off x="673767" y="1713296"/>
            <a:ext cx="7592777" cy="4606391"/>
          </a:xfrm>
          <a:prstGeom prst="rect">
            <a:avLst/>
          </a:prstGeom>
        </p:spPr>
      </p:pic>
      <p:pic>
        <p:nvPicPr>
          <p:cNvPr id="14" name="Picture 2" descr="This may contain: a woman standing in front of a whiteboard with diagrams on it and holding a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694" y="4184073"/>
            <a:ext cx="2590799"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11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30520" y="189635"/>
            <a:ext cx="8487057" cy="974147"/>
          </a:xfrm>
        </p:spPr>
        <p:txBody>
          <a:bodyPr/>
          <a:lstStyle/>
          <a:p>
            <a:r>
              <a:rPr lang="en-US" sz="4000" dirty="0">
                <a:solidFill>
                  <a:schemeClr val="accent5">
                    <a:lumMod val="50000"/>
                  </a:schemeClr>
                </a:solidFill>
                <a:latin typeface="Bahnschrift Condensed" panose="020B0502040204020203" pitchFamily="34" charset="0"/>
              </a:rPr>
              <a:t>Sentiment Analysis</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r>
              <a:rPr lang="en-GB" sz="2400" dirty="0">
                <a:latin typeface="Bahnschrift Condensed" panose="020B0502040204020203" pitchFamily="34" charset="0"/>
              </a:rPr>
              <a:t>Prompted sentiment scores</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endParaRPr lang="en-US" sz="36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21033"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Content Placeholder 10"/>
          <p:cNvPicPr>
            <a:picLocks noGrp="1" noChangeAspect="1"/>
          </p:cNvPicPr>
          <p:nvPr>
            <p:ph idx="1"/>
          </p:nvPr>
        </p:nvPicPr>
        <p:blipFill>
          <a:blip r:embed="rId2"/>
          <a:stretch>
            <a:fillRect/>
          </a:stretch>
        </p:blipFill>
        <p:spPr>
          <a:xfrm>
            <a:off x="785324" y="1163782"/>
            <a:ext cx="6947941" cy="4939866"/>
          </a:xfrm>
          <a:prstGeom prst="rect">
            <a:avLst/>
          </a:prstGeom>
        </p:spPr>
      </p:pic>
      <p:pic>
        <p:nvPicPr>
          <p:cNvPr id="13" name="Graphic 11">
            <a:extLst>
              <a:ext uri="{FF2B5EF4-FFF2-40B4-BE49-F238E27FC236}">
                <a16:creationId xmlns:a16="http://schemas.microsoft.com/office/drawing/2014/main" id="{57BD2CFA-105C-4606-859E-A8413C62B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5457" y="4807434"/>
            <a:ext cx="2628720" cy="1971963"/>
          </a:xfrm>
          <a:prstGeom prst="rect">
            <a:avLst/>
          </a:prstGeom>
        </p:spPr>
      </p:pic>
    </p:spTree>
    <p:extLst>
      <p:ext uri="{BB962C8B-B14F-4D97-AF65-F5344CB8AC3E}">
        <p14:creationId xmlns:p14="http://schemas.microsoft.com/office/powerpoint/2010/main" val="2009325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30520" y="90921"/>
            <a:ext cx="8487057" cy="974147"/>
          </a:xfrm>
        </p:spPr>
        <p:txBody>
          <a:bodyPr/>
          <a:lstStyle/>
          <a:p>
            <a:r>
              <a:rPr lang="en-US" sz="3600" dirty="0">
                <a:solidFill>
                  <a:schemeClr val="accent5">
                    <a:lumMod val="50000"/>
                  </a:schemeClr>
                </a:solidFill>
                <a:latin typeface="Bahnschrift Condensed" panose="020B0502040204020203" pitchFamily="34" charset="0"/>
              </a:rPr>
              <a:t>Sentiment Analysis</a:t>
            </a:r>
            <a:br>
              <a:rPr lang="en-US" sz="3600" dirty="0">
                <a:solidFill>
                  <a:schemeClr val="accent5">
                    <a:lumMod val="50000"/>
                  </a:schemeClr>
                </a:solidFill>
                <a:latin typeface="Bahnschrift Condensed" panose="020B0502040204020203" pitchFamily="34" charset="0"/>
              </a:rPr>
            </a:br>
            <a:r>
              <a:rPr lang="en-GB" sz="2400" dirty="0">
                <a:latin typeface="Bahnschrift Condensed" panose="020B0502040204020203" pitchFamily="34" charset="0"/>
              </a:rPr>
              <a:t>Generated sentiment scores</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endParaRPr lang="en-US" sz="36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11094" y="90921"/>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p:cNvPicPr>
            <a:picLocks noChangeAspect="1"/>
          </p:cNvPicPr>
          <p:nvPr/>
        </p:nvPicPr>
        <p:blipFill>
          <a:blip r:embed="rId2"/>
          <a:stretch>
            <a:fillRect/>
          </a:stretch>
        </p:blipFill>
        <p:spPr>
          <a:xfrm>
            <a:off x="981213" y="898921"/>
            <a:ext cx="7737913" cy="5451351"/>
          </a:xfrm>
          <a:prstGeom prst="rect">
            <a:avLst/>
          </a:prstGeom>
        </p:spPr>
      </p:pic>
      <p:pic>
        <p:nvPicPr>
          <p:cNvPr id="3074" name="Picture 2" descr="https://i.pinimg.com/564x/1c/7d/2f/1c7d2fbeea7ede56294e5a3b933f9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6237" y="4909931"/>
            <a:ext cx="2775482" cy="184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085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139051"/>
            <a:ext cx="8378529" cy="1536265"/>
          </a:xfrm>
        </p:spPr>
        <p:txBody>
          <a:bodyPr/>
          <a:lstStyle/>
          <a:p>
            <a:r>
              <a:rPr lang="en-US" dirty="0">
                <a:solidFill>
                  <a:schemeClr val="accent5">
                    <a:lumMod val="50000"/>
                  </a:schemeClr>
                </a:solidFill>
                <a:latin typeface="Bahnschrift Condensed" panose="020B0502040204020203" pitchFamily="34" charset="0"/>
              </a:rPr>
              <a:t>Sentiment Analysis</a:t>
            </a:r>
            <a:br>
              <a:rPr lang="en-US" dirty="0">
                <a:solidFill>
                  <a:schemeClr val="accent5">
                    <a:lumMod val="50000"/>
                  </a:schemeClr>
                </a:solidFill>
                <a:latin typeface="Bahnschrift Condensed" panose="020B0502040204020203" pitchFamily="34" charset="0"/>
              </a:rPr>
            </a:br>
            <a:r>
              <a:rPr lang="en-US" sz="2000" dirty="0">
                <a:latin typeface="Bahnschrift Condensed" panose="020B0502040204020203" pitchFamily="34" charset="0"/>
              </a:rPr>
              <a:t>This is showing the positive versus the negative comments and the average sentiment score for each group under prompt  column.</a:t>
            </a:r>
            <a:br>
              <a:rPr lang="en-US" sz="2000" dirty="0">
                <a:latin typeface="Bahnschrift Condensed" panose="020B0502040204020203" pitchFamily="34" charset="0"/>
              </a:rPr>
            </a:br>
            <a:r>
              <a:rPr lang="en-US" sz="2000" dirty="0">
                <a:latin typeface="Bahnschrift Condensed" panose="020B0502040204020203" pitchFamily="34" charset="0"/>
              </a:rPr>
              <a:t>Native American has the highest negative scores while women have the highest positive scores</a:t>
            </a:r>
            <a:r>
              <a:rPr lang="en-US" sz="2000" dirty="0">
                <a:solidFill>
                  <a:schemeClr val="accent5">
                    <a:lumMod val="50000"/>
                  </a:schemeClr>
                </a:solidFill>
                <a:latin typeface="Bahnschrift Condensed" panose="020B0502040204020203" pitchFamily="34" charset="0"/>
                <a:ea typeface="Tahoma" panose="020B0604030504040204" pitchFamily="34" charset="0"/>
                <a:cs typeface="Tahoma" panose="020B0604030504040204" pitchFamily="34" charset="0"/>
              </a:rPr>
              <a:t/>
            </a:r>
            <a:br>
              <a:rPr lang="en-US" sz="2000" dirty="0">
                <a:solidFill>
                  <a:schemeClr val="accent5">
                    <a:lumMod val="50000"/>
                  </a:schemeClr>
                </a:solidFill>
                <a:latin typeface="Bahnschrift Condensed" panose="020B0502040204020203" pitchFamily="34" charset="0"/>
                <a:ea typeface="Tahoma" panose="020B0604030504040204" pitchFamily="34" charset="0"/>
                <a:cs typeface="Tahoma" panose="020B0604030504040204" pitchFamily="34" charset="0"/>
              </a:rPr>
            </a:br>
            <a:endParaRPr lang="en-US" sz="2000" dirty="0">
              <a:solidFill>
                <a:schemeClr val="accent5">
                  <a:lumMod val="50000"/>
                </a:schemeClr>
              </a:solidFill>
              <a:latin typeface="Rockwell" panose="02060603020205020403" pitchFamily="18"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84985" y="139051"/>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p:cNvPicPr>
            <a:picLocks noGrp="1" noChangeAspect="1"/>
          </p:cNvPicPr>
          <p:nvPr>
            <p:ph idx="1"/>
          </p:nvPr>
        </p:nvPicPr>
        <p:blipFill>
          <a:blip r:embed="rId2"/>
          <a:stretch>
            <a:fillRect/>
          </a:stretch>
        </p:blipFill>
        <p:spPr>
          <a:xfrm>
            <a:off x="391975" y="1822736"/>
            <a:ext cx="8438210" cy="4490174"/>
          </a:xfrm>
          <a:prstGeom prst="rect">
            <a:avLst/>
          </a:prstGeom>
        </p:spPr>
      </p:pic>
      <p:pic>
        <p:nvPicPr>
          <p:cNvPr id="13" name="Picture 12"/>
          <p:cNvPicPr>
            <a:picLocks noChangeAspect="1"/>
          </p:cNvPicPr>
          <p:nvPr/>
        </p:nvPicPr>
        <p:blipFill>
          <a:blip r:embed="rId3"/>
          <a:stretch>
            <a:fillRect/>
          </a:stretch>
        </p:blipFill>
        <p:spPr>
          <a:xfrm>
            <a:off x="9656906" y="4141931"/>
            <a:ext cx="2623706" cy="2623706"/>
          </a:xfrm>
          <a:prstGeom prst="rect">
            <a:avLst/>
          </a:prstGeom>
        </p:spPr>
      </p:pic>
    </p:spTree>
    <p:extLst>
      <p:ext uri="{BB962C8B-B14F-4D97-AF65-F5344CB8AC3E}">
        <p14:creationId xmlns:p14="http://schemas.microsoft.com/office/powerpoint/2010/main" val="2194151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290117" y="288123"/>
            <a:ext cx="8378529" cy="1027257"/>
          </a:xfrm>
        </p:spPr>
        <p:txBody>
          <a:bodyPr/>
          <a:lstStyle/>
          <a:p>
            <a:r>
              <a:rPr lang="en-US" dirty="0">
                <a:solidFill>
                  <a:schemeClr val="accent5">
                    <a:lumMod val="50000"/>
                  </a:schemeClr>
                </a:solidFill>
                <a:latin typeface="Bahnschrift Condensed" panose="020B0502040204020203" pitchFamily="34" charset="0"/>
              </a:rPr>
              <a:t>Sentiment Analysis</a:t>
            </a:r>
            <a:br>
              <a:rPr lang="en-US" dirty="0">
                <a:solidFill>
                  <a:schemeClr val="accent5">
                    <a:lumMod val="50000"/>
                  </a:schemeClr>
                </a:solidFill>
                <a:latin typeface="Bahnschrift Condensed" panose="020B0502040204020203" pitchFamily="34" charset="0"/>
              </a:rPr>
            </a:br>
            <a:r>
              <a:rPr lang="en-US" sz="2000" dirty="0">
                <a:latin typeface="Bahnschrift Condensed" panose="020B0502040204020203" pitchFamily="34" charset="0"/>
              </a:rPr>
              <a:t>Mentally Disabled have  the highest negative scores while Mexicans have the highest positive scores under the generation column.</a:t>
            </a:r>
            <a:endParaRPr lang="en-US" sz="2000" dirty="0">
              <a:solidFill>
                <a:schemeClr val="accent5">
                  <a:lumMod val="50000"/>
                </a:schemeClr>
              </a:solidFill>
              <a:latin typeface="Rockwell" panose="02060603020205020403" pitchFamily="18"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84985" y="139051"/>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22" name="Picture 2" descr="https://i.pinimg.com/564x/27/34/0c/27340c1ffe929a692e857ec093d923d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412" y="4173103"/>
            <a:ext cx="2684897" cy="268489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p:cNvPicPr>
            <a:picLocks noGrp="1" noChangeAspect="1"/>
          </p:cNvPicPr>
          <p:nvPr>
            <p:ph idx="1"/>
          </p:nvPr>
        </p:nvPicPr>
        <p:blipFill>
          <a:blip r:embed="rId3"/>
          <a:stretch>
            <a:fillRect/>
          </a:stretch>
        </p:blipFill>
        <p:spPr>
          <a:xfrm>
            <a:off x="290117" y="1571769"/>
            <a:ext cx="8752282" cy="4625831"/>
          </a:xfrm>
          <a:prstGeom prst="rect">
            <a:avLst/>
          </a:prstGeom>
        </p:spPr>
      </p:pic>
    </p:spTree>
    <p:extLst>
      <p:ext uri="{BB962C8B-B14F-4D97-AF65-F5344CB8AC3E}">
        <p14:creationId xmlns:p14="http://schemas.microsoft.com/office/powerpoint/2010/main" val="2328987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703279"/>
          </a:xfrm>
        </p:spPr>
        <p:txBody>
          <a:bodyPr/>
          <a:lstStyle/>
          <a:p>
            <a:r>
              <a:rPr lang="en-US" dirty="0">
                <a:solidFill>
                  <a:schemeClr val="accent5">
                    <a:lumMod val="50000"/>
                  </a:schemeClr>
                </a:solidFill>
                <a:latin typeface="Bahnschrift Condensed" panose="020B0502040204020203" pitchFamily="34" charset="0"/>
              </a:rPr>
              <a:t>Distribution of Sentiment Category Under Prompt Column.</a:t>
            </a:r>
            <a:endParaRPr lang="en-US" dirty="0">
              <a:solidFill>
                <a:schemeClr val="accent5">
                  <a:lumMod val="50000"/>
                </a:schemeClr>
              </a:solidFill>
              <a:latin typeface="Rockwell" panose="02060603020205020403" pitchFamily="18"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214802" y="129112"/>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p:cNvPicPr>
            <a:picLocks noGrp="1" noChangeAspect="1"/>
          </p:cNvPicPr>
          <p:nvPr>
            <p:ph idx="1"/>
          </p:nvPr>
        </p:nvPicPr>
        <p:blipFill>
          <a:blip r:embed="rId2"/>
          <a:stretch>
            <a:fillRect/>
          </a:stretch>
        </p:blipFill>
        <p:spPr>
          <a:xfrm>
            <a:off x="898040" y="1155032"/>
            <a:ext cx="7664069" cy="5120028"/>
          </a:xfrm>
          <a:prstGeom prst="rect">
            <a:avLst/>
          </a:prstGeom>
        </p:spPr>
      </p:pic>
      <p:pic>
        <p:nvPicPr>
          <p:cNvPr id="3" name="Picture 2"/>
          <p:cNvPicPr>
            <a:picLocks noChangeAspect="1"/>
          </p:cNvPicPr>
          <p:nvPr/>
        </p:nvPicPr>
        <p:blipFill>
          <a:blip r:embed="rId3"/>
          <a:stretch>
            <a:fillRect/>
          </a:stretch>
        </p:blipFill>
        <p:spPr>
          <a:xfrm>
            <a:off x="9674312" y="4203805"/>
            <a:ext cx="2648528" cy="2648528"/>
          </a:xfrm>
          <a:prstGeom prst="rect">
            <a:avLst/>
          </a:prstGeom>
        </p:spPr>
      </p:pic>
    </p:spTree>
    <p:extLst>
      <p:ext uri="{BB962C8B-B14F-4D97-AF65-F5344CB8AC3E}">
        <p14:creationId xmlns:p14="http://schemas.microsoft.com/office/powerpoint/2010/main" val="3667772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626277"/>
          </a:xfrm>
        </p:spPr>
        <p:txBody>
          <a:bodyPr/>
          <a:lstStyle/>
          <a:p>
            <a:r>
              <a:rPr lang="en-US" dirty="0">
                <a:solidFill>
                  <a:schemeClr val="accent5">
                    <a:lumMod val="50000"/>
                  </a:schemeClr>
                </a:solidFill>
                <a:latin typeface="Bahnschrift Condensed" panose="020B0502040204020203" pitchFamily="34" charset="0"/>
              </a:rPr>
              <a:t>Distribution of Sentiment Category Under Generation Column.</a:t>
            </a:r>
            <a:endParaRPr lang="en-US" dirty="0">
              <a:solidFill>
                <a:schemeClr val="accent5">
                  <a:lumMod val="50000"/>
                </a:schemeClr>
              </a:solidFill>
              <a:latin typeface="Rockwell" panose="02060603020205020403" pitchFamily="18"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84985" y="168869"/>
            <a:ext cx="3187404" cy="6858000"/>
            <a:chOff x="9055676" y="0"/>
            <a:chExt cx="318740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7301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p:cNvPicPr>
            <a:picLocks noGrp="1" noChangeAspect="1"/>
          </p:cNvPicPr>
          <p:nvPr>
            <p:ph idx="1"/>
          </p:nvPr>
        </p:nvPicPr>
        <p:blipFill>
          <a:blip r:embed="rId2"/>
          <a:stretch>
            <a:fillRect/>
          </a:stretch>
        </p:blipFill>
        <p:spPr>
          <a:xfrm>
            <a:off x="1049044" y="1078029"/>
            <a:ext cx="7374520" cy="5204574"/>
          </a:xfrm>
          <a:prstGeom prst="rect">
            <a:avLst/>
          </a:prstGeom>
        </p:spPr>
      </p:pic>
      <p:pic>
        <p:nvPicPr>
          <p:cNvPr id="6152" name="Picture 8" descr="This may contain: three people are in front of a whiteboard with diagrams on it and one person is pointing to the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418" y="4084983"/>
            <a:ext cx="2673972" cy="267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15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55" name="Title 1">
            <a:extLst>
              <a:ext uri="{FF2B5EF4-FFF2-40B4-BE49-F238E27FC236}">
                <a16:creationId xmlns:a16="http://schemas.microsoft.com/office/drawing/2014/main" id="{10742257-3980-4551-868A-26DC3CB821EE}"/>
              </a:ext>
            </a:extLst>
          </p:cNvPr>
          <p:cNvSpPr txBox="1">
            <a:spLocks/>
          </p:cNvSpPr>
          <p:nvPr/>
        </p:nvSpPr>
        <p:spPr>
          <a:xfrm>
            <a:off x="428920" y="836181"/>
            <a:ext cx="7244089" cy="105225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Modelling</a:t>
            </a:r>
          </a:p>
          <a:p>
            <a:r>
              <a:rPr lang="en-US" sz="2800" dirty="0">
                <a:solidFill>
                  <a:schemeClr val="accent5">
                    <a:lumMod val="50000"/>
                  </a:schemeClr>
                </a:solidFill>
                <a:latin typeface="Bahnschrift Condensed" panose="020B0502040204020203" pitchFamily="34" charset="0"/>
              </a:rPr>
              <a:t>Logistic Regression</a:t>
            </a:r>
            <a:endParaRPr lang="en-US" sz="3600" dirty="0">
              <a:solidFill>
                <a:schemeClr val="accent5">
                  <a:lumMod val="50000"/>
                </a:schemeClr>
              </a:solidFill>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graphicFrame>
        <p:nvGraphicFramePr>
          <p:cNvPr id="7" name="Table 6">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1236401195"/>
              </p:ext>
            </p:extLst>
          </p:nvPr>
        </p:nvGraphicFramePr>
        <p:xfrm>
          <a:off x="173383" y="1726174"/>
          <a:ext cx="5462104" cy="3738242"/>
        </p:xfrm>
        <a:graphic>
          <a:graphicData uri="http://schemas.openxmlformats.org/drawingml/2006/table">
            <a:tbl>
              <a:tblPr firstRow="1" firstCol="1">
                <a:tableStyleId>{5C22544A-7EE6-4342-B048-85BDC9FD1C3A}</a:tableStyleId>
              </a:tblPr>
              <a:tblGrid>
                <a:gridCol w="1362340">
                  <a:extLst>
                    <a:ext uri="{9D8B030D-6E8A-4147-A177-3AD203B41FA5}">
                      <a16:colId xmlns:a16="http://schemas.microsoft.com/office/drawing/2014/main" val="1173992025"/>
                    </a:ext>
                  </a:extLst>
                </a:gridCol>
                <a:gridCol w="993883">
                  <a:extLst>
                    <a:ext uri="{9D8B030D-6E8A-4147-A177-3AD203B41FA5}">
                      <a16:colId xmlns:a16="http://schemas.microsoft.com/office/drawing/2014/main" val="115202853"/>
                    </a:ext>
                  </a:extLst>
                </a:gridCol>
                <a:gridCol w="943403">
                  <a:extLst>
                    <a:ext uri="{9D8B030D-6E8A-4147-A177-3AD203B41FA5}">
                      <a16:colId xmlns:a16="http://schemas.microsoft.com/office/drawing/2014/main" val="1010693434"/>
                    </a:ext>
                  </a:extLst>
                </a:gridCol>
                <a:gridCol w="1099876">
                  <a:extLst>
                    <a:ext uri="{9D8B030D-6E8A-4147-A177-3AD203B41FA5}">
                      <a16:colId xmlns:a16="http://schemas.microsoft.com/office/drawing/2014/main" val="3778082769"/>
                    </a:ext>
                  </a:extLst>
                </a:gridCol>
                <a:gridCol w="1062602">
                  <a:extLst>
                    <a:ext uri="{9D8B030D-6E8A-4147-A177-3AD203B41FA5}">
                      <a16:colId xmlns:a16="http://schemas.microsoft.com/office/drawing/2014/main" val="1136644251"/>
                    </a:ext>
                  </a:extLst>
                </a:gridCol>
              </a:tblGrid>
              <a:tr h="430013">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Precision</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Recall</a:t>
                      </a:r>
                      <a:r>
                        <a:rPr lang="en-ZA" sz="1600" b="0" baseline="0" dirty="0">
                          <a:latin typeface="+mn-lt"/>
                        </a:rPr>
                        <a:t> </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F1</a:t>
                      </a:r>
                      <a:r>
                        <a:rPr lang="en-ZA" sz="1600" b="0" baseline="0" dirty="0">
                          <a:latin typeface="+mn-lt"/>
                        </a:rPr>
                        <a:t>-score</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Support</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7223600"/>
                  </a:ext>
                </a:extLst>
              </a:tr>
              <a:tr h="535267">
                <a:tc>
                  <a:txBody>
                    <a:bodyPr/>
                    <a:lstStyle/>
                    <a:p>
                      <a:pPr algn="ctr"/>
                      <a:r>
                        <a:rPr lang="en-ZA" sz="1600" b="1" dirty="0"/>
                        <a:t>0</a:t>
                      </a:r>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27467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535267">
                <a:tc>
                  <a:txBody>
                    <a:bodyPr/>
                    <a:lstStyle/>
                    <a:p>
                      <a:pPr algn="ctr"/>
                      <a:r>
                        <a:rPr lang="en-ZA" sz="1600" b="1" dirty="0"/>
                        <a:t>1</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0.76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0.86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6190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535267">
                <a:tc>
                  <a:txBody>
                    <a:bodyPr/>
                    <a:lstStyle/>
                    <a:p>
                      <a:pPr algn="ctr"/>
                      <a:r>
                        <a:rPr lang="en-ZA" sz="1600" b="1" dirty="0"/>
                        <a:t>2</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16496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535267">
                <a:tc>
                  <a:txBody>
                    <a:bodyPr/>
                    <a:lstStyle/>
                    <a:p>
                      <a:pPr algn="ctr"/>
                      <a:r>
                        <a:rPr lang="en-ZA" sz="1600" b="1" dirty="0"/>
                        <a:t>Accuracy</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582858">
                <a:tc>
                  <a:txBody>
                    <a:bodyPr/>
                    <a:lstStyle/>
                    <a:p>
                      <a:pPr algn="ctr"/>
                      <a:r>
                        <a:rPr lang="en-ZA" sz="1600" b="1" dirty="0"/>
                        <a:t>Macro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0.94</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r h="584303">
                <a:tc>
                  <a:txBody>
                    <a:bodyPr/>
                    <a:lstStyle/>
                    <a:p>
                      <a:pPr algn="ctr"/>
                      <a:r>
                        <a:rPr lang="en-ZA" sz="1600" b="1" dirty="0"/>
                        <a:t>Weighted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7131672"/>
                  </a:ext>
                </a:extLst>
              </a:tr>
            </a:tbl>
          </a:graphicData>
        </a:graphic>
      </p:graphicFrame>
      <p:sp>
        <p:nvSpPr>
          <p:cNvPr id="8" name="Title 1">
            <a:extLst>
              <a:ext uri="{FF2B5EF4-FFF2-40B4-BE49-F238E27FC236}">
                <a16:creationId xmlns:a16="http://schemas.microsoft.com/office/drawing/2014/main" id="{10742257-3980-4551-868A-26DC3CB821EE}"/>
              </a:ext>
            </a:extLst>
          </p:cNvPr>
          <p:cNvSpPr txBox="1">
            <a:spLocks/>
          </p:cNvSpPr>
          <p:nvPr/>
        </p:nvSpPr>
        <p:spPr>
          <a:xfrm>
            <a:off x="6142384" y="1258272"/>
            <a:ext cx="5860774" cy="46790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2800" dirty="0">
                <a:solidFill>
                  <a:schemeClr val="accent2">
                    <a:lumMod val="50000"/>
                  </a:schemeClr>
                </a:solidFill>
                <a:latin typeface="Bahnschrift Condensed" panose="020B0502040204020203" pitchFamily="34" charset="0"/>
              </a:rPr>
              <a:t>After Hyper-parameter tuning</a:t>
            </a:r>
          </a:p>
          <a:p>
            <a:endParaRPr lang="en-US" sz="2400" b="1" dirty="0">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pic>
        <p:nvPicPr>
          <p:cNvPr id="5" name="Picture 4"/>
          <p:cNvPicPr>
            <a:picLocks noChangeAspect="1"/>
          </p:cNvPicPr>
          <p:nvPr/>
        </p:nvPicPr>
        <p:blipFill>
          <a:blip r:embed="rId3"/>
          <a:stretch>
            <a:fillRect/>
          </a:stretch>
        </p:blipFill>
        <p:spPr>
          <a:xfrm>
            <a:off x="6142384" y="1662135"/>
            <a:ext cx="5544500" cy="3866320"/>
          </a:xfrm>
          <a:prstGeom prst="rect">
            <a:avLst/>
          </a:prstGeom>
        </p:spPr>
      </p:pic>
    </p:spTree>
    <p:extLst>
      <p:ext uri="{BB962C8B-B14F-4D97-AF65-F5344CB8AC3E}">
        <p14:creationId xmlns:p14="http://schemas.microsoft.com/office/powerpoint/2010/main" val="909440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55" name="Title 1">
            <a:extLst>
              <a:ext uri="{FF2B5EF4-FFF2-40B4-BE49-F238E27FC236}">
                <a16:creationId xmlns:a16="http://schemas.microsoft.com/office/drawing/2014/main" id="{10742257-3980-4551-868A-26DC3CB821EE}"/>
              </a:ext>
            </a:extLst>
          </p:cNvPr>
          <p:cNvSpPr txBox="1">
            <a:spLocks/>
          </p:cNvSpPr>
          <p:nvPr/>
        </p:nvSpPr>
        <p:spPr>
          <a:xfrm>
            <a:off x="428920" y="836181"/>
            <a:ext cx="7244089" cy="105225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Modelling</a:t>
            </a:r>
          </a:p>
          <a:p>
            <a:r>
              <a:rPr lang="en-US" sz="2800" dirty="0">
                <a:solidFill>
                  <a:schemeClr val="accent5">
                    <a:lumMod val="50000"/>
                  </a:schemeClr>
                </a:solidFill>
                <a:latin typeface="Bahnschrift Condensed" panose="020B0502040204020203" pitchFamily="34" charset="0"/>
              </a:rPr>
              <a:t>Gradient Boosting Model</a:t>
            </a:r>
          </a:p>
          <a:p>
            <a:endParaRPr lang="en-US" sz="3600" dirty="0">
              <a:solidFill>
                <a:schemeClr val="accent5">
                  <a:lumMod val="50000"/>
                </a:schemeClr>
              </a:solidFill>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graphicFrame>
        <p:nvGraphicFramePr>
          <p:cNvPr id="7" name="Table 6">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2799706344"/>
              </p:ext>
            </p:extLst>
          </p:nvPr>
        </p:nvGraphicFramePr>
        <p:xfrm>
          <a:off x="173383" y="1726174"/>
          <a:ext cx="5462104" cy="3738242"/>
        </p:xfrm>
        <a:graphic>
          <a:graphicData uri="http://schemas.openxmlformats.org/drawingml/2006/table">
            <a:tbl>
              <a:tblPr firstRow="1" firstCol="1">
                <a:tableStyleId>{5C22544A-7EE6-4342-B048-85BDC9FD1C3A}</a:tableStyleId>
              </a:tblPr>
              <a:tblGrid>
                <a:gridCol w="1362340">
                  <a:extLst>
                    <a:ext uri="{9D8B030D-6E8A-4147-A177-3AD203B41FA5}">
                      <a16:colId xmlns:a16="http://schemas.microsoft.com/office/drawing/2014/main" val="1173992025"/>
                    </a:ext>
                  </a:extLst>
                </a:gridCol>
                <a:gridCol w="993883">
                  <a:extLst>
                    <a:ext uri="{9D8B030D-6E8A-4147-A177-3AD203B41FA5}">
                      <a16:colId xmlns:a16="http://schemas.microsoft.com/office/drawing/2014/main" val="115202853"/>
                    </a:ext>
                  </a:extLst>
                </a:gridCol>
                <a:gridCol w="943403">
                  <a:extLst>
                    <a:ext uri="{9D8B030D-6E8A-4147-A177-3AD203B41FA5}">
                      <a16:colId xmlns:a16="http://schemas.microsoft.com/office/drawing/2014/main" val="1010693434"/>
                    </a:ext>
                  </a:extLst>
                </a:gridCol>
                <a:gridCol w="1099876">
                  <a:extLst>
                    <a:ext uri="{9D8B030D-6E8A-4147-A177-3AD203B41FA5}">
                      <a16:colId xmlns:a16="http://schemas.microsoft.com/office/drawing/2014/main" val="3778082769"/>
                    </a:ext>
                  </a:extLst>
                </a:gridCol>
                <a:gridCol w="1062602">
                  <a:extLst>
                    <a:ext uri="{9D8B030D-6E8A-4147-A177-3AD203B41FA5}">
                      <a16:colId xmlns:a16="http://schemas.microsoft.com/office/drawing/2014/main" val="1136644251"/>
                    </a:ext>
                  </a:extLst>
                </a:gridCol>
              </a:tblGrid>
              <a:tr h="430013">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Precision</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Recall</a:t>
                      </a:r>
                      <a:r>
                        <a:rPr lang="en-ZA" sz="1600" b="0" baseline="0" dirty="0">
                          <a:latin typeface="+mn-lt"/>
                        </a:rPr>
                        <a:t> </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F1</a:t>
                      </a:r>
                      <a:r>
                        <a:rPr lang="en-ZA" sz="1600" b="0" baseline="0" dirty="0">
                          <a:latin typeface="+mn-lt"/>
                        </a:rPr>
                        <a:t>-score</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Support</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7223600"/>
                  </a:ext>
                </a:extLst>
              </a:tr>
              <a:tr h="535267">
                <a:tc>
                  <a:txBody>
                    <a:bodyPr/>
                    <a:lstStyle/>
                    <a:p>
                      <a:pPr algn="ctr"/>
                      <a:r>
                        <a:rPr lang="en-ZA" sz="1600" b="1" dirty="0"/>
                        <a:t>0</a:t>
                      </a:r>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0.89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27467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535267">
                <a:tc>
                  <a:txBody>
                    <a:bodyPr/>
                    <a:lstStyle/>
                    <a:p>
                      <a:pPr algn="ctr"/>
                      <a:r>
                        <a:rPr lang="en-ZA" sz="1600" b="1" dirty="0"/>
                        <a:t>1</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0.47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0.62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6190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535267">
                <a:tc>
                  <a:txBody>
                    <a:bodyPr/>
                    <a:lstStyle/>
                    <a:p>
                      <a:pPr algn="ctr"/>
                      <a:r>
                        <a:rPr lang="en-ZA" sz="1600" b="1" dirty="0"/>
                        <a:t>2</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16496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535267">
                <a:tc>
                  <a:txBody>
                    <a:bodyPr/>
                    <a:lstStyle/>
                    <a:p>
                      <a:pPr algn="ctr"/>
                      <a:r>
                        <a:rPr lang="en-ZA" sz="1600" b="1" dirty="0"/>
                        <a:t>Accuracy</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582858">
                <a:tc>
                  <a:txBody>
                    <a:bodyPr/>
                    <a:lstStyle/>
                    <a:p>
                      <a:pPr algn="ctr"/>
                      <a:r>
                        <a:rPr lang="en-ZA" sz="1600" b="1" dirty="0"/>
                        <a:t>Macro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0.79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0.83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r h="584303">
                <a:tc>
                  <a:txBody>
                    <a:bodyPr/>
                    <a:lstStyle/>
                    <a:p>
                      <a:pPr algn="ctr"/>
                      <a:r>
                        <a:rPr lang="en-ZA" sz="1600" b="1" dirty="0"/>
                        <a:t>Weighted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0.89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7131672"/>
                  </a:ext>
                </a:extLst>
              </a:tr>
            </a:tbl>
          </a:graphicData>
        </a:graphic>
      </p:graphicFrame>
      <p:sp>
        <p:nvSpPr>
          <p:cNvPr id="8" name="Title 1">
            <a:extLst>
              <a:ext uri="{FF2B5EF4-FFF2-40B4-BE49-F238E27FC236}">
                <a16:creationId xmlns:a16="http://schemas.microsoft.com/office/drawing/2014/main" id="{10742257-3980-4551-868A-26DC3CB821EE}"/>
              </a:ext>
            </a:extLst>
          </p:cNvPr>
          <p:cNvSpPr txBox="1">
            <a:spLocks/>
          </p:cNvSpPr>
          <p:nvPr/>
        </p:nvSpPr>
        <p:spPr>
          <a:xfrm>
            <a:off x="6211833" y="1258272"/>
            <a:ext cx="5860774" cy="46790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2800" b="1" dirty="0">
                <a:solidFill>
                  <a:schemeClr val="accent2">
                    <a:lumMod val="50000"/>
                  </a:schemeClr>
                </a:solidFill>
                <a:latin typeface="Bahnschrift Condensed" panose="020B0502040204020203" pitchFamily="34" charset="0"/>
              </a:rPr>
              <a:t>Neural Network Model</a:t>
            </a:r>
          </a:p>
          <a:p>
            <a:endParaRPr lang="en-US" sz="2400" b="1" dirty="0">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graphicFrame>
        <p:nvGraphicFramePr>
          <p:cNvPr id="9" name="Table 8">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631097419"/>
              </p:ext>
            </p:extLst>
          </p:nvPr>
        </p:nvGraphicFramePr>
        <p:xfrm>
          <a:off x="6031345" y="1726174"/>
          <a:ext cx="5642593" cy="3726587"/>
        </p:xfrm>
        <a:graphic>
          <a:graphicData uri="http://schemas.openxmlformats.org/drawingml/2006/table">
            <a:tbl>
              <a:tblPr firstRow="1" firstCol="1">
                <a:tableStyleId>{5C22544A-7EE6-4342-B048-85BDC9FD1C3A}</a:tableStyleId>
              </a:tblPr>
              <a:tblGrid>
                <a:gridCol w="1237673">
                  <a:extLst>
                    <a:ext uri="{9D8B030D-6E8A-4147-A177-3AD203B41FA5}">
                      <a16:colId xmlns:a16="http://schemas.microsoft.com/office/drawing/2014/main" val="1173992025"/>
                    </a:ext>
                  </a:extLst>
                </a:gridCol>
                <a:gridCol w="1034767">
                  <a:extLst>
                    <a:ext uri="{9D8B030D-6E8A-4147-A177-3AD203B41FA5}">
                      <a16:colId xmlns:a16="http://schemas.microsoft.com/office/drawing/2014/main" val="115202853"/>
                    </a:ext>
                  </a:extLst>
                </a:gridCol>
                <a:gridCol w="1136220">
                  <a:extLst>
                    <a:ext uri="{9D8B030D-6E8A-4147-A177-3AD203B41FA5}">
                      <a16:colId xmlns:a16="http://schemas.microsoft.com/office/drawing/2014/main" val="1010693434"/>
                    </a:ext>
                  </a:extLst>
                </a:gridCol>
                <a:gridCol w="1136220">
                  <a:extLst>
                    <a:ext uri="{9D8B030D-6E8A-4147-A177-3AD203B41FA5}">
                      <a16:colId xmlns:a16="http://schemas.microsoft.com/office/drawing/2014/main" val="3778082769"/>
                    </a:ext>
                  </a:extLst>
                </a:gridCol>
                <a:gridCol w="1097713">
                  <a:extLst>
                    <a:ext uri="{9D8B030D-6E8A-4147-A177-3AD203B41FA5}">
                      <a16:colId xmlns:a16="http://schemas.microsoft.com/office/drawing/2014/main" val="1136644251"/>
                    </a:ext>
                  </a:extLst>
                </a:gridCol>
              </a:tblGrid>
              <a:tr h="416696">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Precision</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Recall</a:t>
                      </a:r>
                      <a:r>
                        <a:rPr lang="en-ZA" sz="1600" b="0" baseline="0" dirty="0">
                          <a:latin typeface="+mn-lt"/>
                        </a:rPr>
                        <a:t> </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F1</a:t>
                      </a:r>
                      <a:r>
                        <a:rPr lang="en-ZA" sz="1600" b="0" baseline="0" dirty="0">
                          <a:latin typeface="+mn-lt"/>
                        </a:rPr>
                        <a:t>-score</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Support</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7223600"/>
                  </a:ext>
                </a:extLst>
              </a:tr>
              <a:tr h="518692">
                <a:tc>
                  <a:txBody>
                    <a:bodyPr/>
                    <a:lstStyle/>
                    <a:p>
                      <a:pPr algn="ctr"/>
                      <a:r>
                        <a:rPr lang="en-ZA" sz="1600" b="1" dirty="0"/>
                        <a:t>0</a:t>
                      </a:r>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27467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518692">
                <a:tc>
                  <a:txBody>
                    <a:bodyPr/>
                    <a:lstStyle/>
                    <a:p>
                      <a:pPr algn="ctr"/>
                      <a:r>
                        <a:rPr lang="en-ZA" sz="1600" b="1" dirty="0"/>
                        <a:t>1</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6190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518692">
                <a:tc>
                  <a:txBody>
                    <a:bodyPr/>
                    <a:lstStyle/>
                    <a:p>
                      <a:pPr algn="ctr"/>
                      <a:r>
                        <a:rPr lang="en-ZA" sz="1600" b="1" dirty="0"/>
                        <a:t>2</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16496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584605">
                <a:tc>
                  <a:txBody>
                    <a:bodyPr/>
                    <a:lstStyle/>
                    <a:p>
                      <a:pPr algn="ctr"/>
                      <a:r>
                        <a:rPr lang="en-ZA" sz="1600" b="1" dirty="0"/>
                        <a:t>Accuracy</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584605">
                <a:tc>
                  <a:txBody>
                    <a:bodyPr/>
                    <a:lstStyle/>
                    <a:p>
                      <a:pPr algn="ctr"/>
                      <a:r>
                        <a:rPr lang="en-ZA" sz="1600" b="1" dirty="0"/>
                        <a:t>Macro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r h="584605">
                <a:tc>
                  <a:txBody>
                    <a:bodyPr/>
                    <a:lstStyle/>
                    <a:p>
                      <a:pPr algn="ctr"/>
                      <a:r>
                        <a:rPr lang="en-ZA" sz="1600" b="1" dirty="0"/>
                        <a:t>Weighted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7131672"/>
                  </a:ext>
                </a:extLst>
              </a:tr>
            </a:tbl>
          </a:graphicData>
        </a:graphic>
      </p:graphicFrame>
    </p:spTree>
    <p:extLst>
      <p:ext uri="{BB962C8B-B14F-4D97-AF65-F5344CB8AC3E}">
        <p14:creationId xmlns:p14="http://schemas.microsoft.com/office/powerpoint/2010/main" val="1481710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3" name="Title 1">
            <a:extLst>
              <a:ext uri="{FF2B5EF4-FFF2-40B4-BE49-F238E27FC236}">
                <a16:creationId xmlns:a16="http://schemas.microsoft.com/office/drawing/2014/main" id="{10742257-3980-4551-868A-26DC3CB821EE}"/>
              </a:ext>
            </a:extLst>
          </p:cNvPr>
          <p:cNvSpPr txBox="1">
            <a:spLocks/>
          </p:cNvSpPr>
          <p:nvPr/>
        </p:nvSpPr>
        <p:spPr>
          <a:xfrm>
            <a:off x="465866" y="724636"/>
            <a:ext cx="4847279" cy="5772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Gradient Boosting   ROC/AUC</a:t>
            </a:r>
          </a:p>
        </p:txBody>
      </p:sp>
      <p:sp>
        <p:nvSpPr>
          <p:cNvPr id="5" name="Title 1">
            <a:extLst>
              <a:ext uri="{FF2B5EF4-FFF2-40B4-BE49-F238E27FC236}">
                <a16:creationId xmlns:a16="http://schemas.microsoft.com/office/drawing/2014/main" id="{10742257-3980-4551-868A-26DC3CB821EE}"/>
              </a:ext>
            </a:extLst>
          </p:cNvPr>
          <p:cNvSpPr txBox="1">
            <a:spLocks/>
          </p:cNvSpPr>
          <p:nvPr/>
        </p:nvSpPr>
        <p:spPr>
          <a:xfrm>
            <a:off x="6500391" y="1779508"/>
            <a:ext cx="5566649" cy="361453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2400" dirty="0">
                <a:latin typeface="Bahnschrift Condensed" panose="020B0502040204020203" pitchFamily="34" charset="0"/>
              </a:rPr>
              <a:t>An AUC of 0.55 suggesting that the model is not performing well and may require improvement.</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model has very limited ability to distinguish between the positive and negative classes. It is only marginally better than random chance.</a:t>
            </a:r>
          </a:p>
          <a:p>
            <a:endParaRPr lang="en-US" sz="2400" dirty="0">
              <a:latin typeface="Bahnschrift Condensed" panose="020B0502040204020203" pitchFamily="34" charset="0"/>
            </a:endParaRPr>
          </a:p>
          <a:p>
            <a:r>
              <a:rPr lang="en-US" sz="2400" dirty="0">
                <a:latin typeface="Bahnschrift Condensed" panose="020B0502040204020203" pitchFamily="34" charset="0"/>
              </a:rPr>
              <a:t>This could involve re-evaluating the model choice, feature selection, preprocessing, or adjusting hyperparameters.</a:t>
            </a:r>
            <a:endParaRPr lang="en-US" sz="2400" dirty="0">
              <a:solidFill>
                <a:schemeClr val="accent5">
                  <a:lumMod val="50000"/>
                </a:schemeClr>
              </a:solidFill>
              <a:latin typeface="Bahnschrift Condensed" panose="020B0502040204020203" pitchFamily="34" charset="0"/>
            </a:endParaRPr>
          </a:p>
        </p:txBody>
      </p:sp>
      <p:pic>
        <p:nvPicPr>
          <p:cNvPr id="4" name="Picture 3"/>
          <p:cNvPicPr>
            <a:picLocks noChangeAspect="1"/>
          </p:cNvPicPr>
          <p:nvPr/>
        </p:nvPicPr>
        <p:blipFill rotWithShape="1">
          <a:blip r:embed="rId3"/>
          <a:srcRect l="2180" r="1094" b="1770"/>
          <a:stretch/>
        </p:blipFill>
        <p:spPr>
          <a:xfrm>
            <a:off x="332208" y="1286366"/>
            <a:ext cx="5532883" cy="4269714"/>
          </a:xfrm>
          <a:prstGeom prst="rect">
            <a:avLst/>
          </a:prstGeom>
        </p:spPr>
      </p:pic>
    </p:spTree>
    <p:extLst>
      <p:ext uri="{BB962C8B-B14F-4D97-AF65-F5344CB8AC3E}">
        <p14:creationId xmlns:p14="http://schemas.microsoft.com/office/powerpoint/2010/main" val="36639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302690" y="1265936"/>
            <a:ext cx="4398620" cy="4391914"/>
          </a:xfrm>
        </p:spPr>
        <p:txBody>
          <a:bodyPr/>
          <a:lstStyle/>
          <a:p>
            <a:r>
              <a:rPr lang="en-US" sz="2400" dirty="0">
                <a:latin typeface="Bahnschrift Condensed" panose="020B0502040204020203" pitchFamily="34" charset="0"/>
              </a:rPr>
              <a:t>The </a:t>
            </a:r>
            <a:r>
              <a:rPr lang="en-US" sz="2400" dirty="0" err="1">
                <a:latin typeface="Bahnschrift Condensed" panose="020B0502040204020203" pitchFamily="34" charset="0"/>
              </a:rPr>
              <a:t>Toxigen</a:t>
            </a:r>
            <a:r>
              <a:rPr lang="en-US" sz="2400" dirty="0">
                <a:latin typeface="Bahnschrift Condensed" panose="020B0502040204020203" pitchFamily="34" charset="0"/>
              </a:rPr>
              <a:t> dataset contains user generated sentiments made online targeting minority groups.</a:t>
            </a:r>
          </a:p>
          <a:p>
            <a:r>
              <a:rPr lang="en-US" sz="2400" dirty="0">
                <a:latin typeface="Bahnschrift Condensed" panose="020B0502040204020203" pitchFamily="34" charset="0"/>
              </a:rPr>
              <a:t>The objective is to analyze the dataset and develop strategies to detect toxic sentiments, improving the accuracy of toxic language detection system</a:t>
            </a:r>
          </a:p>
        </p:txBody>
      </p:sp>
      <p:pic>
        <p:nvPicPr>
          <p:cNvPr id="11" name="Picture Placeholder 7">
            <a:extLst>
              <a:ext uri="{FF2B5EF4-FFF2-40B4-BE49-F238E27FC236}">
                <a16:creationId xmlns:a16="http://schemas.microsoft.com/office/drawing/2014/main" id="{7FB89A62-CAB5-4BD1-B89F-0A0F3809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050" y="191185"/>
            <a:ext cx="6406950" cy="4271300"/>
          </a:xfrm>
          <a:prstGeom prst="rect">
            <a:avLst/>
          </a:prstGeom>
          <a:solidFill>
            <a:schemeClr val="tx1">
              <a:alpha val="70000"/>
            </a:schemeClr>
          </a:solidFill>
          <a:ln w="12700" cap="flat" cmpd="sng" algn="ctr">
            <a:noFill/>
            <a:prstDash val="solid"/>
            <a:miter lim="800000"/>
          </a:ln>
          <a:effectLst/>
        </p:spPr>
      </p:pic>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a:xfrm>
            <a:off x="5657669" y="4148137"/>
            <a:ext cx="3745779" cy="1343026"/>
          </a:xfrm>
        </p:spPr>
        <p:txBody>
          <a:bodyPr/>
          <a:lstStyle/>
          <a:p>
            <a:r>
              <a:rPr lang="en-US" sz="4400" b="1" dirty="0">
                <a:latin typeface="Bahnschrift Condensed" panose="020B0502040204020203" pitchFamily="34" charset="0"/>
              </a:rPr>
              <a:t>OVERVIEW</a:t>
            </a:r>
            <a:endParaRPr lang="en-US" sz="4400" dirty="0">
              <a:latin typeface="Bahnschrift Condensed" panose="020B0502040204020203" pitchFamily="34" charset="0"/>
            </a:endParaRPr>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 xmlns:adec="http://schemas.microsoft.com/office/drawing/2017/decorative"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Tree>
    <p:extLst>
      <p:ext uri="{BB962C8B-B14F-4D97-AF65-F5344CB8AC3E}">
        <p14:creationId xmlns:p14="http://schemas.microsoft.com/office/powerpoint/2010/main" val="3530665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3" name="Title 1">
            <a:extLst>
              <a:ext uri="{FF2B5EF4-FFF2-40B4-BE49-F238E27FC236}">
                <a16:creationId xmlns:a16="http://schemas.microsoft.com/office/drawing/2014/main" id="{10742257-3980-4551-868A-26DC3CB821EE}"/>
              </a:ext>
            </a:extLst>
          </p:cNvPr>
          <p:cNvSpPr txBox="1">
            <a:spLocks/>
          </p:cNvSpPr>
          <p:nvPr/>
        </p:nvSpPr>
        <p:spPr>
          <a:xfrm>
            <a:off x="656314" y="751109"/>
            <a:ext cx="5439686" cy="5772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Neural Networks ROC/AUC</a:t>
            </a:r>
          </a:p>
        </p:txBody>
      </p:sp>
      <p:sp>
        <p:nvSpPr>
          <p:cNvPr id="5" name="Title 1">
            <a:extLst>
              <a:ext uri="{FF2B5EF4-FFF2-40B4-BE49-F238E27FC236}">
                <a16:creationId xmlns:a16="http://schemas.microsoft.com/office/drawing/2014/main" id="{10742257-3980-4551-868A-26DC3CB821EE}"/>
              </a:ext>
            </a:extLst>
          </p:cNvPr>
          <p:cNvSpPr txBox="1">
            <a:spLocks/>
          </p:cNvSpPr>
          <p:nvPr/>
        </p:nvSpPr>
        <p:spPr>
          <a:xfrm>
            <a:off x="6509628" y="1779507"/>
            <a:ext cx="5566649" cy="3134239"/>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endParaRPr lang="en-GB" dirty="0"/>
          </a:p>
          <a:p>
            <a:endParaRPr lang="en-GB" dirty="0"/>
          </a:p>
          <a:p>
            <a:endParaRPr lang="en-GB" dirty="0"/>
          </a:p>
          <a:p>
            <a:endParaRPr lang="en-GB" dirty="0"/>
          </a:p>
          <a:p>
            <a:endParaRPr lang="en-GB" dirty="0"/>
          </a:p>
          <a:p>
            <a:r>
              <a:rPr lang="en-US" sz="2400" dirty="0">
                <a:latin typeface="Bahnschrift Condensed" panose="020B0502040204020203" pitchFamily="34" charset="0"/>
              </a:rPr>
              <a:t>An AUC of 0.63 indicates that the model has a moderate ability to distinguish between different classes, performing better than random guessing but still leaving room for improvement.</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AUC in Neural Networks is higher than in Linear regression.</a:t>
            </a:r>
            <a:endParaRPr lang="en-US" sz="2400" dirty="0">
              <a:solidFill>
                <a:schemeClr val="accent5">
                  <a:lumMod val="50000"/>
                </a:schemeClr>
              </a:solidFill>
              <a:latin typeface="Bahnschrift Condensed" panose="020B0502040204020203" pitchFamily="34" charset="0"/>
            </a:endParaRPr>
          </a:p>
        </p:txBody>
      </p:sp>
      <p:pic>
        <p:nvPicPr>
          <p:cNvPr id="2" name="Picture 1"/>
          <p:cNvPicPr>
            <a:picLocks noChangeAspect="1"/>
          </p:cNvPicPr>
          <p:nvPr/>
        </p:nvPicPr>
        <p:blipFill>
          <a:blip r:embed="rId3"/>
          <a:stretch>
            <a:fillRect/>
          </a:stretch>
        </p:blipFill>
        <p:spPr>
          <a:xfrm>
            <a:off x="465866" y="1345234"/>
            <a:ext cx="5439686" cy="4184373"/>
          </a:xfrm>
          <a:prstGeom prst="rect">
            <a:avLst/>
          </a:prstGeom>
        </p:spPr>
      </p:pic>
    </p:spTree>
    <p:extLst>
      <p:ext uri="{BB962C8B-B14F-4D97-AF65-F5344CB8AC3E}">
        <p14:creationId xmlns:p14="http://schemas.microsoft.com/office/powerpoint/2010/main" val="1005729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55" name="Title 1">
            <a:extLst>
              <a:ext uri="{FF2B5EF4-FFF2-40B4-BE49-F238E27FC236}">
                <a16:creationId xmlns:a16="http://schemas.microsoft.com/office/drawing/2014/main" id="{10742257-3980-4551-868A-26DC3CB821EE}"/>
              </a:ext>
            </a:extLst>
          </p:cNvPr>
          <p:cNvSpPr txBox="1">
            <a:spLocks/>
          </p:cNvSpPr>
          <p:nvPr/>
        </p:nvSpPr>
        <p:spPr>
          <a:xfrm>
            <a:off x="428920" y="836181"/>
            <a:ext cx="7244089" cy="105225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Modelling</a:t>
            </a:r>
          </a:p>
          <a:p>
            <a:r>
              <a:rPr lang="en-US" sz="2800" dirty="0">
                <a:solidFill>
                  <a:schemeClr val="accent5">
                    <a:lumMod val="50000"/>
                  </a:schemeClr>
                </a:solidFill>
                <a:latin typeface="Bahnschrift Condensed" panose="020B0502040204020203" pitchFamily="34" charset="0"/>
              </a:rPr>
              <a:t>Recurrent Neural Network</a:t>
            </a:r>
          </a:p>
          <a:p>
            <a:endParaRPr lang="en-US" sz="3600" dirty="0">
              <a:solidFill>
                <a:schemeClr val="accent5">
                  <a:lumMod val="50000"/>
                </a:schemeClr>
              </a:solidFill>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graphicFrame>
        <p:nvGraphicFramePr>
          <p:cNvPr id="7" name="Table 6">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1290092919"/>
              </p:ext>
            </p:extLst>
          </p:nvPr>
        </p:nvGraphicFramePr>
        <p:xfrm>
          <a:off x="173383" y="1726174"/>
          <a:ext cx="5462104" cy="3738242"/>
        </p:xfrm>
        <a:graphic>
          <a:graphicData uri="http://schemas.openxmlformats.org/drawingml/2006/table">
            <a:tbl>
              <a:tblPr firstRow="1" firstCol="1">
                <a:tableStyleId>{5C22544A-7EE6-4342-B048-85BDC9FD1C3A}</a:tableStyleId>
              </a:tblPr>
              <a:tblGrid>
                <a:gridCol w="1362340">
                  <a:extLst>
                    <a:ext uri="{9D8B030D-6E8A-4147-A177-3AD203B41FA5}">
                      <a16:colId xmlns:a16="http://schemas.microsoft.com/office/drawing/2014/main" val="1173992025"/>
                    </a:ext>
                  </a:extLst>
                </a:gridCol>
                <a:gridCol w="993883">
                  <a:extLst>
                    <a:ext uri="{9D8B030D-6E8A-4147-A177-3AD203B41FA5}">
                      <a16:colId xmlns:a16="http://schemas.microsoft.com/office/drawing/2014/main" val="115202853"/>
                    </a:ext>
                  </a:extLst>
                </a:gridCol>
                <a:gridCol w="943403">
                  <a:extLst>
                    <a:ext uri="{9D8B030D-6E8A-4147-A177-3AD203B41FA5}">
                      <a16:colId xmlns:a16="http://schemas.microsoft.com/office/drawing/2014/main" val="1010693434"/>
                    </a:ext>
                  </a:extLst>
                </a:gridCol>
                <a:gridCol w="1099876">
                  <a:extLst>
                    <a:ext uri="{9D8B030D-6E8A-4147-A177-3AD203B41FA5}">
                      <a16:colId xmlns:a16="http://schemas.microsoft.com/office/drawing/2014/main" val="3778082769"/>
                    </a:ext>
                  </a:extLst>
                </a:gridCol>
                <a:gridCol w="1062602">
                  <a:extLst>
                    <a:ext uri="{9D8B030D-6E8A-4147-A177-3AD203B41FA5}">
                      <a16:colId xmlns:a16="http://schemas.microsoft.com/office/drawing/2014/main" val="1136644251"/>
                    </a:ext>
                  </a:extLst>
                </a:gridCol>
              </a:tblGrid>
              <a:tr h="430013">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Precision</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Recall</a:t>
                      </a:r>
                      <a:r>
                        <a:rPr lang="en-ZA" sz="1600" b="0" baseline="0" dirty="0">
                          <a:latin typeface="+mn-lt"/>
                        </a:rPr>
                        <a:t> </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F1</a:t>
                      </a:r>
                      <a:r>
                        <a:rPr lang="en-ZA" sz="1600" b="0" baseline="0" dirty="0">
                          <a:latin typeface="+mn-lt"/>
                        </a:rPr>
                        <a:t>-score</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Support</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7223600"/>
                  </a:ext>
                </a:extLst>
              </a:tr>
              <a:tr h="535267">
                <a:tc>
                  <a:txBody>
                    <a:bodyPr/>
                    <a:lstStyle/>
                    <a:p>
                      <a:pPr algn="ctr"/>
                      <a:r>
                        <a:rPr lang="en-ZA" sz="1600" b="1" dirty="0"/>
                        <a:t>0</a:t>
                      </a:r>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27467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535267">
                <a:tc>
                  <a:txBody>
                    <a:bodyPr/>
                    <a:lstStyle/>
                    <a:p>
                      <a:pPr algn="ctr"/>
                      <a:r>
                        <a:rPr lang="en-ZA" sz="1600" b="1" dirty="0"/>
                        <a:t>1</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0.95</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6190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535267">
                <a:tc>
                  <a:txBody>
                    <a:bodyPr/>
                    <a:lstStyle/>
                    <a:p>
                      <a:pPr algn="ctr"/>
                      <a:r>
                        <a:rPr lang="en-ZA" sz="1600" b="1" dirty="0"/>
                        <a:t>2</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16496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535267">
                <a:tc>
                  <a:txBody>
                    <a:bodyPr/>
                    <a:lstStyle/>
                    <a:p>
                      <a:pPr algn="ctr"/>
                      <a:r>
                        <a:rPr lang="en-ZA" sz="1600" b="1" dirty="0"/>
                        <a:t>Accuracy</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582858">
                <a:tc>
                  <a:txBody>
                    <a:bodyPr/>
                    <a:lstStyle/>
                    <a:p>
                      <a:pPr algn="ctr"/>
                      <a:r>
                        <a:rPr lang="en-ZA" sz="1600" b="1" dirty="0"/>
                        <a:t>Macro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r h="584303">
                <a:tc>
                  <a:txBody>
                    <a:bodyPr/>
                    <a:lstStyle/>
                    <a:p>
                      <a:pPr algn="ctr"/>
                      <a:r>
                        <a:rPr lang="en-ZA" sz="1600" b="1" dirty="0"/>
                        <a:t>Weighted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7131672"/>
                  </a:ext>
                </a:extLst>
              </a:tr>
            </a:tbl>
          </a:graphicData>
        </a:graphic>
      </p:graphicFrame>
      <p:sp>
        <p:nvSpPr>
          <p:cNvPr id="8" name="Title 1">
            <a:extLst>
              <a:ext uri="{FF2B5EF4-FFF2-40B4-BE49-F238E27FC236}">
                <a16:creationId xmlns:a16="http://schemas.microsoft.com/office/drawing/2014/main" id="{10742257-3980-4551-868A-26DC3CB821EE}"/>
              </a:ext>
            </a:extLst>
          </p:cNvPr>
          <p:cNvSpPr txBox="1">
            <a:spLocks/>
          </p:cNvSpPr>
          <p:nvPr/>
        </p:nvSpPr>
        <p:spPr>
          <a:xfrm>
            <a:off x="6241651" y="1732878"/>
            <a:ext cx="5860774" cy="373153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2800" b="1" dirty="0">
                <a:solidFill>
                  <a:schemeClr val="accent2">
                    <a:lumMod val="50000"/>
                  </a:schemeClr>
                </a:solidFill>
                <a:latin typeface="Bahnschrift Condensed" panose="020B0502040204020203" pitchFamily="34" charset="0"/>
              </a:rPr>
              <a:t> </a:t>
            </a:r>
            <a:endParaRPr lang="en-GB" dirty="0"/>
          </a:p>
          <a:p>
            <a:endParaRPr lang="en-GB" dirty="0"/>
          </a:p>
          <a:p>
            <a:r>
              <a:rPr lang="en-US" sz="2400" dirty="0">
                <a:latin typeface="Bahnschrift Condensed" panose="020B0502040204020203" pitchFamily="34" charset="0"/>
              </a:rPr>
              <a:t>The precision in class 0 (negative) is 100% , the recall is 99% and the f1 score is 100%.</a:t>
            </a:r>
          </a:p>
          <a:p>
            <a:endParaRPr lang="en-US" sz="2400" dirty="0">
              <a:latin typeface="Bahnschrift Condensed" panose="020B0502040204020203" pitchFamily="34" charset="0"/>
            </a:endParaRPr>
          </a:p>
          <a:p>
            <a:r>
              <a:rPr lang="en-US" sz="2400" dirty="0">
                <a:latin typeface="Bahnschrift Condensed" panose="020B0502040204020203" pitchFamily="34" charset="0"/>
              </a:rPr>
              <a:t>This shows that the model is very good in predicting negative words.</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precision in class 1(neutral) and class 2(positive) is also high proving the models good performance.</a:t>
            </a:r>
            <a:endParaRPr lang="en-US" sz="2400" b="1" dirty="0">
              <a:solidFill>
                <a:schemeClr val="accent2">
                  <a:lumMod val="50000"/>
                </a:schemeClr>
              </a:solidFill>
              <a:latin typeface="Bahnschrift Condensed" panose="020B0502040204020203" pitchFamily="34" charset="0"/>
            </a:endParaRPr>
          </a:p>
          <a:p>
            <a:endParaRPr lang="en-US" sz="2400" b="1" dirty="0">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2140278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a:xfrm>
            <a:off x="432000" y="431999"/>
            <a:ext cx="3600000" cy="520901"/>
          </a:xfrm>
        </p:spPr>
        <p:txBody>
          <a:bodyPr/>
          <a:lstStyle/>
          <a:p>
            <a:r>
              <a:rPr lang="en-US" sz="4000" dirty="0">
                <a:latin typeface="Bahnschrift Condensed" panose="020B0502040204020203" pitchFamily="34" charset="0"/>
              </a:rPr>
              <a:t>Conclusion</a:t>
            </a:r>
          </a:p>
        </p:txBody>
      </p:sp>
      <p:sp>
        <p:nvSpPr>
          <p:cNvPr id="18" name="Text Placeholder 17">
            <a:extLst>
              <a:ext uri="{FF2B5EF4-FFF2-40B4-BE49-F238E27FC236}">
                <a16:creationId xmlns:a16="http://schemas.microsoft.com/office/drawing/2014/main" id="{5314AEEE-BE7A-4B9C-84EC-8DB17BE9E83B}"/>
              </a:ext>
            </a:extLst>
          </p:cNvPr>
          <p:cNvSpPr>
            <a:spLocks noGrp="1"/>
          </p:cNvSpPr>
          <p:nvPr>
            <p:ph type="body" sz="quarter" idx="32"/>
          </p:nvPr>
        </p:nvSpPr>
        <p:spPr>
          <a:xfrm>
            <a:off x="432000" y="1004058"/>
            <a:ext cx="6083816" cy="520901"/>
          </a:xfrm>
        </p:spPr>
        <p:txBody>
          <a:bodyPr/>
          <a:lstStyle/>
          <a:p>
            <a:r>
              <a:rPr lang="en-US" sz="2800" dirty="0">
                <a:latin typeface="Bahnschrift Condensed" panose="020B0502040204020203" pitchFamily="34" charset="0"/>
              </a:rPr>
              <a:t>Performance</a:t>
            </a:r>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solidFill>
            <a:schemeClr val="tx1">
              <a:lumMod val="75000"/>
              <a:lumOff val="25000"/>
            </a:schemeClr>
          </a:solidFill>
          <a:ln w="31750" cap="sq">
            <a:solidFill>
              <a:schemeClr val="accent1">
                <a:lumMod val="75000"/>
              </a:schemeClr>
            </a:solidFill>
          </a:ln>
        </p:spPr>
        <p:txBody>
          <a:bodyPr/>
          <a:lstStyle/>
          <a:p>
            <a:r>
              <a:rPr lang="en-US" sz="2800" b="1" dirty="0">
                <a:latin typeface="Bahnschrift Condensed" panose="020B0502040204020203" pitchFamily="34" charset="0"/>
              </a:rPr>
              <a:t>Logistic Regression:</a:t>
            </a:r>
            <a:endParaRPr lang="en-US" sz="2800" dirty="0">
              <a:latin typeface="Bahnschrift Condensed" panose="020B0502040204020203" pitchFamily="34" charset="0"/>
            </a:endParaRPr>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p:txBody>
          <a:bodyPr lIns="137160" rIns="137160"/>
          <a:lstStyle/>
          <a:p>
            <a:pPr marL="0" indent="0">
              <a:buNone/>
            </a:pPr>
            <a:r>
              <a:rPr lang="en-US" sz="2000" b="1" dirty="0">
                <a:latin typeface="Bahnschrift Condensed" panose="020B0502040204020203" pitchFamily="34" charset="0"/>
              </a:rPr>
              <a:t>Accuracy: 97.46% and after </a:t>
            </a:r>
            <a:r>
              <a:rPr lang="en-US" sz="2000" b="1" dirty="0" err="1">
                <a:latin typeface="Bahnschrift Condensed" panose="020B0502040204020203" pitchFamily="34" charset="0"/>
              </a:rPr>
              <a:t>Hyperparameter</a:t>
            </a:r>
            <a:r>
              <a:rPr lang="en-US" sz="2000" b="1" dirty="0">
                <a:latin typeface="Bahnschrift Condensed" panose="020B0502040204020203" pitchFamily="34" charset="0"/>
              </a:rPr>
              <a:t> Tuning accuracy at 99%</a:t>
            </a:r>
            <a:r>
              <a:rPr lang="en-US" sz="2000" dirty="0">
                <a:latin typeface="Bahnschrift Condensed" panose="020B0502040204020203" pitchFamily="34" charset="0"/>
              </a:rPr>
              <a:t/>
            </a:r>
            <a:br>
              <a:rPr lang="en-US" sz="2000" dirty="0">
                <a:latin typeface="Bahnschrift Condensed" panose="020B0502040204020203" pitchFamily="34" charset="0"/>
              </a:rPr>
            </a:br>
            <a:r>
              <a:rPr lang="en-US" dirty="0">
                <a:latin typeface="Bahnschrift Condensed" panose="020B0502040204020203" pitchFamily="34" charset="0"/>
              </a:rPr>
              <a:t>Classification Report: High precision, recall, and F1 scores across all classes. Interpretation: Logistic Regression performed very well, indicating that it effectively distinguishes between classes. The high accuracy and balanced metrics across different classes suggest that the model is reliable and generalizes well.</a:t>
            </a:r>
            <a:endParaRPr lang="en-US" dirty="0">
              <a:solidFill>
                <a:schemeClr val="tx1">
                  <a:lumMod val="75000"/>
                  <a:lumOff val="25000"/>
                </a:schemeClr>
              </a:solidFill>
              <a:latin typeface="Bahnschrift Condensed" panose="020B0502040204020203" pitchFamily="34" charset="0"/>
            </a:endParaRP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xfrm>
            <a:off x="4302000" y="1728000"/>
            <a:ext cx="3668982" cy="720000"/>
          </a:xfrm>
          <a:solidFill>
            <a:schemeClr val="tx1">
              <a:lumMod val="75000"/>
              <a:lumOff val="25000"/>
            </a:schemeClr>
          </a:solidFill>
          <a:ln w="31750" cap="sq">
            <a:solidFill>
              <a:schemeClr val="accent2">
                <a:lumMod val="75000"/>
              </a:schemeClr>
            </a:solidFill>
          </a:ln>
        </p:spPr>
        <p:txBody>
          <a:bodyPr/>
          <a:lstStyle/>
          <a:p>
            <a:r>
              <a:rPr lang="en-US" sz="2800" b="1" dirty="0">
                <a:latin typeface="Bahnschrift Condensed" panose="020B0502040204020203" pitchFamily="34" charset="0"/>
              </a:rPr>
              <a:t>Gradient Boosting:</a:t>
            </a:r>
            <a:endParaRPr lang="en-US" sz="2800" dirty="0">
              <a:latin typeface="Bahnschrift Condensed" panose="020B0502040204020203" pitchFamily="34" charset="0"/>
            </a:endParaRPr>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a:xfrm>
            <a:off x="4302000" y="2448000"/>
            <a:ext cx="3668982" cy="3631338"/>
          </a:xfrm>
        </p:spPr>
        <p:txBody>
          <a:bodyPr lIns="137160" rIns="137160"/>
          <a:lstStyle/>
          <a:p>
            <a:pPr marL="0" indent="0">
              <a:buNone/>
            </a:pPr>
            <a:r>
              <a:rPr lang="en-US" b="1" i="1" dirty="0">
                <a:solidFill>
                  <a:srgbClr val="000000"/>
                </a:solidFill>
                <a:latin typeface="Bahnschrift Condensed" panose="020B0502040204020203" pitchFamily="34" charset="0"/>
              </a:rPr>
              <a:t>Accuracy: 90.02%</a:t>
            </a:r>
            <a:r>
              <a:rPr lang="en-US" dirty="0">
                <a:latin typeface="Bahnschrift Condensed" panose="020B0502040204020203" pitchFamily="34" charset="0"/>
              </a:rPr>
              <a:t/>
            </a:r>
            <a:br>
              <a:rPr lang="en-US" dirty="0">
                <a:latin typeface="Bahnschrift Condensed" panose="020B0502040204020203" pitchFamily="34" charset="0"/>
              </a:rPr>
            </a:br>
            <a:r>
              <a:rPr lang="en-US" dirty="0">
                <a:solidFill>
                  <a:srgbClr val="000000"/>
                </a:solidFill>
                <a:latin typeface="Bahnschrift Condensed" panose="020B0502040204020203" pitchFamily="34" charset="0"/>
              </a:rPr>
              <a:t>Classification Report: Precision: High for some classes but lower for others. Recall: Varies significantly across classes. F1 Score: Lower for class 1(neutral)compared to Logistic Regression. Interpretation: Gradient Boosting shows strong performance but has some imbalance in precision and recall across classes. This indicates that while the model is generally good, it struggles more with certain classes compared to Logistic Regression. Further tuning might be needed.</a:t>
            </a:r>
            <a:endParaRPr lang="en-GB" dirty="0">
              <a:latin typeface="Bahnschrift Condensed" panose="020B0502040204020203" pitchFamily="34" charset="0"/>
            </a:endParaRP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solidFill>
            <a:schemeClr val="tx1">
              <a:lumMod val="75000"/>
              <a:lumOff val="25000"/>
            </a:schemeClr>
          </a:solidFill>
          <a:ln w="31750" cap="sq">
            <a:solidFill>
              <a:schemeClr val="accent3">
                <a:lumMod val="75000"/>
              </a:schemeClr>
            </a:solidFill>
          </a:ln>
        </p:spPr>
        <p:txBody>
          <a:bodyPr/>
          <a:lstStyle/>
          <a:p>
            <a:r>
              <a:rPr lang="en-US" sz="2800" b="1" dirty="0">
                <a:latin typeface="Bahnschrift Condensed" panose="020B0502040204020203" pitchFamily="34" charset="0"/>
              </a:rPr>
              <a:t>Neural Networks:</a:t>
            </a:r>
            <a:endParaRPr lang="en-US" sz="2800" dirty="0">
              <a:latin typeface="Bahnschrift Condensed" panose="020B0502040204020203" pitchFamily="34" charset="0"/>
            </a:endParaRPr>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p:txBody>
          <a:bodyPr lIns="137160" rIns="137160"/>
          <a:lstStyle/>
          <a:p>
            <a:pPr marL="0" indent="0">
              <a:buNone/>
            </a:pPr>
            <a:r>
              <a:rPr lang="en-US" b="1" i="1" dirty="0">
                <a:latin typeface="Bahnschrift Condensed" panose="020B0502040204020203" pitchFamily="34" charset="0"/>
              </a:rPr>
              <a:t>Accuracy: 99.7%</a:t>
            </a:r>
            <a:r>
              <a:rPr lang="en-US" dirty="0">
                <a:latin typeface="Bahnschrift Condensed" panose="020B0502040204020203" pitchFamily="34" charset="0"/>
              </a:rPr>
              <a:t/>
            </a:r>
            <a:br>
              <a:rPr lang="en-US" dirty="0">
                <a:latin typeface="Bahnschrift Condensed" panose="020B0502040204020203" pitchFamily="34" charset="0"/>
              </a:rPr>
            </a:br>
            <a:r>
              <a:rPr lang="en-US" dirty="0">
                <a:latin typeface="Bahnschrift Condensed" panose="020B0502040204020203" pitchFamily="34" charset="0"/>
              </a:rPr>
              <a:t>Classification Report: Precision, Recall, and F1 Score: Generally high, similar to Logistic Regression, but may vary based on model complexity and </a:t>
            </a:r>
            <a:r>
              <a:rPr lang="en-US" dirty="0" err="1">
                <a:latin typeface="Bahnschrift Condensed" panose="020B0502040204020203" pitchFamily="34" charset="0"/>
              </a:rPr>
              <a:t>hyperparameters</a:t>
            </a:r>
            <a:r>
              <a:rPr lang="en-US" dirty="0">
                <a:latin typeface="Bahnschrift Condensed" panose="020B0502040204020203" pitchFamily="34" charset="0"/>
              </a:rPr>
              <a:t>. Interpretation: Neural Networks performed very well and this is especially because we had a large </a:t>
            </a:r>
            <a:r>
              <a:rPr lang="en-US" dirty="0" err="1">
                <a:latin typeface="Bahnschrift Condensed" panose="020B0502040204020203" pitchFamily="34" charset="0"/>
              </a:rPr>
              <a:t>dataset.However,it</a:t>
            </a:r>
            <a:r>
              <a:rPr lang="en-US" dirty="0">
                <a:latin typeface="Bahnschrift Condensed" panose="020B0502040204020203" pitchFamily="34" charset="0"/>
              </a:rPr>
              <a:t> may require more careful tuning of </a:t>
            </a:r>
            <a:r>
              <a:rPr lang="en-US" dirty="0" err="1">
                <a:latin typeface="Bahnschrift Condensed" panose="020B0502040204020203" pitchFamily="34" charset="0"/>
              </a:rPr>
              <a:t>hyperparameters</a:t>
            </a:r>
            <a:r>
              <a:rPr lang="en-US" dirty="0">
                <a:latin typeface="Bahnschrift Condensed" panose="020B0502040204020203" pitchFamily="34" charset="0"/>
              </a:rPr>
              <a:t>.</a:t>
            </a:r>
            <a:endParaRPr lang="en-GB" dirty="0">
              <a:latin typeface="Bahnschrift Condensed" panose="020B0502040204020203" pitchFamily="34" charset="0"/>
            </a:endParaRPr>
          </a:p>
        </p:txBody>
      </p:sp>
      <p:sp>
        <p:nvSpPr>
          <p:cNvPr id="4" name="Slide Number Placeholder 3">
            <a:extLst>
              <a:ext uri="{FF2B5EF4-FFF2-40B4-BE49-F238E27FC236}">
                <a16:creationId xmlns:a16="http://schemas.microsoft.com/office/drawing/2014/main" id="{36B98374-402C-493E-B043-05E76BE578C8}"/>
              </a:ext>
            </a:extLst>
          </p:cNvPr>
          <p:cNvSpPr>
            <a:spLocks noGrp="1"/>
          </p:cNvSpPr>
          <p:nvPr>
            <p:ph type="sldNum" sz="quarter" idx="11"/>
          </p:nvPr>
        </p:nvSpPr>
        <p:spPr/>
        <p:txBody>
          <a:bodyPr/>
          <a:lstStyle/>
          <a:p>
            <a:fld id="{4B73C415-D670-4716-A5EC-CC4D52CA2BAC}" type="slidenum">
              <a:rPr lang="en-US" smtClean="0"/>
              <a:pPr/>
              <a:t>22</a:t>
            </a:fld>
            <a:endParaRPr lang="en-US" dirty="0"/>
          </a:p>
        </p:txBody>
      </p:sp>
    </p:spTree>
    <p:extLst>
      <p:ext uri="{BB962C8B-B14F-4D97-AF65-F5344CB8AC3E}">
        <p14:creationId xmlns:p14="http://schemas.microsoft.com/office/powerpoint/2010/main" val="469580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30520" y="90921"/>
            <a:ext cx="7525825" cy="974147"/>
          </a:xfrm>
        </p:spPr>
        <p:txBody>
          <a:bodyPr/>
          <a:lstStyle/>
          <a:p>
            <a:r>
              <a:rPr lang="en-US" sz="3600" dirty="0">
                <a:solidFill>
                  <a:schemeClr val="accent5">
                    <a:lumMod val="50000"/>
                  </a:schemeClr>
                </a:solidFill>
                <a:latin typeface="Bahnschrift Condensed" panose="020B0502040204020203" pitchFamily="34" charset="0"/>
              </a:rPr>
              <a:t>Model Deployment </a:t>
            </a:r>
            <a:br>
              <a:rPr lang="en-US" sz="3600" dirty="0">
                <a:solidFill>
                  <a:schemeClr val="accent5">
                    <a:lumMod val="50000"/>
                  </a:schemeClr>
                </a:solidFill>
                <a:latin typeface="Bahnschrift Condensed" panose="020B0502040204020203" pitchFamily="34" charset="0"/>
              </a:rPr>
            </a:br>
            <a:r>
              <a:rPr lang="en-GB" sz="2400" dirty="0">
                <a:latin typeface="Bahnschrift Condensed" panose="020B0502040204020203" pitchFamily="34" charset="0"/>
              </a:rPr>
              <a:t>The model was deployed Locally using </a:t>
            </a:r>
            <a:r>
              <a:rPr lang="en-GB" sz="2400" dirty="0" err="1">
                <a:latin typeface="Bahnschrift Condensed" panose="020B0502040204020203" pitchFamily="34" charset="0"/>
              </a:rPr>
              <a:t>streamlit</a:t>
            </a:r>
            <a:r>
              <a:rPr lang="en-GB" sz="2400" dirty="0">
                <a:latin typeface="Bahnschrift Condensed" panose="020B0502040204020203" pitchFamily="34" charset="0"/>
              </a:rPr>
              <a:t> app </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endParaRPr lang="en-US" sz="36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11094" y="90921"/>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a:extLst>
              <a:ext uri="{FF2B5EF4-FFF2-40B4-BE49-F238E27FC236}">
                <a16:creationId xmlns:a16="http://schemas.microsoft.com/office/drawing/2014/main" id="{8A2904B7-416B-9E81-288C-B544A0AE59CF}"/>
              </a:ext>
            </a:extLst>
          </p:cNvPr>
          <p:cNvPicPr>
            <a:picLocks noChangeAspect="1"/>
          </p:cNvPicPr>
          <p:nvPr/>
        </p:nvPicPr>
        <p:blipFill>
          <a:blip r:embed="rId2"/>
          <a:stretch>
            <a:fillRect/>
          </a:stretch>
        </p:blipFill>
        <p:spPr>
          <a:xfrm>
            <a:off x="566321" y="1174452"/>
            <a:ext cx="8239225" cy="5086611"/>
          </a:xfrm>
          <a:prstGeom prst="rect">
            <a:avLst/>
          </a:prstGeom>
        </p:spPr>
      </p:pic>
      <p:pic>
        <p:nvPicPr>
          <p:cNvPr id="3" name="Picture 2"/>
          <p:cNvPicPr>
            <a:picLocks noChangeAspect="1"/>
          </p:cNvPicPr>
          <p:nvPr/>
        </p:nvPicPr>
        <p:blipFill>
          <a:blip r:embed="rId3"/>
          <a:stretch>
            <a:fillRect/>
          </a:stretch>
        </p:blipFill>
        <p:spPr>
          <a:xfrm>
            <a:off x="9635498" y="4122254"/>
            <a:ext cx="2642980" cy="2642980"/>
          </a:xfrm>
          <a:prstGeom prst="rect">
            <a:avLst/>
          </a:prstGeom>
        </p:spPr>
      </p:pic>
    </p:spTree>
    <p:extLst>
      <p:ext uri="{BB962C8B-B14F-4D97-AF65-F5344CB8AC3E}">
        <p14:creationId xmlns:p14="http://schemas.microsoft.com/office/powerpoint/2010/main" val="1998115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298384" y="90921"/>
            <a:ext cx="8719194" cy="1128151"/>
          </a:xfrm>
        </p:spPr>
        <p:txBody>
          <a:bodyPr/>
          <a:lstStyle/>
          <a:p>
            <a:r>
              <a:rPr lang="en-US" sz="3600" dirty="0">
                <a:solidFill>
                  <a:schemeClr val="accent5">
                    <a:lumMod val="50000"/>
                  </a:schemeClr>
                </a:solidFill>
                <a:latin typeface="Bahnschrift Condensed" panose="020B0502040204020203" pitchFamily="34" charset="0"/>
              </a:rPr>
              <a:t> Deployment Features</a:t>
            </a:r>
            <a:br>
              <a:rPr lang="en-US" sz="3600" dirty="0">
                <a:solidFill>
                  <a:schemeClr val="accent5">
                    <a:lumMod val="50000"/>
                  </a:schemeClr>
                </a:solidFill>
                <a:latin typeface="Bahnschrift Condensed" panose="020B0502040204020203" pitchFamily="34" charset="0"/>
              </a:rPr>
            </a:br>
            <a:r>
              <a:rPr lang="en-GB" sz="2200" dirty="0">
                <a:latin typeface="Bahnschrift Condensed" panose="020B0502040204020203" pitchFamily="34" charset="0"/>
              </a:rPr>
              <a:t>The Interface has open ended questionnaires which allow user to give feedback and input text for the model to predict Toxicity</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endParaRPr lang="en-US" sz="36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11094" y="31285"/>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5D0D00BC-074C-0FD3-DE36-B49160793773}"/>
              </a:ext>
            </a:extLst>
          </p:cNvPr>
          <p:cNvPicPr>
            <a:picLocks noChangeAspect="1"/>
          </p:cNvPicPr>
          <p:nvPr/>
        </p:nvPicPr>
        <p:blipFill>
          <a:blip r:embed="rId2"/>
          <a:stretch>
            <a:fillRect/>
          </a:stretch>
        </p:blipFill>
        <p:spPr>
          <a:xfrm>
            <a:off x="760395" y="1219072"/>
            <a:ext cx="8371483" cy="2980681"/>
          </a:xfrm>
          <a:prstGeom prst="rect">
            <a:avLst/>
          </a:prstGeom>
        </p:spPr>
      </p:pic>
      <p:pic>
        <p:nvPicPr>
          <p:cNvPr id="11" name="Picture 10">
            <a:extLst>
              <a:ext uri="{FF2B5EF4-FFF2-40B4-BE49-F238E27FC236}">
                <a16:creationId xmlns:a16="http://schemas.microsoft.com/office/drawing/2014/main" id="{529D80BB-FCF2-16F9-0DDC-CD2F9C40AC4E}"/>
              </a:ext>
            </a:extLst>
          </p:cNvPr>
          <p:cNvPicPr>
            <a:picLocks noChangeAspect="1"/>
          </p:cNvPicPr>
          <p:nvPr/>
        </p:nvPicPr>
        <p:blipFill>
          <a:blip r:embed="rId3"/>
          <a:stretch>
            <a:fillRect/>
          </a:stretch>
        </p:blipFill>
        <p:spPr>
          <a:xfrm>
            <a:off x="760395" y="4200720"/>
            <a:ext cx="8350698" cy="2180829"/>
          </a:xfrm>
          <a:prstGeom prst="rect">
            <a:avLst/>
          </a:prstGeom>
        </p:spPr>
      </p:pic>
      <p:pic>
        <p:nvPicPr>
          <p:cNvPr id="2050" name="Picture 2" descr="https://i.pinimg.com/564x/d0/c1/5d/d0c15dff68f56ecd5b90034b15ee8df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2443" y="4253025"/>
            <a:ext cx="2604975" cy="26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688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374896" y="0"/>
            <a:ext cx="6400800" cy="6400800"/>
          </a:xfrm>
        </p:spPr>
      </p:pic>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a:xfrm>
            <a:off x="5374895" y="5521325"/>
            <a:ext cx="6400801" cy="813041"/>
          </a:xfrm>
        </p:spPr>
        <p:txBody>
          <a:bodyPr/>
          <a:lstStyle/>
          <a:p>
            <a:r>
              <a:rPr lang="en-US" sz="4000" b="1" dirty="0" smtClean="0">
                <a:latin typeface="Bahnschrift Condensed" panose="020B0502040204020203" pitchFamily="34" charset="0"/>
              </a:rPr>
              <a:t>Recommendations</a:t>
            </a:r>
            <a:endParaRPr lang="en-US" sz="4000" dirty="0"/>
          </a:p>
        </p:txBody>
      </p:sp>
      <p:sp>
        <p:nvSpPr>
          <p:cNvPr id="4" name="Text Placeholder 3">
            <a:extLst>
              <a:ext uri="{FF2B5EF4-FFF2-40B4-BE49-F238E27FC236}">
                <a16:creationId xmlns:a16="http://schemas.microsoft.com/office/drawing/2014/main" id="{ACE4EF85-69A0-4736-9657-2914C80CE08F}"/>
              </a:ext>
            </a:extLst>
          </p:cNvPr>
          <p:cNvSpPr>
            <a:spLocks noGrp="1"/>
          </p:cNvSpPr>
          <p:nvPr>
            <p:ph type="body" sz="half" idx="2"/>
          </p:nvPr>
        </p:nvSpPr>
        <p:spPr>
          <a:xfrm>
            <a:off x="267440" y="-29817"/>
            <a:ext cx="4647133" cy="6042991"/>
          </a:xfrm>
        </p:spPr>
        <p:txBody>
          <a:bodyPr>
            <a:normAutofit fontScale="85000" lnSpcReduction="20000"/>
          </a:bodyPr>
          <a:lstStyle/>
          <a:p>
            <a:r>
              <a:rPr lang="en-US" sz="1600" dirty="0"/>
              <a:t/>
            </a:r>
            <a:br>
              <a:rPr lang="en-US" sz="1600" dirty="0"/>
            </a:br>
            <a:endParaRPr lang="en-US" sz="1600" dirty="0" smtClean="0"/>
          </a:p>
          <a:p>
            <a:r>
              <a:rPr lang="en-US" sz="2200" dirty="0" smtClean="0">
                <a:latin typeface="Bahnschrift Condensed" panose="020B0502040204020203" pitchFamily="34" charset="0"/>
              </a:rPr>
              <a:t>Logistic </a:t>
            </a:r>
            <a:r>
              <a:rPr lang="en-US" sz="2200" dirty="0">
                <a:latin typeface="Bahnschrift Condensed" panose="020B0502040204020203" pitchFamily="34" charset="0"/>
              </a:rPr>
              <a:t>Regression is  our deployment of choice due to its high accuracy and balanced performance metrics</a:t>
            </a:r>
            <a:r>
              <a:rPr lang="en-US" sz="2200" dirty="0" smtClean="0">
                <a:latin typeface="Bahnschrift Condensed" panose="020B0502040204020203" pitchFamily="34" charset="0"/>
              </a:rPr>
              <a:t>.</a:t>
            </a:r>
          </a:p>
          <a:p>
            <a:r>
              <a:rPr lang="en-US" sz="2200" dirty="0">
                <a:latin typeface="Bahnschrift Condensed" panose="020B0502040204020203" pitchFamily="34" charset="0"/>
              </a:rPr>
              <a:t/>
            </a:r>
            <a:br>
              <a:rPr lang="en-US" sz="2200" dirty="0">
                <a:latin typeface="Bahnschrift Condensed" panose="020B0502040204020203" pitchFamily="34" charset="0"/>
              </a:rPr>
            </a:br>
            <a:r>
              <a:rPr lang="en-US" sz="2200" dirty="0">
                <a:latin typeface="Bahnschrift Condensed" panose="020B0502040204020203" pitchFamily="34" charset="0"/>
              </a:rPr>
              <a:t>Exploration of  advanced NLP techniques like BERT, to potentially improve sentiment analysis accuracy</a:t>
            </a:r>
            <a:r>
              <a:rPr lang="en-US" sz="2200" dirty="0" smtClean="0">
                <a:latin typeface="Bahnschrift Condensed" panose="020B0502040204020203" pitchFamily="34" charset="0"/>
              </a:rPr>
              <a:t>.</a:t>
            </a:r>
          </a:p>
          <a:p>
            <a:r>
              <a:rPr lang="en-US" sz="2200" dirty="0">
                <a:latin typeface="Bahnschrift Condensed" panose="020B0502040204020203" pitchFamily="34" charset="0"/>
              </a:rPr>
              <a:t/>
            </a:r>
            <a:br>
              <a:rPr lang="en-US" sz="2200" dirty="0">
                <a:latin typeface="Bahnschrift Condensed" panose="020B0502040204020203" pitchFamily="34" charset="0"/>
              </a:rPr>
            </a:br>
            <a:r>
              <a:rPr lang="en-US" sz="2200" dirty="0">
                <a:latin typeface="Bahnschrift Condensed" panose="020B0502040204020203" pitchFamily="34" charset="0"/>
              </a:rPr>
              <a:t>Implement a feedback loop where the model continuously learns from new data by retraining the model periodically with new labeled data from real-world usage</a:t>
            </a:r>
            <a:r>
              <a:rPr lang="en-US" sz="2200" dirty="0" smtClean="0">
                <a:latin typeface="Bahnschrift Condensed" panose="020B0502040204020203" pitchFamily="34" charset="0"/>
              </a:rPr>
              <a:t>.</a:t>
            </a:r>
          </a:p>
          <a:p>
            <a:r>
              <a:rPr lang="en-US" sz="2200" dirty="0">
                <a:latin typeface="Bahnschrift Condensed" panose="020B0502040204020203" pitchFamily="34" charset="0"/>
              </a:rPr>
              <a:t>Prepare for scalability by designing a flexible deployment infrastructure that can handle increasing data volumes and user interactions efficiently</a:t>
            </a:r>
            <a:r>
              <a:rPr lang="en-US" sz="2200" dirty="0" smtClean="0">
                <a:latin typeface="Bahnschrift Condensed" panose="020B0502040204020203" pitchFamily="34" charset="0"/>
              </a:rPr>
              <a:t>.</a:t>
            </a:r>
          </a:p>
          <a:p>
            <a:r>
              <a:rPr lang="en-US" sz="2200" dirty="0">
                <a:latin typeface="Bahnschrift Condensed" panose="020B0502040204020203" pitchFamily="34" charset="0"/>
              </a:rPr>
              <a:t>Periodically revisit the model to check if performance can be improved with additional data or feature engineering.</a:t>
            </a:r>
          </a:p>
          <a:p>
            <a:endParaRPr lang="en-US" sz="1600" dirty="0">
              <a:latin typeface="Bahnschrift Condensed" panose="020B0502040204020203" pitchFamily="34" charset="0"/>
            </a:endParaRPr>
          </a:p>
          <a:p>
            <a:endParaRPr lang="en-US" sz="1600" dirty="0">
              <a:latin typeface="Bahnschrift Condensed" panose="020B0502040204020203" pitchFamily="34" charset="0"/>
            </a:endParaRPr>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462360" y="6285922"/>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2012568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2198" y="-160523"/>
            <a:ext cx="6283802" cy="6283802"/>
          </a:xfrm>
        </p:spPr>
      </p:pic>
      <p:sp>
        <p:nvSpPr>
          <p:cNvPr id="32" name="Rectangle 31">
            <a:extLst>
              <a:ext uri="{FF2B5EF4-FFF2-40B4-BE49-F238E27FC236}">
                <a16:creationId xmlns:a16="http://schemas.microsoft.com/office/drawing/2014/main" id="{A851B3CA-790D-465D-9B97-AA9876E357B9}"/>
              </a:ext>
              <a:ext uri="{C183D7F6-B498-43B3-948B-1728B52AA6E4}">
                <adec:decorative xmlns="" xmlns:adec="http://schemas.microsoft.com/office/drawing/2017/decorative" val="1"/>
              </a:ext>
            </a:extLst>
          </p:cNvPr>
          <p:cNvSpPr/>
          <p:nvPr/>
        </p:nvSpPr>
        <p:spPr>
          <a:xfrm>
            <a:off x="6336000" y="0"/>
            <a:ext cx="3979575" cy="6858000"/>
          </a:xfrm>
          <a:prstGeom prst="rect">
            <a:avLst/>
          </a:prstGeom>
          <a:solidFill>
            <a:schemeClr val="accent3">
              <a:lumMod val="75000"/>
              <a:alpha val="7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539896" y="1279235"/>
            <a:ext cx="3571782" cy="1809644"/>
          </a:xfrm>
        </p:spPr>
        <p:txBody>
          <a:bodyPr/>
          <a:lstStyle/>
          <a:p>
            <a:r>
              <a:rPr lang="en-US" sz="4800"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6539896" y="3722069"/>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17" name="Graphic 16" descr="World">
            <a:extLst>
              <a:ext uri="{FF2B5EF4-FFF2-40B4-BE49-F238E27FC236}">
                <a16:creationId xmlns:a16="http://schemas.microsoft.com/office/drawing/2014/main" id="{67AFAC0E-54F2-8843-9BDA-C965BFBBFBF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618321" y="4187953"/>
            <a:ext cx="231342" cy="231342"/>
          </a:xfrm>
          <a:prstGeom prst="rect">
            <a:avLst/>
          </a:prstGeom>
        </p:spPr>
      </p:pic>
      <p:sp>
        <p:nvSpPr>
          <p:cNvPr id="26" name="Text Placeholder 18">
            <a:extLst>
              <a:ext uri="{FF2B5EF4-FFF2-40B4-BE49-F238E27FC236}">
                <a16:creationId xmlns:a16="http://schemas.microsoft.com/office/drawing/2014/main" id="{2EA3E05A-60C4-CD45-A7AC-1F20F4D95F6A}"/>
              </a:ext>
            </a:extLst>
          </p:cNvPr>
          <p:cNvSpPr txBox="1">
            <a:spLocks/>
          </p:cNvSpPr>
          <p:nvPr/>
        </p:nvSpPr>
        <p:spPr bwMode="gray">
          <a:xfrm>
            <a:off x="7363327" y="4187953"/>
            <a:ext cx="2820201" cy="73472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https://github.com/Njoroge-Mwaura/Group-12-Final-NLP-Project/tree/main</a:t>
            </a:r>
          </a:p>
        </p:txBody>
      </p:sp>
    </p:spTree>
    <p:extLst>
      <p:ext uri="{BB962C8B-B14F-4D97-AF65-F5344CB8AC3E}">
        <p14:creationId xmlns:p14="http://schemas.microsoft.com/office/powerpoint/2010/main" val="16856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302690" y="1265936"/>
            <a:ext cx="4697946" cy="4225228"/>
          </a:xfrm>
        </p:spPr>
        <p:txBody>
          <a:bodyPr/>
          <a:lstStyle/>
          <a:p>
            <a:r>
              <a:rPr lang="en-US" sz="2400" dirty="0">
                <a:latin typeface="Bahnschrift Condensed" panose="020B0502040204020203" pitchFamily="34" charset="0"/>
              </a:rPr>
              <a:t>The primary objective of this project is to develop and refine strategies for detecting toxic sentiments. This will involve building and evaluating classification models to identify toxic language, and ultimately develop accuracy in detecting harmful/negative content.</a:t>
            </a:r>
          </a:p>
        </p:txBody>
      </p:sp>
      <p:pic>
        <p:nvPicPr>
          <p:cNvPr id="11" name="Picture Placeholder 7">
            <a:extLst>
              <a:ext uri="{FF2B5EF4-FFF2-40B4-BE49-F238E27FC236}">
                <a16:creationId xmlns:a16="http://schemas.microsoft.com/office/drawing/2014/main" id="{7FB89A62-CAB5-4BD1-B89F-0A0F3809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050" y="152684"/>
            <a:ext cx="6406950" cy="4271300"/>
          </a:xfrm>
          <a:prstGeom prst="rect">
            <a:avLst/>
          </a:prstGeom>
          <a:solidFill>
            <a:schemeClr val="tx1">
              <a:alpha val="70000"/>
            </a:schemeClr>
          </a:solidFill>
          <a:ln w="12700" cap="flat" cmpd="sng" algn="ctr">
            <a:noFill/>
            <a:prstDash val="solid"/>
            <a:miter lim="800000"/>
          </a:ln>
          <a:effectLst/>
        </p:spPr>
      </p:pic>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p:txBody>
          <a:bodyPr/>
          <a:lstStyle/>
          <a:p>
            <a:r>
              <a:rPr lang="en-US" sz="4400" b="1" dirty="0">
                <a:latin typeface="Bahnschrift Condensed" panose="020B0502040204020203" pitchFamily="34" charset="0"/>
              </a:rPr>
              <a:t>BUSINESS OBJECTIVE</a:t>
            </a:r>
            <a:endParaRPr lang="en-US" sz="4400" dirty="0">
              <a:latin typeface="Bahnschrift Condensed" panose="020B0502040204020203" pitchFamily="34" charset="0"/>
            </a:endParaRPr>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 xmlns:adec="http://schemas.microsoft.com/office/drawing/2017/decorative"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Tree>
    <p:extLst>
      <p:ext uri="{BB962C8B-B14F-4D97-AF65-F5344CB8AC3E}">
        <p14:creationId xmlns:p14="http://schemas.microsoft.com/office/powerpoint/2010/main" val="3547325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8B618502-6263-424A-824A-C269440BC60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927525" y="113867"/>
            <a:ext cx="4617195" cy="4617195"/>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gray"/>
        <p:txBody>
          <a:bodyPr/>
          <a:lstStyle/>
          <a:p>
            <a:r>
              <a:rPr lang="en-GB" sz="4000" dirty="0">
                <a:latin typeface="Bahnschrift Condensed" panose="020B0502040204020203" pitchFamily="34" charset="0"/>
              </a:rPr>
              <a:t>Problem Statement:</a:t>
            </a:r>
            <a:endParaRPr lang="en-US" sz="4000" dirty="0">
              <a:latin typeface="Bahnschrift Condensed" panose="020B0502040204020203" pitchFamily="34" charset="0"/>
            </a:endParaRP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5860339-31F7-4884-957E-5C40F818EBB8}"/>
              </a:ext>
              <a:ext uri="{C183D7F6-B498-43B3-948B-1728B52AA6E4}">
                <adec:decorative xmlns="" xmlns:adec="http://schemas.microsoft.com/office/drawing/2017/decorative" val="1"/>
              </a:ext>
            </a:extLst>
          </p:cNvPr>
          <p:cNvSpPr/>
          <p:nvPr/>
        </p:nvSpPr>
        <p:spPr>
          <a:xfrm>
            <a:off x="6724197" y="576925"/>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a:extLst>
              <a:ext uri="{FF2B5EF4-FFF2-40B4-BE49-F238E27FC236}">
                <a16:creationId xmlns:a16="http://schemas.microsoft.com/office/drawing/2014/main" id="{01B04A53-CFF0-41E3-A36F-790D2F6B6357}"/>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r="44370"/>
          <a:stretch/>
        </p:blipFill>
        <p:spPr>
          <a:xfrm>
            <a:off x="6724197" y="609702"/>
            <a:ext cx="1125539" cy="1011640"/>
          </a:xfrm>
          <a:prstGeom prst="rect">
            <a:avLst/>
          </a:prstGeom>
        </p:spPr>
      </p:pic>
      <p:sp>
        <p:nvSpPr>
          <p:cNvPr id="10" name="Text Placeholder 9">
            <a:extLst>
              <a:ext uri="{FF2B5EF4-FFF2-40B4-BE49-F238E27FC236}">
                <a16:creationId xmlns:a16="http://schemas.microsoft.com/office/drawing/2014/main" id="{77D79B0F-EFCB-42B1-AEAE-0FE4763D4456}"/>
              </a:ext>
            </a:extLst>
          </p:cNvPr>
          <p:cNvSpPr>
            <a:spLocks noGrp="1"/>
          </p:cNvSpPr>
          <p:nvPr>
            <p:ph type="body" sz="quarter" idx="17"/>
          </p:nvPr>
        </p:nvSpPr>
        <p:spPr>
          <a:xfrm>
            <a:off x="6426954" y="1822239"/>
            <a:ext cx="1800000" cy="360000"/>
          </a:xfrm>
        </p:spPr>
        <p:txBody>
          <a:bodyPr/>
          <a:lstStyle/>
          <a:p>
            <a:r>
              <a:rPr lang="en-GB" dirty="0">
                <a:latin typeface="Bahnschrift Condensed" panose="020B0502040204020203" pitchFamily="34" charset="0"/>
              </a:rPr>
              <a:t>Online Toxicity</a:t>
            </a:r>
            <a:r>
              <a:rPr lang="en-US" dirty="0">
                <a:latin typeface="Bahnschrift Condensed" panose="020B0502040204020203" pitchFamily="34" charset="0"/>
              </a:rPr>
              <a:t> </a:t>
            </a:r>
            <a:endParaRPr lang="en-US" dirty="0">
              <a:solidFill>
                <a:schemeClr val="tx1">
                  <a:lumMod val="75000"/>
                  <a:lumOff val="25000"/>
                </a:schemeClr>
              </a:solidFill>
              <a:latin typeface="Bahnschrift Condensed" panose="020B0502040204020203" pitchFamily="34" charset="0"/>
            </a:endParaRPr>
          </a:p>
        </p:txBody>
      </p:sp>
      <p:cxnSp>
        <p:nvCxnSpPr>
          <p:cNvPr id="18" name="Straight Connector 17">
            <a:extLst>
              <a:ext uri="{FF2B5EF4-FFF2-40B4-BE49-F238E27FC236}">
                <a16:creationId xmlns:a16="http://schemas.microsoft.com/office/drawing/2014/main" id="{45C26E9A-3991-49A2-8D63-94C577E8A0AC}"/>
              </a:ext>
              <a:ext uri="{C183D7F6-B498-43B3-948B-1728B52AA6E4}">
                <adec:decorative xmlns="" xmlns:adec="http://schemas.microsoft.com/office/drawing/2017/decorative" val="1"/>
              </a:ext>
            </a:extLst>
          </p:cNvPr>
          <p:cNvCxnSpPr>
            <a:cxnSpLocks/>
          </p:cNvCxnSpPr>
          <p:nvPr/>
        </p:nvCxnSpPr>
        <p:spPr>
          <a:xfrm>
            <a:off x="6647366" y="2209749"/>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1D0238C6-EDC9-431C-B062-27BAF34CDE16}"/>
              </a:ext>
            </a:extLst>
          </p:cNvPr>
          <p:cNvSpPr>
            <a:spLocks noGrp="1"/>
          </p:cNvSpPr>
          <p:nvPr>
            <p:ph type="body" sz="quarter" idx="18"/>
          </p:nvPr>
        </p:nvSpPr>
        <p:spPr>
          <a:xfrm>
            <a:off x="6603119" y="2346948"/>
            <a:ext cx="1858058" cy="1258371"/>
          </a:xfrm>
        </p:spPr>
        <p:txBody>
          <a:bodyPr/>
          <a:lstStyle/>
          <a:p>
            <a:r>
              <a:rPr lang="en-US" sz="1600" dirty="0">
                <a:solidFill>
                  <a:schemeClr val="tx1">
                    <a:lumMod val="75000"/>
                    <a:lumOff val="25000"/>
                  </a:schemeClr>
                </a:solidFill>
                <a:latin typeface="Bahnschrift Condensed" panose="020B0502040204020203" pitchFamily="34" charset="0"/>
              </a:rPr>
              <a:t>Negative online interactions can damage the public image leading to decreased  engagement from the community</a:t>
            </a:r>
          </a:p>
        </p:txBody>
      </p:sp>
      <p:sp>
        <p:nvSpPr>
          <p:cNvPr id="15" name="Rectangle 14">
            <a:extLst>
              <a:ext uri="{FF2B5EF4-FFF2-40B4-BE49-F238E27FC236}">
                <a16:creationId xmlns:a16="http://schemas.microsoft.com/office/drawing/2014/main" id="{056960D0-0A22-4E28-82F3-B9AA805E96A4}"/>
              </a:ext>
              <a:ext uri="{C183D7F6-B498-43B3-948B-1728B52AA6E4}">
                <adec:decorative xmlns="" xmlns:adec="http://schemas.microsoft.com/office/drawing/2017/decorative" val="1"/>
              </a:ext>
            </a:extLst>
          </p:cNvPr>
          <p:cNvSpPr/>
          <p:nvPr/>
        </p:nvSpPr>
        <p:spPr>
          <a:xfrm>
            <a:off x="10537653" y="50692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a:extLst>
              <a:ext uri="{FF2B5EF4-FFF2-40B4-BE49-F238E27FC236}">
                <a16:creationId xmlns:a16="http://schemas.microsoft.com/office/drawing/2014/main" id="{A67046E4-7EA7-414C-8B67-BE9C73705C8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554488" y="576925"/>
            <a:ext cx="1097587" cy="993109"/>
          </a:xfrm>
          <a:prstGeom prst="rect">
            <a:avLst/>
          </a:prstGeom>
        </p:spPr>
      </p:pic>
      <p:sp>
        <p:nvSpPr>
          <p:cNvPr id="4" name="Text Placeholder 3">
            <a:extLst>
              <a:ext uri="{FF2B5EF4-FFF2-40B4-BE49-F238E27FC236}">
                <a16:creationId xmlns:a16="http://schemas.microsoft.com/office/drawing/2014/main" id="{27325661-92B1-4FD6-80E6-C1A1C5F5B8BA}"/>
              </a:ext>
            </a:extLst>
          </p:cNvPr>
          <p:cNvSpPr>
            <a:spLocks noGrp="1"/>
          </p:cNvSpPr>
          <p:nvPr>
            <p:ph type="body" sz="quarter" idx="19"/>
          </p:nvPr>
        </p:nvSpPr>
        <p:spPr>
          <a:xfrm>
            <a:off x="9972000" y="1770991"/>
            <a:ext cx="1800000" cy="360000"/>
          </a:xfrm>
        </p:spPr>
        <p:txBody>
          <a:bodyPr/>
          <a:lstStyle/>
          <a:p>
            <a:r>
              <a:rPr lang="en-US" dirty="0">
                <a:latin typeface="Bahnschrift Condensed" panose="020B0502040204020203" pitchFamily="34" charset="0"/>
              </a:rPr>
              <a:t>Examples</a:t>
            </a:r>
            <a:endParaRPr lang="en-US" dirty="0">
              <a:solidFill>
                <a:schemeClr val="tx1">
                  <a:lumMod val="75000"/>
                  <a:lumOff val="25000"/>
                </a:schemeClr>
              </a:solidFill>
              <a:latin typeface="Bahnschrift Condensed" panose="020B0502040204020203" pitchFamily="34" charset="0"/>
            </a:endParaRPr>
          </a:p>
        </p:txBody>
      </p:sp>
      <p:cxnSp>
        <p:nvCxnSpPr>
          <p:cNvPr id="19" name="Straight Connector 18">
            <a:extLst>
              <a:ext uri="{FF2B5EF4-FFF2-40B4-BE49-F238E27FC236}">
                <a16:creationId xmlns:a16="http://schemas.microsoft.com/office/drawing/2014/main" id="{4EAA895A-8A04-4C68-83A5-3E4F5209FB7E}"/>
              </a:ext>
              <a:ext uri="{C183D7F6-B498-43B3-948B-1728B52AA6E4}">
                <adec:decorative xmlns="" xmlns:adec="http://schemas.microsoft.com/office/drawing/2017/decorative" val="1"/>
              </a:ext>
            </a:extLst>
          </p:cNvPr>
          <p:cNvCxnSpPr>
            <a:cxnSpLocks/>
          </p:cNvCxnSpPr>
          <p:nvPr/>
        </p:nvCxnSpPr>
        <p:spPr>
          <a:xfrm>
            <a:off x="10091063" y="2182239"/>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C32C294C-1590-42EF-AA55-43D984432B57}"/>
              </a:ext>
            </a:extLst>
          </p:cNvPr>
          <p:cNvSpPr>
            <a:spLocks noGrp="1"/>
          </p:cNvSpPr>
          <p:nvPr>
            <p:ph type="body" sz="quarter" idx="20"/>
          </p:nvPr>
        </p:nvSpPr>
        <p:spPr>
          <a:xfrm>
            <a:off x="9919277" y="2422465"/>
            <a:ext cx="1800000" cy="720000"/>
          </a:xfrm>
        </p:spPr>
        <p:txBody>
          <a:bodyPr/>
          <a:lstStyle/>
          <a:p>
            <a:r>
              <a:rPr lang="en-GB" sz="1600" dirty="0">
                <a:latin typeface="Bahnschrift Condensed" panose="020B0502040204020203" pitchFamily="34" charset="0"/>
              </a:rPr>
              <a:t>Cyberbullying, hate speech, harassment, trolling.</a:t>
            </a:r>
            <a:endParaRPr lang="en-US" sz="1600" dirty="0">
              <a:solidFill>
                <a:schemeClr val="tx1">
                  <a:lumMod val="75000"/>
                  <a:lumOff val="25000"/>
                </a:schemeClr>
              </a:solidFill>
              <a:latin typeface="Bahnschrift Condensed" panose="020B0502040204020203" pitchFamily="34" charset="0"/>
            </a:endParaRPr>
          </a:p>
        </p:txBody>
      </p:sp>
      <p:sp>
        <p:nvSpPr>
          <p:cNvPr id="17" name="Rectangle 16">
            <a:extLst>
              <a:ext uri="{FF2B5EF4-FFF2-40B4-BE49-F238E27FC236}">
                <a16:creationId xmlns:a16="http://schemas.microsoft.com/office/drawing/2014/main" id="{7AEBBE7F-98BB-4059-8F15-7198C7DAC337}"/>
              </a:ext>
              <a:ext uri="{C183D7F6-B498-43B3-948B-1728B52AA6E4}">
                <adec:decorative xmlns="" xmlns:adec="http://schemas.microsoft.com/office/drawing/2017/decorative" val="1"/>
              </a:ext>
            </a:extLst>
          </p:cNvPr>
          <p:cNvSpPr/>
          <p:nvPr/>
        </p:nvSpPr>
        <p:spPr>
          <a:xfrm>
            <a:off x="6797216" y="390513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E34FD3C6-9F01-4A17-AD96-054AF500405F}"/>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4996" r="17119"/>
          <a:stretch/>
        </p:blipFill>
        <p:spPr>
          <a:xfrm>
            <a:off x="6815557" y="3995834"/>
            <a:ext cx="1106370" cy="949961"/>
          </a:xfrm>
          <a:prstGeom prst="rect">
            <a:avLst/>
          </a:prstGeom>
        </p:spPr>
      </p:pic>
      <p:sp>
        <p:nvSpPr>
          <p:cNvPr id="6" name="Text Placeholder 5">
            <a:extLst>
              <a:ext uri="{FF2B5EF4-FFF2-40B4-BE49-F238E27FC236}">
                <a16:creationId xmlns:a16="http://schemas.microsoft.com/office/drawing/2014/main" id="{0F0E443A-F987-4A67-86AD-557D61E47992}"/>
              </a:ext>
            </a:extLst>
          </p:cNvPr>
          <p:cNvSpPr>
            <a:spLocks noGrp="1"/>
          </p:cNvSpPr>
          <p:nvPr>
            <p:ph type="body" sz="quarter" idx="13"/>
          </p:nvPr>
        </p:nvSpPr>
        <p:spPr>
          <a:xfrm>
            <a:off x="6454427" y="5067803"/>
            <a:ext cx="1800000" cy="360000"/>
          </a:xfrm>
        </p:spPr>
        <p:txBody>
          <a:bodyPr/>
          <a:lstStyle/>
          <a:p>
            <a:r>
              <a:rPr lang="en-GB" dirty="0">
                <a:latin typeface="Bahnschrift Condensed" panose="020B0502040204020203" pitchFamily="34" charset="0"/>
              </a:rPr>
              <a:t>Consequences</a:t>
            </a:r>
            <a:endParaRPr lang="en-US" dirty="0">
              <a:solidFill>
                <a:schemeClr val="tx1">
                  <a:lumMod val="75000"/>
                  <a:lumOff val="25000"/>
                </a:schemeClr>
              </a:solidFill>
              <a:latin typeface="Bahnschrift Condensed" panose="020B0502040204020203" pitchFamily="34" charset="0"/>
            </a:endParaRPr>
          </a:p>
        </p:txBody>
      </p:sp>
      <p:cxnSp>
        <p:nvCxnSpPr>
          <p:cNvPr id="28" name="Straight Connector 27">
            <a:extLst>
              <a:ext uri="{FF2B5EF4-FFF2-40B4-BE49-F238E27FC236}">
                <a16:creationId xmlns:a16="http://schemas.microsoft.com/office/drawing/2014/main" id="{FDEE8591-D916-4064-8CD3-2AD3F759B9E2}"/>
              </a:ext>
              <a:ext uri="{C183D7F6-B498-43B3-948B-1728B52AA6E4}">
                <adec:decorative xmlns="" xmlns:adec="http://schemas.microsoft.com/office/drawing/2017/decorative" val="1"/>
              </a:ext>
            </a:extLst>
          </p:cNvPr>
          <p:cNvCxnSpPr>
            <a:cxnSpLocks/>
          </p:cNvCxnSpPr>
          <p:nvPr/>
        </p:nvCxnSpPr>
        <p:spPr>
          <a:xfrm>
            <a:off x="6603119" y="5508163"/>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34535CB7-70A5-4E0C-835B-C50960E5BC69}"/>
              </a:ext>
            </a:extLst>
          </p:cNvPr>
          <p:cNvSpPr>
            <a:spLocks noGrp="1"/>
          </p:cNvSpPr>
          <p:nvPr>
            <p:ph type="body" sz="quarter" idx="14"/>
          </p:nvPr>
        </p:nvSpPr>
        <p:spPr>
          <a:xfrm>
            <a:off x="6293060" y="5521076"/>
            <a:ext cx="2168117" cy="1265487"/>
          </a:xfrm>
        </p:spPr>
        <p:txBody>
          <a:bodyPr/>
          <a:lstStyle/>
          <a:p>
            <a:r>
              <a:rPr lang="en-US" sz="1600" dirty="0">
                <a:latin typeface="Bahnschrift Condensed" panose="020B0502040204020203" pitchFamily="34" charset="0"/>
              </a:rPr>
              <a:t>Psychological harm, mental health issues, low self-esteem, societal division, damage to the public image of minority groups.</a:t>
            </a:r>
            <a:endParaRPr lang="en-US" sz="1600" dirty="0">
              <a:solidFill>
                <a:schemeClr val="tx1">
                  <a:lumMod val="75000"/>
                  <a:lumOff val="25000"/>
                </a:schemeClr>
              </a:solidFill>
              <a:latin typeface="Bahnschrift Condensed" panose="020B0502040204020203" pitchFamily="34" charset="0"/>
            </a:endParaRPr>
          </a:p>
        </p:txBody>
      </p:sp>
      <p:sp>
        <p:nvSpPr>
          <p:cNvPr id="26" name="Rectangle 25">
            <a:extLst>
              <a:ext uri="{FF2B5EF4-FFF2-40B4-BE49-F238E27FC236}">
                <a16:creationId xmlns:a16="http://schemas.microsoft.com/office/drawing/2014/main" id="{A892DD94-78B8-4911-A32B-3B174E2921B2}"/>
              </a:ext>
              <a:ext uri="{C183D7F6-B498-43B3-948B-1728B52AA6E4}">
                <adec:decorative xmlns="" xmlns:adec="http://schemas.microsoft.com/office/drawing/2017/decorative" val="1"/>
              </a:ext>
            </a:extLst>
          </p:cNvPr>
          <p:cNvSpPr/>
          <p:nvPr/>
        </p:nvSpPr>
        <p:spPr>
          <a:xfrm>
            <a:off x="10526807" y="3831373"/>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a:extLst>
              <a:ext uri="{FF2B5EF4-FFF2-40B4-BE49-F238E27FC236}">
                <a16:creationId xmlns:a16="http://schemas.microsoft.com/office/drawing/2014/main" id="{72D31FC8-7143-4EC0-8D99-6AE8BC0B8DF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526807" y="3935732"/>
            <a:ext cx="1107035" cy="948473"/>
          </a:xfrm>
          <a:prstGeom prst="rect">
            <a:avLst/>
          </a:prstGeom>
        </p:spPr>
      </p:pic>
      <p:sp>
        <p:nvSpPr>
          <p:cNvPr id="8" name="Text Placeholder 7">
            <a:extLst>
              <a:ext uri="{FF2B5EF4-FFF2-40B4-BE49-F238E27FC236}">
                <a16:creationId xmlns:a16="http://schemas.microsoft.com/office/drawing/2014/main" id="{FA562AA1-9ED1-4AA1-8F21-A53B5A69CB06}"/>
              </a:ext>
            </a:extLst>
          </p:cNvPr>
          <p:cNvSpPr>
            <a:spLocks noGrp="1"/>
          </p:cNvSpPr>
          <p:nvPr>
            <p:ph type="body" sz="quarter" idx="15"/>
          </p:nvPr>
        </p:nvSpPr>
        <p:spPr>
          <a:xfrm>
            <a:off x="10182000" y="4976004"/>
            <a:ext cx="1800000" cy="360000"/>
          </a:xfrm>
        </p:spPr>
        <p:txBody>
          <a:bodyPr/>
          <a:lstStyle/>
          <a:p>
            <a:r>
              <a:rPr lang="en-GB" dirty="0">
                <a:latin typeface="Bahnschrift Condensed" panose="020B0502040204020203" pitchFamily="34" charset="0"/>
              </a:rPr>
              <a:t>Importance</a:t>
            </a:r>
            <a:endParaRPr lang="en-US" dirty="0">
              <a:solidFill>
                <a:schemeClr val="tx1">
                  <a:lumMod val="75000"/>
                  <a:lumOff val="25000"/>
                </a:schemeClr>
              </a:solidFill>
              <a:latin typeface="Bahnschrift Condensed" panose="020B0502040204020203" pitchFamily="34" charset="0"/>
            </a:endParaRPr>
          </a:p>
        </p:txBody>
      </p:sp>
      <p:cxnSp>
        <p:nvCxnSpPr>
          <p:cNvPr id="20" name="Straight Connector 19">
            <a:extLst>
              <a:ext uri="{FF2B5EF4-FFF2-40B4-BE49-F238E27FC236}">
                <a16:creationId xmlns:a16="http://schemas.microsoft.com/office/drawing/2014/main" id="{59D2C94E-1924-4389-B84A-2828D610B220}"/>
              </a:ext>
              <a:ext uri="{C183D7F6-B498-43B3-948B-1728B52AA6E4}">
                <adec:decorative xmlns="" xmlns:adec="http://schemas.microsoft.com/office/drawing/2017/decorative" val="1"/>
              </a:ext>
            </a:extLst>
          </p:cNvPr>
          <p:cNvCxnSpPr>
            <a:cxnSpLocks/>
          </p:cNvCxnSpPr>
          <p:nvPr/>
        </p:nvCxnSpPr>
        <p:spPr>
          <a:xfrm>
            <a:off x="10320864" y="5427803"/>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29E0145E-8E4E-439B-A78F-92EC279B320C}"/>
              </a:ext>
            </a:extLst>
          </p:cNvPr>
          <p:cNvSpPr>
            <a:spLocks noGrp="1"/>
          </p:cNvSpPr>
          <p:nvPr>
            <p:ph type="body" sz="quarter" idx="16"/>
          </p:nvPr>
        </p:nvSpPr>
        <p:spPr>
          <a:xfrm>
            <a:off x="9971999" y="5508163"/>
            <a:ext cx="2090691" cy="942571"/>
          </a:xfrm>
        </p:spPr>
        <p:txBody>
          <a:bodyPr/>
          <a:lstStyle/>
          <a:p>
            <a:r>
              <a:rPr lang="en-US" sz="1600" dirty="0">
                <a:latin typeface="Bahnschrift Condensed" panose="020B0502040204020203" pitchFamily="34" charset="0"/>
              </a:rPr>
              <a:t>Accurate detection of toxic language without bias is essential for a healthier online environment.</a:t>
            </a:r>
            <a:endParaRPr lang="en-US" sz="1600" dirty="0">
              <a:solidFill>
                <a:schemeClr val="tx1">
                  <a:lumMod val="75000"/>
                  <a:lumOff val="25000"/>
                </a:schemeClr>
              </a:solidFill>
              <a:latin typeface="Bahnschrift Condensed" panose="020B0502040204020203" pitchFamily="34" charset="0"/>
            </a:endParaRPr>
          </a:p>
        </p:txBody>
      </p: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Tree>
    <p:extLst>
      <p:ext uri="{BB962C8B-B14F-4D97-AF65-F5344CB8AC3E}">
        <p14:creationId xmlns:p14="http://schemas.microsoft.com/office/powerpoint/2010/main" val="59096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F80E271-E84B-449B-9CF0-F34E075335A6}"/>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698735" y="120332"/>
            <a:ext cx="4764931" cy="4543775"/>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ltGray">
          <a:xfrm>
            <a:off x="639256" y="4459650"/>
            <a:ext cx="4974545" cy="1343025"/>
          </a:xfrm>
        </p:spPr>
        <p:txBody>
          <a:bodyPr/>
          <a:lstStyle/>
          <a:p>
            <a:r>
              <a:rPr lang="en-US" sz="4000" dirty="0">
                <a:latin typeface="Bahnschrift Condensed" panose="020B0502040204020203" pitchFamily="34" charset="0"/>
              </a:rPr>
              <a:t>Mitigation Strategies for Online Toxicity</a:t>
            </a: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ltGray">
          <a:xfrm>
            <a:off x="680728" y="5846690"/>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5860339-31F7-4884-957E-5C40F818EBB8}"/>
              </a:ext>
              <a:ext uri="{C183D7F6-B498-43B3-948B-1728B52AA6E4}">
                <adec:decorative xmlns="" xmlns:adec="http://schemas.microsoft.com/office/drawing/2017/decorative" val="1"/>
              </a:ext>
            </a:extLst>
          </p:cNvPr>
          <p:cNvSpPr/>
          <p:nvPr/>
        </p:nvSpPr>
        <p:spPr>
          <a:xfrm>
            <a:off x="6256843" y="68948"/>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0F0E443A-F987-4A67-86AD-557D61E47992}"/>
              </a:ext>
            </a:extLst>
          </p:cNvPr>
          <p:cNvSpPr>
            <a:spLocks noGrp="1"/>
          </p:cNvSpPr>
          <p:nvPr>
            <p:ph type="body" sz="quarter" idx="13"/>
          </p:nvPr>
        </p:nvSpPr>
        <p:spPr>
          <a:xfrm>
            <a:off x="5914054" y="1263991"/>
            <a:ext cx="1800000" cy="360000"/>
          </a:xfrm>
        </p:spPr>
        <p:txBody>
          <a:bodyPr/>
          <a:lstStyle/>
          <a:p>
            <a:r>
              <a:rPr lang="en-US" b="1" dirty="0">
                <a:latin typeface="Bahnschrift Condensed" panose="020B0502040204020203" pitchFamily="34" charset="0"/>
              </a:rPr>
              <a:t>Community Guidelines:</a:t>
            </a:r>
            <a:endParaRPr lang="en-US" dirty="0">
              <a:latin typeface="Bahnschrift Condensed" panose="020B0502040204020203" pitchFamily="34" charset="0"/>
            </a:endParaRPr>
          </a:p>
        </p:txBody>
      </p:sp>
      <p:cxnSp>
        <p:nvCxnSpPr>
          <p:cNvPr id="18" name="Straight Connector 17">
            <a:extLst>
              <a:ext uri="{FF2B5EF4-FFF2-40B4-BE49-F238E27FC236}">
                <a16:creationId xmlns:a16="http://schemas.microsoft.com/office/drawing/2014/main" id="{45C26E9A-3991-49A2-8D63-94C577E8A0AC}"/>
              </a:ext>
              <a:ext uri="{C183D7F6-B498-43B3-948B-1728B52AA6E4}">
                <adec:decorative xmlns="" xmlns:adec="http://schemas.microsoft.com/office/drawing/2017/decorative" val="1"/>
              </a:ext>
            </a:extLst>
          </p:cNvPr>
          <p:cNvCxnSpPr>
            <a:cxnSpLocks/>
          </p:cNvCxnSpPr>
          <p:nvPr/>
        </p:nvCxnSpPr>
        <p:spPr>
          <a:xfrm flipV="1">
            <a:off x="7554527" y="825066"/>
            <a:ext cx="582709" cy="591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34535CB7-70A5-4E0C-835B-C50960E5BC69}"/>
              </a:ext>
            </a:extLst>
          </p:cNvPr>
          <p:cNvSpPr>
            <a:spLocks noGrp="1"/>
          </p:cNvSpPr>
          <p:nvPr>
            <p:ph type="body" sz="quarter" idx="14"/>
          </p:nvPr>
        </p:nvSpPr>
        <p:spPr>
          <a:xfrm>
            <a:off x="8348839" y="179177"/>
            <a:ext cx="3482660" cy="1198769"/>
          </a:xfrm>
        </p:spPr>
        <p:txBody>
          <a:bodyPr/>
          <a:lstStyle/>
          <a:p>
            <a:r>
              <a:rPr lang="en-US" sz="1600" b="1" dirty="0">
                <a:latin typeface="Bahnschrift Condensed" panose="020B0502040204020203" pitchFamily="34" charset="0"/>
              </a:rPr>
              <a:t>Example:</a:t>
            </a:r>
            <a:r>
              <a:rPr lang="en-US" sz="1600" dirty="0">
                <a:latin typeface="Bahnschrift Condensed" panose="020B0502040204020203" pitchFamily="34" charset="0"/>
              </a:rPr>
              <a:t> Instagram uses AI to detect and separate harmful comments.</a:t>
            </a:r>
          </a:p>
          <a:p>
            <a:r>
              <a:rPr lang="en-US" sz="1600" b="1" dirty="0">
                <a:latin typeface="Bahnschrift Condensed" panose="020B0502040204020203" pitchFamily="34" charset="0"/>
              </a:rPr>
              <a:t>Action:</a:t>
            </a:r>
            <a:r>
              <a:rPr lang="en-US" sz="1600" dirty="0">
                <a:latin typeface="Bahnschrift Condensed" panose="020B0502040204020203" pitchFamily="34" charset="0"/>
              </a:rPr>
              <a:t> Enforce guidelines to prevent and address toxic behavior.</a:t>
            </a:r>
          </a:p>
        </p:txBody>
      </p:sp>
      <p:sp>
        <p:nvSpPr>
          <p:cNvPr id="15" name="Rectangle 14">
            <a:extLst>
              <a:ext uri="{FF2B5EF4-FFF2-40B4-BE49-F238E27FC236}">
                <a16:creationId xmlns:a16="http://schemas.microsoft.com/office/drawing/2014/main" id="{056960D0-0A22-4E28-82F3-B9AA805E96A4}"/>
              </a:ext>
              <a:ext uri="{C183D7F6-B498-43B3-948B-1728B52AA6E4}">
                <adec:decorative xmlns="" xmlns:adec="http://schemas.microsoft.com/office/drawing/2017/decorative" val="1"/>
              </a:ext>
            </a:extLst>
          </p:cNvPr>
          <p:cNvSpPr/>
          <p:nvPr/>
        </p:nvSpPr>
        <p:spPr>
          <a:xfrm>
            <a:off x="6246464" y="169601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FA562AA1-9ED1-4AA1-8F21-A53B5A69CB06}"/>
              </a:ext>
            </a:extLst>
          </p:cNvPr>
          <p:cNvSpPr>
            <a:spLocks noGrp="1"/>
          </p:cNvSpPr>
          <p:nvPr>
            <p:ph type="body" sz="quarter" idx="15"/>
          </p:nvPr>
        </p:nvSpPr>
        <p:spPr>
          <a:xfrm>
            <a:off x="5903675" y="2812836"/>
            <a:ext cx="1800000" cy="360000"/>
          </a:xfrm>
        </p:spPr>
        <p:txBody>
          <a:bodyPr/>
          <a:lstStyle/>
          <a:p>
            <a:r>
              <a:rPr lang="en-GB" b="1" dirty="0">
                <a:latin typeface="Bahnschrift Condensed" panose="020B0502040204020203" pitchFamily="34" charset="0"/>
              </a:rPr>
              <a:t>Counselling Services:</a:t>
            </a:r>
            <a:endParaRPr lang="en-US" b="1" dirty="0">
              <a:solidFill>
                <a:schemeClr val="tx1">
                  <a:lumMod val="75000"/>
                  <a:lumOff val="25000"/>
                </a:schemeClr>
              </a:solidFill>
              <a:latin typeface="Bahnschrift Condensed" panose="020B0502040204020203" pitchFamily="34" charset="0"/>
            </a:endParaRPr>
          </a:p>
        </p:txBody>
      </p:sp>
      <p:cxnSp>
        <p:nvCxnSpPr>
          <p:cNvPr id="19" name="Straight Connector 18">
            <a:extLst>
              <a:ext uri="{FF2B5EF4-FFF2-40B4-BE49-F238E27FC236}">
                <a16:creationId xmlns:a16="http://schemas.microsoft.com/office/drawing/2014/main" id="{4EAA895A-8A04-4C68-83A5-3E4F5209FB7E}"/>
              </a:ext>
              <a:ext uri="{C183D7F6-B498-43B3-948B-1728B52AA6E4}">
                <adec:decorative xmlns="" xmlns:adec="http://schemas.microsoft.com/office/drawing/2017/decorative" val="1"/>
              </a:ext>
            </a:extLst>
          </p:cNvPr>
          <p:cNvCxnSpPr>
            <a:cxnSpLocks/>
          </p:cNvCxnSpPr>
          <p:nvPr/>
        </p:nvCxnSpPr>
        <p:spPr>
          <a:xfrm flipV="1">
            <a:off x="7558735" y="2454263"/>
            <a:ext cx="582709" cy="591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EBBE7F-98BB-4059-8F15-7198C7DAC337}"/>
              </a:ext>
              <a:ext uri="{C183D7F6-B498-43B3-948B-1728B52AA6E4}">
                <adec:decorative xmlns="" xmlns:adec="http://schemas.microsoft.com/office/drawing/2017/decorative" val="1"/>
              </a:ext>
            </a:extLst>
          </p:cNvPr>
          <p:cNvSpPr/>
          <p:nvPr/>
        </p:nvSpPr>
        <p:spPr>
          <a:xfrm>
            <a:off x="6256674" y="3196109"/>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77D79B0F-EFCB-42B1-AEAE-0FE4763D4456}"/>
              </a:ext>
            </a:extLst>
          </p:cNvPr>
          <p:cNvSpPr>
            <a:spLocks noGrp="1"/>
          </p:cNvSpPr>
          <p:nvPr>
            <p:ph type="body" sz="quarter" idx="17"/>
          </p:nvPr>
        </p:nvSpPr>
        <p:spPr>
          <a:xfrm>
            <a:off x="5814421" y="4325655"/>
            <a:ext cx="2267396" cy="365574"/>
          </a:xfrm>
        </p:spPr>
        <p:txBody>
          <a:bodyPr/>
          <a:lstStyle/>
          <a:p>
            <a:r>
              <a:rPr lang="en-GB" b="1" dirty="0">
                <a:latin typeface="Bahnschrift Condensed" panose="020B0502040204020203" pitchFamily="34" charset="0"/>
              </a:rPr>
              <a:t>Stricter Legal Frameworks</a:t>
            </a:r>
            <a:endParaRPr lang="en-US" b="1" dirty="0">
              <a:solidFill>
                <a:schemeClr val="tx1">
                  <a:lumMod val="75000"/>
                  <a:lumOff val="25000"/>
                </a:schemeClr>
              </a:solidFill>
              <a:latin typeface="Bahnschrift Condensed" panose="020B0502040204020203" pitchFamily="34" charset="0"/>
            </a:endParaRPr>
          </a:p>
        </p:txBody>
      </p:sp>
      <p:cxnSp>
        <p:nvCxnSpPr>
          <p:cNvPr id="20" name="Straight Connector 19">
            <a:extLst>
              <a:ext uri="{FF2B5EF4-FFF2-40B4-BE49-F238E27FC236}">
                <a16:creationId xmlns:a16="http://schemas.microsoft.com/office/drawing/2014/main" id="{59D2C94E-1924-4389-B84A-2828D610B220}"/>
              </a:ext>
              <a:ext uri="{C183D7F6-B498-43B3-948B-1728B52AA6E4}">
                <adec:decorative xmlns="" xmlns:adec="http://schemas.microsoft.com/office/drawing/2017/decorative" val="1"/>
              </a:ext>
            </a:extLst>
          </p:cNvPr>
          <p:cNvCxnSpPr>
            <a:cxnSpLocks/>
          </p:cNvCxnSpPr>
          <p:nvPr/>
        </p:nvCxnSpPr>
        <p:spPr>
          <a:xfrm flipV="1">
            <a:off x="7540263" y="3722988"/>
            <a:ext cx="560028" cy="6642"/>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1D0238C6-EDC9-431C-B062-27BAF34CDE16}"/>
              </a:ext>
            </a:extLst>
          </p:cNvPr>
          <p:cNvSpPr>
            <a:spLocks noGrp="1"/>
          </p:cNvSpPr>
          <p:nvPr>
            <p:ph type="body" sz="quarter" idx="18"/>
          </p:nvPr>
        </p:nvSpPr>
        <p:spPr>
          <a:xfrm>
            <a:off x="8414585" y="5072209"/>
            <a:ext cx="3416914" cy="983310"/>
          </a:xfrm>
        </p:spPr>
        <p:txBody>
          <a:bodyPr/>
          <a:lstStyle/>
          <a:p>
            <a:r>
              <a:rPr lang="en-US" sz="1600" b="1" dirty="0">
                <a:latin typeface="Bahnschrift Condensed" panose="020B0502040204020203" pitchFamily="34" charset="0"/>
              </a:rPr>
              <a:t>Action:</a:t>
            </a:r>
            <a:r>
              <a:rPr lang="en-US" sz="1600" dirty="0">
                <a:latin typeface="Bahnschrift Condensed" panose="020B0502040204020203" pitchFamily="34" charset="0"/>
              </a:rPr>
              <a:t> Ensure datasets and models respect user privacy and comply with data protection regulations.</a:t>
            </a:r>
          </a:p>
        </p:txBody>
      </p: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
        <p:nvSpPr>
          <p:cNvPr id="24" name="Rectangle 23">
            <a:extLst>
              <a:ext uri="{FF2B5EF4-FFF2-40B4-BE49-F238E27FC236}">
                <a16:creationId xmlns:a16="http://schemas.microsoft.com/office/drawing/2014/main" id="{7AEBBE7F-98BB-4059-8F15-7198C7DAC337}"/>
              </a:ext>
              <a:ext uri="{C183D7F6-B498-43B3-948B-1728B52AA6E4}">
                <adec:decorative xmlns="" xmlns:adec="http://schemas.microsoft.com/office/drawing/2017/decorative" val="1"/>
              </a:ext>
            </a:extLst>
          </p:cNvPr>
          <p:cNvSpPr/>
          <p:nvPr/>
        </p:nvSpPr>
        <p:spPr>
          <a:xfrm>
            <a:off x="6256674" y="473674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9">
            <a:extLst>
              <a:ext uri="{FF2B5EF4-FFF2-40B4-BE49-F238E27FC236}">
                <a16:creationId xmlns:a16="http://schemas.microsoft.com/office/drawing/2014/main" id="{77D79B0F-EFCB-42B1-AEAE-0FE4763D4456}"/>
              </a:ext>
            </a:extLst>
          </p:cNvPr>
          <p:cNvSpPr txBox="1">
            <a:spLocks/>
          </p:cNvSpPr>
          <p:nvPr/>
        </p:nvSpPr>
        <p:spPr>
          <a:xfrm>
            <a:off x="5894916" y="5875519"/>
            <a:ext cx="180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latin typeface="Bahnschrift Condensed" panose="020B0502040204020203" pitchFamily="34" charset="0"/>
              </a:rPr>
              <a:t>Data Privacy</a:t>
            </a:r>
            <a:endParaRPr lang="en-US" b="1" dirty="0">
              <a:latin typeface="Bahnschrift Condensed" panose="020B0502040204020203" pitchFamily="34" charset="0"/>
            </a:endParaRPr>
          </a:p>
        </p:txBody>
      </p:sp>
      <p:cxnSp>
        <p:nvCxnSpPr>
          <p:cNvPr id="28" name="Straight Connector 27">
            <a:extLst>
              <a:ext uri="{FF2B5EF4-FFF2-40B4-BE49-F238E27FC236}">
                <a16:creationId xmlns:a16="http://schemas.microsoft.com/office/drawing/2014/main" id="{4EAA895A-8A04-4C68-83A5-3E4F5209FB7E}"/>
              </a:ext>
              <a:ext uri="{C183D7F6-B498-43B3-948B-1728B52AA6E4}">
                <adec:decorative xmlns="" xmlns:adec="http://schemas.microsoft.com/office/drawing/2017/decorative" val="1"/>
              </a:ext>
            </a:extLst>
          </p:cNvPr>
          <p:cNvCxnSpPr>
            <a:cxnSpLocks/>
          </p:cNvCxnSpPr>
          <p:nvPr/>
        </p:nvCxnSpPr>
        <p:spPr>
          <a:xfrm flipV="1">
            <a:off x="7508822" y="5330416"/>
            <a:ext cx="582709" cy="591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Text Placeholder 8">
            <a:extLst>
              <a:ext uri="{FF2B5EF4-FFF2-40B4-BE49-F238E27FC236}">
                <a16:creationId xmlns:a16="http://schemas.microsoft.com/office/drawing/2014/main" id="{29E0145E-8E4E-439B-A78F-92EC279B320C}"/>
              </a:ext>
            </a:extLst>
          </p:cNvPr>
          <p:cNvSpPr txBox="1">
            <a:spLocks/>
          </p:cNvSpPr>
          <p:nvPr/>
        </p:nvSpPr>
        <p:spPr>
          <a:xfrm>
            <a:off x="8441485" y="1696010"/>
            <a:ext cx="3548406" cy="1144928"/>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eaLnBrk="0" fontAlgn="base" hangingPunct="0">
              <a:spcBef>
                <a:spcPct val="0"/>
              </a:spcBef>
              <a:spcAft>
                <a:spcPct val="0"/>
              </a:spcAft>
              <a:buClrTx/>
              <a:buFontTx/>
              <a:buChar char="•"/>
            </a:pPr>
            <a:r>
              <a:rPr lang="en-US" altLang="en-US" sz="1600" b="1" dirty="0">
                <a:solidFill>
                  <a:schemeClr val="tx1"/>
                </a:solidFill>
                <a:latin typeface="Bahnschrift Condensed" panose="020B0502040204020203" pitchFamily="34" charset="0"/>
              </a:rPr>
              <a:t>Impact:</a:t>
            </a:r>
            <a:r>
              <a:rPr lang="en-US" altLang="en-US" sz="1600" dirty="0">
                <a:solidFill>
                  <a:schemeClr val="tx1"/>
                </a:solidFill>
                <a:latin typeface="Bahnschrift Condensed" panose="020B0502040204020203" pitchFamily="34" charset="0"/>
              </a:rPr>
              <a:t> Address mental health issues caused by online harassment.</a:t>
            </a:r>
          </a:p>
          <a:p>
            <a:pPr lvl="0" algn="l" eaLnBrk="0" fontAlgn="base" hangingPunct="0">
              <a:spcBef>
                <a:spcPct val="0"/>
              </a:spcBef>
              <a:spcAft>
                <a:spcPct val="0"/>
              </a:spcAft>
              <a:buClrTx/>
              <a:buFontTx/>
              <a:buChar char="•"/>
            </a:pPr>
            <a:endParaRPr lang="en-US" altLang="en-US" sz="1600" dirty="0">
              <a:solidFill>
                <a:schemeClr val="tx1"/>
              </a:solidFill>
              <a:latin typeface="Bahnschrift Condensed" panose="020B0502040204020203" pitchFamily="34" charset="0"/>
            </a:endParaRPr>
          </a:p>
          <a:p>
            <a:pPr lvl="0" algn="l" eaLnBrk="0" fontAlgn="base" hangingPunct="0">
              <a:spcBef>
                <a:spcPct val="0"/>
              </a:spcBef>
              <a:spcAft>
                <a:spcPct val="0"/>
              </a:spcAft>
              <a:buClrTx/>
              <a:buFontTx/>
              <a:buChar char="•"/>
            </a:pPr>
            <a:r>
              <a:rPr lang="en-US" altLang="en-US" sz="1600" b="1" dirty="0">
                <a:solidFill>
                  <a:schemeClr val="tx1"/>
                </a:solidFill>
                <a:latin typeface="Bahnschrift Condensed" panose="020B0502040204020203" pitchFamily="34" charset="0"/>
              </a:rPr>
              <a:t>Action:</a:t>
            </a:r>
            <a:r>
              <a:rPr lang="en-US" altLang="en-US" sz="1600" dirty="0">
                <a:solidFill>
                  <a:schemeClr val="tx1"/>
                </a:solidFill>
                <a:latin typeface="Bahnschrift Condensed" panose="020B0502040204020203" pitchFamily="34" charset="0"/>
              </a:rPr>
              <a:t> Provide access to counseling and create safe spaces for affected individuals. </a:t>
            </a:r>
          </a:p>
        </p:txBody>
      </p:sp>
      <p:sp>
        <p:nvSpPr>
          <p:cNvPr id="33" name="Rectangle 4"/>
          <p:cNvSpPr>
            <a:spLocks noChangeArrowheads="1"/>
          </p:cNvSpPr>
          <p:nvPr/>
        </p:nvSpPr>
        <p:spPr bwMode="auto">
          <a:xfrm>
            <a:off x="8321939" y="3196109"/>
            <a:ext cx="360220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hnschrift Condensed" panose="020B0502040204020203" pitchFamily="34" charset="0"/>
              </a:rPr>
              <a:t>Action</a:t>
            </a:r>
            <a:r>
              <a:rPr kumimoji="0" lang="en-US" altLang="en-US" sz="1600" i="0" u="none" strike="noStrike" cap="none" normalizeH="0" baseline="0" dirty="0">
                <a:ln>
                  <a:noFill/>
                </a:ln>
                <a:solidFill>
                  <a:schemeClr val="tx1"/>
                </a:solidFill>
                <a:effectLst/>
                <a:latin typeface="Bahnschrift Condensed" panose="020B0502040204020203" pitchFamily="34" charset="0"/>
              </a:rPr>
              <a:t>: Implement legal consequences for cyberbullying and hate speech.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hnschrift Condensed" panose="020B0502040204020203" pitchFamily="34" charset="0"/>
              </a:rPr>
              <a:t>Impact</a:t>
            </a:r>
            <a:r>
              <a:rPr kumimoji="0" lang="en-US" altLang="en-US" sz="1600" i="0" u="none" strike="noStrike" cap="none" normalizeH="0" baseline="0" dirty="0">
                <a:ln>
                  <a:noFill/>
                </a:ln>
                <a:solidFill>
                  <a:schemeClr val="tx1"/>
                </a:solidFill>
                <a:effectLst/>
                <a:latin typeface="Bahnschrift Condensed" panose="020B0502040204020203" pitchFamily="34" charset="0"/>
              </a:rPr>
              <a:t>: Reduce the occurrence of online toxicity through enforcement. </a:t>
            </a:r>
          </a:p>
        </p:txBody>
      </p:sp>
      <p:pic>
        <p:nvPicPr>
          <p:cNvPr id="2" name="Picture 1"/>
          <p:cNvPicPr>
            <a:picLocks noChangeAspect="1"/>
          </p:cNvPicPr>
          <p:nvPr/>
        </p:nvPicPr>
        <p:blipFill rotWithShape="1">
          <a:blip r:embed="rId4"/>
          <a:srcRect l="31836" t="11243" r="31763" b="36087"/>
          <a:stretch/>
        </p:blipFill>
        <p:spPr>
          <a:xfrm>
            <a:off x="6256674" y="1647264"/>
            <a:ext cx="1085159" cy="1185729"/>
          </a:xfrm>
          <a:prstGeom prst="rect">
            <a:avLst/>
          </a:prstGeom>
        </p:spPr>
      </p:pic>
      <p:pic>
        <p:nvPicPr>
          <p:cNvPr id="4" name="Picture 3"/>
          <p:cNvPicPr>
            <a:picLocks noChangeAspect="1"/>
          </p:cNvPicPr>
          <p:nvPr/>
        </p:nvPicPr>
        <p:blipFill rotWithShape="1">
          <a:blip r:embed="rId5"/>
          <a:srcRect l="20854" t="6163" r="20368" b="13302"/>
          <a:stretch/>
        </p:blipFill>
        <p:spPr>
          <a:xfrm>
            <a:off x="6256674" y="3235026"/>
            <a:ext cx="1113609" cy="1045117"/>
          </a:xfrm>
          <a:prstGeom prst="rect">
            <a:avLst/>
          </a:prstGeom>
        </p:spPr>
      </p:pic>
      <p:pic>
        <p:nvPicPr>
          <p:cNvPr id="9" name="Picture 8"/>
          <p:cNvPicPr>
            <a:picLocks noChangeAspect="1"/>
          </p:cNvPicPr>
          <p:nvPr/>
        </p:nvPicPr>
        <p:blipFill rotWithShape="1">
          <a:blip r:embed="rId6"/>
          <a:srcRect l="19262" r="18527"/>
          <a:stretch/>
        </p:blipFill>
        <p:spPr>
          <a:xfrm>
            <a:off x="6275158" y="4720102"/>
            <a:ext cx="1072137" cy="1147699"/>
          </a:xfrm>
          <a:prstGeom prst="rect">
            <a:avLst/>
          </a:prstGeom>
        </p:spPr>
      </p:pic>
      <p:pic>
        <p:nvPicPr>
          <p:cNvPr id="13" name="Picture 12"/>
          <p:cNvPicPr>
            <a:picLocks noChangeAspect="1"/>
          </p:cNvPicPr>
          <p:nvPr/>
        </p:nvPicPr>
        <p:blipFill rotWithShape="1">
          <a:blip r:embed="rId7"/>
          <a:srcRect l="16647" r="28113"/>
          <a:stretch/>
        </p:blipFill>
        <p:spPr>
          <a:xfrm>
            <a:off x="6279865" y="62696"/>
            <a:ext cx="1055213" cy="1083162"/>
          </a:xfrm>
          <a:prstGeom prst="rect">
            <a:avLst/>
          </a:prstGeom>
        </p:spPr>
      </p:pic>
    </p:spTree>
    <p:extLst>
      <p:ext uri="{BB962C8B-B14F-4D97-AF65-F5344CB8AC3E}">
        <p14:creationId xmlns:p14="http://schemas.microsoft.com/office/powerpoint/2010/main" val="4126733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p:txBody>
          <a:bodyPr/>
          <a:lstStyle/>
          <a:p>
            <a:r>
              <a:rPr lang="en-US" sz="4000" dirty="0">
                <a:latin typeface="Bahnschrift Condensed" panose="020B0502040204020203" pitchFamily="34" charset="0"/>
              </a:rPr>
              <a:t>STEPS</a:t>
            </a:r>
          </a:p>
        </p:txBody>
      </p:sp>
      <p:pic>
        <p:nvPicPr>
          <p:cNvPr id="17" name="Picture Placeholder 16">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a:blip r:embed="rId3" cstate="print">
            <a:extLst>
              <a:ext uri="{28A0092B-C50C-407E-A947-70E740481C1C}">
                <a14:useLocalDpi xmlns:a14="http://schemas.microsoft.com/office/drawing/2010/main" val="0"/>
              </a:ext>
            </a:extLst>
          </a:blip>
          <a:stretch>
            <a:fillRect/>
          </a:stretch>
        </p:blipFill>
        <p:spPr>
          <a:xfrm>
            <a:off x="431800" y="1686494"/>
            <a:ext cx="2082699" cy="2082699"/>
          </a:xfrm>
        </p:spPr>
      </p:pic>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p:txBody>
          <a:bodyPr/>
          <a:lstStyle/>
          <a:p>
            <a:r>
              <a:rPr lang="en-GB" dirty="0">
                <a:latin typeface="Bahnschrift Condensed" panose="020B0502040204020203" pitchFamily="34" charset="0"/>
              </a:rPr>
              <a:t>Data collection</a:t>
            </a:r>
            <a:endParaRPr lang="en-US" dirty="0">
              <a:latin typeface="Bahnschrift Condensed" panose="020B0502040204020203" pitchFamily="34" charset="0"/>
            </a:endParaRPr>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 xmlns:adec="http://schemas.microsoft.com/office/drawing/2017/decorative" val="1"/>
              </a:ext>
            </a:extLst>
          </p:cNvPr>
          <p:cNvCxnSpPr>
            <a:cxnSpLocks/>
          </p:cNvCxnSpPr>
          <p:nvPr/>
        </p:nvCxnSpPr>
        <p:spPr>
          <a:xfrm>
            <a:off x="611413" y="4484234"/>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431799" y="4605832"/>
            <a:ext cx="2082699" cy="1447098"/>
          </a:xfrm>
        </p:spPr>
        <p:txBody>
          <a:bodyPr/>
          <a:lstStyle/>
          <a:p>
            <a:r>
              <a:rPr lang="en-GB" sz="1800" dirty="0" err="1">
                <a:latin typeface="Bahnschrift Condensed" panose="020B0502040204020203" pitchFamily="34" charset="0"/>
              </a:rPr>
              <a:t>ToxiGen</a:t>
            </a:r>
            <a:r>
              <a:rPr lang="en-GB" sz="1800" dirty="0">
                <a:latin typeface="Bahnschrift Condensed" panose="020B0502040204020203" pitchFamily="34" charset="0"/>
              </a:rPr>
              <a:t> (toxigen.csv)</a:t>
            </a:r>
          </a:p>
          <a:p>
            <a:r>
              <a:rPr lang="en-US" sz="1800" dirty="0">
                <a:latin typeface="Bahnschrift Condensed" panose="020B0502040204020203" pitchFamily="34" charset="0"/>
              </a:rPr>
              <a:t>Machine-generated dataset for improving toxic language detection</a:t>
            </a:r>
            <a:r>
              <a:rPr lang="en-US" dirty="0"/>
              <a:t>.</a:t>
            </a:r>
          </a:p>
        </p:txBody>
      </p:sp>
      <p:pic>
        <p:nvPicPr>
          <p:cNvPr id="39" name="Picture Placeholder 38">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a:blip r:embed="rId4" cstate="hqprint">
            <a:extLst>
              <a:ext uri="{28A0092B-C50C-407E-A947-70E740481C1C}">
                <a14:useLocalDpi xmlns:a14="http://schemas.microsoft.com/office/drawing/2010/main" val="0"/>
              </a:ext>
            </a:extLst>
          </a:blip>
          <a:stretch>
            <a:fillRect/>
          </a:stretch>
        </p:blipFill>
        <p:spPr>
          <a:xfrm>
            <a:off x="3281412" y="1695032"/>
            <a:ext cx="2029767" cy="2029767"/>
          </a:xfrm>
        </p:spPr>
      </p:pic>
      <p:cxnSp>
        <p:nvCxnSpPr>
          <p:cNvPr id="21" name="Straight Connector 20">
            <a:extLst>
              <a:ext uri="{FF2B5EF4-FFF2-40B4-BE49-F238E27FC236}">
                <a16:creationId xmlns:a16="http://schemas.microsoft.com/office/drawing/2014/main" id="{5A0322F4-E79A-4E4D-98CA-2DC1692F90C3}"/>
              </a:ext>
              <a:ext uri="{C183D7F6-B498-43B3-948B-1728B52AA6E4}">
                <adec:decorative xmlns="" xmlns:adec="http://schemas.microsoft.com/office/drawing/2017/decorative" val="1"/>
              </a:ext>
            </a:extLst>
          </p:cNvPr>
          <p:cNvCxnSpPr>
            <a:cxnSpLocks/>
          </p:cNvCxnSpPr>
          <p:nvPr/>
        </p:nvCxnSpPr>
        <p:spPr>
          <a:xfrm>
            <a:off x="3371412" y="4475981"/>
            <a:ext cx="1800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3694D25-DE51-4F33-9ED7-7D9F4891DD93}"/>
              </a:ext>
            </a:extLst>
          </p:cNvPr>
          <p:cNvSpPr>
            <a:spLocks noGrp="1"/>
          </p:cNvSpPr>
          <p:nvPr>
            <p:ph type="body" sz="quarter" idx="34"/>
          </p:nvPr>
        </p:nvSpPr>
        <p:spPr>
          <a:xfrm>
            <a:off x="3110948" y="4604290"/>
            <a:ext cx="2375451" cy="1657362"/>
          </a:xfrm>
        </p:spPr>
        <p:txBody>
          <a:bodyPr/>
          <a:lstStyle/>
          <a:p>
            <a:r>
              <a:rPr lang="en-US" sz="1800" dirty="0">
                <a:latin typeface="Bahnschrift Condensed" panose="020B0502040204020203" pitchFamily="34" charset="0"/>
              </a:rPr>
              <a:t>Data cleaning, checking null values, check for  duplicates, EDA, and checking the datatypes, removing special characters, </a:t>
            </a:r>
            <a:r>
              <a:rPr lang="en-US" sz="1800" dirty="0" err="1">
                <a:latin typeface="Bahnschrift Condensed" panose="020B0502040204020203" pitchFamily="34" charset="0"/>
              </a:rPr>
              <a:t>stopwords</a:t>
            </a:r>
            <a:r>
              <a:rPr lang="en-US" sz="1800" dirty="0">
                <a:latin typeface="Bahnschrift Condensed" panose="020B0502040204020203" pitchFamily="34" charset="0"/>
              </a:rPr>
              <a:t>, tokenization, normalization</a:t>
            </a:r>
          </a:p>
        </p:txBody>
      </p:sp>
      <p:sp>
        <p:nvSpPr>
          <p:cNvPr id="9" name="Text Placeholder 8">
            <a:extLst>
              <a:ext uri="{FF2B5EF4-FFF2-40B4-BE49-F238E27FC236}">
                <a16:creationId xmlns:a16="http://schemas.microsoft.com/office/drawing/2014/main" id="{2F0A8A16-8E92-40C1-913D-8CB3B9C1DDAF}"/>
              </a:ext>
            </a:extLst>
          </p:cNvPr>
          <p:cNvSpPr>
            <a:spLocks noGrp="1"/>
          </p:cNvSpPr>
          <p:nvPr>
            <p:ph type="body" sz="quarter" idx="35"/>
          </p:nvPr>
        </p:nvSpPr>
        <p:spPr>
          <a:xfrm>
            <a:off x="3306295" y="4002637"/>
            <a:ext cx="1980000" cy="360000"/>
          </a:xfrm>
        </p:spPr>
        <p:txBody>
          <a:bodyPr/>
          <a:lstStyle/>
          <a:p>
            <a:r>
              <a:rPr lang="en-US" dirty="0">
                <a:latin typeface="Bahnschrift Condensed" panose="020B0502040204020203" pitchFamily="34" charset="0"/>
              </a:rPr>
              <a:t>Pre-processing</a:t>
            </a:r>
          </a:p>
        </p:txBody>
      </p:sp>
      <p:pic>
        <p:nvPicPr>
          <p:cNvPr id="71" name="Picture Placeholder 70">
            <a:extLst>
              <a:ext uri="{FF2B5EF4-FFF2-40B4-BE49-F238E27FC236}">
                <a16:creationId xmlns:a16="http://schemas.microsoft.com/office/drawing/2014/main" id="{C698E7AD-8D61-4952-9F38-6E6313EE4B05}"/>
              </a:ext>
            </a:extLst>
          </p:cNvPr>
          <p:cNvPicPr>
            <a:picLocks noGrp="1" noChangeAspect="1"/>
          </p:cNvPicPr>
          <p:nvPr>
            <p:ph type="pic" sz="quarter" idx="44"/>
          </p:nvPr>
        </p:nvPicPr>
        <p:blipFill>
          <a:blip r:embed="rId5">
            <a:extLst>
              <a:ext uri="{28A0092B-C50C-407E-A947-70E740481C1C}">
                <a14:useLocalDpi xmlns:a14="http://schemas.microsoft.com/office/drawing/2010/main" val="0"/>
              </a:ext>
            </a:extLst>
          </a:blip>
          <a:stretch>
            <a:fillRect/>
          </a:stretch>
        </p:blipFill>
        <p:spPr>
          <a:xfrm>
            <a:off x="6078092" y="1675695"/>
            <a:ext cx="2656072" cy="1959989"/>
          </a:xfrm>
        </p:spPr>
      </p:pic>
      <p:sp>
        <p:nvSpPr>
          <p:cNvPr id="11" name="Text Placeholder 10">
            <a:extLst>
              <a:ext uri="{FF2B5EF4-FFF2-40B4-BE49-F238E27FC236}">
                <a16:creationId xmlns:a16="http://schemas.microsoft.com/office/drawing/2014/main" id="{3BF93F76-B979-4659-9F60-ADD378371A4D}"/>
              </a:ext>
            </a:extLst>
          </p:cNvPr>
          <p:cNvSpPr>
            <a:spLocks noGrp="1"/>
          </p:cNvSpPr>
          <p:nvPr>
            <p:ph type="body" sz="quarter" idx="37"/>
          </p:nvPr>
        </p:nvSpPr>
        <p:spPr>
          <a:xfrm>
            <a:off x="6379634" y="4013172"/>
            <a:ext cx="2144632" cy="512802"/>
          </a:xfrm>
        </p:spPr>
        <p:txBody>
          <a:bodyPr/>
          <a:lstStyle/>
          <a:p>
            <a:r>
              <a:rPr lang="en-US" dirty="0">
                <a:latin typeface="Bahnschrift Condensed" panose="020B0502040204020203" pitchFamily="34" charset="0"/>
              </a:rPr>
              <a:t>Modelling and Deployment</a:t>
            </a:r>
          </a:p>
        </p:txBody>
      </p:sp>
      <p:cxnSp>
        <p:nvCxnSpPr>
          <p:cNvPr id="23" name="Straight Connector 22">
            <a:extLst>
              <a:ext uri="{FF2B5EF4-FFF2-40B4-BE49-F238E27FC236}">
                <a16:creationId xmlns:a16="http://schemas.microsoft.com/office/drawing/2014/main" id="{8C3BE7D2-4C35-4BA9-9A98-1A6E17A84A71}"/>
              </a:ext>
              <a:ext uri="{C183D7F6-B498-43B3-948B-1728B52AA6E4}">
                <adec:decorative xmlns="" xmlns:adec="http://schemas.microsoft.com/office/drawing/2017/decorative" val="1"/>
              </a:ext>
            </a:extLst>
          </p:cNvPr>
          <p:cNvCxnSpPr>
            <a:cxnSpLocks/>
          </p:cNvCxnSpPr>
          <p:nvPr/>
        </p:nvCxnSpPr>
        <p:spPr>
          <a:xfrm>
            <a:off x="6506128" y="4475981"/>
            <a:ext cx="1800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179E7FC2-4098-49F6-8F55-7D42A85A40B6}"/>
              </a:ext>
            </a:extLst>
          </p:cNvPr>
          <p:cNvSpPr>
            <a:spLocks noGrp="1"/>
          </p:cNvSpPr>
          <p:nvPr>
            <p:ph type="body" sz="quarter" idx="38"/>
          </p:nvPr>
        </p:nvSpPr>
        <p:spPr>
          <a:xfrm>
            <a:off x="6280727" y="4628782"/>
            <a:ext cx="2453437" cy="1632869"/>
          </a:xfrm>
        </p:spPr>
        <p:txBody>
          <a:bodyPr/>
          <a:lstStyle/>
          <a:p>
            <a:r>
              <a:rPr lang="en-US" sz="1800" dirty="0">
                <a:latin typeface="Bahnschrift Condensed" panose="020B0502040204020203" pitchFamily="34" charset="0"/>
              </a:rPr>
              <a:t>Implementation of Recurrent Neural Networks (RNNs) as one of the machine learning models used in NLP, for classifying comments as negative or positive.</a:t>
            </a:r>
          </a:p>
        </p:txBody>
      </p:sp>
      <p:pic>
        <p:nvPicPr>
          <p:cNvPr id="63" name="Picture Placeholder 62">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rotWithShape="1">
          <a:blip r:embed="rId6">
            <a:extLst>
              <a:ext uri="{28A0092B-C50C-407E-A947-70E740481C1C}">
                <a14:useLocalDpi xmlns:a14="http://schemas.microsoft.com/office/drawing/2010/main" val="0"/>
              </a:ext>
            </a:extLst>
          </a:blip>
          <a:srcRect l="21369"/>
          <a:stretch/>
        </p:blipFill>
        <p:spPr>
          <a:xfrm>
            <a:off x="9341950" y="1704287"/>
            <a:ext cx="2598126" cy="2011255"/>
          </a:xfrm>
        </p:spPr>
      </p:pic>
      <p:sp>
        <p:nvSpPr>
          <p:cNvPr id="13" name="Text Placeholder 12">
            <a:extLst>
              <a:ext uri="{FF2B5EF4-FFF2-40B4-BE49-F238E27FC236}">
                <a16:creationId xmlns:a16="http://schemas.microsoft.com/office/drawing/2014/main" id="{B42EB40D-8479-42AF-A4AE-92D6BE6908B5}"/>
              </a:ext>
            </a:extLst>
          </p:cNvPr>
          <p:cNvSpPr>
            <a:spLocks noGrp="1"/>
          </p:cNvSpPr>
          <p:nvPr>
            <p:ph type="body" sz="quarter" idx="39"/>
          </p:nvPr>
        </p:nvSpPr>
        <p:spPr>
          <a:xfrm>
            <a:off x="9612145" y="4010547"/>
            <a:ext cx="2159855" cy="360000"/>
          </a:xfrm>
        </p:spPr>
        <p:txBody>
          <a:bodyPr/>
          <a:lstStyle/>
          <a:p>
            <a:r>
              <a:rPr lang="en-US" dirty="0">
                <a:latin typeface="Bahnschrift Condensed" panose="020B0502040204020203" pitchFamily="34" charset="0"/>
              </a:rPr>
              <a:t>Analysis and insights</a:t>
            </a:r>
          </a:p>
        </p:txBody>
      </p:sp>
      <p:cxnSp>
        <p:nvCxnSpPr>
          <p:cNvPr id="24" name="Straight Connector 23">
            <a:extLst>
              <a:ext uri="{FF2B5EF4-FFF2-40B4-BE49-F238E27FC236}">
                <a16:creationId xmlns:a16="http://schemas.microsoft.com/office/drawing/2014/main" id="{75979D46-D664-4267-B673-E6B048C084A4}"/>
              </a:ext>
              <a:ext uri="{C183D7F6-B498-43B3-948B-1728B52AA6E4}">
                <adec:decorative xmlns="" xmlns:adec="http://schemas.microsoft.com/office/drawing/2017/decorative" val="1"/>
              </a:ext>
            </a:extLst>
          </p:cNvPr>
          <p:cNvCxnSpPr>
            <a:cxnSpLocks/>
          </p:cNvCxnSpPr>
          <p:nvPr/>
        </p:nvCxnSpPr>
        <p:spPr>
          <a:xfrm>
            <a:off x="9882000" y="4484234"/>
            <a:ext cx="1800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D11578AB-8F47-4648-B827-D4367249BDBB}"/>
              </a:ext>
            </a:extLst>
          </p:cNvPr>
          <p:cNvSpPr>
            <a:spLocks noGrp="1"/>
          </p:cNvSpPr>
          <p:nvPr>
            <p:ph type="body" sz="quarter" idx="40"/>
          </p:nvPr>
        </p:nvSpPr>
        <p:spPr>
          <a:xfrm>
            <a:off x="9528492" y="4680451"/>
            <a:ext cx="2153508" cy="1452493"/>
          </a:xfrm>
        </p:spPr>
        <p:txBody>
          <a:bodyPr/>
          <a:lstStyle/>
          <a:p>
            <a:r>
              <a:rPr lang="en-US" sz="1800" dirty="0">
                <a:latin typeface="Bahnschrift Condensed" panose="020B0502040204020203" pitchFamily="34" charset="0"/>
              </a:rPr>
              <a:t>Generation of insights and recommendations for improving toxicity detection systems.</a:t>
            </a:r>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6</a:t>
            </a:fld>
            <a:endParaRPr lang="en-US" dirty="0"/>
          </a:p>
        </p:txBody>
      </p:sp>
    </p:spTree>
    <p:extLst>
      <p:ext uri="{BB962C8B-B14F-4D97-AF65-F5344CB8AC3E}">
        <p14:creationId xmlns:p14="http://schemas.microsoft.com/office/powerpoint/2010/main" val="3745170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271585" y="212436"/>
            <a:ext cx="3844436" cy="508151"/>
          </a:xfrm>
        </p:spPr>
        <p:txBody>
          <a:bodyPr/>
          <a:lstStyle/>
          <a:p>
            <a:r>
              <a:rPr lang="en-US" sz="4000" b="1" dirty="0">
                <a:latin typeface="Bahnschrift Condensed" panose="020B0502040204020203" pitchFamily="34" charset="0"/>
              </a:rPr>
              <a:t>Hypothesis Testing:</a:t>
            </a:r>
            <a:endParaRPr lang="en-US" sz="4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67541" y="720587"/>
            <a:ext cx="4634676" cy="5570885"/>
          </a:xfrm>
        </p:spPr>
        <p:txBody>
          <a:bodyPr/>
          <a:lstStyle/>
          <a:p>
            <a:r>
              <a:rPr lang="en-US" sz="2400" b="1" dirty="0">
                <a:latin typeface="Bahnschrift Condensed" panose="020B0502040204020203" pitchFamily="34" charset="0"/>
              </a:rPr>
              <a:t>Hypothesis 1:</a:t>
            </a:r>
            <a:endParaRPr lang="en-US" sz="2400" dirty="0">
              <a:latin typeface="Bahnschrift Condensed" panose="020B0502040204020203" pitchFamily="34" charset="0"/>
            </a:endParaRPr>
          </a:p>
          <a:p>
            <a:pPr lvl="1"/>
            <a:r>
              <a:rPr lang="en-US" sz="2000" b="1" dirty="0">
                <a:latin typeface="Bahnschrift Condensed" panose="020B0502040204020203" pitchFamily="34" charset="0"/>
              </a:rPr>
              <a:t>Statement:</a:t>
            </a:r>
            <a:r>
              <a:rPr lang="en-US" sz="2000" dirty="0">
                <a:latin typeface="Bahnschrift Condensed" panose="020B0502040204020203" pitchFamily="34" charset="0"/>
              </a:rPr>
              <a:t> Toxic comments are more likely to be associated with specific minority groups.</a:t>
            </a:r>
          </a:p>
          <a:p>
            <a:pPr lvl="1"/>
            <a:r>
              <a:rPr lang="en-US" sz="2000" b="1" dirty="0">
                <a:latin typeface="Bahnschrift Condensed" panose="020B0502040204020203" pitchFamily="34" charset="0"/>
              </a:rPr>
              <a:t>Test:</a:t>
            </a:r>
            <a:r>
              <a:rPr lang="en-US" sz="2000" dirty="0">
                <a:latin typeface="Bahnschrift Condensed" panose="020B0502040204020203" pitchFamily="34" charset="0"/>
              </a:rPr>
              <a:t> Comparative analysis of positive vs. negative comments across different minority groups.</a:t>
            </a:r>
          </a:p>
          <a:p>
            <a:pPr lvl="1"/>
            <a:r>
              <a:rPr lang="en-US" sz="2000" b="1" dirty="0">
                <a:latin typeface="Bahnschrift Condensed" panose="020B0502040204020203" pitchFamily="34" charset="0"/>
              </a:rPr>
              <a:t>Method:</a:t>
            </a:r>
            <a:r>
              <a:rPr lang="en-US" sz="2000" dirty="0">
                <a:latin typeface="Bahnschrift Condensed" panose="020B0502040204020203" pitchFamily="34" charset="0"/>
              </a:rPr>
              <a:t> Use boxplots, KDE plots, and heat maps.</a:t>
            </a:r>
          </a:p>
          <a:p>
            <a:r>
              <a:rPr lang="en-US" sz="2400" b="1" dirty="0">
                <a:latin typeface="Bahnschrift Condensed" panose="020B0502040204020203" pitchFamily="34" charset="0"/>
              </a:rPr>
              <a:t>Hypothesis 2:</a:t>
            </a:r>
            <a:endParaRPr lang="en-US" sz="2400" dirty="0">
              <a:latin typeface="Bahnschrift Condensed" panose="020B0502040204020203" pitchFamily="34" charset="0"/>
            </a:endParaRPr>
          </a:p>
          <a:p>
            <a:pPr lvl="1"/>
            <a:r>
              <a:rPr lang="en-US" sz="2000" b="1" dirty="0">
                <a:latin typeface="Bahnschrift Condensed" panose="020B0502040204020203" pitchFamily="34" charset="0"/>
              </a:rPr>
              <a:t>Statement:</a:t>
            </a:r>
            <a:r>
              <a:rPr lang="en-US" sz="2000" dirty="0">
                <a:latin typeface="Bahnschrift Condensed" panose="020B0502040204020203" pitchFamily="34" charset="0"/>
              </a:rPr>
              <a:t> Toxic reviews contain specific keywords or phrases.</a:t>
            </a:r>
          </a:p>
          <a:p>
            <a:pPr lvl="1"/>
            <a:r>
              <a:rPr lang="en-US" sz="2000" b="1" dirty="0">
                <a:latin typeface="Bahnschrift Condensed" panose="020B0502040204020203" pitchFamily="34" charset="0"/>
              </a:rPr>
              <a:t>Test:</a:t>
            </a:r>
            <a:r>
              <a:rPr lang="en-US" sz="2000" dirty="0">
                <a:latin typeface="Bahnschrift Condensed" panose="020B0502040204020203" pitchFamily="34" charset="0"/>
              </a:rPr>
              <a:t> Conduct keyword analysis to identify recurring terms and phrases.</a:t>
            </a:r>
          </a:p>
          <a:p>
            <a:pPr lvl="1"/>
            <a:r>
              <a:rPr lang="en-US" sz="2000" b="1" dirty="0">
                <a:latin typeface="Bahnschrift Condensed" panose="020B0502040204020203" pitchFamily="34" charset="0"/>
              </a:rPr>
              <a:t>Method:</a:t>
            </a:r>
            <a:r>
              <a:rPr lang="en-US" sz="2000" dirty="0">
                <a:latin typeface="Bahnschrift Condensed" panose="020B0502040204020203" pitchFamily="34" charset="0"/>
              </a:rPr>
              <a:t/>
            </a:r>
            <a:br>
              <a:rPr lang="en-US" sz="2000" dirty="0">
                <a:latin typeface="Bahnschrift Condensed" panose="020B0502040204020203" pitchFamily="34" charset="0"/>
              </a:rPr>
            </a:br>
            <a:r>
              <a:rPr lang="en-US" sz="2000" dirty="0">
                <a:latin typeface="Bahnschrift Condensed" panose="020B0502040204020203" pitchFamily="34" charset="0"/>
              </a:rPr>
              <a:t>Use text mining techniques such as word clouds to extract and analyze common keywords.</a:t>
            </a:r>
          </a:p>
        </p:txBody>
      </p:sp>
      <p:pic>
        <p:nvPicPr>
          <p:cNvPr id="32" name="Picture Placeholder 31">
            <a:extLst>
              <a:ext uri="{FF2B5EF4-FFF2-40B4-BE49-F238E27FC236}">
                <a16:creationId xmlns:a16="http://schemas.microsoft.com/office/drawing/2014/main" id="{9985C1E9-B7DC-4EFA-B466-64A4F2674F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374260" y="1490374"/>
            <a:ext cx="3820213" cy="3820213"/>
          </a:xfrm>
        </p:spPr>
      </p:pic>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7</a:t>
            </a:fld>
            <a:endParaRPr lang="en-US" dirty="0"/>
          </a:p>
        </p:txBody>
      </p:sp>
    </p:spTree>
    <p:extLst>
      <p:ext uri="{BB962C8B-B14F-4D97-AF65-F5344CB8AC3E}">
        <p14:creationId xmlns:p14="http://schemas.microsoft.com/office/powerpoint/2010/main" val="1096664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183BC1DD-FC8F-4036-B43A-743B2FF4F02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80728" y="-212436"/>
            <a:ext cx="11190109" cy="6577799"/>
          </a:xfrm>
        </p:spPr>
      </p:pic>
      <p:sp>
        <p:nvSpPr>
          <p:cNvPr id="30" name="Rectangle 29">
            <a:extLst>
              <a:ext uri="{FF2B5EF4-FFF2-40B4-BE49-F238E27FC236}">
                <a16:creationId xmlns:a16="http://schemas.microsoft.com/office/drawing/2014/main" id="{2AFED906-603E-4575-A8EB-18849F6201A6}"/>
              </a:ext>
              <a:ext uri="{C183D7F6-B498-43B3-948B-1728B52AA6E4}">
                <adec:decorative xmlns=""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976289" y="0"/>
            <a:ext cx="8814255" cy="852055"/>
          </a:xfrm>
        </p:spPr>
        <p:txBody>
          <a:bodyPr/>
          <a:lstStyle/>
          <a:p>
            <a:r>
              <a:rPr lang="en-US" sz="5400" b="1" dirty="0">
                <a:solidFill>
                  <a:schemeClr val="accent2"/>
                </a:solidFill>
                <a:latin typeface="Bahnschrift Condensed" panose="020B0502040204020203" pitchFamily="34" charset="0"/>
              </a:rPr>
              <a:t>EXPLARATORY DATA ANALYSIS</a:t>
            </a:r>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 xmlns:adec="http://schemas.microsoft.com/office/drawing/2017/decorative" val="1"/>
              </a:ext>
            </a:extLst>
          </p:cNvPr>
          <p:cNvCxnSpPr>
            <a:cxnSpLocks/>
          </p:cNvCxnSpPr>
          <p:nvPr/>
        </p:nvCxnSpPr>
        <p:spPr bwMode="gray">
          <a:xfrm>
            <a:off x="976289" y="81511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8</a:t>
            </a:fld>
            <a:endParaRPr lang="en-US" dirty="0"/>
          </a:p>
        </p:txBody>
      </p:sp>
    </p:spTree>
    <p:extLst>
      <p:ext uri="{BB962C8B-B14F-4D97-AF65-F5344CB8AC3E}">
        <p14:creationId xmlns:p14="http://schemas.microsoft.com/office/powerpoint/2010/main" val="3286716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3" y="90921"/>
            <a:ext cx="8378529" cy="604694"/>
          </a:xfrm>
        </p:spPr>
        <p:txBody>
          <a:bodyPr/>
          <a:lstStyle/>
          <a:p>
            <a:r>
              <a:rPr lang="en-GB" sz="4000" dirty="0">
                <a:latin typeface="Bahnschrift Condensed" panose="020B0502040204020203" pitchFamily="34" charset="0"/>
              </a:rPr>
              <a:t>Sentiment Count per Group</a:t>
            </a:r>
            <a:endParaRPr lang="en-US" sz="4000" dirty="0">
              <a:solidFill>
                <a:schemeClr val="accent5">
                  <a:lumMod val="50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683491"/>
            <a:ext cx="8378529" cy="5060229"/>
          </a:xfrm>
        </p:spPr>
        <p:txBody>
          <a:bodyPr>
            <a:normAutofit/>
          </a:bodyPr>
          <a:lstStyle/>
          <a:p>
            <a:r>
              <a:rPr lang="en-US" sz="2000" dirty="0">
                <a:latin typeface="Bahnschrift Condensed" panose="020B0502040204020203" pitchFamily="34" charset="0"/>
              </a:rPr>
              <a:t>There is a total of 13 distinct groups. </a:t>
            </a:r>
          </a:p>
          <a:p>
            <a:r>
              <a:rPr lang="en-US" sz="2000" dirty="0">
                <a:latin typeface="Bahnschrift Condensed" panose="020B0502040204020203" pitchFamily="34" charset="0"/>
              </a:rPr>
              <a:t>Lgbtq has the highest number of comments under its group and physically disabled has the least of comments under its group</a:t>
            </a:r>
          </a:p>
          <a:p>
            <a:endParaRPr lang="en-US" sz="2400" b="1" dirty="0">
              <a:solidFill>
                <a:schemeClr val="accent5">
                  <a:lumMod val="50000"/>
                </a:schemeClr>
              </a:solidFill>
              <a:latin typeface="Bahnschrift Condensed" panose="020B0502040204020203" pitchFamily="34" charset="0"/>
              <a:ea typeface="Tahoma" panose="020B0604030504040204" pitchFamily="34" charset="0"/>
              <a:cs typeface="Tahoma" panose="020B0604030504040204" pitchFamily="34" charset="0"/>
            </a:endParaRPr>
          </a:p>
        </p:txBody>
      </p:sp>
      <p:grpSp>
        <p:nvGrpSpPr>
          <p:cNvPr id="13" name="Group 12">
            <a:extLst>
              <a:ext uri="{FF2B5EF4-FFF2-40B4-BE49-F238E27FC236}">
                <a16:creationId xmlns:a16="http://schemas.microsoft.com/office/drawing/2014/main" id="{9C15E21A-C111-4D39-BB47-E83988E5A05E}"/>
              </a:ext>
              <a:ext uri="{C183D7F6-B498-43B3-948B-1728B52AA6E4}">
                <adec:decorative xmlns="" xmlns:adec="http://schemas.microsoft.com/office/drawing/2017/decorative" val="1"/>
              </a:ext>
            </a:extLst>
          </p:cNvPr>
          <p:cNvGrpSpPr/>
          <p:nvPr/>
        </p:nvGrpSpPr>
        <p:grpSpPr>
          <a:xfrm>
            <a:off x="9111094" y="90921"/>
            <a:ext cx="3136324" cy="6858000"/>
            <a:chOff x="9055676" y="0"/>
            <a:chExt cx="3136324"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912" y="4206268"/>
              <a:ext cx="2577088" cy="2560811"/>
            </a:xfrm>
            <a:prstGeom prst="rect">
              <a:avLst/>
            </a:prstGeom>
          </p:spPr>
        </p:pic>
      </p:grpSp>
      <p:pic>
        <p:nvPicPr>
          <p:cNvPr id="11" name="Picture 10"/>
          <p:cNvPicPr>
            <a:picLocks noChangeAspect="1"/>
          </p:cNvPicPr>
          <p:nvPr/>
        </p:nvPicPr>
        <p:blipFill>
          <a:blip r:embed="rId3"/>
          <a:stretch>
            <a:fillRect/>
          </a:stretch>
        </p:blipFill>
        <p:spPr>
          <a:xfrm>
            <a:off x="310003" y="2036908"/>
            <a:ext cx="8532888" cy="4209906"/>
          </a:xfrm>
          <a:prstGeom prst="rect">
            <a:avLst/>
          </a:prstGeom>
        </p:spPr>
      </p:pic>
    </p:spTree>
    <p:extLst>
      <p:ext uri="{BB962C8B-B14F-4D97-AF65-F5344CB8AC3E}">
        <p14:creationId xmlns:p14="http://schemas.microsoft.com/office/powerpoint/2010/main" val="1475232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0BFDF-D948-4F4A-854E-477525F57792}">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56E3E58C-5E8A-4781-9921-C2B23BC09E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887</Words>
  <Application>Microsoft Office PowerPoint</Application>
  <PresentationFormat>Widescreen</PresentationFormat>
  <Paragraphs>272</Paragraphs>
  <Slides>26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Bahnschrift Condensed</vt:lpstr>
      <vt:lpstr>Calibri</vt:lpstr>
      <vt:lpstr>Rockwell</vt:lpstr>
      <vt:lpstr>Tahoma</vt:lpstr>
      <vt:lpstr>Times New Roman</vt:lpstr>
      <vt:lpstr>Office Theme</vt:lpstr>
      <vt:lpstr>Toxic Language Detection System</vt:lpstr>
      <vt:lpstr>OVERVIEW</vt:lpstr>
      <vt:lpstr>BUSINESS OBJECTIVE</vt:lpstr>
      <vt:lpstr>Problem Statement:</vt:lpstr>
      <vt:lpstr>Mitigation Strategies for Online Toxicity</vt:lpstr>
      <vt:lpstr>STEPS</vt:lpstr>
      <vt:lpstr>Hypothesis Testing:</vt:lpstr>
      <vt:lpstr>EXPLARATORY DATA ANALYSIS</vt:lpstr>
      <vt:lpstr>Sentiment Count per Group</vt:lpstr>
      <vt:lpstr>Sentiment (Prompt)  Length per Group The box plot shows that prompt lengths vary significantly across  the groups, with the LGBTQ and Black groups having longer prompts, while  Women and Muslims have shorter and more consistent prompt lengths.  Outliers are present in several groups, indicating some unusually long prompts compared to the majority. </vt:lpstr>
      <vt:lpstr>Sentiment Analysis Prompted sentiment scores </vt:lpstr>
      <vt:lpstr>Sentiment Analysis Generated sentiment scores </vt:lpstr>
      <vt:lpstr>Sentiment Analysis This is showing the positive versus the negative comments and the average sentiment score for each group under prompt  column. Native American has the highest negative scores while women have the highest positive scores </vt:lpstr>
      <vt:lpstr>Sentiment Analysis Mentally Disabled have  the highest negative scores while Mexicans have the highest positive scores under the generation column.</vt:lpstr>
      <vt:lpstr>Distribution of Sentiment Category Under Prompt Column.</vt:lpstr>
      <vt:lpstr>Distribution of Sentiment Category Under Generation Column.</vt:lpstr>
      <vt:lpstr>Slide 2</vt:lpstr>
      <vt:lpstr>Slide 2</vt:lpstr>
      <vt:lpstr>Slide 2</vt:lpstr>
      <vt:lpstr>Slide 2</vt:lpstr>
      <vt:lpstr>Slide 2</vt:lpstr>
      <vt:lpstr>Conclusion</vt:lpstr>
      <vt:lpstr>Model Deployment  The model was deployed Locally using streamlit app  </vt:lpstr>
      <vt:lpstr> Deployment Features The Interface has open ended questionnaires which allow user to give feedback and input text for the model to predict Toxicity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2024-08-01T15:54:48Z</dcterms:created>
  <dcterms:modified xsi:type="dcterms:W3CDTF">2024-08-09T18:50:53Z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