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9" r:id="rId5"/>
    <p:sldId id="268" r:id="rId6"/>
    <p:sldId id="266" r:id="rId7"/>
    <p:sldId id="265" r:id="rId8"/>
    <p:sldId id="261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946" y="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</a:defRPr>
            </a:lvl1pPr>
          </a:lstStyle>
          <a:p>
            <a:fld id="{F8166F1F-CE9B-4651-A6AA-CD717754106B}" type="datetimeFigureOut">
              <a:rPr lang="en-US" smtClean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나눔고딕" panose="020D0604000000000000" pitchFamily="50" charset="-127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나눔고딕" panose="020D0604000000000000" pitchFamily="50" charset="-127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나눔고딕" panose="020D0604000000000000" pitchFamily="50" charset="-127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나눔고딕" panose="020D0604000000000000" pitchFamily="50" charset="-127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나눔고딕" panose="020D0604000000000000" pitchFamily="50" charset="-127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0.tif"/><Relationship Id="rId5" Type="http://schemas.openxmlformats.org/officeDocument/2006/relationships/image" Target="../media/image15.png"/><Relationship Id="rId10" Type="http://schemas.openxmlformats.org/officeDocument/2006/relationships/image" Target="../media/image19.jpg"/><Relationship Id="rId4" Type="http://schemas.openxmlformats.org/officeDocument/2006/relationships/image" Target="../media/image14.png"/><Relationship Id="rId9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7.png"/><Relationship Id="rId7" Type="http://schemas.openxmlformats.org/officeDocument/2006/relationships/image" Target="../media/image2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openxmlformats.org/officeDocument/2006/relationships/image" Target="../media/image11.png"/><Relationship Id="rId10" Type="http://schemas.openxmlformats.org/officeDocument/2006/relationships/image" Target="../media/image26.jpg"/><Relationship Id="rId4" Type="http://schemas.openxmlformats.org/officeDocument/2006/relationships/image" Target="../media/image10.png"/><Relationship Id="rId9" Type="http://schemas.openxmlformats.org/officeDocument/2006/relationships/image" Target="../media/image25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17.png"/><Relationship Id="rId7" Type="http://schemas.openxmlformats.org/officeDocument/2006/relationships/image" Target="../media/image2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g"/><Relationship Id="rId5" Type="http://schemas.openxmlformats.org/officeDocument/2006/relationships/image" Target="../media/image11.png"/><Relationship Id="rId10" Type="http://schemas.openxmlformats.org/officeDocument/2006/relationships/image" Target="../media/image28.jpg"/><Relationship Id="rId4" Type="http://schemas.openxmlformats.org/officeDocument/2006/relationships/image" Target="../media/image10.png"/><Relationship Id="rId9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5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0952" y="379267"/>
            <a:ext cx="17523810" cy="9527181"/>
            <a:chOff x="380952" y="379267"/>
            <a:chExt cx="17523810" cy="95271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80952" y="-4384324"/>
              <a:ext cx="35047619" cy="1905436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52" y="379267"/>
              <a:ext cx="17523810" cy="95271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6748" y="991561"/>
            <a:ext cx="15852217" cy="21429"/>
            <a:chOff x="1216748" y="991561"/>
            <a:chExt cx="15852217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6748" y="991561"/>
              <a:ext cx="15852217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6748" y="8005071"/>
            <a:ext cx="15852217" cy="21429"/>
            <a:chOff x="1216748" y="8005071"/>
            <a:chExt cx="15852217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6748" y="8005071"/>
              <a:ext cx="15852217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16748" y="9345544"/>
            <a:ext cx="15852217" cy="21429"/>
            <a:chOff x="1216748" y="9345544"/>
            <a:chExt cx="15852217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6748" y="9345544"/>
              <a:ext cx="15852217" cy="2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945552" y="1016435"/>
            <a:ext cx="6960895" cy="8365125"/>
            <a:chOff x="10945552" y="1016435"/>
            <a:chExt cx="6960895" cy="836512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0990573" y="1016435"/>
              <a:ext cx="6909322" cy="1409336"/>
              <a:chOff x="10990573" y="1016435"/>
              <a:chExt cx="6909322" cy="1409336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990573" y="1016435"/>
                <a:ext cx="6909322" cy="140933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0945552" y="2420665"/>
              <a:ext cx="6960895" cy="6960895"/>
              <a:chOff x="10945552" y="2420665"/>
              <a:chExt cx="6960895" cy="6960895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945552" y="2420665"/>
                <a:ext cx="6960895" cy="6960895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264192" y="8335537"/>
            <a:ext cx="356049" cy="390808"/>
            <a:chOff x="1264192" y="8335537"/>
            <a:chExt cx="356049" cy="39080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4192" y="8335537"/>
              <a:ext cx="356049" cy="39080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194090" y="8241476"/>
            <a:ext cx="511653" cy="511653"/>
            <a:chOff x="6194090" y="8241476"/>
            <a:chExt cx="511653" cy="51165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94090" y="8241476"/>
              <a:ext cx="511653" cy="511653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264192" y="2936223"/>
            <a:ext cx="12918082" cy="3016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9500" dirty="0">
                <a:solidFill>
                  <a:srgbClr val="154C4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Bold" pitchFamily="34" charset="0"/>
              </a:rPr>
              <a:t>산업 </a:t>
            </a:r>
            <a:r>
              <a:rPr lang="ko-KR" altLang="en-US" sz="9500" dirty="0" err="1">
                <a:solidFill>
                  <a:srgbClr val="154C4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Bold" pitchFamily="34" charset="0"/>
              </a:rPr>
              <a:t>컴퓨터비전</a:t>
            </a:r>
            <a:r>
              <a:rPr lang="ko-KR" altLang="en-US" sz="9500" dirty="0">
                <a:solidFill>
                  <a:srgbClr val="154C4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Bold" pitchFamily="34" charset="0"/>
              </a:rPr>
              <a:t> 실제 </a:t>
            </a:r>
            <a:endParaRPr lang="en-US" altLang="ko-KR" sz="9500" dirty="0">
              <a:solidFill>
                <a:srgbClr val="154C4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Hallym Gothic Bold" pitchFamily="34" charset="0"/>
            </a:endParaRPr>
          </a:p>
          <a:p>
            <a:r>
              <a:rPr lang="en-US" altLang="ko-KR" sz="9500" dirty="0" smtClean="0">
                <a:solidFill>
                  <a:srgbClr val="154C4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Bold" pitchFamily="34" charset="0"/>
              </a:rPr>
              <a:t>Middle Project</a:t>
            </a:r>
            <a:endParaRPr lang="en-US" altLang="ko-KR" sz="9500" dirty="0">
              <a:solidFill>
                <a:srgbClr val="154C45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Hallym Gothic Bold" pitchFamily="34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07050" y="8317422"/>
            <a:ext cx="247765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나눔고딕" panose="020D0604000000000000" pitchFamily="50" charset="-127"/>
                <a:cs typeface="Hallym Gothic Bold" pitchFamily="34" charset="0"/>
              </a:rPr>
              <a:t>PRESENTER</a:t>
            </a:r>
            <a:endParaRPr lang="en-US" dirty="0">
              <a:latin typeface="나눔고딕" panose="020D0604000000000000" pitchFamily="50" charset="-127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52304" y="8317427"/>
            <a:ext cx="20058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나눔고딕" panose="020D0604000000000000" pitchFamily="50" charset="-127"/>
                <a:cs typeface="Hallym Gothic Bold" pitchFamily="34" charset="0"/>
              </a:rPr>
              <a:t>CONTACT</a:t>
            </a:r>
            <a:endParaRPr lang="en-US" dirty="0">
              <a:latin typeface="나눔고딕" panose="020D0604000000000000" pitchFamily="50" charset="-127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94140" y="8317422"/>
            <a:ext cx="285190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나눔고딕" panose="020D0604000000000000" pitchFamily="50" charset="-127"/>
                <a:cs typeface="Hallym Gothic Bold" pitchFamily="34" charset="0"/>
              </a:rPr>
              <a:t>DEPARTMENT</a:t>
            </a:r>
            <a:endParaRPr lang="en-US" dirty="0">
              <a:latin typeface="나눔고딕" panose="020D0604000000000000" pitchFamily="50" charset="-127"/>
            </a:endParaRPr>
          </a:p>
        </p:txBody>
      </p:sp>
      <p:grpSp>
        <p:nvGrpSpPr>
          <p:cNvPr id="1010" name="그룹 1010"/>
          <p:cNvGrpSpPr/>
          <p:nvPr/>
        </p:nvGrpSpPr>
        <p:grpSpPr>
          <a:xfrm>
            <a:off x="3699104" y="8317478"/>
            <a:ext cx="342655" cy="358160"/>
            <a:chOff x="3699104" y="8317478"/>
            <a:chExt cx="342655" cy="35816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99104" y="8317478"/>
              <a:ext cx="342655" cy="358160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14530701" y="8726345"/>
            <a:ext cx="25382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2024254009 </a:t>
            </a:r>
            <a:r>
              <a:rPr lang="ko-KR" altLang="en-US" sz="2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김다현</a:t>
            </a:r>
            <a:endParaRPr 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5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287493" y="-4331450"/>
            <a:ext cx="35047619" cy="19054362"/>
            <a:chOff x="-8308418" y="-4354993"/>
            <a:chExt cx="35047619" cy="190543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08418" y="-4354993"/>
              <a:ext cx="35047619" cy="1905436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52" y="379267"/>
              <a:ext cx="17523810" cy="95271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1397" y="402810"/>
            <a:ext cx="4986916" cy="9498829"/>
            <a:chOff x="371397" y="402810"/>
            <a:chExt cx="4986916" cy="94988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1397" y="402810"/>
              <a:ext cx="4986916" cy="94988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1397" y="379267"/>
            <a:ext cx="4990476" cy="222638"/>
            <a:chOff x="371397" y="379267"/>
            <a:chExt cx="4990476" cy="22263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397" y="379267"/>
              <a:ext cx="4990476" cy="2226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48790" y="379267"/>
            <a:ext cx="12546448" cy="222638"/>
            <a:chOff x="5348790" y="379267"/>
            <a:chExt cx="12546448" cy="22263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48790" y="379267"/>
              <a:ext cx="12546448" cy="2226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94077" y="8339168"/>
            <a:ext cx="11115082" cy="28571"/>
            <a:chOff x="6032787" y="5347619"/>
            <a:chExt cx="11115082" cy="285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32787" y="5347619"/>
              <a:ext cx="11115082" cy="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933836" y="3269467"/>
            <a:ext cx="2604962" cy="14286"/>
            <a:chOff x="7933836" y="3269467"/>
            <a:chExt cx="2604962" cy="142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33836" y="3269467"/>
              <a:ext cx="2604962" cy="14286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8152495" y="3171135"/>
            <a:ext cx="471613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kern="0" spc="-1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이미지 데이터 설명</a:t>
            </a:r>
            <a:r>
              <a:rPr lang="en-US" altLang="ko-KR" sz="3200" b="1" kern="0" spc="-1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	</a:t>
            </a:r>
            <a:endParaRPr 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09" name="그룹 1009"/>
          <p:cNvGrpSpPr/>
          <p:nvPr/>
        </p:nvGrpSpPr>
        <p:grpSpPr>
          <a:xfrm>
            <a:off x="11230479" y="3269467"/>
            <a:ext cx="2604962" cy="14286"/>
            <a:chOff x="11230479" y="3269467"/>
            <a:chExt cx="2604962" cy="1428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30479" y="3269467"/>
              <a:ext cx="2604962" cy="14286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8153261" y="4903348"/>
            <a:ext cx="458215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kern="0" spc="-1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 </a:t>
            </a:r>
            <a:endParaRPr 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10" name="그룹 1010"/>
          <p:cNvGrpSpPr/>
          <p:nvPr/>
        </p:nvGrpSpPr>
        <p:grpSpPr>
          <a:xfrm>
            <a:off x="14536646" y="3269467"/>
            <a:ext cx="2604962" cy="14286"/>
            <a:chOff x="14536646" y="3269467"/>
            <a:chExt cx="2604962" cy="1428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36646" y="3269467"/>
              <a:ext cx="2604962" cy="14286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8153261" y="6624719"/>
            <a:ext cx="437131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200" b="1" kern="0" spc="-1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 알고리즘</a:t>
            </a:r>
            <a:endParaRPr lang="en-US" altLang="ko-KR" sz="3200" b="1" kern="0" spc="-1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12" name="그룹 1012"/>
          <p:cNvGrpSpPr/>
          <p:nvPr/>
        </p:nvGrpSpPr>
        <p:grpSpPr>
          <a:xfrm>
            <a:off x="11230791" y="7140127"/>
            <a:ext cx="2604962" cy="14286"/>
            <a:chOff x="11230791" y="7140127"/>
            <a:chExt cx="2604962" cy="1428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30791" y="7140127"/>
              <a:ext cx="2604962" cy="1428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536958" y="7140127"/>
            <a:ext cx="2604962" cy="14286"/>
            <a:chOff x="14536958" y="7140127"/>
            <a:chExt cx="2604962" cy="14286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36958" y="7140127"/>
              <a:ext cx="2604962" cy="14286"/>
            </a:xfrm>
            <a:prstGeom prst="rect">
              <a:avLst/>
            </a:prstGeom>
          </p:spPr>
        </p:pic>
      </p:grpSp>
      <p:sp>
        <p:nvSpPr>
          <p:cNvPr id="96" name="Object 96"/>
          <p:cNvSpPr txBox="1"/>
          <p:nvPr/>
        </p:nvSpPr>
        <p:spPr>
          <a:xfrm>
            <a:off x="1037883" y="1774190"/>
            <a:ext cx="5557461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600" kern="0" spc="-200" dirty="0" smtClean="0">
                <a:solidFill>
                  <a:srgbClr val="000000"/>
                </a:solidFill>
                <a:latin typeface="나눔고딕" panose="020D0604000000000000" pitchFamily="50" charset="-127"/>
                <a:cs typeface="Hallym Gothic Bold" pitchFamily="34" charset="0"/>
              </a:rPr>
              <a:t>INDEX</a:t>
            </a:r>
            <a:endParaRPr lang="en-US" sz="2000" dirty="0">
              <a:latin typeface="나눔고딕" panose="020D0604000000000000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6734179" y="3084231"/>
            <a:ext cx="792880" cy="792880"/>
          </a:xfrm>
          <a:prstGeom prst="ellipse">
            <a:avLst/>
          </a:prstGeom>
          <a:solidFill>
            <a:srgbClr val="154C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6734179" y="4791734"/>
            <a:ext cx="792880" cy="792880"/>
          </a:xfrm>
          <a:prstGeom prst="ellipse">
            <a:avLst/>
          </a:prstGeom>
          <a:solidFill>
            <a:srgbClr val="154C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6734179" y="6565451"/>
            <a:ext cx="792880" cy="792880"/>
          </a:xfrm>
          <a:prstGeom prst="ellipse">
            <a:avLst/>
          </a:prstGeom>
          <a:solidFill>
            <a:srgbClr val="154C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그룹 1025"/>
          <p:cNvGrpSpPr/>
          <p:nvPr/>
        </p:nvGrpSpPr>
        <p:grpSpPr>
          <a:xfrm>
            <a:off x="371397" y="379267"/>
            <a:ext cx="4990476" cy="222638"/>
            <a:chOff x="371397" y="379267"/>
            <a:chExt cx="4990476" cy="222638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397" y="379267"/>
              <a:ext cx="4990476" cy="222638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5348790" y="379267"/>
            <a:ext cx="12546448" cy="222638"/>
            <a:chOff x="5348790" y="379267"/>
            <a:chExt cx="12546448" cy="222638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8790" y="379267"/>
              <a:ext cx="12546448" cy="222638"/>
            </a:xfrm>
            <a:prstGeom prst="rect">
              <a:avLst/>
            </a:prstGeom>
          </p:spPr>
        </p:pic>
      </p:grpSp>
      <p:sp>
        <p:nvSpPr>
          <p:cNvPr id="87" name="Object 87"/>
          <p:cNvSpPr txBox="1"/>
          <p:nvPr/>
        </p:nvSpPr>
        <p:spPr>
          <a:xfrm>
            <a:off x="1194046" y="1063274"/>
            <a:ext cx="817855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400" kern="0" spc="-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Bold" pitchFamily="34" charset="0"/>
              </a:rPr>
              <a:t>이미지 데이터 </a:t>
            </a:r>
            <a:r>
              <a:rPr lang="ko-KR" altLang="en-US" sz="4400" kern="0" spc="-3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Bold" pitchFamily="34" charset="0"/>
              </a:rPr>
              <a:t>설명 </a:t>
            </a:r>
            <a:r>
              <a:rPr lang="en-US" altLang="ko-KR" sz="4400" kern="0" spc="-3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Bold" pitchFamily="34" charset="0"/>
              </a:rPr>
              <a:t>&amp; </a:t>
            </a:r>
            <a:r>
              <a:rPr lang="ko-KR" altLang="en-US" sz="4400" kern="0" spc="-3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Bold" pitchFamily="34" charset="0"/>
              </a:rPr>
              <a:t>주제선정</a:t>
            </a:r>
            <a:endParaRPr lang="ko-KR" altLang="en-US" sz="4400" kern="0" spc="-3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Hallym Gothic Bold" pitchFamily="34" charset="0"/>
            </a:endParaRPr>
          </a:p>
        </p:txBody>
      </p:sp>
      <p:sp>
        <p:nvSpPr>
          <p:cNvPr id="30" name="Object 64"/>
          <p:cNvSpPr txBox="1"/>
          <p:nvPr/>
        </p:nvSpPr>
        <p:spPr>
          <a:xfrm>
            <a:off x="1524000" y="3697389"/>
            <a:ext cx="13771516" cy="21698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DRIVE (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혈관 추출을 위한 디지털 망막 이미지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) 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데이터 세트 는 망막 혈관 분할에 대한 연구를 가능하게 하기 위해 </a:t>
            </a:r>
            <a:r>
              <a:rPr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만들어졌다</a:t>
            </a:r>
            <a:r>
              <a:rPr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DRIVE 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데이터 세트 사진은 네덜란드의 당뇨병성 망막증 환자로부터 </a:t>
            </a:r>
            <a:r>
              <a:rPr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수집되었다</a:t>
            </a:r>
            <a:r>
              <a:rPr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데이터 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세트에는 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25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세에서 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90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세 사이의 당뇨병 환자 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400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명의 이미지가 포함되어 </a:t>
            </a:r>
            <a:r>
              <a:rPr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있다</a:t>
            </a:r>
            <a:r>
              <a:rPr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40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장의 사진이 무작위로 선택되었으며 그 중 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7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장만이 경미한 초기 당뇨병성 망막증의 징후를 </a:t>
            </a:r>
            <a:r>
              <a:rPr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보여준다</a:t>
            </a:r>
            <a:r>
              <a:rPr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자동 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망막 지도 생성 및 분기점 추출을 사용하여 시간 또는 멀티미디어 이미지를 기록하고 망막 이미지 모자이크를 </a:t>
            </a:r>
            <a:r>
              <a:rPr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합성했다</a:t>
            </a:r>
            <a:r>
              <a:rPr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524000" y="2879933"/>
            <a:ext cx="37289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DRIVE </a:t>
            </a:r>
            <a:r>
              <a:rPr lang="ko-KR" altLang="en-US" sz="3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데이터세트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Object 64"/>
          <p:cNvSpPr txBox="1"/>
          <p:nvPr/>
        </p:nvSpPr>
        <p:spPr>
          <a:xfrm>
            <a:off x="1524000" y="7374151"/>
            <a:ext cx="13771516" cy="13388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망막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이미지의 혈관을 통해 질병 유무를 확인하기 전 이미지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전처리를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시도해보고자 함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혈관을 뚜렷하게 추출할 수 있는 방안에 대한 고안을 함</a:t>
            </a:r>
            <a:r>
              <a:rPr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1. 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이미지 </a:t>
            </a:r>
            <a:r>
              <a:rPr lang="ko-KR" altLang="en-US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컨투어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 추출 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(canny edge, threshold </a:t>
            </a:r>
            <a:r>
              <a:rPr lang="ko-KR" altLang="en-US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사용</a:t>
            </a:r>
            <a:r>
              <a:rPr lang="en-US" altLang="ko-KR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)  </a:t>
            </a:r>
            <a:r>
              <a:rPr lang="en-US" altLang="ko-KR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2. </a:t>
            </a:r>
            <a:r>
              <a:rPr lang="ko-KR" altLang="en-US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모폴로지</a:t>
            </a:r>
            <a:r>
              <a:rPr lang="ko-KR" altLang="en-US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 연산</a:t>
            </a:r>
            <a:endParaRPr lang="en-US" altLang="ko-KR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Hallym Gothic Medium" pitchFamily="34" charset="0"/>
            </a:endParaRPr>
          </a:p>
        </p:txBody>
      </p:sp>
      <p:sp>
        <p:nvSpPr>
          <p:cNvPr id="33" name="Object 87"/>
          <p:cNvSpPr txBox="1"/>
          <p:nvPr/>
        </p:nvSpPr>
        <p:spPr>
          <a:xfrm>
            <a:off x="1478162" y="6632224"/>
            <a:ext cx="683314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600" b="1" kern="0" spc="-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 </a:t>
            </a:r>
            <a:r>
              <a:rPr lang="ko-KR" altLang="en-US" sz="3600" b="1" kern="0" spc="-1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선정</a:t>
            </a:r>
            <a:endParaRPr lang="en-US" altLang="ko-KR" sz="3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94046" y="2400300"/>
            <a:ext cx="15011400" cy="6705600"/>
          </a:xfrm>
          <a:prstGeom prst="rect">
            <a:avLst/>
          </a:prstGeom>
          <a:noFill/>
          <a:ln w="57150">
            <a:solidFill>
              <a:srgbClr val="154C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1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144044" y="-4250145"/>
            <a:ext cx="35047619" cy="19054362"/>
            <a:chOff x="-8380952" y="-4384324"/>
            <a:chExt cx="35047619" cy="190543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80952" y="-4384324"/>
              <a:ext cx="35047619" cy="1905436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52" y="379267"/>
              <a:ext cx="17523810" cy="9527181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737030" y="3450961"/>
            <a:ext cx="48062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나눔고딕" panose="020D0604000000000000" pitchFamily="50" charset="-127"/>
                <a:cs typeface="Hallym Gothic Medium" pitchFamily="34" charset="0"/>
              </a:rPr>
              <a:t>사진을 설명 입력하는 곳</a:t>
            </a:r>
            <a:endParaRPr lang="en-US" dirty="0">
              <a:latin typeface="나눔고딕" panose="020D0604000000000000" pitchFamily="50" charset="-127"/>
            </a:endParaRPr>
          </a:p>
        </p:txBody>
      </p:sp>
      <p:grpSp>
        <p:nvGrpSpPr>
          <p:cNvPr id="1009" name="그룹 1009"/>
          <p:cNvGrpSpPr/>
          <p:nvPr/>
        </p:nvGrpSpPr>
        <p:grpSpPr>
          <a:xfrm>
            <a:off x="6863558" y="3969951"/>
            <a:ext cx="4555405" cy="28571"/>
            <a:chOff x="6863558" y="3969951"/>
            <a:chExt cx="4555405" cy="2857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3558" y="3969951"/>
              <a:ext cx="4555405" cy="2857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137709" y="3432348"/>
            <a:ext cx="466612" cy="406557"/>
            <a:chOff x="7137709" y="3432348"/>
            <a:chExt cx="466612" cy="406557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7167718" y="3432348"/>
              <a:ext cx="406557" cy="406557"/>
              <a:chOff x="7167718" y="3432348"/>
              <a:chExt cx="406557" cy="406557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67718" y="3432348"/>
                <a:ext cx="406557" cy="406557"/>
              </a:xfrm>
              <a:prstGeom prst="rect">
                <a:avLst/>
              </a:prstGeom>
            </p:spPr>
          </p:pic>
        </p:grpSp>
        <p:sp>
          <p:nvSpPr>
            <p:cNvPr id="39" name="Object 39"/>
            <p:cNvSpPr txBox="1"/>
            <p:nvPr/>
          </p:nvSpPr>
          <p:spPr>
            <a:xfrm>
              <a:off x="7137709" y="3474043"/>
              <a:ext cx="466612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500" kern="0" spc="-100" dirty="0" smtClean="0">
                  <a:solidFill>
                    <a:srgbClr val="FFFFFF"/>
                  </a:solidFill>
                  <a:latin typeface="나눔고딕" panose="020D0604000000000000" pitchFamily="50" charset="-127"/>
                  <a:cs typeface="Hallym Gothic Medium" pitchFamily="34" charset="0"/>
                </a:rPr>
                <a:t>02</a:t>
              </a:r>
              <a:endParaRPr lang="en-US" dirty="0">
                <a:latin typeface="나눔고딕" panose="020D0604000000000000" pitchFamily="50" charset="-127"/>
              </a:endParaRPr>
            </a:p>
          </p:txBody>
        </p:sp>
      </p:grpSp>
      <p:grpSp>
        <p:nvGrpSpPr>
          <p:cNvPr id="1016" name="그룹 1016"/>
          <p:cNvGrpSpPr/>
          <p:nvPr/>
        </p:nvGrpSpPr>
        <p:grpSpPr>
          <a:xfrm>
            <a:off x="12635565" y="3432348"/>
            <a:ext cx="466612" cy="406557"/>
            <a:chOff x="12635565" y="3432348"/>
            <a:chExt cx="466612" cy="406557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2665574" y="3432348"/>
              <a:ext cx="406557" cy="406557"/>
              <a:chOff x="12665574" y="3432348"/>
              <a:chExt cx="406557" cy="406557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2665574" y="3432348"/>
                <a:ext cx="406557" cy="406557"/>
              </a:xfrm>
              <a:prstGeom prst="rect">
                <a:avLst/>
              </a:prstGeom>
            </p:spPr>
          </p:pic>
        </p:grpSp>
        <p:sp>
          <p:nvSpPr>
            <p:cNvPr id="56" name="Object 56"/>
            <p:cNvSpPr txBox="1"/>
            <p:nvPr/>
          </p:nvSpPr>
          <p:spPr>
            <a:xfrm>
              <a:off x="12635565" y="3474040"/>
              <a:ext cx="466612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500" kern="0" spc="-100" dirty="0" smtClean="0">
                  <a:solidFill>
                    <a:srgbClr val="FFFFFF"/>
                  </a:solidFill>
                  <a:latin typeface="나눔고딕" panose="020D0604000000000000" pitchFamily="50" charset="-127"/>
                  <a:cs typeface="Hallym Gothic Medium" pitchFamily="34" charset="0"/>
                </a:rPr>
                <a:t>03</a:t>
              </a:r>
              <a:endParaRPr lang="en-US" dirty="0">
                <a:latin typeface="나눔고딕" panose="020D0604000000000000" pitchFamily="50" charset="-127"/>
              </a:endParaRPr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2230945" y="3450961"/>
            <a:ext cx="507131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나눔고딕" panose="020D0604000000000000" pitchFamily="50" charset="-127"/>
                <a:cs typeface="Hallym Gothic Medium" pitchFamily="34" charset="0"/>
              </a:rPr>
              <a:t>사진을 설명 입력하는 곳</a:t>
            </a:r>
            <a:endParaRPr lang="en-US" dirty="0">
              <a:latin typeface="나눔고딕" panose="020D0604000000000000" pitchFamily="50" charset="-127"/>
            </a:endParaRPr>
          </a:p>
        </p:txBody>
      </p:sp>
      <p:grpSp>
        <p:nvGrpSpPr>
          <p:cNvPr id="1020" name="그룹 1020"/>
          <p:cNvGrpSpPr/>
          <p:nvPr/>
        </p:nvGrpSpPr>
        <p:grpSpPr>
          <a:xfrm>
            <a:off x="1392284" y="3954187"/>
            <a:ext cx="4555405" cy="28571"/>
            <a:chOff x="1392284" y="3954187"/>
            <a:chExt cx="4555405" cy="28571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2284" y="3954187"/>
              <a:ext cx="4555405" cy="28571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662476" y="3432348"/>
            <a:ext cx="466612" cy="406557"/>
            <a:chOff x="1662476" y="3432348"/>
            <a:chExt cx="466612" cy="406557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692503" y="3432348"/>
              <a:ext cx="406557" cy="406557"/>
              <a:chOff x="1692503" y="3432348"/>
              <a:chExt cx="406557" cy="406557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2503" y="3432348"/>
                <a:ext cx="406557" cy="406557"/>
              </a:xfrm>
              <a:prstGeom prst="rect">
                <a:avLst/>
              </a:prstGeom>
            </p:spPr>
          </p:pic>
        </p:grpSp>
        <p:sp>
          <p:nvSpPr>
            <p:cNvPr id="76" name="Object 76"/>
            <p:cNvSpPr txBox="1"/>
            <p:nvPr/>
          </p:nvSpPr>
          <p:spPr>
            <a:xfrm>
              <a:off x="1662476" y="3474043"/>
              <a:ext cx="466612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500" kern="0" spc="-100" dirty="0" smtClean="0">
                  <a:solidFill>
                    <a:srgbClr val="FFFFFF"/>
                  </a:solidFill>
                  <a:latin typeface="나눔고딕" panose="020D0604000000000000" pitchFamily="50" charset="-127"/>
                  <a:cs typeface="Hallym Gothic Medium" pitchFamily="34" charset="0"/>
                </a:rPr>
                <a:t>01</a:t>
              </a:r>
              <a:endParaRPr lang="en-US" dirty="0">
                <a:latin typeface="나눔고딕" panose="020D0604000000000000" pitchFamily="50" charset="-127"/>
              </a:endParaRPr>
            </a:p>
          </p:txBody>
        </p:sp>
      </p:grpSp>
      <p:grpSp>
        <p:nvGrpSpPr>
          <p:cNvPr id="1025" name="그룹 1025"/>
          <p:cNvGrpSpPr/>
          <p:nvPr/>
        </p:nvGrpSpPr>
        <p:grpSpPr>
          <a:xfrm>
            <a:off x="371397" y="379267"/>
            <a:ext cx="4990476" cy="222638"/>
            <a:chOff x="371397" y="379267"/>
            <a:chExt cx="4990476" cy="222638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1397" y="379267"/>
              <a:ext cx="4990476" cy="222638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5348790" y="379267"/>
            <a:ext cx="12546448" cy="222638"/>
            <a:chOff x="5348790" y="379267"/>
            <a:chExt cx="12546448" cy="222638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48790" y="379267"/>
              <a:ext cx="12546448" cy="222638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5810" y="2226601"/>
            <a:ext cx="12822439" cy="7430537"/>
          </a:xfrm>
          <a:prstGeom prst="rect">
            <a:avLst/>
          </a:prstGeom>
        </p:spPr>
      </p:pic>
      <p:sp>
        <p:nvSpPr>
          <p:cNvPr id="31" name="Object 87"/>
          <p:cNvSpPr txBox="1"/>
          <p:nvPr/>
        </p:nvSpPr>
        <p:spPr>
          <a:xfrm>
            <a:off x="1194045" y="1042893"/>
            <a:ext cx="1092175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400" kern="0" spc="-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Bold" pitchFamily="34" charset="0"/>
              </a:rPr>
              <a:t>이미지 </a:t>
            </a:r>
            <a:r>
              <a:rPr lang="ko-KR" altLang="en-US" sz="4400" kern="0" spc="-3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Bold" pitchFamily="34" charset="0"/>
              </a:rPr>
              <a:t>컨투어</a:t>
            </a:r>
            <a:r>
              <a:rPr lang="ko-KR" altLang="en-US" sz="4400" kern="0" spc="-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Bold" pitchFamily="34" charset="0"/>
              </a:rPr>
              <a:t> </a:t>
            </a:r>
            <a:r>
              <a:rPr lang="ko-KR" altLang="en-US" sz="4400" kern="0" spc="-3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Bold" pitchFamily="34" charset="0"/>
              </a:rPr>
              <a:t>추출 </a:t>
            </a:r>
            <a:r>
              <a:rPr lang="en-US" altLang="ko-KR" sz="4400" kern="0" spc="-3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Bold" pitchFamily="34" charset="0"/>
              </a:rPr>
              <a:t>(canny edge, threshold </a:t>
            </a:r>
            <a:r>
              <a:rPr lang="ko-KR" altLang="en-US" sz="4400" kern="0" spc="-3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Bold" pitchFamily="34" charset="0"/>
              </a:rPr>
              <a:t>사용</a:t>
            </a:r>
            <a:r>
              <a:rPr lang="en-US" altLang="ko-KR" sz="4400" kern="0" spc="-3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Bold" pitchFamily="34" charset="0"/>
              </a:rPr>
              <a:t>)</a:t>
            </a:r>
            <a:r>
              <a:rPr lang="ko-KR" altLang="en-US" sz="4400" kern="0" spc="-3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Bold" pitchFamily="34" charset="0"/>
              </a:rPr>
              <a:t> 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77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04704" y="-4373954"/>
            <a:ext cx="35047619" cy="19054362"/>
            <a:chOff x="-8380952" y="-4384324"/>
            <a:chExt cx="35047619" cy="190543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80952" y="-4384324"/>
              <a:ext cx="35047619" cy="1905436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52" y="379267"/>
              <a:ext cx="17523810" cy="952718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863558" y="4057361"/>
            <a:ext cx="4555405" cy="28571"/>
            <a:chOff x="6863558" y="3969951"/>
            <a:chExt cx="4555405" cy="2857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3558" y="3969951"/>
              <a:ext cx="4555405" cy="2857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137709" y="3519758"/>
            <a:ext cx="466612" cy="406557"/>
            <a:chOff x="7137709" y="3432348"/>
            <a:chExt cx="466612" cy="406557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7167718" y="3432348"/>
              <a:ext cx="406557" cy="406557"/>
              <a:chOff x="7167718" y="3432348"/>
              <a:chExt cx="406557" cy="406557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167718" y="3432348"/>
                <a:ext cx="406557" cy="406557"/>
              </a:xfrm>
              <a:prstGeom prst="rect">
                <a:avLst/>
              </a:prstGeom>
            </p:spPr>
          </p:pic>
        </p:grpSp>
        <p:sp>
          <p:nvSpPr>
            <p:cNvPr id="39" name="Object 39"/>
            <p:cNvSpPr txBox="1"/>
            <p:nvPr/>
          </p:nvSpPr>
          <p:spPr>
            <a:xfrm>
              <a:off x="7137709" y="3474043"/>
              <a:ext cx="466612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500" kern="0" spc="-100" dirty="0" smtClean="0">
                  <a:solidFill>
                    <a:srgbClr val="FFFFFF"/>
                  </a:solidFill>
                  <a:latin typeface="나눔고딕" panose="020D0604000000000000" pitchFamily="50" charset="-127"/>
                  <a:cs typeface="Hallym Gothic Medium" pitchFamily="34" charset="0"/>
                </a:rPr>
                <a:t>02</a:t>
              </a:r>
              <a:endParaRPr lang="en-US" dirty="0">
                <a:latin typeface="나눔고딕" panose="020D0604000000000000" pitchFamily="50" charset="-127"/>
              </a:endParaRPr>
            </a:p>
          </p:txBody>
        </p:sp>
      </p:grpSp>
      <p:grpSp>
        <p:nvGrpSpPr>
          <p:cNvPr id="1013" name="그룹 1013"/>
          <p:cNvGrpSpPr/>
          <p:nvPr/>
        </p:nvGrpSpPr>
        <p:grpSpPr>
          <a:xfrm>
            <a:off x="6865070" y="8878240"/>
            <a:ext cx="4552381" cy="28849"/>
            <a:chOff x="6865070" y="8790830"/>
            <a:chExt cx="4552381" cy="2884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65070" y="8790830"/>
              <a:ext cx="4552381" cy="2884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334832" y="4057361"/>
            <a:ext cx="4555405" cy="28571"/>
            <a:chOff x="12334832" y="3969951"/>
            <a:chExt cx="4555405" cy="2857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34832" y="3969951"/>
              <a:ext cx="4555405" cy="2857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2635565" y="3519758"/>
            <a:ext cx="466612" cy="406557"/>
            <a:chOff x="12635565" y="3432348"/>
            <a:chExt cx="466612" cy="406557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2665574" y="3432348"/>
              <a:ext cx="406557" cy="406557"/>
              <a:chOff x="12665574" y="3432348"/>
              <a:chExt cx="406557" cy="406557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2665574" y="3432348"/>
                <a:ext cx="406557" cy="406557"/>
              </a:xfrm>
              <a:prstGeom prst="rect">
                <a:avLst/>
              </a:prstGeom>
            </p:spPr>
          </p:pic>
        </p:grpSp>
        <p:sp>
          <p:nvSpPr>
            <p:cNvPr id="56" name="Object 56"/>
            <p:cNvSpPr txBox="1"/>
            <p:nvPr/>
          </p:nvSpPr>
          <p:spPr>
            <a:xfrm>
              <a:off x="12635565" y="3474040"/>
              <a:ext cx="466612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500" kern="0" spc="-100" dirty="0" smtClean="0">
                  <a:solidFill>
                    <a:srgbClr val="FFFFFF"/>
                  </a:solidFill>
                  <a:latin typeface="나눔고딕" panose="020D0604000000000000" pitchFamily="50" charset="-127"/>
                  <a:cs typeface="Hallym Gothic Medium" pitchFamily="34" charset="0"/>
                </a:rPr>
                <a:t>03</a:t>
              </a:r>
              <a:endParaRPr lang="en-US" dirty="0">
                <a:latin typeface="나눔고딕" panose="020D0604000000000000" pitchFamily="50" charset="-127"/>
              </a:endParaRPr>
            </a:p>
          </p:txBody>
        </p:sp>
      </p:grpSp>
      <p:grpSp>
        <p:nvGrpSpPr>
          <p:cNvPr id="1018" name="그룹 1018"/>
          <p:cNvGrpSpPr/>
          <p:nvPr/>
        </p:nvGrpSpPr>
        <p:grpSpPr>
          <a:xfrm>
            <a:off x="12336344" y="8878240"/>
            <a:ext cx="4552381" cy="28849"/>
            <a:chOff x="12336344" y="8790830"/>
            <a:chExt cx="4552381" cy="28849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36344" y="8790830"/>
              <a:ext cx="4552381" cy="28849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1392284" y="1931192"/>
            <a:ext cx="6833146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threshold</a:t>
            </a:r>
            <a:r>
              <a:rPr lang="ko-KR" altLang="en-US" sz="2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의 </a:t>
            </a:r>
            <a:r>
              <a:rPr lang="ko-KR" altLang="en-US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커널을 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None</a:t>
            </a:r>
            <a:r>
              <a:rPr lang="ko-KR" altLang="en-US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에서 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(3,3</a:t>
            </a:r>
            <a:r>
              <a:rPr lang="en-US" altLang="ko-KR" sz="2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)</a:t>
            </a:r>
            <a:r>
              <a:rPr lang="ko-KR" altLang="en-US" sz="2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으로 변경</a:t>
            </a:r>
            <a:endParaRPr lang="en-US" altLang="ko-KR" sz="20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Hallym Gothic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threshold </a:t>
            </a:r>
            <a:r>
              <a:rPr lang="en-US" altLang="ko-KR" sz="20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tresh</a:t>
            </a:r>
            <a:r>
              <a:rPr lang="en-US" altLang="ko-KR" sz="2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값 조정</a:t>
            </a:r>
            <a:endParaRPr lang="en-US" altLang="ko-KR" sz="20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Hallym Gothic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컨투어의</a:t>
            </a:r>
            <a:r>
              <a:rPr lang="ko-KR" altLang="en-US" sz="2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 </a:t>
            </a:r>
            <a:r>
              <a:rPr lang="ko-KR" altLang="en-US" sz="200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파라미터도</a:t>
            </a:r>
            <a:r>
              <a:rPr lang="ko-KR" altLang="en-US" sz="2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 변경해봤으나 큰 차이가 없었음</a:t>
            </a:r>
            <a:r>
              <a:rPr lang="en-US" altLang="ko-KR" sz="2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 </a:t>
            </a:r>
            <a:endParaRPr 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20" name="그룹 1020"/>
          <p:cNvGrpSpPr/>
          <p:nvPr/>
        </p:nvGrpSpPr>
        <p:grpSpPr>
          <a:xfrm>
            <a:off x="1392284" y="4041597"/>
            <a:ext cx="4555405" cy="28571"/>
            <a:chOff x="1392284" y="3954187"/>
            <a:chExt cx="4555405" cy="28571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2284" y="3954187"/>
              <a:ext cx="4555405" cy="28571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662476" y="3519758"/>
            <a:ext cx="466612" cy="406557"/>
            <a:chOff x="1662476" y="3432348"/>
            <a:chExt cx="466612" cy="406557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692503" y="3432348"/>
              <a:ext cx="406557" cy="406557"/>
              <a:chOff x="1692503" y="3432348"/>
              <a:chExt cx="406557" cy="406557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2503" y="3432348"/>
                <a:ext cx="406557" cy="406557"/>
              </a:xfrm>
              <a:prstGeom prst="rect">
                <a:avLst/>
              </a:prstGeom>
            </p:spPr>
          </p:pic>
        </p:grpSp>
        <p:sp>
          <p:nvSpPr>
            <p:cNvPr id="76" name="Object 76"/>
            <p:cNvSpPr txBox="1"/>
            <p:nvPr/>
          </p:nvSpPr>
          <p:spPr>
            <a:xfrm>
              <a:off x="1662476" y="3474043"/>
              <a:ext cx="466612" cy="3231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500" kern="0" spc="-100" dirty="0" smtClean="0">
                  <a:solidFill>
                    <a:srgbClr val="FFFFFF"/>
                  </a:solidFill>
                  <a:latin typeface="나눔고딕" panose="020D0604000000000000" pitchFamily="50" charset="-127"/>
                  <a:cs typeface="Hallym Gothic Medium" pitchFamily="34" charset="0"/>
                </a:rPr>
                <a:t>01</a:t>
              </a:r>
              <a:endParaRPr lang="en-US" dirty="0">
                <a:latin typeface="나눔고딕" panose="020D0604000000000000" pitchFamily="50" charset="-127"/>
              </a:endParaRPr>
            </a:p>
          </p:txBody>
        </p:sp>
      </p:grpSp>
      <p:grpSp>
        <p:nvGrpSpPr>
          <p:cNvPr id="1024" name="그룹 1024"/>
          <p:cNvGrpSpPr/>
          <p:nvPr/>
        </p:nvGrpSpPr>
        <p:grpSpPr>
          <a:xfrm>
            <a:off x="1393796" y="8890830"/>
            <a:ext cx="4552381" cy="28849"/>
            <a:chOff x="1393796" y="8784590"/>
            <a:chExt cx="4552381" cy="28849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93796" y="8784590"/>
              <a:ext cx="4552381" cy="2884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371397" y="379267"/>
            <a:ext cx="4990476" cy="222638"/>
            <a:chOff x="371397" y="379267"/>
            <a:chExt cx="4990476" cy="222638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1397" y="379267"/>
              <a:ext cx="4990476" cy="222638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5348790" y="379267"/>
            <a:ext cx="12546448" cy="222638"/>
            <a:chOff x="5348790" y="379267"/>
            <a:chExt cx="12546448" cy="222638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48790" y="379267"/>
              <a:ext cx="12546448" cy="222638"/>
            </a:xfrm>
            <a:prstGeom prst="rect">
              <a:avLst/>
            </a:prstGeom>
          </p:spPr>
        </p:pic>
      </p:grpSp>
      <p:sp>
        <p:nvSpPr>
          <p:cNvPr id="87" name="Object 87"/>
          <p:cNvSpPr txBox="1"/>
          <p:nvPr/>
        </p:nvSpPr>
        <p:spPr>
          <a:xfrm>
            <a:off x="1194046" y="1042893"/>
            <a:ext cx="1147152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400" kern="0" spc="-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Bold" pitchFamily="34" charset="0"/>
              </a:rPr>
              <a:t>이미지 </a:t>
            </a:r>
            <a:r>
              <a:rPr lang="ko-KR" altLang="en-US" sz="4400" kern="0" spc="-3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Bold" pitchFamily="34" charset="0"/>
              </a:rPr>
              <a:t>컨투어</a:t>
            </a:r>
            <a:r>
              <a:rPr lang="ko-KR" altLang="en-US" sz="4400" kern="0" spc="-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Bold" pitchFamily="34" charset="0"/>
              </a:rPr>
              <a:t> 추출 </a:t>
            </a:r>
            <a:r>
              <a:rPr lang="en-US" altLang="ko-KR" sz="4400" kern="0" spc="-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Bold" pitchFamily="34" charset="0"/>
              </a:rPr>
              <a:t>(canny edge, threshold </a:t>
            </a:r>
            <a:r>
              <a:rPr lang="ko-KR" altLang="en-US" sz="4400" kern="0" spc="-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Bold" pitchFamily="34" charset="0"/>
              </a:rPr>
              <a:t>사용</a:t>
            </a:r>
            <a:r>
              <a:rPr lang="en-US" altLang="ko-KR" sz="4400" kern="0" spc="-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Bold" pitchFamily="34" charset="0"/>
              </a:rPr>
              <a:t>)</a:t>
            </a:r>
            <a:r>
              <a:rPr lang="ko-KR" altLang="en-US" sz="4400" kern="0" spc="-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Bold" pitchFamily="34" charset="0"/>
              </a:rPr>
              <a:t> 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745" y="4235590"/>
            <a:ext cx="4343177" cy="4489231"/>
          </a:xfrm>
          <a:prstGeom prst="rect">
            <a:avLst/>
          </a:prstGeom>
        </p:spPr>
      </p:pic>
      <p:sp>
        <p:nvSpPr>
          <p:cNvPr id="58" name="Object 34"/>
          <p:cNvSpPr txBox="1"/>
          <p:nvPr/>
        </p:nvSpPr>
        <p:spPr>
          <a:xfrm>
            <a:off x="7706550" y="9077811"/>
            <a:ext cx="307069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595959"/>
                </a:solidFill>
                <a:latin typeface="나눔고딕" panose="020D0604000000000000" pitchFamily="50" charset="-127"/>
              </a:rPr>
              <a:t>kernel : None</a:t>
            </a:r>
            <a:endParaRPr lang="en-US" sz="2400" dirty="0">
              <a:latin typeface="나눔고딕" panose="020D0604000000000000" pitchFamily="50" charset="-127"/>
            </a:endParaRPr>
          </a:p>
        </p:txBody>
      </p:sp>
      <p:sp>
        <p:nvSpPr>
          <p:cNvPr id="61" name="Object 34"/>
          <p:cNvSpPr txBox="1"/>
          <p:nvPr/>
        </p:nvSpPr>
        <p:spPr>
          <a:xfrm>
            <a:off x="13254234" y="9077811"/>
            <a:ext cx="307069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595959"/>
                </a:solidFill>
                <a:latin typeface="나눔고딕" panose="020D0604000000000000" pitchFamily="50" charset="-127"/>
              </a:rPr>
              <a:t>kernel : 3X3</a:t>
            </a:r>
            <a:endParaRPr lang="en-US" sz="2400" dirty="0">
              <a:latin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945" y="4218400"/>
            <a:ext cx="4343177" cy="448923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865" y="4235590"/>
            <a:ext cx="4388241" cy="4535811"/>
          </a:xfrm>
          <a:prstGeom prst="rect">
            <a:avLst/>
          </a:prstGeom>
        </p:spPr>
      </p:pic>
      <p:sp>
        <p:nvSpPr>
          <p:cNvPr id="65" name="Object 34"/>
          <p:cNvSpPr txBox="1"/>
          <p:nvPr/>
        </p:nvSpPr>
        <p:spPr>
          <a:xfrm>
            <a:off x="2068580" y="9077811"/>
            <a:ext cx="307069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원본</a:t>
            </a:r>
            <a:endParaRPr 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511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144044" y="-4250145"/>
            <a:ext cx="35047619" cy="19054362"/>
            <a:chOff x="-8380952" y="-4384324"/>
            <a:chExt cx="35047619" cy="190543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380952" y="-4384324"/>
              <a:ext cx="35047619" cy="1905436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52" y="379267"/>
              <a:ext cx="17523810" cy="952718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371397" y="379267"/>
            <a:ext cx="4990476" cy="222638"/>
            <a:chOff x="371397" y="379267"/>
            <a:chExt cx="4990476" cy="222638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1397" y="379267"/>
              <a:ext cx="4990476" cy="222638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5348790" y="379267"/>
            <a:ext cx="12546448" cy="222638"/>
            <a:chOff x="5348790" y="379267"/>
            <a:chExt cx="12546448" cy="222638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8790" y="379267"/>
              <a:ext cx="12546448" cy="222638"/>
            </a:xfrm>
            <a:prstGeom prst="rect">
              <a:avLst/>
            </a:prstGeom>
          </p:spPr>
        </p:pic>
      </p:grpSp>
      <p:sp>
        <p:nvSpPr>
          <p:cNvPr id="87" name="Object 87"/>
          <p:cNvSpPr txBox="1"/>
          <p:nvPr/>
        </p:nvSpPr>
        <p:spPr>
          <a:xfrm>
            <a:off x="1194046" y="1042893"/>
            <a:ext cx="68331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400" kern="0" spc="-3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Bold" pitchFamily="34" charset="0"/>
              </a:rPr>
              <a:t>모폴로지</a:t>
            </a:r>
            <a:r>
              <a:rPr lang="ko-KR" altLang="en-US" sz="4400" kern="0" spc="-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Bold" pitchFamily="34" charset="0"/>
              </a:rPr>
              <a:t> 연산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Object 64"/>
          <p:cNvSpPr txBox="1"/>
          <p:nvPr/>
        </p:nvSpPr>
        <p:spPr>
          <a:xfrm>
            <a:off x="1392284" y="2141904"/>
            <a:ext cx="805651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선명하게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열기</a:t>
            </a:r>
            <a:r>
              <a:rPr lang="en-US" altLang="ko-KR" dirty="0"/>
              <a:t>(opening) &amp; </a:t>
            </a:r>
            <a:r>
              <a:rPr lang="ko-KR" altLang="en-US" dirty="0"/>
              <a:t>닫기</a:t>
            </a:r>
            <a:r>
              <a:rPr lang="en-US" altLang="ko-KR" dirty="0"/>
              <a:t>(closing) : kernel </a:t>
            </a:r>
            <a:r>
              <a:rPr lang="ko-KR" altLang="en-US" dirty="0"/>
              <a:t>사이즈로 조절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팽창</a:t>
            </a:r>
            <a:r>
              <a:rPr lang="en-US" altLang="ko-KR" dirty="0"/>
              <a:t>(dilation) &amp; </a:t>
            </a:r>
            <a:r>
              <a:rPr lang="ko-KR" altLang="en-US" dirty="0"/>
              <a:t>침식</a:t>
            </a:r>
            <a:r>
              <a:rPr lang="en-US" altLang="ko-KR" dirty="0"/>
              <a:t>(erosion) : iteration </a:t>
            </a:r>
            <a:r>
              <a:rPr lang="ko-KR" altLang="en-US" dirty="0"/>
              <a:t>으로 팽창</a:t>
            </a:r>
            <a:r>
              <a:rPr lang="en-US" altLang="ko-KR" dirty="0"/>
              <a:t>/</a:t>
            </a:r>
            <a:r>
              <a:rPr lang="ko-KR" altLang="en-US" dirty="0"/>
              <a:t>침식 의 정도 조절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팽창</a:t>
            </a:r>
            <a:r>
              <a:rPr lang="en-US" altLang="ko-KR" dirty="0"/>
              <a:t>(dilation) - </a:t>
            </a:r>
            <a:r>
              <a:rPr lang="ko-KR" altLang="en-US" dirty="0"/>
              <a:t>침식</a:t>
            </a:r>
            <a:r>
              <a:rPr lang="en-US" altLang="ko-KR" dirty="0"/>
              <a:t>(erosion) </a:t>
            </a:r>
            <a:r>
              <a:rPr lang="ko-KR" altLang="en-US" dirty="0"/>
              <a:t>연산의 차이를 구한 </a:t>
            </a:r>
            <a:r>
              <a:rPr lang="en-US" altLang="ko-KR" dirty="0"/>
              <a:t>gradient</a:t>
            </a:r>
            <a:endParaRPr 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2284" y="4190821"/>
            <a:ext cx="9149567" cy="4174408"/>
          </a:xfrm>
          <a:prstGeom prst="rect">
            <a:avLst/>
          </a:prstGeom>
        </p:spPr>
      </p:pic>
      <p:sp>
        <p:nvSpPr>
          <p:cNvPr id="51" name="Object 64"/>
          <p:cNvSpPr txBox="1"/>
          <p:nvPr/>
        </p:nvSpPr>
        <p:spPr>
          <a:xfrm>
            <a:off x="1194046" y="8659820"/>
            <a:ext cx="1600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모폴로지</a:t>
            </a:r>
            <a:r>
              <a:rPr lang="ko-KR" altLang="en-US" dirty="0"/>
              <a:t> 연산은 이미지 내 객체의 형태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구조 등을 분석하거나 변형하는 데 사용되는 기술이다</a:t>
            </a:r>
            <a:r>
              <a:rPr lang="en-US" altLang="ko-KR" dirty="0"/>
              <a:t>. </a:t>
            </a:r>
            <a:r>
              <a:rPr lang="ko-KR" altLang="en-US" dirty="0"/>
              <a:t>주로 바이너리 이미지</a:t>
            </a:r>
            <a:r>
              <a:rPr lang="en-US" altLang="ko-KR" dirty="0"/>
              <a:t>(</a:t>
            </a:r>
            <a:r>
              <a:rPr lang="ko-KR" altLang="en-US" dirty="0"/>
              <a:t>흑백 이미지</a:t>
            </a:r>
            <a:r>
              <a:rPr lang="en-US" altLang="ko-KR" dirty="0"/>
              <a:t>)</a:t>
            </a:r>
            <a:r>
              <a:rPr lang="ko-KR" altLang="en-US" dirty="0"/>
              <a:t>에서 사용되며</a:t>
            </a:r>
            <a:r>
              <a:rPr lang="en-US" altLang="ko-KR" dirty="0"/>
              <a:t>, </a:t>
            </a:r>
            <a:r>
              <a:rPr lang="ko-KR" altLang="en-US" dirty="0"/>
              <a:t>객체의 형태를 분석하여 이미지 내의 구멍을 채우거나</a:t>
            </a:r>
            <a:r>
              <a:rPr lang="en-US" altLang="ko-KR" dirty="0"/>
              <a:t>, </a:t>
            </a:r>
            <a:r>
              <a:rPr lang="ko-KR" altLang="en-US" dirty="0"/>
              <a:t>객체의 크기를 조절하거나</a:t>
            </a:r>
            <a:r>
              <a:rPr lang="en-US" altLang="ko-KR" dirty="0"/>
              <a:t>, </a:t>
            </a:r>
            <a:r>
              <a:rPr lang="ko-KR" altLang="en-US" dirty="0"/>
              <a:t>객체 간의 거리를 조절하는 등의 작업을 수행할 수 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15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Object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860" y="513446"/>
            <a:ext cx="17523810" cy="952718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6781489" y="8988486"/>
            <a:ext cx="4552381" cy="28849"/>
            <a:chOff x="6865070" y="8790830"/>
            <a:chExt cx="4552381" cy="2884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5070" y="8790830"/>
              <a:ext cx="4552381" cy="2884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2252763" y="8988486"/>
            <a:ext cx="4552381" cy="28849"/>
            <a:chOff x="12336344" y="8790830"/>
            <a:chExt cx="4552381" cy="28849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36344" y="8790830"/>
              <a:ext cx="4552381" cy="28849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1392284" y="1911766"/>
            <a:ext cx="6833146" cy="5001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커널</a:t>
            </a:r>
            <a:r>
              <a:rPr lang="en-US" altLang="ko-KR" sz="2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(3,3)</a:t>
            </a:r>
          </a:p>
        </p:txBody>
      </p:sp>
      <p:grpSp>
        <p:nvGrpSpPr>
          <p:cNvPr id="1024" name="그룹 1024"/>
          <p:cNvGrpSpPr/>
          <p:nvPr/>
        </p:nvGrpSpPr>
        <p:grpSpPr>
          <a:xfrm>
            <a:off x="1310215" y="9001076"/>
            <a:ext cx="4552381" cy="28849"/>
            <a:chOff x="1393796" y="8784590"/>
            <a:chExt cx="4552381" cy="28849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3796" y="8784590"/>
              <a:ext cx="4552381" cy="28849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371397" y="379267"/>
            <a:ext cx="4990476" cy="222638"/>
            <a:chOff x="371397" y="379267"/>
            <a:chExt cx="4990476" cy="222638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1397" y="379267"/>
              <a:ext cx="4990476" cy="222638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5348790" y="379267"/>
            <a:ext cx="12546448" cy="222638"/>
            <a:chOff x="5348790" y="379267"/>
            <a:chExt cx="12546448" cy="222638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8790" y="379267"/>
              <a:ext cx="12546448" cy="222638"/>
            </a:xfrm>
            <a:prstGeom prst="rect">
              <a:avLst/>
            </a:prstGeom>
          </p:spPr>
        </p:pic>
      </p:grpSp>
      <p:sp>
        <p:nvSpPr>
          <p:cNvPr id="58" name="Object 34"/>
          <p:cNvSpPr txBox="1"/>
          <p:nvPr/>
        </p:nvSpPr>
        <p:spPr>
          <a:xfrm>
            <a:off x="1908445" y="9157280"/>
            <a:ext cx="307069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latin typeface="나눔고딕" panose="020D0604000000000000" pitchFamily="50" charset="-127"/>
              </a:rPr>
              <a:t>dilation</a:t>
            </a:r>
            <a:endParaRPr lang="en-US" sz="2400" b="1" dirty="0">
              <a:latin typeface="나눔고딕" panose="020D0604000000000000" pitchFamily="50" charset="-127"/>
            </a:endParaRPr>
          </a:p>
        </p:txBody>
      </p:sp>
      <p:sp>
        <p:nvSpPr>
          <p:cNvPr id="67" name="Object 87"/>
          <p:cNvSpPr txBox="1"/>
          <p:nvPr/>
        </p:nvSpPr>
        <p:spPr>
          <a:xfrm>
            <a:off x="1194046" y="1042893"/>
            <a:ext cx="68331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400" kern="0" spc="-3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Bold" pitchFamily="34" charset="0"/>
              </a:rPr>
              <a:t>모폴로지</a:t>
            </a:r>
            <a:r>
              <a:rPr lang="ko-KR" altLang="en-US" sz="4400" kern="0" spc="-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Bold" pitchFamily="34" charset="0"/>
              </a:rPr>
              <a:t> 연산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Object 34"/>
          <p:cNvSpPr txBox="1"/>
          <p:nvPr/>
        </p:nvSpPr>
        <p:spPr>
          <a:xfrm>
            <a:off x="5964426" y="9157280"/>
            <a:ext cx="307069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latin typeface="나눔고딕" panose="020D0604000000000000" pitchFamily="50" charset="-127"/>
              </a:rPr>
              <a:t>erosion</a:t>
            </a:r>
            <a:endParaRPr lang="en-US" sz="2400" b="1" dirty="0">
              <a:latin typeface="나눔고딕" panose="020D0604000000000000" pitchFamily="50" charset="-127"/>
            </a:endParaRPr>
          </a:p>
        </p:txBody>
      </p:sp>
      <p:sp>
        <p:nvSpPr>
          <p:cNvPr id="70" name="Object 34"/>
          <p:cNvSpPr txBox="1"/>
          <p:nvPr/>
        </p:nvSpPr>
        <p:spPr>
          <a:xfrm>
            <a:off x="10086669" y="9151274"/>
            <a:ext cx="307069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latin typeface="나눔고딕" panose="020D0604000000000000" pitchFamily="50" charset="-127"/>
              </a:rPr>
              <a:t>opening</a:t>
            </a:r>
            <a:endParaRPr lang="en-US" sz="2400" b="1" dirty="0">
              <a:latin typeface="나눔고딕" panose="020D0604000000000000" pitchFamily="50" charset="-127"/>
            </a:endParaRPr>
          </a:p>
        </p:txBody>
      </p:sp>
      <p:sp>
        <p:nvSpPr>
          <p:cNvPr id="71" name="Object 34"/>
          <p:cNvSpPr txBox="1"/>
          <p:nvPr/>
        </p:nvSpPr>
        <p:spPr>
          <a:xfrm>
            <a:off x="14076388" y="9151274"/>
            <a:ext cx="307069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latin typeface="나눔고딕" panose="020D0604000000000000" pitchFamily="50" charset="-127"/>
              </a:rPr>
              <a:t>gradient</a:t>
            </a:r>
            <a:endParaRPr lang="en-US" sz="2400" b="1" dirty="0">
              <a:latin typeface="나눔고딕" panose="020D0604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6733" y="4762498"/>
            <a:ext cx="3810000" cy="39381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314" y="1140868"/>
            <a:ext cx="3260421" cy="337006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752" y="4762498"/>
            <a:ext cx="3810000" cy="393812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790" y="4762498"/>
            <a:ext cx="3810000" cy="393812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771" y="4780647"/>
            <a:ext cx="3810000" cy="3938123"/>
          </a:xfrm>
          <a:prstGeom prst="rect">
            <a:avLst/>
          </a:prstGeom>
        </p:spPr>
      </p:pic>
      <p:sp>
        <p:nvSpPr>
          <p:cNvPr id="78" name="Object 34"/>
          <p:cNvSpPr txBox="1"/>
          <p:nvPr/>
        </p:nvSpPr>
        <p:spPr>
          <a:xfrm>
            <a:off x="6096000" y="4133702"/>
            <a:ext cx="307069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원본</a:t>
            </a:r>
            <a:endParaRPr 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083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54C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Object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860" y="513446"/>
            <a:ext cx="17523810" cy="9527181"/>
          </a:xfrm>
          <a:prstGeom prst="rect">
            <a:avLst/>
          </a:prstGeom>
        </p:spPr>
      </p:pic>
      <p:grpSp>
        <p:nvGrpSpPr>
          <p:cNvPr id="69" name="그룹 1013"/>
          <p:cNvGrpSpPr/>
          <p:nvPr/>
        </p:nvGrpSpPr>
        <p:grpSpPr>
          <a:xfrm>
            <a:off x="6781489" y="8988486"/>
            <a:ext cx="4552381" cy="28849"/>
            <a:chOff x="6865070" y="8790830"/>
            <a:chExt cx="4552381" cy="28849"/>
          </a:xfrm>
        </p:grpSpPr>
        <p:pic>
          <p:nvPicPr>
            <p:cNvPr id="70" name="Object 4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5070" y="8790830"/>
              <a:ext cx="4552381" cy="28849"/>
            </a:xfrm>
            <a:prstGeom prst="rect">
              <a:avLst/>
            </a:prstGeom>
          </p:spPr>
        </p:pic>
      </p:grpSp>
      <p:grpSp>
        <p:nvGrpSpPr>
          <p:cNvPr id="72" name="그룹 1018"/>
          <p:cNvGrpSpPr/>
          <p:nvPr/>
        </p:nvGrpSpPr>
        <p:grpSpPr>
          <a:xfrm>
            <a:off x="12252763" y="8988486"/>
            <a:ext cx="4552381" cy="28849"/>
            <a:chOff x="12336344" y="8790830"/>
            <a:chExt cx="4552381" cy="28849"/>
          </a:xfrm>
        </p:grpSpPr>
        <p:pic>
          <p:nvPicPr>
            <p:cNvPr id="73" name="Object 5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36344" y="8790830"/>
              <a:ext cx="4552381" cy="28849"/>
            </a:xfrm>
            <a:prstGeom prst="rect">
              <a:avLst/>
            </a:prstGeom>
          </p:spPr>
        </p:pic>
      </p:grpSp>
      <p:sp>
        <p:nvSpPr>
          <p:cNvPr id="75" name="Object 64"/>
          <p:cNvSpPr txBox="1"/>
          <p:nvPr/>
        </p:nvSpPr>
        <p:spPr>
          <a:xfrm>
            <a:off x="1392284" y="1911766"/>
            <a:ext cx="6833146" cy="5001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커널</a:t>
            </a:r>
            <a:r>
              <a:rPr lang="en-US" altLang="ko-KR" sz="20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Medium" pitchFamily="34" charset="0"/>
              </a:rPr>
              <a:t>(7,7)</a:t>
            </a:r>
          </a:p>
        </p:txBody>
      </p:sp>
      <p:grpSp>
        <p:nvGrpSpPr>
          <p:cNvPr id="79" name="그룹 1024"/>
          <p:cNvGrpSpPr/>
          <p:nvPr/>
        </p:nvGrpSpPr>
        <p:grpSpPr>
          <a:xfrm>
            <a:off x="1310215" y="9001076"/>
            <a:ext cx="4552381" cy="28849"/>
            <a:chOff x="1393796" y="8784590"/>
            <a:chExt cx="4552381" cy="28849"/>
          </a:xfrm>
        </p:grpSpPr>
        <p:pic>
          <p:nvPicPr>
            <p:cNvPr id="80" name="Object 7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3796" y="8784590"/>
              <a:ext cx="4552381" cy="28849"/>
            </a:xfrm>
            <a:prstGeom prst="rect">
              <a:avLst/>
            </a:prstGeom>
          </p:spPr>
        </p:pic>
      </p:grpSp>
      <p:grpSp>
        <p:nvGrpSpPr>
          <p:cNvPr id="81" name="그룹 1025"/>
          <p:cNvGrpSpPr/>
          <p:nvPr/>
        </p:nvGrpSpPr>
        <p:grpSpPr>
          <a:xfrm>
            <a:off x="371397" y="379267"/>
            <a:ext cx="4990476" cy="222638"/>
            <a:chOff x="371397" y="379267"/>
            <a:chExt cx="4990476" cy="222638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1397" y="379267"/>
              <a:ext cx="4990476" cy="222638"/>
            </a:xfrm>
            <a:prstGeom prst="rect">
              <a:avLst/>
            </a:prstGeom>
          </p:spPr>
        </p:pic>
      </p:grpSp>
      <p:grpSp>
        <p:nvGrpSpPr>
          <p:cNvPr id="83" name="그룹 1026"/>
          <p:cNvGrpSpPr/>
          <p:nvPr/>
        </p:nvGrpSpPr>
        <p:grpSpPr>
          <a:xfrm>
            <a:off x="5348790" y="379267"/>
            <a:ext cx="12546448" cy="222638"/>
            <a:chOff x="5348790" y="379267"/>
            <a:chExt cx="12546448" cy="222638"/>
          </a:xfrm>
        </p:grpSpPr>
        <p:pic>
          <p:nvPicPr>
            <p:cNvPr id="84" name="Object 8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8790" y="379267"/>
              <a:ext cx="12546448" cy="222638"/>
            </a:xfrm>
            <a:prstGeom prst="rect">
              <a:avLst/>
            </a:prstGeom>
          </p:spPr>
        </p:pic>
      </p:grpSp>
      <p:sp>
        <p:nvSpPr>
          <p:cNvPr id="85" name="Object 34"/>
          <p:cNvSpPr txBox="1"/>
          <p:nvPr/>
        </p:nvSpPr>
        <p:spPr>
          <a:xfrm>
            <a:off x="1908445" y="9157280"/>
            <a:ext cx="307069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latin typeface="나눔고딕" panose="020D0604000000000000" pitchFamily="50" charset="-127"/>
              </a:rPr>
              <a:t>dilation</a:t>
            </a:r>
            <a:endParaRPr lang="en-US" sz="2400" b="1" dirty="0">
              <a:latin typeface="나눔고딕" panose="020D0604000000000000" pitchFamily="50" charset="-127"/>
            </a:endParaRPr>
          </a:p>
        </p:txBody>
      </p:sp>
      <p:sp>
        <p:nvSpPr>
          <p:cNvPr id="86" name="Object 87"/>
          <p:cNvSpPr txBox="1"/>
          <p:nvPr/>
        </p:nvSpPr>
        <p:spPr>
          <a:xfrm>
            <a:off x="1194046" y="1042893"/>
            <a:ext cx="683314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400" kern="0" spc="-3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Bold" pitchFamily="34" charset="0"/>
              </a:rPr>
              <a:t>모폴로지</a:t>
            </a:r>
            <a:r>
              <a:rPr lang="ko-KR" altLang="en-US" sz="4400" kern="0" spc="-3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Hallym Gothic Bold" pitchFamily="34" charset="0"/>
              </a:rPr>
              <a:t> 연산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Object 34"/>
          <p:cNvSpPr txBox="1"/>
          <p:nvPr/>
        </p:nvSpPr>
        <p:spPr>
          <a:xfrm>
            <a:off x="5964426" y="9157280"/>
            <a:ext cx="307069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latin typeface="나눔고딕" panose="020D0604000000000000" pitchFamily="50" charset="-127"/>
              </a:rPr>
              <a:t>erosion</a:t>
            </a:r>
            <a:endParaRPr lang="en-US" sz="2400" b="1" dirty="0">
              <a:latin typeface="나눔고딕" panose="020D0604000000000000" pitchFamily="50" charset="-127"/>
            </a:endParaRPr>
          </a:p>
        </p:txBody>
      </p:sp>
      <p:sp>
        <p:nvSpPr>
          <p:cNvPr id="88" name="Object 34"/>
          <p:cNvSpPr txBox="1"/>
          <p:nvPr/>
        </p:nvSpPr>
        <p:spPr>
          <a:xfrm>
            <a:off x="6096000" y="4133702"/>
            <a:ext cx="307069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원본</a:t>
            </a:r>
            <a:endParaRPr 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Object 34"/>
          <p:cNvSpPr txBox="1"/>
          <p:nvPr/>
        </p:nvSpPr>
        <p:spPr>
          <a:xfrm>
            <a:off x="10086669" y="9151274"/>
            <a:ext cx="307069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latin typeface="나눔고딕" panose="020D0604000000000000" pitchFamily="50" charset="-127"/>
              </a:rPr>
              <a:t>opening</a:t>
            </a:r>
            <a:endParaRPr lang="en-US" sz="2400" b="1" dirty="0">
              <a:latin typeface="나눔고딕" panose="020D0604000000000000" pitchFamily="50" charset="-127"/>
            </a:endParaRPr>
          </a:p>
        </p:txBody>
      </p:sp>
      <p:sp>
        <p:nvSpPr>
          <p:cNvPr id="90" name="Object 34"/>
          <p:cNvSpPr txBox="1"/>
          <p:nvPr/>
        </p:nvSpPr>
        <p:spPr>
          <a:xfrm>
            <a:off x="14076388" y="9151274"/>
            <a:ext cx="307069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smtClean="0">
                <a:latin typeface="나눔고딕" panose="020D0604000000000000" pitchFamily="50" charset="-127"/>
              </a:rPr>
              <a:t>gradient</a:t>
            </a:r>
            <a:endParaRPr lang="en-US" sz="2400" b="1" dirty="0">
              <a:latin typeface="나눔고딕" panose="020D0604000000000000" pitchFamily="50" charset="-127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314" y="1140868"/>
            <a:ext cx="3260421" cy="3370063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902" y="4827398"/>
            <a:ext cx="3761985" cy="3888494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771" y="4823816"/>
            <a:ext cx="3761985" cy="3888494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6509" y="4827472"/>
            <a:ext cx="3761985" cy="3888494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640" y="4823816"/>
            <a:ext cx="3761985" cy="38884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329</Words>
  <Application>Microsoft Office PowerPoint</Application>
  <PresentationFormat>사용자 지정</PresentationFormat>
  <Paragraphs>60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?? ??</vt:lpstr>
      <vt:lpstr>Hallym Gothic Bold</vt:lpstr>
      <vt:lpstr>Hallym Gothic Medium</vt:lpstr>
      <vt:lpstr>나눔고딕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18</cp:revision>
  <dcterms:created xsi:type="dcterms:W3CDTF">2024-04-30T19:06:36Z</dcterms:created>
  <dcterms:modified xsi:type="dcterms:W3CDTF">2024-04-30T16:55:29Z</dcterms:modified>
</cp:coreProperties>
</file>