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8A_F73A52E4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382" r:id="rId3"/>
    <p:sldId id="385" r:id="rId4"/>
    <p:sldId id="428" r:id="rId5"/>
    <p:sldId id="429" r:id="rId6"/>
    <p:sldId id="431" r:id="rId7"/>
    <p:sldId id="394" r:id="rId8"/>
    <p:sldId id="419" r:id="rId9"/>
    <p:sldId id="420" r:id="rId10"/>
    <p:sldId id="37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B19441-4969-D5FB-B230-CDD58D11FBA1}" name="Daphne Djiakouri" initials="DD" userId="6c09c00ee794744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79AEE-F88A-49EA-874C-A49936C6E68B}" v="273" dt="2024-04-15T12:45:06.480"/>
    <p1510:client id="{4B4CF061-351A-47FF-B003-4B471213C9E3}" v="221" dt="2024-04-15T15:10:10.310"/>
    <p1510:client id="{57BBA31F-ED93-4DD5-BE4F-8033CF3EA85D}" v="53" dt="2024-04-16T13:18:31.518"/>
    <p1510:client id="{5B11F41E-951C-4DF9-96EB-1E79192A88D3}" v="122" dt="2024-04-16T15:50:02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4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8A_F73A52E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6EEB9C-853D-4A44-8C7C-F10AB26C2361}" authorId="{FAB19441-4969-D5FB-B230-CDD58D11FBA1}" created="2024-04-15T15:10:10.310">
    <pc:sldMkLst xmlns:pc="http://schemas.microsoft.com/office/powerpoint/2013/main/command">
      <pc:docMk/>
      <pc:sldMk cId="4147794660" sldId="394"/>
    </pc:sldMkLst>
    <p188:txBody>
      <a:bodyPr/>
      <a:lstStyle/>
      <a:p>
        <a:r>
          <a:rPr lang="en-US"/>
          <a:t>chief officers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378B3-237F-564B-B524-41249DB89955}" type="datetimeFigureOut">
              <a:rPr lang="ca-ES" smtClean="0"/>
              <a:t>16/4/2024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3436-F506-4044-9FCF-21E149099DA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435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1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A_F73A52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ndo-tecnologia-digital-alambre-malla-red_1017-27428">
            <a:extLst>
              <a:ext uri="{FF2B5EF4-FFF2-40B4-BE49-F238E27FC236}">
                <a16:creationId xmlns:a16="http://schemas.microsoft.com/office/drawing/2014/main" xmlns="" id="{C78F3500-D36E-440D-9372-2DED0BC22C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Economia_cmyk-01">
            <a:extLst>
              <a:ext uri="{FF2B5EF4-FFF2-40B4-BE49-F238E27FC236}">
                <a16:creationId xmlns:a16="http://schemas.microsoft.com/office/drawing/2014/main" xmlns="" id="{DD1162F8-AD78-4D37-8B37-3817F1108B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83" y="5548860"/>
            <a:ext cx="2855495" cy="130914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F4A644B3-5D0C-41BA-A06F-2528D42FA5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86221" y="1805936"/>
            <a:ext cx="7164388" cy="1624633"/>
          </a:xfrm>
        </p:spPr>
        <p:txBody>
          <a:bodyPr>
            <a:normAutofit/>
          </a:bodyPr>
          <a:lstStyle/>
          <a:p>
            <a:r>
              <a:rPr lang="es-ES" altLang="es-ES" dirty="0">
                <a:ea typeface="ＭＳ Ｐゴシック"/>
              </a:rPr>
              <a:t>Business </a:t>
            </a:r>
            <a:r>
              <a:rPr lang="es-ES" altLang="es-ES" err="1">
                <a:ea typeface="ＭＳ Ｐゴシック"/>
              </a:rPr>
              <a:t>Analytics</a:t>
            </a:r>
            <a:r>
              <a:rPr lang="es-ES" altLang="es-ES" dirty="0">
                <a:ea typeface="ＭＳ Ｐゴシック"/>
              </a:rPr>
              <a:t/>
            </a:r>
            <a:br>
              <a:rPr lang="es-ES" altLang="es-ES" dirty="0">
                <a:ea typeface="ＭＳ Ｐゴシック"/>
              </a:rPr>
            </a:br>
            <a:r>
              <a:rPr lang="es-ES" altLang="es-ES" sz="2800" err="1">
                <a:ea typeface="ＭＳ Ｐゴシック"/>
                <a:cs typeface="Calibri Light"/>
              </a:rPr>
              <a:t>Dafni</a:t>
            </a:r>
            <a:r>
              <a:rPr lang="es-ES" altLang="es-ES" sz="2800" dirty="0">
                <a:ea typeface="ＭＳ Ｐゴシック"/>
                <a:cs typeface="Calibri Light"/>
              </a:rPr>
              <a:t> </a:t>
            </a:r>
            <a:r>
              <a:rPr lang="es-ES" altLang="es-ES" sz="2800" err="1">
                <a:ea typeface="ＭＳ Ｐゴシック"/>
                <a:cs typeface="Calibri Light"/>
              </a:rPr>
              <a:t>Tziakouri</a:t>
            </a:r>
            <a:r>
              <a:rPr lang="es-ES" altLang="es-ES" sz="2800" dirty="0">
                <a:ea typeface="ＭＳ Ｐゴシック"/>
                <a:cs typeface="Calibri Light"/>
              </a:rPr>
              <a:t>, Gerard Castro - </a:t>
            </a:r>
            <a:r>
              <a:rPr lang="es-ES" sz="2800" dirty="0">
                <a:ea typeface="ＭＳ Ｐゴシック"/>
                <a:cs typeface="Calibri Light"/>
              </a:rPr>
              <a:t>April 2024</a:t>
            </a:r>
            <a:r>
              <a:rPr lang="es-ES" altLang="es-ES" sz="2800" dirty="0">
                <a:ea typeface="ＭＳ Ｐゴシック"/>
                <a:cs typeface="Calibri Light"/>
              </a:rPr>
              <a:t/>
            </a:r>
            <a:br>
              <a:rPr lang="es-ES" altLang="es-ES" sz="2800" dirty="0">
                <a:ea typeface="ＭＳ Ｐゴシック"/>
                <a:cs typeface="Calibri Light"/>
              </a:rPr>
            </a:br>
            <a:endParaRPr lang="es-ES" altLang="es-ES" sz="2200">
              <a:ea typeface="ＭＳ Ｐゴシック" panose="020B0600070205080204" pitchFamily="34" charset="-128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ndo-tecnologia-digital-alambre-malla-red_1017-27428">
            <a:extLst>
              <a:ext uri="{FF2B5EF4-FFF2-40B4-BE49-F238E27FC236}">
                <a16:creationId xmlns:a16="http://schemas.microsoft.com/office/drawing/2014/main" xmlns="" id="{C78F3500-D36E-440D-9372-2DED0BC22C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 descr="Economia_cmyk-01">
            <a:extLst>
              <a:ext uri="{FF2B5EF4-FFF2-40B4-BE49-F238E27FC236}">
                <a16:creationId xmlns:a16="http://schemas.microsoft.com/office/drawing/2014/main" xmlns="" id="{DD1162F8-AD78-4D37-8B37-3817F1108B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83" y="5548860"/>
            <a:ext cx="2855495" cy="130914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F4A644B3-5D0C-41BA-A06F-2528D42FA5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29178" y="1960545"/>
            <a:ext cx="7164388" cy="1470025"/>
          </a:xfrm>
        </p:spPr>
        <p:txBody>
          <a:bodyPr>
            <a:normAutofit fontScale="90000"/>
          </a:bodyPr>
          <a:lstStyle/>
          <a:p>
            <a:r>
              <a:rPr lang="es-ES" altLang="es-ES" dirty="0" err="1">
                <a:ea typeface="ＭＳ Ｐゴシック"/>
              </a:rPr>
              <a:t>Thank</a:t>
            </a:r>
            <a:r>
              <a:rPr lang="es-ES" altLang="es-ES" dirty="0">
                <a:ea typeface="ＭＳ Ｐゴシック"/>
              </a:rPr>
              <a:t> </a:t>
            </a:r>
            <a:r>
              <a:rPr lang="es-ES" altLang="es-ES" dirty="0" err="1">
                <a:ea typeface="ＭＳ Ｐゴシック"/>
              </a:rPr>
              <a:t>You</a:t>
            </a:r>
            <a:r>
              <a:rPr lang="es-ES" altLang="es-ES" dirty="0">
                <a:ea typeface="ＭＳ Ｐゴシック"/>
              </a:rPr>
              <a:t> </a:t>
            </a:r>
            <a:r>
              <a:rPr lang="es-ES" altLang="es-ES" dirty="0" err="1">
                <a:ea typeface="ＭＳ Ｐゴシック"/>
              </a:rPr>
              <a:t>For</a:t>
            </a:r>
            <a:r>
              <a:rPr lang="es-ES" altLang="es-ES" dirty="0">
                <a:ea typeface="ＭＳ Ｐゴシック"/>
              </a:rPr>
              <a:t> </a:t>
            </a:r>
            <a:r>
              <a:rPr lang="es-ES" altLang="es-ES" dirty="0">
                <a:ea typeface="ＭＳ Ｐゴシック"/>
                <a:cs typeface="Calibri Light"/>
              </a:rPr>
              <a:t/>
            </a:r>
            <a:br>
              <a:rPr lang="es-ES" altLang="es-ES" dirty="0">
                <a:ea typeface="ＭＳ Ｐゴシック"/>
                <a:cs typeface="Calibri Light"/>
              </a:rPr>
            </a:br>
            <a:r>
              <a:rPr lang="es-ES" altLang="es-ES" dirty="0" err="1">
                <a:ea typeface="ＭＳ Ｐゴシック"/>
              </a:rPr>
              <a:t>Your</a:t>
            </a:r>
            <a:r>
              <a:rPr lang="es-ES" altLang="es-ES" dirty="0">
                <a:ea typeface="ＭＳ Ｐゴシック"/>
              </a:rPr>
              <a:t> </a:t>
            </a:r>
            <a:r>
              <a:rPr lang="es-ES" altLang="es-ES" dirty="0" err="1">
                <a:ea typeface="ＭＳ Ｐゴシック"/>
              </a:rPr>
              <a:t>Attention</a:t>
            </a:r>
            <a:r>
              <a:rPr lang="es-ES" altLang="es-ES" dirty="0">
                <a:ea typeface="ＭＳ Ｐゴシック"/>
              </a:rPr>
              <a:t>!!</a:t>
            </a:r>
            <a:endParaRPr lang="es-E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014525" y="1280160"/>
            <a:ext cx="6394519" cy="1479550"/>
          </a:xfrm>
        </p:spPr>
        <p:txBody>
          <a:bodyPr>
            <a:normAutofit fontScale="90000"/>
          </a:bodyPr>
          <a:lstStyle/>
          <a:p>
            <a:pPr algn="ctr"/>
            <a:r>
              <a:rPr lang="en-IE" sz="5400" b="1" dirty="0">
                <a:solidFill>
                  <a:srgbClr val="C00000"/>
                </a:solidFill>
              </a:rPr>
              <a:t>Business Case Analysis: </a:t>
            </a:r>
            <a:br>
              <a:rPr lang="en-IE" sz="5400" b="1" dirty="0">
                <a:solidFill>
                  <a:srgbClr val="C00000"/>
                </a:solidFill>
              </a:rPr>
            </a:br>
            <a:r>
              <a:rPr lang="en-IE" sz="5400" b="1" dirty="0">
                <a:solidFill>
                  <a:srgbClr val="C00000"/>
                </a:solidFill>
              </a:rPr>
              <a:t>Dollar Store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AC69AD-B7B1-264C-3FE7-447C799BD342}"/>
              </a:ext>
            </a:extLst>
          </p:cNvPr>
          <p:cNvSpPr txBox="1"/>
          <p:nvPr/>
        </p:nvSpPr>
        <p:spPr>
          <a:xfrm>
            <a:off x="3008758" y="3415311"/>
            <a:ext cx="640323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EDEBE9"/>
            </a:solidFill>
            <a:extLst>
              <a:ext uri="{C807C97D-BFC1-408E-A445-0C87EB9F89A2}">
                <ask:lineSketchStyleProps xmlns:ask="http://schemas.microsoft.com/office/drawing/2018/sketchyshapes" xmlns="" sd="3844312185">
                  <a:custGeom>
                    <a:avLst/>
                    <a:gdLst>
                      <a:gd name="connsiteX0" fmla="*/ 0 w 6403236"/>
                      <a:gd name="connsiteY0" fmla="*/ 0 h 2246769"/>
                      <a:gd name="connsiteX1" fmla="*/ 6403236 w 6403236"/>
                      <a:gd name="connsiteY1" fmla="*/ 0 h 2246769"/>
                      <a:gd name="connsiteX2" fmla="*/ 6403236 w 6403236"/>
                      <a:gd name="connsiteY2" fmla="*/ 2246769 h 2246769"/>
                      <a:gd name="connsiteX3" fmla="*/ 0 w 6403236"/>
                      <a:gd name="connsiteY3" fmla="*/ 2246769 h 2246769"/>
                      <a:gd name="connsiteX4" fmla="*/ 0 w 6403236"/>
                      <a:gd name="connsiteY4" fmla="*/ 0 h 2246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03236" h="2246769" fill="none" extrusionOk="0">
                        <a:moveTo>
                          <a:pt x="0" y="0"/>
                        </a:moveTo>
                        <a:cubicBezTo>
                          <a:pt x="1046682" y="-45246"/>
                          <a:pt x="5146211" y="147712"/>
                          <a:pt x="6403236" y="0"/>
                        </a:cubicBezTo>
                        <a:cubicBezTo>
                          <a:pt x="6496593" y="321941"/>
                          <a:pt x="6277590" y="1144514"/>
                          <a:pt x="6403236" y="2246769"/>
                        </a:cubicBezTo>
                        <a:cubicBezTo>
                          <a:pt x="3503007" y="2262014"/>
                          <a:pt x="1290080" y="2314158"/>
                          <a:pt x="0" y="2246769"/>
                        </a:cubicBezTo>
                        <a:cubicBezTo>
                          <a:pt x="-155930" y="1807705"/>
                          <a:pt x="101352" y="776405"/>
                          <a:pt x="0" y="0"/>
                        </a:cubicBezTo>
                        <a:close/>
                      </a:path>
                      <a:path w="6403236" h="2246769" stroke="0" extrusionOk="0">
                        <a:moveTo>
                          <a:pt x="0" y="0"/>
                        </a:moveTo>
                        <a:cubicBezTo>
                          <a:pt x="2920740" y="-56584"/>
                          <a:pt x="5175003" y="128967"/>
                          <a:pt x="6403236" y="0"/>
                        </a:cubicBezTo>
                        <a:cubicBezTo>
                          <a:pt x="6565757" y="577941"/>
                          <a:pt x="6502739" y="1749118"/>
                          <a:pt x="6403236" y="2246769"/>
                        </a:cubicBezTo>
                        <a:cubicBezTo>
                          <a:pt x="5620887" y="2219735"/>
                          <a:pt x="1478580" y="2270460"/>
                          <a:pt x="0" y="2246769"/>
                        </a:cubicBezTo>
                        <a:cubicBezTo>
                          <a:pt x="158182" y="1124060"/>
                          <a:pt x="12338" y="2665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Calibri"/>
                <a:cs typeface="Calibri"/>
              </a:rPr>
              <a:t>Key Points:</a:t>
            </a:r>
          </a:p>
          <a:p>
            <a:pPr algn="ctr"/>
            <a:r>
              <a:rPr lang="en-US" sz="2800" dirty="0">
                <a:cs typeface="Calibri"/>
              </a:rPr>
              <a:t>Start-up retail store in Bend, Oregon</a:t>
            </a:r>
            <a:endParaRPr lang="en-US" sz="2800">
              <a:ea typeface="Calibri"/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Many good quality products in low prices</a:t>
            </a:r>
            <a:endParaRPr lang="en-US" sz="2800">
              <a:ea typeface="Calibri" panose="020F0502020204030204"/>
              <a:cs typeface="Calibri"/>
            </a:endParaRPr>
          </a:p>
          <a:p>
            <a:pPr algn="ctr"/>
            <a:r>
              <a:rPr lang="en-US" sz="2800" dirty="0">
                <a:cs typeface="Calibri"/>
              </a:rPr>
              <a:t>Owners: Ted Brinkman and Jim Spencer </a:t>
            </a:r>
          </a:p>
          <a:p>
            <a:pPr algn="ctr"/>
            <a:r>
              <a:rPr lang="en-US" sz="2800" dirty="0">
                <a:cs typeface="Calibri"/>
              </a:rPr>
              <a:t>(private investments)</a:t>
            </a:r>
            <a:endParaRPr lang="en-US" sz="2800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9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58015"/>
            <a:ext cx="9144000" cy="1736035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rgbClr val="C00000"/>
                </a:solidFill>
              </a:rPr>
              <a:t>Environment and Enterprise Analysis</a:t>
            </a:r>
          </a:p>
        </p:txBody>
      </p:sp>
    </p:spTree>
    <p:extLst>
      <p:ext uri="{BB962C8B-B14F-4D97-AF65-F5344CB8AC3E}">
        <p14:creationId xmlns:p14="http://schemas.microsoft.com/office/powerpoint/2010/main" val="5020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867" y="111125"/>
            <a:ext cx="10515600" cy="732155"/>
          </a:xfrm>
        </p:spPr>
        <p:txBody>
          <a:bodyPr/>
          <a:lstStyle/>
          <a:p>
            <a:r>
              <a:rPr lang="en-US" altLang="en-US" dirty="0"/>
              <a:t>SWOT Analysis. Dollar Store. CTO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3" y="772272"/>
            <a:ext cx="5606955" cy="6180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STRENGTHS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268913" y="772272"/>
            <a:ext cx="5606956" cy="61806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WEAKNESSES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06114" y="1599798"/>
            <a:ext cx="5606956" cy="214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Small and Adaptable: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to technological changes</a:t>
            </a:r>
            <a:endParaRPr lang="es-ES" sz="20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Customer-Centric Mission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well-positioned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leverage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data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analytics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serve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the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target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costumers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Ownership Structure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owners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actively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involved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allows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agile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decision-making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and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investment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in data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management</a:t>
            </a:r>
            <a:endParaRPr lang="es-ES" sz="2000" dirty="0" err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70449" y="1599798"/>
            <a:ext cx="5606956" cy="2141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Limited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Technological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Integration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lack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advanced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technological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integration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needs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invest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Employee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Training: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all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employees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may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not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be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proficient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using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technological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systems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Data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Quality</a:t>
            </a:r>
            <a:r>
              <a:rPr lang="es-ES" sz="2000" b="1">
                <a:solidFill>
                  <a:schemeClr val="tx1"/>
                </a:solidFill>
                <a:cs typeface="Calibri"/>
              </a:rPr>
              <a:t> Control: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limited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resources</a:t>
            </a:r>
            <a:r>
              <a:rPr lang="es-ES" sz="2000">
                <a:solidFill>
                  <a:schemeClr val="tx1"/>
                </a:solidFill>
                <a:cs typeface="Calibri"/>
              </a:rPr>
              <a:t> and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expertise</a:t>
            </a:r>
            <a:r>
              <a:rPr lang="es-ES" sz="2000">
                <a:solidFill>
                  <a:schemeClr val="tx1"/>
                </a:solidFill>
                <a:cs typeface="Calibri"/>
              </a:rPr>
              <a:t> in data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governance</a:t>
            </a:r>
            <a:r>
              <a:rPr lang="es-ES" sz="2000">
                <a:solidFill>
                  <a:schemeClr val="tx1"/>
                </a:solidFill>
                <a:cs typeface="Calibri"/>
              </a:rPr>
              <a:t> and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quality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assurance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processes</a:t>
            </a:r>
            <a:endParaRPr lang="es-ES" sz="2000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ángulo redondeado 7">
            <a:extLst>
              <a:ext uri="{FF2B5EF4-FFF2-40B4-BE49-F238E27FC236}">
                <a16:creationId xmlns:a16="http://schemas.microsoft.com/office/drawing/2014/main" xmlns="" id="{912727E0-5351-5486-DDF8-C401C06EB4DC}"/>
              </a:ext>
            </a:extLst>
          </p:cNvPr>
          <p:cNvSpPr/>
          <p:nvPr/>
        </p:nvSpPr>
        <p:spPr>
          <a:xfrm>
            <a:off x="6254803" y="3848494"/>
            <a:ext cx="5606955" cy="60395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THREATS</a:t>
            </a:r>
            <a:endParaRPr lang="en-US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xmlns="" id="{788190D1-D22C-E235-C60C-E336F3052CE7}"/>
              </a:ext>
            </a:extLst>
          </p:cNvPr>
          <p:cNvSpPr/>
          <p:nvPr/>
        </p:nvSpPr>
        <p:spPr>
          <a:xfrm>
            <a:off x="395321" y="3848494"/>
            <a:ext cx="5621067" cy="6039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OPPORTUNITES</a:t>
            </a:r>
          </a:p>
        </p:txBody>
      </p:sp>
      <p:sp>
        <p:nvSpPr>
          <p:cNvPr id="6" name="Rectángulo 10">
            <a:extLst>
              <a:ext uri="{FF2B5EF4-FFF2-40B4-BE49-F238E27FC236}">
                <a16:creationId xmlns:a16="http://schemas.microsoft.com/office/drawing/2014/main" xmlns="" id="{A1ECF5AE-D642-9988-AC8F-E136FF617205}"/>
              </a:ext>
            </a:extLst>
          </p:cNvPr>
          <p:cNvSpPr/>
          <p:nvPr/>
        </p:nvSpPr>
        <p:spPr>
          <a:xfrm>
            <a:off x="361940" y="4553098"/>
            <a:ext cx="5693220" cy="2199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E-</a:t>
            </a:r>
            <a:r>
              <a:rPr lang="es-ES" sz="2000" b="1" dirty="0" err="1">
                <a:solidFill>
                  <a:schemeClr val="tx1"/>
                </a:solidFill>
                <a:cs typeface="Calibri"/>
              </a:rPr>
              <a:t>commerce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cs typeface="Calibri"/>
              </a:rPr>
              <a:t>Expansion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 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online sales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platform</a:t>
            </a:r>
            <a:endParaRPr lang="es-ES" sz="20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Big Data Analytics: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insights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into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costumers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preferences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/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buying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behavor</a:t>
            </a:r>
            <a:endParaRPr lang="es-ES" sz="20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dirty="0" err="1">
                <a:solidFill>
                  <a:schemeClr val="tx1"/>
                </a:solidFill>
                <a:cs typeface="Calibri"/>
              </a:rPr>
              <a:t>Supplier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cs typeface="Calibri"/>
              </a:rPr>
              <a:t>Relationships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analyze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suplier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performance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optimize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inventory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levels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improve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suplly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chain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efficiency</a:t>
            </a:r>
            <a:endParaRPr lang="es-ES" sz="2000" dirty="0" err="1">
              <a:solidFill>
                <a:schemeClr val="tx1"/>
              </a:solidFill>
            </a:endParaRPr>
          </a:p>
        </p:txBody>
      </p:sp>
      <p:sp>
        <p:nvSpPr>
          <p:cNvPr id="15" name="Rectángulo 10">
            <a:extLst>
              <a:ext uri="{FF2B5EF4-FFF2-40B4-BE49-F238E27FC236}">
                <a16:creationId xmlns:a16="http://schemas.microsoft.com/office/drawing/2014/main" xmlns="" id="{9220C114-F5EB-50FD-8DC7-F99CE7B8A4EB}"/>
              </a:ext>
            </a:extLst>
          </p:cNvPr>
          <p:cNvSpPr/>
          <p:nvPr/>
        </p:nvSpPr>
        <p:spPr>
          <a:xfrm>
            <a:off x="6275753" y="4540360"/>
            <a:ext cx="5606956" cy="2213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Competition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other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larger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discount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retailers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/ online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marketplaces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dirty="0" err="1">
                <a:solidFill>
                  <a:schemeClr val="tx1"/>
                </a:solidFill>
                <a:cs typeface="Calibri"/>
              </a:rPr>
              <a:t>Technological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b="1" dirty="0" err="1">
                <a:solidFill>
                  <a:schemeClr val="tx1"/>
                </a:solidFill>
                <a:cs typeface="Calibri"/>
              </a:rPr>
              <a:t>Disruption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failure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adapt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in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tech-nological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advancements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or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industry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trends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endParaRPr lang="es-E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/>
                </a:solidFill>
                <a:cs typeface="Calibri"/>
              </a:rPr>
              <a:t>Cybersecurity Risks: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risks in data security and costumer trust</a:t>
            </a:r>
            <a:endParaRPr lang="es-ES" sz="20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4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867" y="111125"/>
            <a:ext cx="10515600" cy="732155"/>
          </a:xfrm>
        </p:spPr>
        <p:txBody>
          <a:bodyPr/>
          <a:lstStyle/>
          <a:p>
            <a:r>
              <a:rPr lang="en-US" altLang="en-US" dirty="0"/>
              <a:t>SWOT Analysis. Dollar Store. COO Analysis.</a:t>
            </a:r>
            <a:endParaRPr lang="ca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09433" y="786383"/>
            <a:ext cx="5610022" cy="5045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STRENGTHS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270752" y="783315"/>
            <a:ext cx="5606956" cy="5076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WEAKNESSES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09432" y="1362187"/>
            <a:ext cx="5606956" cy="2483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s-ES" dirty="0" err="1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Location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Riverway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Mall-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high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foot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trafic</a:t>
            </a:r>
          </a:p>
          <a:p>
            <a:pPr marL="285750" indent="-28575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Diverse 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Product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Range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catering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different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customer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preferences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and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highr-quality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products,enhancing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reputation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for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value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dirty="0" err="1">
                <a:solidFill>
                  <a:schemeClr val="tx1"/>
                </a:solidFill>
                <a:cs typeface="Calibri"/>
              </a:rPr>
              <a:t>Experienced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Management: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effective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leadership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bring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value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company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strategic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decision-making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76811" y="1359048"/>
            <a:ext cx="5606956" cy="2483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Recent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Start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-up: 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lacks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leading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position in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the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market</a:t>
            </a:r>
            <a:endParaRPr lang="es-ES" sz="2000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Limited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Data Management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Integration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hampers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the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company's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ability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leverage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customer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data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for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operational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optimization</a:t>
            </a:r>
            <a:endParaRPr lang="es-ES" sz="20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Training Staff: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all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employees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may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not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be  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proficient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using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technological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sz="2000" dirty="0" err="1">
                <a:solidFill>
                  <a:schemeClr val="tx1"/>
                </a:solidFill>
                <a:cs typeface="Calibri"/>
              </a:rPr>
              <a:t>systems</a:t>
            </a:r>
            <a:endParaRPr lang="es-ES" sz="2000" dirty="0" err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" name="Rectángulo redondeado 7">
            <a:extLst>
              <a:ext uri="{FF2B5EF4-FFF2-40B4-BE49-F238E27FC236}">
                <a16:creationId xmlns:a16="http://schemas.microsoft.com/office/drawing/2014/main" xmlns="" id="{912727E0-5351-5486-DDF8-C401C06EB4DC}"/>
              </a:ext>
            </a:extLst>
          </p:cNvPr>
          <p:cNvSpPr/>
          <p:nvPr/>
        </p:nvSpPr>
        <p:spPr>
          <a:xfrm>
            <a:off x="6265846" y="3914755"/>
            <a:ext cx="5606956" cy="49658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THREATS</a:t>
            </a:r>
            <a:endParaRPr lang="en-US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xmlns="" id="{788190D1-D22C-E235-C60C-E336F3052CE7}"/>
              </a:ext>
            </a:extLst>
          </p:cNvPr>
          <p:cNvSpPr/>
          <p:nvPr/>
        </p:nvSpPr>
        <p:spPr>
          <a:xfrm>
            <a:off x="409433" y="3914755"/>
            <a:ext cx="5610023" cy="4935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OPPORTUNITES</a:t>
            </a:r>
          </a:p>
        </p:txBody>
      </p:sp>
      <p:sp>
        <p:nvSpPr>
          <p:cNvPr id="6" name="Rectángulo 10">
            <a:extLst>
              <a:ext uri="{FF2B5EF4-FFF2-40B4-BE49-F238E27FC236}">
                <a16:creationId xmlns:a16="http://schemas.microsoft.com/office/drawing/2014/main" xmlns="" id="{A1ECF5AE-D642-9988-AC8F-E136FF617205}"/>
              </a:ext>
            </a:extLst>
          </p:cNvPr>
          <p:cNvSpPr/>
          <p:nvPr/>
        </p:nvSpPr>
        <p:spPr>
          <a:xfrm>
            <a:off x="376302" y="4490561"/>
            <a:ext cx="5673216" cy="225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Data-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Driven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Product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Collection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meet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community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needs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and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preferences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Technology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Integration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tech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solutions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for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managment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, sales tracking,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customer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relationship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E-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commerce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Development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online sales,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channels</a:t>
            </a:r>
            <a:endParaRPr lang="es-E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15" name="Rectángulo 10">
            <a:extLst>
              <a:ext uri="{FF2B5EF4-FFF2-40B4-BE49-F238E27FC236}">
                <a16:creationId xmlns:a16="http://schemas.microsoft.com/office/drawing/2014/main" xmlns="" id="{9220C114-F5EB-50FD-8DC7-F99CE7B8A4EB}"/>
              </a:ext>
            </a:extLst>
          </p:cNvPr>
          <p:cNvSpPr/>
          <p:nvPr/>
        </p:nvSpPr>
        <p:spPr>
          <a:xfrm>
            <a:off x="6268876" y="4493894"/>
            <a:ext cx="5606956" cy="225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2000" b="1" dirty="0">
                <a:solidFill>
                  <a:schemeClr val="tx1"/>
                </a:solidFill>
                <a:cs typeface="Calibri"/>
              </a:rPr>
              <a:t>Competitive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Pressures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existing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retail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chains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/online 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Regulator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y</a:t>
            </a:r>
            <a:r>
              <a:rPr lang="es-ES" sz="200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Challenges</a:t>
            </a:r>
            <a:r>
              <a:rPr lang="es-ES" sz="2000" b="1">
                <a:solidFill>
                  <a:schemeClr val="tx1"/>
                </a:solidFill>
                <a:cs typeface="Calibri"/>
              </a:rPr>
              <a:t>: </a:t>
            </a:r>
            <a:r>
              <a:rPr lang="en-US" sz="2000">
                <a:solidFill>
                  <a:schemeClr val="tx1"/>
                </a:solidFill>
                <a:cs typeface="Calibri"/>
              </a:rPr>
              <a:t>changing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regulations-increased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oparational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cost</a:t>
            </a:r>
            <a:endParaRPr lang="es-ES" sz="200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000" b="1" err="1">
                <a:solidFill>
                  <a:schemeClr val="tx1"/>
                </a:solidFill>
                <a:cs typeface="Calibri"/>
              </a:rPr>
              <a:t>Employee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b="1" err="1">
                <a:solidFill>
                  <a:schemeClr val="tx1"/>
                </a:solidFill>
                <a:cs typeface="Calibri"/>
              </a:rPr>
              <a:t>Qualification</a:t>
            </a:r>
            <a:r>
              <a:rPr lang="es-ES" sz="2000" b="1" dirty="0">
                <a:solidFill>
                  <a:schemeClr val="tx1"/>
                </a:solidFill>
                <a:cs typeface="Calibri"/>
              </a:rPr>
              <a:t>: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to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provide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satisfying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customer</a:t>
            </a:r>
            <a:r>
              <a:rPr lang="es-ES" sz="2000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sz="2000" err="1">
                <a:solidFill>
                  <a:schemeClr val="tx1"/>
                </a:solidFill>
                <a:cs typeface="Calibri"/>
              </a:rPr>
              <a:t>experience</a:t>
            </a:r>
            <a:endParaRPr lang="es-ES" sz="20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566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650" y="112082"/>
            <a:ext cx="10515600" cy="787372"/>
          </a:xfrm>
        </p:spPr>
        <p:txBody>
          <a:bodyPr>
            <a:noAutofit/>
          </a:bodyPr>
          <a:lstStyle/>
          <a:p>
            <a:r>
              <a:rPr lang="en-US" altLang="en-US" dirty="0"/>
              <a:t>SWOT Analysis. Dollar Store. CMO Analysis.</a:t>
            </a:r>
            <a:endParaRPr lang="ca-ES">
              <a:cs typeface="Calibri Light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8216" y="757340"/>
            <a:ext cx="5610022" cy="5376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STRENGTHS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6269535" y="754272"/>
            <a:ext cx="5606956" cy="54076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WEAKNESSES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08215" y="1388362"/>
            <a:ext cx="5606956" cy="2251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Diverse customer engagement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 through broad product range &amp; competitive pricing.</a:t>
            </a: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Access to a wealth of data: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transactional &amp; customer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demographic data through in-store purchases. </a:t>
            </a: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Potential digital data streams: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from online interactions (or future e-commerce platforms).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Quickly adaptation: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market demands and tailor offerings based on customer preferences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64628" y="1388362"/>
            <a:ext cx="5606956" cy="2251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Lack of sophisticated data management: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and analytics infrastructure to process and leverage massive data. 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Digital marketing not implemented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 neither integrated with data analytics.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Limited budget: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allocated for immediate development of advanced data analytics capabilities. </a:t>
            </a: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Insufficient personalization: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due to lack of understanding and use of customer data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Rectángulo redondeado 7">
            <a:extLst>
              <a:ext uri="{FF2B5EF4-FFF2-40B4-BE49-F238E27FC236}">
                <a16:creationId xmlns:a16="http://schemas.microsoft.com/office/drawing/2014/main" xmlns="" id="{912727E0-5351-5486-DDF8-C401C06EB4DC}"/>
              </a:ext>
            </a:extLst>
          </p:cNvPr>
          <p:cNvSpPr/>
          <p:nvPr/>
        </p:nvSpPr>
        <p:spPr>
          <a:xfrm>
            <a:off x="6264629" y="3720060"/>
            <a:ext cx="5606956" cy="52971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THREATS</a:t>
            </a:r>
            <a:endParaRPr lang="en-US" dirty="0"/>
          </a:p>
        </p:txBody>
      </p:sp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xmlns="" id="{788190D1-D22C-E235-C60C-E336F3052CE7}"/>
              </a:ext>
            </a:extLst>
          </p:cNvPr>
          <p:cNvSpPr/>
          <p:nvPr/>
        </p:nvSpPr>
        <p:spPr>
          <a:xfrm>
            <a:off x="408216" y="3720060"/>
            <a:ext cx="5610023" cy="52665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OPPORTUNITES</a:t>
            </a:r>
          </a:p>
        </p:txBody>
      </p:sp>
      <p:sp>
        <p:nvSpPr>
          <p:cNvPr id="6" name="Rectángulo 10">
            <a:extLst>
              <a:ext uri="{FF2B5EF4-FFF2-40B4-BE49-F238E27FC236}">
                <a16:creationId xmlns:a16="http://schemas.microsoft.com/office/drawing/2014/main" xmlns="" id="{A1ECF5AE-D642-9988-AC8F-E136FF617205}"/>
              </a:ext>
            </a:extLst>
          </p:cNvPr>
          <p:cNvSpPr/>
          <p:nvPr/>
        </p:nvSpPr>
        <p:spPr>
          <a:xfrm>
            <a:off x="408215" y="4323820"/>
            <a:ext cx="5618862" cy="2489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Investing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 in data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techniques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gain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insights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consumer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behavior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preferences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... </a:t>
            </a:r>
            <a:endParaRPr lang="es-ES" sz="160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Tech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collaboration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build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robust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analytics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foundation</a:t>
            </a:r>
            <a:endParaRPr lang="es-ES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Growing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consumer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expectation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personalized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shopping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experiences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targeted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marketing.  </a:t>
            </a:r>
            <a:endParaRPr lang="es-E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Big data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breakthroughs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advances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in AI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algorithms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allow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large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datasets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be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processed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insights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. </a:t>
            </a:r>
            <a:endParaRPr lang="es-ES" sz="160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Community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events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 as data </a:t>
            </a:r>
            <a:r>
              <a:rPr lang="es-ES" sz="1600" b="1" err="1">
                <a:solidFill>
                  <a:srgbClr val="000000"/>
                </a:solidFill>
                <a:ea typeface="+mn-lt"/>
                <a:cs typeface="+mn-lt"/>
              </a:rPr>
              <a:t>source</a:t>
            </a:r>
            <a:r>
              <a:rPr lang="es-ES" sz="16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gather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qualitative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data,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enhancing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1600" err="1">
                <a:solidFill>
                  <a:srgbClr val="000000"/>
                </a:solidFill>
                <a:ea typeface="+mn-lt"/>
                <a:cs typeface="+mn-lt"/>
              </a:rPr>
              <a:t>quantitative</a:t>
            </a:r>
            <a:r>
              <a:rPr lang="es-ES" sz="1600" dirty="0">
                <a:solidFill>
                  <a:srgbClr val="000000"/>
                </a:solidFill>
                <a:ea typeface="+mn-lt"/>
                <a:cs typeface="+mn-lt"/>
              </a:rPr>
              <a:t> data sets. </a:t>
            </a:r>
            <a:endParaRPr lang="es-ES" sz="1600">
              <a:cs typeface="Calibri" panose="020F0502020204030204"/>
            </a:endParaRPr>
          </a:p>
        </p:txBody>
      </p:sp>
      <p:sp>
        <p:nvSpPr>
          <p:cNvPr id="15" name="Rectángulo 10">
            <a:extLst>
              <a:ext uri="{FF2B5EF4-FFF2-40B4-BE49-F238E27FC236}">
                <a16:creationId xmlns:a16="http://schemas.microsoft.com/office/drawing/2014/main" xmlns="" id="{9220C114-F5EB-50FD-8DC7-F99CE7B8A4EB}"/>
              </a:ext>
            </a:extLst>
          </p:cNvPr>
          <p:cNvSpPr/>
          <p:nvPr/>
        </p:nvSpPr>
        <p:spPr>
          <a:xfrm>
            <a:off x="6264326" y="4287820"/>
            <a:ext cx="5624956" cy="2537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More advanced analytics: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competitors already leveraging advanced analytics, or directly its e-commerce platform</a:t>
            </a:r>
          </a:p>
          <a:p>
            <a:pPr marL="171450" indent="-1714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Privacy issues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potential privacy concerns and regulations could prevent or limit data gathering and usage.</a:t>
            </a:r>
            <a:endParaRPr lang="es-ES" sz="1400">
              <a:solidFill>
                <a:schemeClr val="tx1"/>
              </a:solidFill>
              <a:latin typeface="Calibri"/>
              <a:ea typeface="Verdana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AI-powered loyalty programs: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competitors may already be implementing loyalty programs powered by big data</a:t>
            </a:r>
          </a:p>
          <a:p>
            <a:pPr marL="171450" indent="-1714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Lack of data-driven decision-making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fall behind in creating a personalized experience.</a:t>
            </a:r>
          </a:p>
          <a:p>
            <a:pPr marL="171450" indent="-1714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Customer needs unidentified: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 </a:t>
            </a:r>
            <a:r>
              <a:rPr lang="en-US" sz="1400" dirty="0">
                <a:solidFill>
                  <a:schemeClr val="tx1"/>
                </a:solidFill>
                <a:latin typeface="Calibri"/>
                <a:ea typeface="Verdana"/>
                <a:cs typeface="Arial"/>
              </a:rPr>
              <a:t>due to insufficient data analytics capabilities.</a:t>
            </a:r>
            <a:endParaRPr lang="es-ES" sz="1400">
              <a:solidFill>
                <a:schemeClr val="tx1"/>
              </a:solidFill>
              <a:latin typeface="Calibri"/>
              <a:ea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242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50963"/>
            <a:ext cx="9144000" cy="2387600"/>
          </a:xfrm>
        </p:spPr>
        <p:txBody>
          <a:bodyPr/>
          <a:lstStyle/>
          <a:p>
            <a:r>
              <a:rPr lang="en-IE" b="1" dirty="0">
                <a:solidFill>
                  <a:srgbClr val="C00000"/>
                </a:solidFill>
              </a:rPr>
              <a:t>Strategy Formulation</a:t>
            </a:r>
          </a:p>
        </p:txBody>
      </p:sp>
    </p:spTree>
    <p:extLst>
      <p:ext uri="{BB962C8B-B14F-4D97-AF65-F5344CB8AC3E}">
        <p14:creationId xmlns:p14="http://schemas.microsoft.com/office/powerpoint/2010/main" val="4147794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417" y="111126"/>
            <a:ext cx="10515600" cy="705482"/>
          </a:xfrm>
        </p:spPr>
        <p:txBody>
          <a:bodyPr/>
          <a:lstStyle/>
          <a:p>
            <a:r>
              <a:rPr lang="en-US" altLang="en-US" dirty="0"/>
              <a:t>Strategy Formulation. Dollar Store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387345" y="799879"/>
            <a:ext cx="3698544" cy="7156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CTO </a:t>
            </a:r>
            <a:r>
              <a:rPr lang="es-ES" sz="2800" b="1" dirty="0" err="1"/>
              <a:t>Proposal</a:t>
            </a:r>
            <a:endParaRPr lang="es-ES" sz="2800" b="1" dirty="0"/>
          </a:p>
        </p:txBody>
      </p:sp>
      <p:sp>
        <p:nvSpPr>
          <p:cNvPr id="4" name="Rectángulo 3"/>
          <p:cNvSpPr/>
          <p:nvPr/>
        </p:nvSpPr>
        <p:spPr>
          <a:xfrm>
            <a:off x="387345" y="1583669"/>
            <a:ext cx="3698544" cy="516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solidFill>
                  <a:schemeClr val="tx1"/>
                </a:solidFill>
                <a:cs typeface="Calibri"/>
              </a:rPr>
              <a:t>Implement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Data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Governance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Frameworks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data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managed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eddectivly</a:t>
            </a:r>
            <a:r>
              <a:rPr lang="es-ES" dirty="0">
                <a:solidFill>
                  <a:schemeClr val="tx1"/>
                </a:solidFill>
                <a:cs typeface="Calibri"/>
              </a:rPr>
              <a:t> and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securely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across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the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organaziation</a:t>
            </a:r>
            <a:r>
              <a:rPr lang="es-ES" dirty="0">
                <a:solidFill>
                  <a:schemeClr val="tx1"/>
                </a:solidFill>
                <a:cs typeface="Calibri"/>
              </a:rPr>
              <a:t>. Define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clear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roles-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Policies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for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data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management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access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control and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privacy</a:t>
            </a:r>
          </a:p>
          <a:p>
            <a:pPr marL="285750" indent="-285750">
              <a:buFont typeface="Arial"/>
              <a:buChar char="•"/>
            </a:pPr>
            <a:r>
              <a:rPr lang="es-ES" b="1" dirty="0">
                <a:solidFill>
                  <a:schemeClr val="tx1"/>
                </a:solidFill>
                <a:cs typeface="Calibri"/>
              </a:rPr>
              <a:t>Data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Infrastructure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Cloud-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based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storage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solutions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computing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technologies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high</a:t>
            </a:r>
            <a:r>
              <a:rPr lang="es-ES" dirty="0">
                <a:solidFill>
                  <a:schemeClr val="tx1"/>
                </a:solidFill>
                <a:cs typeface="Calibri"/>
              </a:rPr>
              <a:t>-performance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databases</a:t>
            </a:r>
            <a:endParaRPr lang="es-E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>
                <a:solidFill>
                  <a:schemeClr val="tx1"/>
                </a:solidFill>
                <a:cs typeface="Calibri"/>
              </a:rPr>
              <a:t>Data Security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Measures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implementing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encryption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access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controls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authentication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mechanisms</a:t>
            </a:r>
            <a:endParaRPr lang="es-E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>
                <a:solidFill>
                  <a:schemeClr val="tx1"/>
                </a:solidFill>
                <a:cs typeface="Calibri"/>
              </a:rPr>
              <a:t>Data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regulations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alaign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with</a:t>
            </a:r>
            <a:r>
              <a:rPr lang="es-ES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regulatory</a:t>
            </a:r>
            <a:r>
              <a:rPr lang="es-ES" dirty="0">
                <a:solidFill>
                  <a:schemeClr val="tx1"/>
                </a:solidFill>
                <a:cs typeface="Calibri"/>
              </a:rPr>
              <a:t> mandates,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maintaining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documentation</a:t>
            </a:r>
            <a:r>
              <a:rPr lang="es-ES" dirty="0">
                <a:solidFill>
                  <a:schemeClr val="tx1"/>
                </a:solidFill>
                <a:cs typeface="Calibri"/>
              </a:rPr>
              <a:t> </a:t>
            </a:r>
          </a:p>
          <a:p>
            <a:pPr marL="285750" indent="-285750"/>
            <a:endParaRPr lang="es-E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238289" y="799879"/>
            <a:ext cx="3698544" cy="7156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COO </a:t>
            </a:r>
            <a:r>
              <a:rPr lang="es-ES" sz="2800" b="1" dirty="0" err="1"/>
              <a:t>Proposal</a:t>
            </a:r>
            <a:endParaRPr lang="es-ES" sz="2800" b="1" dirty="0"/>
          </a:p>
        </p:txBody>
      </p:sp>
      <p:sp>
        <p:nvSpPr>
          <p:cNvPr id="6" name="Rectángulo 5"/>
          <p:cNvSpPr/>
          <p:nvPr/>
        </p:nvSpPr>
        <p:spPr>
          <a:xfrm>
            <a:off x="4238289" y="1583669"/>
            <a:ext cx="3698544" cy="516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s-ES" dirty="0" err="1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solidFill>
                  <a:schemeClr val="tx1"/>
                </a:solidFill>
                <a:cs typeface="Calibri"/>
              </a:rPr>
              <a:t>Streamline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Operational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 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Processes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analyzing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existing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workflows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automation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of</a:t>
            </a:r>
            <a:r>
              <a:rPr lang="es-ES" dirty="0">
                <a:solidFill>
                  <a:schemeClr val="tx1"/>
                </a:solidFill>
                <a:cs typeface="Calibri"/>
              </a:rPr>
              <a:t> repetitive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tasks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standardization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of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procedures</a:t>
            </a:r>
            <a:endParaRPr lang="es-E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dirty="0" err="1">
                <a:solidFill>
                  <a:schemeClr val="tx1"/>
                </a:solidFill>
                <a:cs typeface="Calibri"/>
              </a:rPr>
              <a:t>Invest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in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Employee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Training and </a:t>
            </a:r>
            <a:r>
              <a:rPr lang="es-ES" b="1" dirty="0" err="1">
                <a:solidFill>
                  <a:schemeClr val="tx1"/>
                </a:solidFill>
                <a:cs typeface="Calibri"/>
              </a:rPr>
              <a:t>Development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provide</a:t>
            </a:r>
            <a:r>
              <a:rPr lang="es-ES" dirty="0">
                <a:solidFill>
                  <a:schemeClr val="tx1"/>
                </a:solidFill>
                <a:cs typeface="Calibri"/>
              </a:rPr>
              <a:t> training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programs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development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opportunities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career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advancement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dirty="0" err="1">
                <a:solidFill>
                  <a:schemeClr val="tx1"/>
                </a:solidFill>
                <a:cs typeface="Calibri"/>
              </a:rPr>
              <a:t>pathways</a:t>
            </a:r>
            <a:endParaRPr lang="es-E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err="1">
                <a:solidFill>
                  <a:schemeClr val="tx1"/>
                </a:solidFill>
                <a:cs typeface="Calibri"/>
              </a:rPr>
              <a:t>Optimize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tx1"/>
                </a:solidFill>
                <a:cs typeface="Calibri"/>
              </a:rPr>
              <a:t>Supply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tx1"/>
                </a:solidFill>
                <a:cs typeface="Calibri"/>
              </a:rPr>
              <a:t>Chain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Management: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improving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supplier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relationships</a:t>
            </a:r>
            <a:r>
              <a:rPr lang="es-ES" dirty="0">
                <a:solidFill>
                  <a:schemeClr val="tx1"/>
                </a:solidFill>
                <a:cs typeface="Calibri"/>
              </a:rPr>
              <a:t>-SC </a:t>
            </a:r>
            <a:r>
              <a:rPr lang="es-ES" err="1">
                <a:solidFill>
                  <a:schemeClr val="tx1"/>
                </a:solidFill>
                <a:cs typeface="Calibri"/>
              </a:rPr>
              <a:t>management</a:t>
            </a:r>
            <a:r>
              <a:rPr lang="es-ES" dirty="0">
                <a:solidFill>
                  <a:schemeClr val="tx1"/>
                </a:solidFill>
                <a:cs typeface="Calibri"/>
              </a:rPr>
              <a:t> software &amp; data </a:t>
            </a:r>
            <a:r>
              <a:rPr lang="es-ES" err="1">
                <a:solidFill>
                  <a:schemeClr val="tx1"/>
                </a:solidFill>
                <a:cs typeface="Calibri"/>
              </a:rPr>
              <a:t>analytics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can </a:t>
            </a:r>
            <a:r>
              <a:rPr lang="es-ES" err="1">
                <a:solidFill>
                  <a:schemeClr val="tx1"/>
                </a:solidFill>
                <a:cs typeface="Calibri"/>
              </a:rPr>
              <a:t>help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optimize</a:t>
            </a:r>
            <a:r>
              <a:rPr lang="es-ES" dirty="0">
                <a:solidFill>
                  <a:schemeClr val="tx1"/>
                </a:solidFill>
                <a:cs typeface="Calibri"/>
              </a:rPr>
              <a:t> SC </a:t>
            </a:r>
            <a:r>
              <a:rPr lang="es-ES" err="1">
                <a:solidFill>
                  <a:schemeClr val="tx1"/>
                </a:solidFill>
                <a:cs typeface="Calibri"/>
              </a:rPr>
              <a:t>operations</a:t>
            </a:r>
            <a:endParaRPr lang="es-E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b="1" err="1">
                <a:solidFill>
                  <a:schemeClr val="tx1"/>
                </a:solidFill>
                <a:cs typeface="Calibri"/>
              </a:rPr>
              <a:t>Quality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tx1"/>
                </a:solidFill>
                <a:cs typeface="Calibri"/>
              </a:rPr>
              <a:t>Control&amp;Costumer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tx1"/>
                </a:solidFill>
                <a:cs typeface="Calibri"/>
              </a:rPr>
              <a:t>Satisfaction</a:t>
            </a:r>
            <a:r>
              <a:rPr lang="es-ES" b="1" dirty="0">
                <a:solidFill>
                  <a:schemeClr val="tx1"/>
                </a:solidFill>
                <a:cs typeface="Calibri"/>
              </a:rPr>
              <a:t>: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costumer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feedback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err="1">
                <a:solidFill>
                  <a:schemeClr val="tx1"/>
                </a:solidFill>
                <a:cs typeface="Calibri"/>
              </a:rPr>
              <a:t>good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custumer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service</a:t>
            </a:r>
            <a:r>
              <a:rPr lang="es-ES" dirty="0">
                <a:solidFill>
                  <a:schemeClr val="tx1"/>
                </a:solidFill>
                <a:cs typeface="Calibri"/>
              </a:rPr>
              <a:t>, </a:t>
            </a:r>
            <a:r>
              <a:rPr lang="es-ES" err="1">
                <a:solidFill>
                  <a:schemeClr val="tx1"/>
                </a:solidFill>
                <a:cs typeface="Calibri"/>
              </a:rPr>
              <a:t>adressing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costumer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concerns</a:t>
            </a:r>
            <a:r>
              <a:rPr lang="es-ES" dirty="0">
                <a:solidFill>
                  <a:schemeClr val="tx1"/>
                </a:solidFill>
                <a:cs typeface="Calibri"/>
              </a:rPr>
              <a:t> </a:t>
            </a:r>
            <a:r>
              <a:rPr lang="es-ES" err="1">
                <a:solidFill>
                  <a:schemeClr val="tx1"/>
                </a:solidFill>
                <a:cs typeface="Calibri"/>
              </a:rPr>
              <a:t>eddectivly</a:t>
            </a:r>
            <a:endParaRPr lang="es-E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89233" y="799879"/>
            <a:ext cx="3698544" cy="7156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800" b="1" dirty="0"/>
              <a:t>CMO </a:t>
            </a:r>
            <a:r>
              <a:rPr lang="es-ES" sz="2800" b="1" dirty="0" err="1"/>
              <a:t>Proposal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089233" y="1583669"/>
            <a:ext cx="3698544" cy="516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Immediate Investment in New Data Streams: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e.g. with a future e-commerce platform to collect &amp; analyze new data.</a:t>
            </a: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Enhanced Customer Personalization: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marketing messages, product offerings &amp; tailoring, shopping experience</a:t>
            </a: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Compliance and Privacy: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develop a data governance framework to ensure compliance&amp; build  customer trust.</a:t>
            </a: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Continuous Learning and Adaptation: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to adapt marketing strategies based on real-time data &amp; market trends</a:t>
            </a:r>
          </a:p>
        </p:txBody>
      </p:sp>
    </p:spTree>
    <p:extLst>
      <p:ext uri="{BB962C8B-B14F-4D97-AF65-F5344CB8AC3E}">
        <p14:creationId xmlns:p14="http://schemas.microsoft.com/office/powerpoint/2010/main" val="34269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983" y="690"/>
            <a:ext cx="10515600" cy="1325563"/>
          </a:xfrm>
        </p:spPr>
        <p:txBody>
          <a:bodyPr/>
          <a:lstStyle/>
          <a:p>
            <a:r>
              <a:rPr lang="en-US" altLang="en-US" dirty="0"/>
              <a:t>Strategy Formulation. Dollar Store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14695"/>
              </p:ext>
            </p:extLst>
          </p:nvPr>
        </p:nvGraphicFramePr>
        <p:xfrm>
          <a:off x="271220" y="1091338"/>
          <a:ext cx="11688300" cy="5530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901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0612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Motor Factors of Business</a:t>
                      </a:r>
                      <a:r>
                        <a:rPr lang="en-US" baseline="0" noProof="0" dirty="0"/>
                        <a:t> Analytics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Impact in Data Monetization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661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Structured data: more detailed</a:t>
                      </a:r>
                      <a:r>
                        <a:rPr lang="en-US" sz="1400" baseline="0" noProof="0" dirty="0"/>
                        <a:t> transactional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Local Tailoring</a:t>
                      </a:r>
                      <a:r>
                        <a:rPr lang="en-US" sz="15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customizing product offerings &amp; marketing efforts for specific store locations based on local buying patterns </a:t>
                      </a:r>
                      <a:endParaRPr lang="es-ES" sz="15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Seasonal Planning</a:t>
                      </a:r>
                      <a:r>
                        <a:rPr lang="en-US" sz="15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analyzing transactional patterns to optimize inventory for seasonal demand </a:t>
                      </a:r>
                      <a:endParaRPr lang="en-US" sz="15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Dynamic Pricing</a:t>
                      </a:r>
                      <a:r>
                        <a:rPr lang="en-US" sz="15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implementing multidimensional pricing based on demand, customer segment &amp; purchase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905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Unstructured data: various internal data and external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Enhanced Customer Profiling: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shaping detailed customer profiles with preferences by analyzing comments and feedback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Trend Spotting: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Identifying and capitalizing on emerging trends through social media analysis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Social Listening for New Opportunities: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discovering new products or service opportunities by tracking consumer discussions and feedback across various platforms.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6254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Data rate: access to low latency data ("real-time")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Flash Sales and Dynamic Promotions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implementing real-time offers based on current store occupancy or online browsing patterns to incentivize immediate purchases.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Operational Efficiency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adjusting staffing and inventory levels in real-time based on actual sales data.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Customer Experience Personalization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providing personalized shopping experiences by offering recommendations and promotions in real-time based on customer in-store behavior or online navigation patterns.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71452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Predictive analytics: causality, predictors...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Demand Forecasting: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using predictive models to accurately forecast product demand (optimized inventory management)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Personalized Recommendations: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implementing algorithms to suggest products/based on customers' past behavior</a:t>
                      </a:r>
                      <a:endParaRPr lang="es-ES" sz="15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Churn Prevention: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identifying at-risk customers before they leave and offering targeted incentives to retain them, thereby maintaining revenue and reducing acquisition costs.</a:t>
                      </a:r>
                      <a:endParaRPr lang="es-ES" sz="15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•"/>
                      </a:pPr>
                      <a:r>
                        <a:rPr lang="en-US" sz="15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Price Optimization:</a:t>
                      </a: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predicting the price sensitivity of different customer segments and adjusting prices in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Verdana</vt:lpstr>
      <vt:lpstr>Office Theme</vt:lpstr>
      <vt:lpstr>Business Analytics Dafni Tziakouri, Gerard Castro - April 2024 </vt:lpstr>
      <vt:lpstr>Business Case Analysis:  Dollar Store</vt:lpstr>
      <vt:lpstr>Environment and Enterprise Analysis</vt:lpstr>
      <vt:lpstr>SWOT Analysis. Dollar Store. CTO Analysis.</vt:lpstr>
      <vt:lpstr>SWOT Analysis. Dollar Store. COO Analysis.</vt:lpstr>
      <vt:lpstr>SWOT Analysis. Dollar Store. CMO Analysis.</vt:lpstr>
      <vt:lpstr>Strategy Formulation</vt:lpstr>
      <vt:lpstr>Strategy Formulation. Dollar Store</vt:lpstr>
      <vt:lpstr>Strategy Formulation. Dollar Store</vt:lpstr>
      <vt:lpstr>Thank You For  Your Attention!!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/>
  <cp:lastModifiedBy/>
  <cp:revision>1061</cp:revision>
  <dcterms:created xsi:type="dcterms:W3CDTF">2021-02-03T09:38:03Z</dcterms:created>
  <dcterms:modified xsi:type="dcterms:W3CDTF">2024-04-16T15:56:42Z</dcterms:modified>
</cp:coreProperties>
</file>