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rimo" panose="020B0604020202020204" charset="0"/>
      <p:regular r:id="rId19"/>
    </p:embeddedFont>
    <p:embeddedFont>
      <p:font typeface="Codec Pro ExtraBold" panose="020B0604020202020204" charset="0"/>
      <p:regular r:id="rId20"/>
    </p:embeddedFont>
    <p:embeddedFont>
      <p:font typeface="Open Sauce Italics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uce" panose="020B0604020202020204" charset="0"/>
      <p:regular r:id="rId26"/>
    </p:embeddedFont>
    <p:embeddedFont>
      <p:font typeface="Open Sauce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8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ngleizhang/RSPapers/blob/master/16-LLM_for_RS/%5b23.05%5d%20A%20Survey%20on%20Large%20Language%20Models%20for%20Recommendation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24887" y="4196609"/>
            <a:ext cx="116854" cy="3203203"/>
            <a:chOff x="0" y="0"/>
            <a:chExt cx="27891" cy="764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91" cy="764560"/>
            </a:xfrm>
            <a:custGeom>
              <a:avLst/>
              <a:gdLst/>
              <a:ahLst/>
              <a:cxnLst/>
              <a:rect l="l" t="t" r="r" b="b"/>
              <a:pathLst>
                <a:path w="27891" h="764560">
                  <a:moveTo>
                    <a:pt x="0" y="0"/>
                  </a:moveTo>
                  <a:lnTo>
                    <a:pt x="27891" y="0"/>
                  </a:lnTo>
                  <a:lnTo>
                    <a:pt x="27891" y="764560"/>
                  </a:lnTo>
                  <a:lnTo>
                    <a:pt x="0" y="7645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7891" cy="7836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52928" y="6503564"/>
            <a:ext cx="8553855" cy="89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5"/>
              </a:lnSpc>
            </a:pPr>
            <a:r>
              <a:rPr lang="en-US" sz="2689" spc="134">
                <a:solidFill>
                  <a:srgbClr val="1C5739"/>
                </a:solidFill>
                <a:latin typeface="Open Sauce"/>
              </a:rPr>
              <a:t>Madison E. Chester | Dafni Tziakouri</a:t>
            </a:r>
          </a:p>
          <a:p>
            <a:pPr>
              <a:lnSpc>
                <a:spcPts val="3485"/>
              </a:lnSpc>
            </a:pPr>
            <a:r>
              <a:rPr lang="en-US" sz="2489" spc="124">
                <a:solidFill>
                  <a:srgbClr val="1C5739"/>
                </a:solidFill>
                <a:latin typeface="Open Sauce"/>
              </a:rPr>
              <a:t>Recommenders Presentation 2024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2928" y="4244234"/>
            <a:ext cx="10756200" cy="230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6000">
                <a:solidFill>
                  <a:srgbClr val="1C5739"/>
                </a:solidFill>
                <a:latin typeface="Codec Pro ExtraBold"/>
              </a:rPr>
              <a:t>A SURVEY ON LARGE LANGUAGE MODELS FOR RECOMMENDATION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80514" y="383064"/>
            <a:ext cx="17126971" cy="124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8"/>
              </a:lnSpc>
            </a:pPr>
            <a:r>
              <a:rPr lang="en-US" sz="6788" spc="665">
                <a:solidFill>
                  <a:srgbClr val="FFFFFF"/>
                </a:solidFill>
                <a:latin typeface="Codec Pro ExtraBold"/>
              </a:rPr>
              <a:t>Non-Tuning : In-Context Learning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7509370" y="-1456039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6" y="0"/>
                </a:lnTo>
                <a:lnTo>
                  <a:pt x="4116356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63258" y="2934677"/>
            <a:ext cx="4796861" cy="6323623"/>
            <a:chOff x="0" y="0"/>
            <a:chExt cx="1263371" cy="16654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63371" cy="1665481"/>
            </a:xfrm>
            <a:custGeom>
              <a:avLst/>
              <a:gdLst/>
              <a:ahLst/>
              <a:cxnLst/>
              <a:rect l="l" t="t" r="r" b="b"/>
              <a:pathLst>
                <a:path w="1263371" h="1665481">
                  <a:moveTo>
                    <a:pt x="0" y="0"/>
                  </a:moveTo>
                  <a:lnTo>
                    <a:pt x="1263371" y="0"/>
                  </a:lnTo>
                  <a:lnTo>
                    <a:pt x="1263371" y="1665481"/>
                  </a:lnTo>
                  <a:lnTo>
                    <a:pt x="0" y="1665481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1263371" cy="1760731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31">
                  <a:solidFill>
                    <a:srgbClr val="1C5739"/>
                  </a:solidFill>
                  <a:latin typeface="Open Sauce"/>
                </a:rPr>
                <a:t>Improves the recommendation ability of LLMs on most tasks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326869" y="2934677"/>
            <a:ext cx="5338581" cy="6323623"/>
            <a:chOff x="0" y="0"/>
            <a:chExt cx="1406046" cy="16654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06046" cy="1665481"/>
            </a:xfrm>
            <a:custGeom>
              <a:avLst/>
              <a:gdLst/>
              <a:ahLst/>
              <a:cxnLst/>
              <a:rect l="l" t="t" r="r" b="b"/>
              <a:pathLst>
                <a:path w="1406046" h="1665481">
                  <a:moveTo>
                    <a:pt x="0" y="0"/>
                  </a:moveTo>
                  <a:lnTo>
                    <a:pt x="1406046" y="0"/>
                  </a:lnTo>
                  <a:lnTo>
                    <a:pt x="1406046" y="1665481"/>
                  </a:lnTo>
                  <a:lnTo>
                    <a:pt x="0" y="1665481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406046" cy="1732156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algn="ctr">
                <a:lnSpc>
                  <a:spcPts val="4829"/>
                </a:lnSpc>
              </a:pPr>
              <a:r>
                <a:rPr lang="en-US" sz="3499" spc="34">
                  <a:solidFill>
                    <a:srgbClr val="1C5739"/>
                  </a:solidFill>
                  <a:latin typeface="Open Sauce"/>
                </a:rPr>
                <a:t>Demonstration input label-pairs are used to predict the label for an unseen output without additional parameter updates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332200" y="2934677"/>
            <a:ext cx="4922758" cy="6323623"/>
            <a:chOff x="0" y="0"/>
            <a:chExt cx="1296529" cy="16654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96529" cy="1665481"/>
            </a:xfrm>
            <a:custGeom>
              <a:avLst/>
              <a:gdLst/>
              <a:ahLst/>
              <a:cxnLst/>
              <a:rect l="l" t="t" r="r" b="b"/>
              <a:pathLst>
                <a:path w="1296529" h="1665481">
                  <a:moveTo>
                    <a:pt x="0" y="0"/>
                  </a:moveTo>
                  <a:lnTo>
                    <a:pt x="1296529" y="0"/>
                  </a:lnTo>
                  <a:lnTo>
                    <a:pt x="1296529" y="1665481"/>
                  </a:lnTo>
                  <a:lnTo>
                    <a:pt x="0" y="1665481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1296529" cy="1732156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algn="ctr">
                <a:lnSpc>
                  <a:spcPts val="4415"/>
                </a:lnSpc>
              </a:pPr>
              <a:r>
                <a:rPr lang="en-US" sz="3199" spc="31">
                  <a:solidFill>
                    <a:srgbClr val="1C5739"/>
                  </a:solidFill>
                  <a:latin typeface="Open Sauce"/>
                </a:rPr>
                <a:t>Remaining Questions: </a:t>
              </a:r>
            </a:p>
            <a:p>
              <a:pPr algn="ctr">
                <a:lnSpc>
                  <a:spcPts val="4415"/>
                </a:lnSpc>
              </a:pPr>
              <a:r>
                <a:rPr lang="en-US" sz="3199" spc="31">
                  <a:solidFill>
                    <a:srgbClr val="1C5739"/>
                  </a:solidFill>
                  <a:latin typeface="Open Sauce"/>
                </a:rPr>
                <a:t>Selection and Number  Demonstration Examples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3827" y="972190"/>
            <a:ext cx="15220347" cy="1311706"/>
            <a:chOff x="0" y="0"/>
            <a:chExt cx="4008651" cy="3454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8651" cy="345470"/>
            </a:xfrm>
            <a:custGeom>
              <a:avLst/>
              <a:gdLst/>
              <a:ahLst/>
              <a:cxnLst/>
              <a:rect l="l" t="t" r="r" b="b"/>
              <a:pathLst>
                <a:path w="4008651" h="345470">
                  <a:moveTo>
                    <a:pt x="0" y="0"/>
                  </a:moveTo>
                  <a:lnTo>
                    <a:pt x="4008651" y="0"/>
                  </a:lnTo>
                  <a:lnTo>
                    <a:pt x="4008651" y="345470"/>
                  </a:lnTo>
                  <a:lnTo>
                    <a:pt x="0" y="3454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08651" cy="393095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algn="ctr">
                <a:lnSpc>
                  <a:spcPts val="3311"/>
                </a:lnSpc>
              </a:pPr>
              <a:r>
                <a:rPr lang="en-US" sz="2399" spc="23">
                  <a:solidFill>
                    <a:srgbClr val="FFFFFF"/>
                  </a:solidFill>
                  <a:latin typeface="Open Sauce Bold"/>
                </a:rPr>
                <a:t>parameters of LLMs are trained on a specific task, and the LLMs are fine tuned for multiple tasks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26968" y="-806"/>
            <a:ext cx="12138383" cy="138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2"/>
              </a:lnSpc>
            </a:pPr>
            <a:r>
              <a:rPr lang="en-US" sz="7588" spc="743">
                <a:solidFill>
                  <a:srgbClr val="FFFFFF"/>
                </a:solidFill>
                <a:latin typeface="Codec Pro ExtraBold"/>
              </a:rPr>
              <a:t>Tuning 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462143" y="-1832459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6" y="0"/>
                </a:lnTo>
                <a:lnTo>
                  <a:pt x="4116356" y="4116355"/>
                </a:lnTo>
                <a:lnTo>
                  <a:pt x="0" y="41163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26216" y="2342437"/>
            <a:ext cx="4915239" cy="1096401"/>
            <a:chOff x="0" y="0"/>
            <a:chExt cx="1298552" cy="28965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98553" cy="289657"/>
            </a:xfrm>
            <a:custGeom>
              <a:avLst/>
              <a:gdLst/>
              <a:ahLst/>
              <a:cxnLst/>
              <a:rect l="l" t="t" r="r" b="b"/>
              <a:pathLst>
                <a:path w="1298553" h="289657">
                  <a:moveTo>
                    <a:pt x="0" y="0"/>
                  </a:moveTo>
                  <a:lnTo>
                    <a:pt x="1298553" y="0"/>
                  </a:lnTo>
                  <a:lnTo>
                    <a:pt x="1298553" y="289657"/>
                  </a:lnTo>
                  <a:lnTo>
                    <a:pt x="0" y="289657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298552" cy="35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FFFFFF"/>
                  </a:solidFill>
                  <a:latin typeface="Open Sauce Italics"/>
                </a:rPr>
                <a:t>Prompt Tuning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367722" y="2323673"/>
            <a:ext cx="4915239" cy="1115166"/>
            <a:chOff x="0" y="0"/>
            <a:chExt cx="1298552" cy="29461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98553" cy="294615"/>
            </a:xfrm>
            <a:custGeom>
              <a:avLst/>
              <a:gdLst/>
              <a:ahLst/>
              <a:cxnLst/>
              <a:rect l="l" t="t" r="r" b="b"/>
              <a:pathLst>
                <a:path w="1298553" h="294615">
                  <a:moveTo>
                    <a:pt x="0" y="0"/>
                  </a:moveTo>
                  <a:lnTo>
                    <a:pt x="1298553" y="0"/>
                  </a:lnTo>
                  <a:lnTo>
                    <a:pt x="1298553" y="294615"/>
                  </a:lnTo>
                  <a:lnTo>
                    <a:pt x="0" y="29461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1298552" cy="3612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FFFFFF"/>
                  </a:solidFill>
                  <a:latin typeface="Open Sauce Italics"/>
                </a:rPr>
                <a:t>Instruction Tuning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99859" y="3800789"/>
            <a:ext cx="6989970" cy="5915367"/>
            <a:chOff x="0" y="0"/>
            <a:chExt cx="1840980" cy="155795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40980" cy="1557957"/>
            </a:xfrm>
            <a:custGeom>
              <a:avLst/>
              <a:gdLst/>
              <a:ahLst/>
              <a:cxnLst/>
              <a:rect l="l" t="t" r="r" b="b"/>
              <a:pathLst>
                <a:path w="1840980" h="1557957">
                  <a:moveTo>
                    <a:pt x="0" y="0"/>
                  </a:moveTo>
                  <a:lnTo>
                    <a:pt x="1840980" y="0"/>
                  </a:lnTo>
                  <a:lnTo>
                    <a:pt x="1840980" y="1557957"/>
                  </a:lnTo>
                  <a:lnTo>
                    <a:pt x="0" y="155795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840980" cy="1615107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647692" lvl="1" indent="-323846">
                <a:lnSpc>
                  <a:spcPts val="4139"/>
                </a:lnSpc>
                <a:buFont typeface="Arial"/>
                <a:buChar char="•"/>
              </a:pPr>
              <a:r>
                <a:rPr lang="en-US" sz="2999" spc="29">
                  <a:solidFill>
                    <a:srgbClr val="1C5739"/>
                  </a:solidFill>
                  <a:latin typeface="Open Sauce"/>
                </a:rPr>
                <a:t>Input: user/item information and Output: User preference or ratings of items</a:t>
              </a:r>
            </a:p>
            <a:p>
              <a:pPr marL="647692" lvl="1" indent="-323846">
                <a:lnSpc>
                  <a:spcPts val="4139"/>
                </a:lnSpc>
                <a:buFont typeface="Arial"/>
                <a:buChar char="•"/>
              </a:pPr>
              <a:r>
                <a:rPr lang="en-US" sz="2999" spc="29">
                  <a:solidFill>
                    <a:srgbClr val="1C5739"/>
                  </a:solidFill>
                  <a:latin typeface="Open Sauce"/>
                </a:rPr>
                <a:t>Rating predictions require multi-class classification and regression </a:t>
              </a:r>
            </a:p>
            <a:p>
              <a:pPr marL="647692" lvl="1" indent="-323846">
                <a:lnSpc>
                  <a:spcPts val="4139"/>
                </a:lnSpc>
                <a:buFont typeface="Arial"/>
                <a:buChar char="•"/>
              </a:pPr>
              <a:r>
                <a:rPr lang="en-US" sz="2999" spc="29">
                  <a:solidFill>
                    <a:srgbClr val="1C5739"/>
                  </a:solidFill>
                  <a:latin typeface="Open Sauce"/>
                </a:rPr>
                <a:t>LLMs can learn how to recommend but language biases still exist for bottom recommendations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69330" y="3800789"/>
            <a:ext cx="6989970" cy="5915367"/>
            <a:chOff x="0" y="0"/>
            <a:chExt cx="1840980" cy="155795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40980" cy="1557957"/>
            </a:xfrm>
            <a:custGeom>
              <a:avLst/>
              <a:gdLst/>
              <a:ahLst/>
              <a:cxnLst/>
              <a:rect l="l" t="t" r="r" b="b"/>
              <a:pathLst>
                <a:path w="1840980" h="1557957">
                  <a:moveTo>
                    <a:pt x="0" y="0"/>
                  </a:moveTo>
                  <a:lnTo>
                    <a:pt x="1840980" y="0"/>
                  </a:lnTo>
                  <a:lnTo>
                    <a:pt x="1840980" y="1557957"/>
                  </a:lnTo>
                  <a:lnTo>
                    <a:pt x="0" y="155795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840980" cy="1615107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647692" lvl="1" indent="-323846">
                <a:lnSpc>
                  <a:spcPts val="4139"/>
                </a:lnSpc>
                <a:buFont typeface="Arial"/>
                <a:buChar char="•"/>
              </a:pPr>
              <a:r>
                <a:rPr lang="en-US" sz="2999" spc="29">
                  <a:solidFill>
                    <a:srgbClr val="1C5739"/>
                  </a:solidFill>
                  <a:latin typeface="Open Sauce"/>
                </a:rPr>
                <a:t>LLMs can align with human intent </a:t>
              </a:r>
            </a:p>
            <a:p>
              <a:pPr marL="647692" lvl="1" indent="-323846">
                <a:lnSpc>
                  <a:spcPts val="4139"/>
                </a:lnSpc>
                <a:buFont typeface="Arial"/>
                <a:buChar char="•"/>
              </a:pPr>
              <a:r>
                <a:rPr lang="en-US" sz="2999" spc="29">
                  <a:solidFill>
                    <a:srgbClr val="1C5739"/>
                  </a:solidFill>
                  <a:latin typeface="Open Sauce"/>
                </a:rPr>
                <a:t>Models can achieve zero-shot generalization to unseen personalized prompts and new items </a:t>
              </a:r>
            </a:p>
            <a:p>
              <a:pPr marL="647692" lvl="1" indent="-323846">
                <a:lnSpc>
                  <a:spcPts val="4139"/>
                </a:lnSpc>
                <a:buFont typeface="Arial"/>
                <a:buChar char="•"/>
              </a:pPr>
              <a:r>
                <a:rPr lang="en-US" sz="2999" spc="29">
                  <a:solidFill>
                    <a:srgbClr val="1C5739"/>
                  </a:solidFill>
                  <a:latin typeface="Open Sauce"/>
                </a:rPr>
                <a:t>Main tasks include respectively scoring, generation, and retrieval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20347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94705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906570" y="-179518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684946" y="-4188033"/>
            <a:ext cx="7140709" cy="714070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84575" y="3688548"/>
            <a:ext cx="12918850" cy="3600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10"/>
              </a:lnSpc>
            </a:pPr>
            <a:r>
              <a:rPr lang="en-US" sz="10007" spc="980">
                <a:solidFill>
                  <a:srgbClr val="1C5739"/>
                </a:solidFill>
                <a:latin typeface="Codec Pro ExtraBold"/>
              </a:rPr>
              <a:t>FINDINGS &amp; CHALLENGES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117681" y="2502615"/>
            <a:ext cx="47680" cy="6956924"/>
            <a:chOff x="0" y="0"/>
            <a:chExt cx="12569" cy="18339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69" cy="1833976"/>
            </a:xfrm>
            <a:custGeom>
              <a:avLst/>
              <a:gdLst/>
              <a:ahLst/>
              <a:cxnLst/>
              <a:rect l="l" t="t" r="r" b="b"/>
              <a:pathLst>
                <a:path w="12569" h="1833976">
                  <a:moveTo>
                    <a:pt x="0" y="0"/>
                  </a:moveTo>
                  <a:lnTo>
                    <a:pt x="12569" y="0"/>
                  </a:lnTo>
                  <a:lnTo>
                    <a:pt x="12569" y="1833976"/>
                  </a:lnTo>
                  <a:lnTo>
                    <a:pt x="0" y="1833976"/>
                  </a:lnTo>
                  <a:close/>
                </a:path>
              </a:pathLst>
            </a:custGeom>
            <a:solidFill>
              <a:srgbClr val="00924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2569" cy="1853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1938" y="4088183"/>
            <a:ext cx="5795243" cy="446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8761" lvl="1" indent="-309381">
              <a:lnSpc>
                <a:spcPts val="3955"/>
              </a:lnSpc>
              <a:buFont typeface="Arial"/>
              <a:buChar char="•"/>
            </a:pPr>
            <a:r>
              <a:rPr lang="en-US" sz="2865" spc="280">
                <a:solidFill>
                  <a:srgbClr val="231F20"/>
                </a:solidFill>
                <a:latin typeface="Open Sauce"/>
              </a:rPr>
              <a:t>The infromation is stored in textual sequential descriptions</a:t>
            </a:r>
          </a:p>
          <a:p>
            <a:pPr>
              <a:lnSpc>
                <a:spcPts val="3955"/>
              </a:lnSpc>
            </a:pPr>
            <a:endParaRPr lang="en-US" sz="2865" spc="280">
              <a:solidFill>
                <a:srgbClr val="231F20"/>
              </a:solidFill>
              <a:latin typeface="Open Sauce"/>
            </a:endParaRPr>
          </a:p>
          <a:p>
            <a:pPr marL="618761" lvl="1" indent="-309381">
              <a:lnSpc>
                <a:spcPts val="3955"/>
              </a:lnSpc>
              <a:buFont typeface="Arial"/>
              <a:buChar char="•"/>
            </a:pPr>
            <a:r>
              <a:rPr lang="en-US" sz="2865" spc="280">
                <a:solidFill>
                  <a:srgbClr val="231F20"/>
                </a:solidFill>
                <a:latin typeface="Open Sauce"/>
              </a:rPr>
              <a:t>LLMs prioritize the items in the top order</a:t>
            </a:r>
          </a:p>
          <a:p>
            <a:pPr>
              <a:lnSpc>
                <a:spcPts val="3955"/>
              </a:lnSpc>
            </a:pPr>
            <a:endParaRPr lang="en-US" sz="2865" spc="280">
              <a:solidFill>
                <a:srgbClr val="231F20"/>
              </a:solidFill>
              <a:latin typeface="Open Sauce"/>
            </a:endParaRPr>
          </a:p>
          <a:p>
            <a:pPr marL="618761" lvl="1" indent="-309381">
              <a:lnSpc>
                <a:spcPts val="3955"/>
              </a:lnSpc>
              <a:buFont typeface="Arial"/>
              <a:buChar char="•"/>
            </a:pPr>
            <a:r>
              <a:rPr lang="en-US" sz="2865" spc="280">
                <a:solidFill>
                  <a:srgbClr val="231F20"/>
                </a:solidFill>
                <a:latin typeface="Open Sauce"/>
              </a:rPr>
              <a:t>Random sampling-based bootstrapping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51178" y="4127765"/>
            <a:ext cx="5656611" cy="349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809" lvl="1" indent="-309905">
              <a:lnSpc>
                <a:spcPts val="3961"/>
              </a:lnSpc>
              <a:buFont typeface="Arial"/>
              <a:buChar char="•"/>
            </a:pPr>
            <a:r>
              <a:rPr lang="en-US" sz="2870" spc="281">
                <a:solidFill>
                  <a:srgbClr val="231F20"/>
                </a:solidFill>
                <a:latin typeface="Open Sauce"/>
              </a:rPr>
              <a:t>The ranking results of LLMs are influenced by the popularity levels of the candidates</a:t>
            </a:r>
          </a:p>
          <a:p>
            <a:pPr>
              <a:lnSpc>
                <a:spcPts val="3961"/>
              </a:lnSpc>
            </a:pPr>
            <a:endParaRPr lang="en-US" sz="2870" spc="281">
              <a:solidFill>
                <a:srgbClr val="231F20"/>
              </a:solidFill>
              <a:latin typeface="Open Sauce"/>
            </a:endParaRPr>
          </a:p>
          <a:p>
            <a:pPr marL="619809" lvl="1" indent="-309905">
              <a:lnSpc>
                <a:spcPts val="3961"/>
              </a:lnSpc>
              <a:buFont typeface="Arial"/>
              <a:buChar char="•"/>
            </a:pPr>
            <a:r>
              <a:rPr lang="en-US" sz="2870" spc="281">
                <a:solidFill>
                  <a:srgbClr val="231F20"/>
                </a:solidFill>
                <a:latin typeface="Open Sauce"/>
              </a:rPr>
              <a:t>Popular items tend to rank higher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432775" y="4127765"/>
            <a:ext cx="5656611" cy="533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959" lvl="1" indent="-301980">
              <a:lnSpc>
                <a:spcPts val="3860"/>
              </a:lnSpc>
              <a:buFont typeface="Arial"/>
              <a:buChar char="•"/>
            </a:pPr>
            <a:r>
              <a:rPr lang="en-US" sz="2797" spc="274">
                <a:solidFill>
                  <a:srgbClr val="231F20"/>
                </a:solidFill>
                <a:latin typeface="Open Sauce"/>
              </a:rPr>
              <a:t>Fairness issues related to sensitive attributes</a:t>
            </a:r>
          </a:p>
          <a:p>
            <a:pPr>
              <a:lnSpc>
                <a:spcPts val="3860"/>
              </a:lnSpc>
            </a:pPr>
            <a:endParaRPr lang="en-US" sz="2797" spc="274">
              <a:solidFill>
                <a:srgbClr val="231F20"/>
              </a:solidFill>
              <a:latin typeface="Open Sauce"/>
            </a:endParaRPr>
          </a:p>
          <a:p>
            <a:pPr marL="603959" lvl="1" indent="-301980">
              <a:lnSpc>
                <a:spcPts val="3860"/>
              </a:lnSpc>
              <a:buFont typeface="Arial"/>
              <a:buChar char="•"/>
            </a:pPr>
            <a:r>
              <a:rPr lang="en-US" sz="2797" spc="274">
                <a:solidFill>
                  <a:srgbClr val="231F20"/>
                </a:solidFill>
                <a:latin typeface="Open Sauce"/>
              </a:rPr>
              <a:t>Influenced by the training data and the demographics of the individuals</a:t>
            </a:r>
          </a:p>
          <a:p>
            <a:pPr>
              <a:lnSpc>
                <a:spcPts val="3860"/>
              </a:lnSpc>
            </a:pPr>
            <a:endParaRPr lang="en-US" sz="2797" spc="274">
              <a:solidFill>
                <a:srgbClr val="231F20"/>
              </a:solidFill>
              <a:latin typeface="Open Sauce"/>
            </a:endParaRPr>
          </a:p>
          <a:p>
            <a:pPr marL="603959" lvl="1" indent="-301980">
              <a:lnSpc>
                <a:spcPts val="3860"/>
              </a:lnSpc>
              <a:buFont typeface="Arial"/>
              <a:buChar char="•"/>
            </a:pPr>
            <a:r>
              <a:rPr lang="en-US" sz="2797" spc="274">
                <a:solidFill>
                  <a:srgbClr val="231F20"/>
                </a:solidFill>
                <a:latin typeface="Open Sauce"/>
              </a:rPr>
              <a:t>Assume users belong to a specific group (race or gender)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193759" y="2502615"/>
            <a:ext cx="47937" cy="6956924"/>
            <a:chOff x="0" y="0"/>
            <a:chExt cx="12637" cy="183397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637" cy="1833976"/>
            </a:xfrm>
            <a:custGeom>
              <a:avLst/>
              <a:gdLst/>
              <a:ahLst/>
              <a:cxnLst/>
              <a:rect l="l" t="t" r="r" b="b"/>
              <a:pathLst>
                <a:path w="12637" h="1833976">
                  <a:moveTo>
                    <a:pt x="0" y="0"/>
                  </a:moveTo>
                  <a:lnTo>
                    <a:pt x="12637" y="0"/>
                  </a:lnTo>
                  <a:lnTo>
                    <a:pt x="12637" y="1833976"/>
                  </a:lnTo>
                  <a:lnTo>
                    <a:pt x="0" y="1833976"/>
                  </a:lnTo>
                  <a:close/>
                </a:path>
              </a:pathLst>
            </a:custGeom>
            <a:solidFill>
              <a:srgbClr val="00924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12637" cy="1853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926968" y="215329"/>
            <a:ext cx="12138383" cy="138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2"/>
              </a:lnSpc>
            </a:pPr>
            <a:r>
              <a:rPr lang="en-US" sz="7588" spc="743">
                <a:solidFill>
                  <a:srgbClr val="FFFFFF"/>
                </a:solidFill>
                <a:latin typeface="Codec Pro ExtraBold"/>
              </a:rPr>
              <a:t>Model Bias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28151" y="2502615"/>
            <a:ext cx="4930441" cy="1099792"/>
            <a:chOff x="0" y="0"/>
            <a:chExt cx="1298552" cy="28965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98553" cy="289657"/>
            </a:xfrm>
            <a:custGeom>
              <a:avLst/>
              <a:gdLst/>
              <a:ahLst/>
              <a:cxnLst/>
              <a:rect l="l" t="t" r="r" b="b"/>
              <a:pathLst>
                <a:path w="1298553" h="289657">
                  <a:moveTo>
                    <a:pt x="0" y="0"/>
                  </a:moveTo>
                  <a:lnTo>
                    <a:pt x="1298553" y="0"/>
                  </a:lnTo>
                  <a:lnTo>
                    <a:pt x="1298553" y="289657"/>
                  </a:lnTo>
                  <a:lnTo>
                    <a:pt x="0" y="28965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1298552" cy="35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Position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14263" y="2523147"/>
            <a:ext cx="4930441" cy="1099792"/>
            <a:chOff x="0" y="0"/>
            <a:chExt cx="1298552" cy="28965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98553" cy="289657"/>
            </a:xfrm>
            <a:custGeom>
              <a:avLst/>
              <a:gdLst/>
              <a:ahLst/>
              <a:cxnLst/>
              <a:rect l="l" t="t" r="r" b="b"/>
              <a:pathLst>
                <a:path w="1298553" h="289657">
                  <a:moveTo>
                    <a:pt x="0" y="0"/>
                  </a:moveTo>
                  <a:lnTo>
                    <a:pt x="1298553" y="0"/>
                  </a:lnTo>
                  <a:lnTo>
                    <a:pt x="1298553" y="289657"/>
                  </a:lnTo>
                  <a:lnTo>
                    <a:pt x="0" y="28965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1298552" cy="35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Popularity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909664" y="2502615"/>
            <a:ext cx="4930441" cy="1099792"/>
            <a:chOff x="0" y="0"/>
            <a:chExt cx="1298552" cy="28965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98553" cy="289657"/>
            </a:xfrm>
            <a:custGeom>
              <a:avLst/>
              <a:gdLst/>
              <a:ahLst/>
              <a:cxnLst/>
              <a:rect l="l" t="t" r="r" b="b"/>
              <a:pathLst>
                <a:path w="1298553" h="289657">
                  <a:moveTo>
                    <a:pt x="0" y="0"/>
                  </a:moveTo>
                  <a:lnTo>
                    <a:pt x="1298553" y="0"/>
                  </a:lnTo>
                  <a:lnTo>
                    <a:pt x="1298553" y="289657"/>
                  </a:lnTo>
                  <a:lnTo>
                    <a:pt x="0" y="28965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1298552" cy="35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Fairness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215604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347726" y="459939"/>
            <a:ext cx="13867877" cy="966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5239" spc="513">
                <a:solidFill>
                  <a:srgbClr val="FFFFFF"/>
                </a:solidFill>
                <a:latin typeface="Codec Pro ExtraBold"/>
              </a:rPr>
              <a:t>Recommendation Prompt Designing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224610" y="2555790"/>
            <a:ext cx="49901" cy="7369785"/>
            <a:chOff x="0" y="0"/>
            <a:chExt cx="12806" cy="18912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806" cy="1891244"/>
            </a:xfrm>
            <a:custGeom>
              <a:avLst/>
              <a:gdLst/>
              <a:ahLst/>
              <a:cxnLst/>
              <a:rect l="l" t="t" r="r" b="b"/>
              <a:pathLst>
                <a:path w="12806" h="1891244">
                  <a:moveTo>
                    <a:pt x="0" y="0"/>
                  </a:moveTo>
                  <a:lnTo>
                    <a:pt x="12806" y="0"/>
                  </a:lnTo>
                  <a:lnTo>
                    <a:pt x="12806" y="1891244"/>
                  </a:lnTo>
                  <a:lnTo>
                    <a:pt x="0" y="1891244"/>
                  </a:lnTo>
                  <a:close/>
                </a:path>
              </a:pathLst>
            </a:custGeom>
            <a:solidFill>
              <a:srgbClr val="00924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2806" cy="19102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16015" y="4386054"/>
            <a:ext cx="6844562" cy="5539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360" lvl="1" indent="-345680">
              <a:lnSpc>
                <a:spcPts val="4419"/>
              </a:lnSpc>
              <a:buFont typeface="Arial"/>
              <a:buChar char="•"/>
            </a:pPr>
            <a:r>
              <a:rPr lang="en-US" sz="3202" spc="313">
                <a:solidFill>
                  <a:srgbClr val="231F20"/>
                </a:solidFill>
                <a:latin typeface="Open Sauce"/>
              </a:rPr>
              <a:t>LLMs are not using sufficient representation of data</a:t>
            </a:r>
          </a:p>
          <a:p>
            <a:pPr>
              <a:lnSpc>
                <a:spcPts val="4419"/>
              </a:lnSpc>
            </a:pPr>
            <a:endParaRPr lang="en-US" sz="3202" spc="313">
              <a:solidFill>
                <a:srgbClr val="231F20"/>
              </a:solidFill>
              <a:latin typeface="Open Sauce"/>
            </a:endParaRPr>
          </a:p>
          <a:p>
            <a:pPr marL="691360" lvl="1" indent="-345680">
              <a:lnSpc>
                <a:spcPts val="4419"/>
              </a:lnSpc>
              <a:buFont typeface="Arial"/>
              <a:buChar char="•"/>
            </a:pPr>
            <a:r>
              <a:rPr lang="en-US" sz="3202" spc="313">
                <a:solidFill>
                  <a:srgbClr val="231F20"/>
                </a:solidFill>
                <a:latin typeface="Open Sauce"/>
              </a:rPr>
              <a:t>Name to represent items. List of item names to represent users</a:t>
            </a:r>
          </a:p>
          <a:p>
            <a:pPr>
              <a:lnSpc>
                <a:spcPts val="4419"/>
              </a:lnSpc>
            </a:pPr>
            <a:endParaRPr lang="en-US" sz="3202" spc="313">
              <a:solidFill>
                <a:srgbClr val="231F20"/>
              </a:solidFill>
              <a:latin typeface="Open Sauce"/>
            </a:endParaRPr>
          </a:p>
          <a:p>
            <a:pPr marL="691360" lvl="1" indent="-345680">
              <a:lnSpc>
                <a:spcPts val="4419"/>
              </a:lnSpc>
              <a:buFont typeface="Arial"/>
              <a:buChar char="•"/>
            </a:pPr>
            <a:r>
              <a:rPr lang="en-US" sz="3202" spc="313">
                <a:solidFill>
                  <a:srgbClr val="231F20"/>
                </a:solidFill>
                <a:latin typeface="Open Sauce"/>
              </a:rPr>
              <a:t>Challenging to use ID-like features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41311" y="4386054"/>
            <a:ext cx="6884360" cy="606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334" lvl="1" indent="-345667">
              <a:lnSpc>
                <a:spcPts val="4418"/>
              </a:lnSpc>
              <a:buFont typeface="Arial"/>
              <a:buChar char="•"/>
            </a:pPr>
            <a:r>
              <a:rPr lang="en-US" sz="3202" spc="313">
                <a:solidFill>
                  <a:srgbClr val="231F20"/>
                </a:solidFill>
                <a:latin typeface="Open Sauce"/>
              </a:rPr>
              <a:t>Constrain the length of users’ behavioral sequences</a:t>
            </a:r>
          </a:p>
          <a:p>
            <a:pPr>
              <a:lnSpc>
                <a:spcPts val="4418"/>
              </a:lnSpc>
            </a:pPr>
            <a:endParaRPr lang="en-US" sz="3202" spc="313">
              <a:solidFill>
                <a:srgbClr val="231F20"/>
              </a:solidFill>
              <a:latin typeface="Open Sauce"/>
            </a:endParaRPr>
          </a:p>
          <a:p>
            <a:pPr marL="691334" lvl="1" indent="-345667">
              <a:lnSpc>
                <a:spcPts val="4418"/>
              </a:lnSpc>
              <a:buFont typeface="Arial"/>
              <a:buChar char="•"/>
            </a:pPr>
            <a:r>
              <a:rPr lang="en-US" sz="3202" spc="313">
                <a:solidFill>
                  <a:srgbClr val="231F20"/>
                </a:solidFill>
                <a:latin typeface="Open Sauce"/>
              </a:rPr>
              <a:t>Number of candidate items</a:t>
            </a:r>
          </a:p>
          <a:p>
            <a:pPr>
              <a:lnSpc>
                <a:spcPts val="4418"/>
              </a:lnSpc>
            </a:pPr>
            <a:endParaRPr lang="en-US" sz="3202" spc="313">
              <a:solidFill>
                <a:srgbClr val="231F20"/>
              </a:solidFill>
              <a:latin typeface="Open Sauce"/>
            </a:endParaRPr>
          </a:p>
          <a:p>
            <a:pPr marL="691334" lvl="1" indent="-345667">
              <a:lnSpc>
                <a:spcPts val="4418"/>
              </a:lnSpc>
              <a:buFont typeface="Arial"/>
              <a:buChar char="•"/>
            </a:pPr>
            <a:r>
              <a:rPr lang="en-US" sz="3202" spc="313">
                <a:solidFill>
                  <a:srgbClr val="231F20"/>
                </a:solidFill>
                <a:latin typeface="Open Sauce"/>
              </a:rPr>
              <a:t>Selecting representative items from user behavior sequences</a:t>
            </a:r>
          </a:p>
          <a:p>
            <a:pPr>
              <a:lnSpc>
                <a:spcPts val="4418"/>
              </a:lnSpc>
            </a:pPr>
            <a:endParaRPr lang="en-US" sz="3202" spc="313">
              <a:solidFill>
                <a:srgbClr val="231F20"/>
              </a:solidFill>
              <a:latin typeface="Open Sauce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2273076" y="2555790"/>
            <a:ext cx="4930441" cy="1333869"/>
            <a:chOff x="0" y="0"/>
            <a:chExt cx="1298552" cy="3513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8553" cy="351307"/>
            </a:xfrm>
            <a:custGeom>
              <a:avLst/>
              <a:gdLst/>
              <a:ahLst/>
              <a:cxnLst/>
              <a:rect l="l" t="t" r="r" b="b"/>
              <a:pathLst>
                <a:path w="1298553" h="351307">
                  <a:moveTo>
                    <a:pt x="0" y="0"/>
                  </a:moveTo>
                  <a:lnTo>
                    <a:pt x="1298553" y="0"/>
                  </a:lnTo>
                  <a:lnTo>
                    <a:pt x="1298553" y="351307"/>
                  </a:lnTo>
                  <a:lnTo>
                    <a:pt x="0" y="35130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1298552" cy="417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User/Item Representation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339914" y="2536269"/>
            <a:ext cx="4930441" cy="1333869"/>
            <a:chOff x="0" y="0"/>
            <a:chExt cx="1298552" cy="3513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8553" cy="351307"/>
            </a:xfrm>
            <a:custGeom>
              <a:avLst/>
              <a:gdLst/>
              <a:ahLst/>
              <a:cxnLst/>
              <a:rect l="l" t="t" r="r" b="b"/>
              <a:pathLst>
                <a:path w="1298553" h="351307">
                  <a:moveTo>
                    <a:pt x="0" y="0"/>
                  </a:moveTo>
                  <a:lnTo>
                    <a:pt x="1298553" y="0"/>
                  </a:lnTo>
                  <a:lnTo>
                    <a:pt x="1298553" y="351307"/>
                  </a:lnTo>
                  <a:lnTo>
                    <a:pt x="0" y="35130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1298552" cy="417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Limited Context Length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26968" y="215329"/>
            <a:ext cx="12138383" cy="138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2"/>
              </a:lnSpc>
            </a:pPr>
            <a:r>
              <a:rPr lang="en-US" sz="7588" spc="743">
                <a:solidFill>
                  <a:srgbClr val="FFFFFF"/>
                </a:solidFill>
                <a:latin typeface="Codec Pro ExtraBold"/>
              </a:rPr>
              <a:t>Promising Ability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3708" y="4074490"/>
            <a:ext cx="7437101" cy="5646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2661" lvl="1" indent="-351331">
              <a:lnSpc>
                <a:spcPts val="4491"/>
              </a:lnSpc>
              <a:buFont typeface="Arial"/>
              <a:buChar char="•"/>
            </a:pPr>
            <a:r>
              <a:rPr lang="en-US" sz="3254" spc="318">
                <a:solidFill>
                  <a:srgbClr val="231F20"/>
                </a:solidFill>
                <a:latin typeface="Open Sauce"/>
              </a:rPr>
              <a:t>Few-shot learning does not change the parameters of LLMs</a:t>
            </a:r>
          </a:p>
          <a:p>
            <a:pPr>
              <a:lnSpc>
                <a:spcPts val="4491"/>
              </a:lnSpc>
            </a:pPr>
            <a:endParaRPr lang="en-US" sz="3254" spc="318">
              <a:solidFill>
                <a:srgbClr val="231F20"/>
              </a:solidFill>
              <a:latin typeface="Open Sauce"/>
            </a:endParaRPr>
          </a:p>
          <a:p>
            <a:pPr marL="702661" lvl="1" indent="-351331">
              <a:lnSpc>
                <a:spcPts val="4491"/>
              </a:lnSpc>
              <a:buFont typeface="Arial"/>
              <a:buChar char="•"/>
            </a:pPr>
            <a:r>
              <a:rPr lang="en-US" sz="3254" spc="318">
                <a:solidFill>
                  <a:srgbClr val="231F20"/>
                </a:solidFill>
                <a:latin typeface="Open Sauce"/>
              </a:rPr>
              <a:t>Reduce the cold-start problem with limited data</a:t>
            </a:r>
          </a:p>
          <a:p>
            <a:pPr>
              <a:lnSpc>
                <a:spcPts val="4491"/>
              </a:lnSpc>
            </a:pPr>
            <a:endParaRPr lang="en-US" sz="3254" spc="318">
              <a:solidFill>
                <a:srgbClr val="231F20"/>
              </a:solidFill>
              <a:latin typeface="Open Sauce"/>
            </a:endParaRPr>
          </a:p>
          <a:p>
            <a:pPr marL="702661" lvl="1" indent="-351331">
              <a:lnSpc>
                <a:spcPts val="4491"/>
              </a:lnSpc>
              <a:buFont typeface="Arial"/>
              <a:buChar char="•"/>
            </a:pPr>
            <a:r>
              <a:rPr lang="en-US" sz="3254" spc="318">
                <a:solidFill>
                  <a:srgbClr val="231F20"/>
                </a:solidFill>
                <a:latin typeface="Open Sauce"/>
              </a:rPr>
              <a:t>Guidance in selecting representative demonstration examples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29558" y="4074490"/>
            <a:ext cx="7437101" cy="560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2661" lvl="1" indent="-351330">
              <a:lnSpc>
                <a:spcPts val="4491"/>
              </a:lnSpc>
              <a:buFont typeface="Arial"/>
              <a:buChar char="•"/>
            </a:pPr>
            <a:r>
              <a:rPr lang="en-US" sz="3254" spc="318">
                <a:solidFill>
                  <a:srgbClr val="231F20"/>
                </a:solidFill>
                <a:latin typeface="Open Sauce"/>
              </a:rPr>
              <a:t>LLMs have a remarkable ability for natural language generation</a:t>
            </a:r>
          </a:p>
          <a:p>
            <a:pPr>
              <a:lnSpc>
                <a:spcPts val="4491"/>
              </a:lnSpc>
            </a:pPr>
            <a:endParaRPr lang="en-US" sz="3254" spc="318">
              <a:solidFill>
                <a:srgbClr val="231F20"/>
              </a:solidFill>
              <a:latin typeface="Open Sauce"/>
            </a:endParaRPr>
          </a:p>
          <a:p>
            <a:pPr marL="702661" lvl="1" indent="-351330">
              <a:lnSpc>
                <a:spcPts val="4491"/>
              </a:lnSpc>
              <a:buFont typeface="Arial"/>
              <a:buChar char="•"/>
            </a:pPr>
            <a:r>
              <a:rPr lang="en-US" sz="3254" spc="318">
                <a:solidFill>
                  <a:srgbClr val="231F20"/>
                </a:solidFill>
                <a:latin typeface="Open Sauce"/>
              </a:rPr>
              <a:t>ChatGPT performs better than supervised traditional methods</a:t>
            </a:r>
          </a:p>
          <a:p>
            <a:pPr>
              <a:lnSpc>
                <a:spcPts val="4491"/>
              </a:lnSpc>
            </a:pPr>
            <a:endParaRPr lang="en-US" sz="3254" spc="318">
              <a:solidFill>
                <a:srgbClr val="231F20"/>
              </a:solidFill>
              <a:latin typeface="Open Sauce"/>
            </a:endParaRPr>
          </a:p>
          <a:p>
            <a:pPr marL="702661" lvl="1" indent="-351330">
              <a:lnSpc>
                <a:spcPts val="4491"/>
              </a:lnSpc>
              <a:buFont typeface="Arial"/>
              <a:buChar char="•"/>
            </a:pPr>
            <a:r>
              <a:rPr lang="en-US" sz="3254" spc="318">
                <a:solidFill>
                  <a:srgbClr val="231F20"/>
                </a:solidFill>
                <a:latin typeface="Open Sauce"/>
              </a:rPr>
              <a:t>Promising performance in explainable Rec from LLMs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002524" y="2483346"/>
            <a:ext cx="47625" cy="7237313"/>
            <a:chOff x="0" y="0"/>
            <a:chExt cx="12025" cy="18273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025" cy="1827310"/>
            </a:xfrm>
            <a:custGeom>
              <a:avLst/>
              <a:gdLst/>
              <a:ahLst/>
              <a:cxnLst/>
              <a:rect l="l" t="t" r="r" b="b"/>
              <a:pathLst>
                <a:path w="12025" h="1827310">
                  <a:moveTo>
                    <a:pt x="0" y="0"/>
                  </a:moveTo>
                  <a:lnTo>
                    <a:pt x="12025" y="0"/>
                  </a:lnTo>
                  <a:lnTo>
                    <a:pt x="12025" y="1827310"/>
                  </a:lnTo>
                  <a:lnTo>
                    <a:pt x="0" y="1827310"/>
                  </a:lnTo>
                  <a:close/>
                </a:path>
              </a:pathLst>
            </a:custGeom>
            <a:solidFill>
              <a:srgbClr val="00924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12025" cy="1846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37671" y="2483346"/>
            <a:ext cx="4930441" cy="1333869"/>
            <a:chOff x="0" y="0"/>
            <a:chExt cx="1298552" cy="3513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8553" cy="351307"/>
            </a:xfrm>
            <a:custGeom>
              <a:avLst/>
              <a:gdLst/>
              <a:ahLst/>
              <a:cxnLst/>
              <a:rect l="l" t="t" r="r" b="b"/>
              <a:pathLst>
                <a:path w="1298553" h="351307">
                  <a:moveTo>
                    <a:pt x="0" y="0"/>
                  </a:moveTo>
                  <a:lnTo>
                    <a:pt x="1298553" y="0"/>
                  </a:lnTo>
                  <a:lnTo>
                    <a:pt x="1298553" y="351307"/>
                  </a:lnTo>
                  <a:lnTo>
                    <a:pt x="0" y="35130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1298552" cy="417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Zero/Few-shot Recommendation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282887" y="2483346"/>
            <a:ext cx="4930441" cy="1333869"/>
            <a:chOff x="0" y="0"/>
            <a:chExt cx="1298552" cy="3513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8553" cy="351307"/>
            </a:xfrm>
            <a:custGeom>
              <a:avLst/>
              <a:gdLst/>
              <a:ahLst/>
              <a:cxnLst/>
              <a:rect l="l" t="t" r="r" b="b"/>
              <a:pathLst>
                <a:path w="1298553" h="351307">
                  <a:moveTo>
                    <a:pt x="0" y="0"/>
                  </a:moveTo>
                  <a:lnTo>
                    <a:pt x="1298553" y="0"/>
                  </a:lnTo>
                  <a:lnTo>
                    <a:pt x="1298553" y="351307"/>
                  </a:lnTo>
                  <a:lnTo>
                    <a:pt x="0" y="35130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1298552" cy="417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Explainable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74808" y="168231"/>
            <a:ext cx="12138383" cy="138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2"/>
              </a:lnSpc>
            </a:pPr>
            <a:r>
              <a:rPr lang="en-US" sz="7588" spc="743">
                <a:solidFill>
                  <a:srgbClr val="FFFFFF"/>
                </a:solidFill>
                <a:latin typeface="Codec Pro ExtraBold"/>
              </a:rPr>
              <a:t>Evaluation Issues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050277" y="2518925"/>
            <a:ext cx="47625" cy="7427189"/>
            <a:chOff x="0" y="0"/>
            <a:chExt cx="12543" cy="19561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43" cy="1956132"/>
            </a:xfrm>
            <a:custGeom>
              <a:avLst/>
              <a:gdLst/>
              <a:ahLst/>
              <a:cxnLst/>
              <a:rect l="l" t="t" r="r" b="b"/>
              <a:pathLst>
                <a:path w="12543" h="1956132">
                  <a:moveTo>
                    <a:pt x="0" y="0"/>
                  </a:moveTo>
                  <a:lnTo>
                    <a:pt x="12543" y="0"/>
                  </a:lnTo>
                  <a:lnTo>
                    <a:pt x="12543" y="1956132"/>
                  </a:lnTo>
                  <a:lnTo>
                    <a:pt x="0" y="1956132"/>
                  </a:lnTo>
                  <a:close/>
                </a:path>
              </a:pathLst>
            </a:custGeom>
            <a:solidFill>
              <a:srgbClr val="00924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2543" cy="1975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250141" y="4123672"/>
            <a:ext cx="5661858" cy="436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LLMs have strong generative capabilities</a:t>
            </a:r>
          </a:p>
          <a:p>
            <a:pPr>
              <a:lnSpc>
                <a:spcPts val="3863"/>
              </a:lnSpc>
            </a:pPr>
            <a:endParaRPr lang="en-US" sz="2799" spc="274">
              <a:solidFill>
                <a:srgbClr val="231F20"/>
              </a:solidFill>
              <a:latin typeface="Open Sauce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Generate items that have never appeared in the historical data</a:t>
            </a:r>
          </a:p>
          <a:p>
            <a:pPr>
              <a:lnSpc>
                <a:spcPts val="3863"/>
              </a:lnSpc>
            </a:pPr>
            <a:endParaRPr lang="en-US" sz="2799" spc="274">
              <a:solidFill>
                <a:srgbClr val="231F20"/>
              </a:solidFill>
              <a:latin typeface="Open Sauce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Still not any possible solution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7934" y="4123672"/>
            <a:ext cx="5661858" cy="485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LLMs may not follow the desired output format</a:t>
            </a:r>
          </a:p>
          <a:p>
            <a:pPr>
              <a:lnSpc>
                <a:spcPts val="3863"/>
              </a:lnSpc>
            </a:pPr>
            <a:endParaRPr lang="en-US" sz="2799" spc="274">
              <a:solidFill>
                <a:srgbClr val="231F20"/>
              </a:solidFill>
              <a:latin typeface="Open Sauce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Answers in different formats or refuses to answer </a:t>
            </a:r>
          </a:p>
          <a:p>
            <a:pPr>
              <a:lnSpc>
                <a:spcPts val="3863"/>
              </a:lnSpc>
            </a:pPr>
            <a:endParaRPr lang="en-US" sz="2799" spc="274">
              <a:solidFill>
                <a:srgbClr val="231F20"/>
              </a:solidFill>
              <a:latin typeface="Open Sauce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Crucial to find a solution in controlling the output of LLMs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12280" y="4123672"/>
            <a:ext cx="5661858" cy="582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MovieLens, Amazon Books, etc.</a:t>
            </a:r>
          </a:p>
          <a:p>
            <a:pPr>
              <a:lnSpc>
                <a:spcPts val="3863"/>
              </a:lnSpc>
            </a:pPr>
            <a:endParaRPr lang="en-US" sz="2799" spc="274">
              <a:solidFill>
                <a:srgbClr val="231F20"/>
              </a:solidFill>
              <a:latin typeface="Open Sauce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Relatively small in scale, may not reflect the Rec capability of LLMs</a:t>
            </a:r>
          </a:p>
          <a:p>
            <a:pPr>
              <a:lnSpc>
                <a:spcPts val="3863"/>
              </a:lnSpc>
            </a:pPr>
            <a:endParaRPr lang="en-US" sz="2799" spc="274">
              <a:solidFill>
                <a:srgbClr val="231F20"/>
              </a:solidFill>
              <a:latin typeface="Open Sauce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Related information in the pre-training data</a:t>
            </a:r>
          </a:p>
          <a:p>
            <a:pPr>
              <a:lnSpc>
                <a:spcPts val="3863"/>
              </a:lnSpc>
            </a:pPr>
            <a:endParaRPr lang="en-US" sz="2799" spc="274">
              <a:solidFill>
                <a:srgbClr val="231F20"/>
              </a:solidFill>
              <a:latin typeface="Open Sauce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Open Sauce"/>
              </a:rPr>
              <a:t>Introduce bias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088100" y="2518925"/>
            <a:ext cx="47955" cy="7427189"/>
            <a:chOff x="0" y="0"/>
            <a:chExt cx="12630" cy="19561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630" cy="1956132"/>
            </a:xfrm>
            <a:custGeom>
              <a:avLst/>
              <a:gdLst/>
              <a:ahLst/>
              <a:cxnLst/>
              <a:rect l="l" t="t" r="r" b="b"/>
              <a:pathLst>
                <a:path w="12630" h="1956132">
                  <a:moveTo>
                    <a:pt x="0" y="0"/>
                  </a:moveTo>
                  <a:lnTo>
                    <a:pt x="12630" y="0"/>
                  </a:lnTo>
                  <a:lnTo>
                    <a:pt x="12630" y="1956132"/>
                  </a:lnTo>
                  <a:lnTo>
                    <a:pt x="0" y="1956132"/>
                  </a:lnTo>
                  <a:close/>
                </a:path>
              </a:pathLst>
            </a:custGeom>
            <a:solidFill>
              <a:srgbClr val="00924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12630" cy="1975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73643" y="2518925"/>
            <a:ext cx="4930441" cy="1333869"/>
            <a:chOff x="0" y="0"/>
            <a:chExt cx="1298552" cy="35130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98553" cy="351307"/>
            </a:xfrm>
            <a:custGeom>
              <a:avLst/>
              <a:gdLst/>
              <a:ahLst/>
              <a:cxnLst/>
              <a:rect l="l" t="t" r="r" b="b"/>
              <a:pathLst>
                <a:path w="1298553" h="351307">
                  <a:moveTo>
                    <a:pt x="0" y="0"/>
                  </a:moveTo>
                  <a:lnTo>
                    <a:pt x="1298553" y="0"/>
                  </a:lnTo>
                  <a:lnTo>
                    <a:pt x="1298553" y="351307"/>
                  </a:lnTo>
                  <a:lnTo>
                    <a:pt x="0" y="35130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1298552" cy="417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Generation Controlling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615689" y="2518925"/>
            <a:ext cx="4930441" cy="1333869"/>
            <a:chOff x="0" y="0"/>
            <a:chExt cx="1298552" cy="35130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98553" cy="351307"/>
            </a:xfrm>
            <a:custGeom>
              <a:avLst/>
              <a:gdLst/>
              <a:ahLst/>
              <a:cxnLst/>
              <a:rect l="l" t="t" r="r" b="b"/>
              <a:pathLst>
                <a:path w="1298553" h="351307">
                  <a:moveTo>
                    <a:pt x="0" y="0"/>
                  </a:moveTo>
                  <a:lnTo>
                    <a:pt x="1298553" y="0"/>
                  </a:lnTo>
                  <a:lnTo>
                    <a:pt x="1298553" y="351307"/>
                  </a:lnTo>
                  <a:lnTo>
                    <a:pt x="0" y="35130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1298552" cy="417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4"/>
                </a:lnSpc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Evaluation </a:t>
              </a:r>
            </a:p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criteria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683916" y="2518925"/>
            <a:ext cx="4930441" cy="1333869"/>
            <a:chOff x="0" y="0"/>
            <a:chExt cx="1298552" cy="351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98553" cy="351307"/>
            </a:xfrm>
            <a:custGeom>
              <a:avLst/>
              <a:gdLst/>
              <a:ahLst/>
              <a:cxnLst/>
              <a:rect l="l" t="t" r="r" b="b"/>
              <a:pathLst>
                <a:path w="1298553" h="351307">
                  <a:moveTo>
                    <a:pt x="0" y="0"/>
                  </a:moveTo>
                  <a:lnTo>
                    <a:pt x="1298553" y="0"/>
                  </a:lnTo>
                  <a:lnTo>
                    <a:pt x="1298553" y="351307"/>
                  </a:lnTo>
                  <a:lnTo>
                    <a:pt x="0" y="35130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1298552" cy="417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000000"/>
                  </a:solidFill>
                  <a:latin typeface="Open Sauce Bold"/>
                </a:rPr>
                <a:t>Datasets 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98489" y="4227993"/>
            <a:ext cx="12903297" cy="2262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50"/>
              </a:lnSpc>
            </a:pPr>
            <a:r>
              <a:rPr lang="en-US" sz="8763" spc="946">
                <a:solidFill>
                  <a:srgbClr val="231F20"/>
                </a:solidFill>
                <a:latin typeface="Codec Pro ExtraBold"/>
              </a:rPr>
              <a:t>THANK YOU FOR YOUR ATTENTION!</a:t>
            </a:r>
          </a:p>
        </p:txBody>
      </p:sp>
      <p:grpSp>
        <p:nvGrpSpPr>
          <p:cNvPr id="4" name="Group 4"/>
          <p:cNvGrpSpPr/>
          <p:nvPr/>
        </p:nvGrpSpPr>
        <p:grpSpPr>
          <a:xfrm rot="826432">
            <a:off x="-18353104" y="-3567159"/>
            <a:ext cx="21026341" cy="12831921"/>
            <a:chOff x="0" y="0"/>
            <a:chExt cx="5537802" cy="337960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773821">
            <a:off x="3741572" y="-4834013"/>
            <a:ext cx="313833" cy="8482349"/>
            <a:chOff x="0" y="0"/>
            <a:chExt cx="82656" cy="223403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03405" y="3924176"/>
            <a:ext cx="1400485" cy="4514122"/>
            <a:chOff x="0" y="0"/>
            <a:chExt cx="368852" cy="11889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852" cy="1188905"/>
            </a:xfrm>
            <a:custGeom>
              <a:avLst/>
              <a:gdLst/>
              <a:ahLst/>
              <a:cxnLst/>
              <a:rect l="l" t="t" r="r" b="b"/>
              <a:pathLst>
                <a:path w="368852" h="1188905">
                  <a:moveTo>
                    <a:pt x="0" y="0"/>
                  </a:moveTo>
                  <a:lnTo>
                    <a:pt x="368852" y="0"/>
                  </a:lnTo>
                  <a:lnTo>
                    <a:pt x="368852" y="1188905"/>
                  </a:lnTo>
                  <a:lnTo>
                    <a:pt x="0" y="1188905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68852" cy="1207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839928" y="1212411"/>
            <a:ext cx="5952366" cy="7683793"/>
          </a:xfrm>
          <a:custGeom>
            <a:avLst/>
            <a:gdLst/>
            <a:ahLst/>
            <a:cxnLst/>
            <a:rect l="l" t="t" r="r" b="b"/>
            <a:pathLst>
              <a:path w="5952366" h="7683793">
                <a:moveTo>
                  <a:pt x="0" y="0"/>
                </a:moveTo>
                <a:lnTo>
                  <a:pt x="5952366" y="0"/>
                </a:lnTo>
                <a:lnTo>
                  <a:pt x="5952366" y="7683794"/>
                </a:lnTo>
                <a:lnTo>
                  <a:pt x="0" y="7683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2403405" y="1785672"/>
            <a:ext cx="5661991" cy="1415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82"/>
              </a:lnSpc>
            </a:pPr>
            <a:r>
              <a:rPr lang="en-US" sz="7668" spc="751">
                <a:solidFill>
                  <a:srgbClr val="231F20"/>
                </a:solidFill>
                <a:latin typeface="Codec Pro ExtraBold"/>
              </a:rPr>
              <a:t>Content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15437" y="4190514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15437" y="4987633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15437" y="5868790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15437" y="6665909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35038" y="7458286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91515" y="4355616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LLMs &amp; Advantages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91515" y="6030991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Generative LLMs for RecSys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91515" y="762048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Challenges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91515" y="5149834"/>
            <a:ext cx="637216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Discriminative LLMs for RecSys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91515" y="6821014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Findings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839928" y="9026939"/>
            <a:ext cx="5952366" cy="704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30"/>
              </a:lnSpc>
            </a:pPr>
            <a:r>
              <a:rPr lang="en-US" sz="1307" u="sng">
                <a:solidFill>
                  <a:srgbClr val="000000"/>
                </a:solidFill>
                <a:latin typeface="Arimo"/>
                <a:hlinkClick r:id="rId3" tooltip="https://github.com/hongleizhang/RSPapers/blob/master/16-LLM_for_RS/%5B23.05%5D%20A%20Survey%20on%20Large%20Language%20Models%20for%20Recommendation.pdf"/>
              </a:rPr>
              <a:t>https://github.com/hongleizhang/RSPapers/blob/master/16LLM_for_RS/%5B23.05%5D%20A%20Survey%20on%20Large%20Language%20Models%20for%20Recommendation.pdf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75859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70167" y="2480445"/>
            <a:ext cx="5041593" cy="1709661"/>
            <a:chOff x="-1" y="-66675"/>
            <a:chExt cx="1298553" cy="440354"/>
          </a:xfrm>
        </p:grpSpPr>
        <p:sp>
          <p:nvSpPr>
            <p:cNvPr id="7" name="Freeform 7"/>
            <p:cNvSpPr/>
            <p:nvPr/>
          </p:nvSpPr>
          <p:spPr>
            <a:xfrm>
              <a:off x="-1" y="0"/>
              <a:ext cx="1298553" cy="373679"/>
            </a:xfrm>
            <a:custGeom>
              <a:avLst/>
              <a:gdLst/>
              <a:ahLst/>
              <a:cxnLst/>
              <a:rect l="l" t="t" r="r" b="b"/>
              <a:pathLst>
                <a:path w="1298553" h="373679">
                  <a:moveTo>
                    <a:pt x="0" y="0"/>
                  </a:moveTo>
                  <a:lnTo>
                    <a:pt x="1298553" y="0"/>
                  </a:lnTo>
                  <a:lnTo>
                    <a:pt x="1298553" y="373679"/>
                  </a:lnTo>
                  <a:lnTo>
                    <a:pt x="0" y="373679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298552" cy="440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42"/>
                </a:lnSpc>
                <a:spcBef>
                  <a:spcPct val="0"/>
                </a:spcBef>
              </a:pPr>
              <a:r>
                <a:rPr lang="en-US" sz="3581" spc="35" dirty="0" smtClean="0">
                  <a:solidFill>
                    <a:srgbClr val="FFFFFF"/>
                  </a:solidFill>
                  <a:latin typeface="Open Sauce Italics"/>
                </a:rPr>
                <a:t>Textual </a:t>
              </a:r>
              <a:r>
                <a:rPr lang="en-US" sz="3581" spc="35" dirty="0">
                  <a:solidFill>
                    <a:srgbClr val="FFFFFF"/>
                  </a:solidFill>
                  <a:latin typeface="Open Sauce Italics"/>
                </a:rPr>
                <a:t>Information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74808" y="168231"/>
            <a:ext cx="12138383" cy="138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2"/>
              </a:lnSpc>
            </a:pPr>
            <a:r>
              <a:rPr lang="en-US" sz="7588" spc="743">
                <a:solidFill>
                  <a:srgbClr val="FFFFFF"/>
                </a:solidFill>
                <a:latin typeface="Codec Pro ExtraBold"/>
              </a:rPr>
              <a:t>LLMs &amp; Advantages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70171" y="7614075"/>
            <a:ext cx="5041589" cy="1789114"/>
            <a:chOff x="0" y="0"/>
            <a:chExt cx="1298552" cy="4608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98553" cy="460819"/>
            </a:xfrm>
            <a:custGeom>
              <a:avLst/>
              <a:gdLst/>
              <a:ahLst/>
              <a:cxnLst/>
              <a:rect l="l" t="t" r="r" b="b"/>
              <a:pathLst>
                <a:path w="1298553" h="460819">
                  <a:moveTo>
                    <a:pt x="0" y="0"/>
                  </a:moveTo>
                  <a:lnTo>
                    <a:pt x="1298553" y="0"/>
                  </a:lnTo>
                  <a:lnTo>
                    <a:pt x="1298553" y="460819"/>
                  </a:lnTo>
                  <a:lnTo>
                    <a:pt x="0" y="460819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1298552" cy="527494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algn="ctr">
                <a:lnSpc>
                  <a:spcPts val="4415"/>
                </a:lnSpc>
              </a:pPr>
              <a:r>
                <a:rPr lang="en-US" sz="3199" spc="31">
                  <a:solidFill>
                    <a:srgbClr val="1C5739"/>
                  </a:solidFill>
                  <a:latin typeface="Open Sauce Italics"/>
                </a:rPr>
                <a:t>Comprehending item descriptions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647620" y="7614075"/>
            <a:ext cx="5040895" cy="1789114"/>
            <a:chOff x="0" y="0"/>
            <a:chExt cx="1298374" cy="46081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98374" cy="460819"/>
            </a:xfrm>
            <a:custGeom>
              <a:avLst/>
              <a:gdLst/>
              <a:ahLst/>
              <a:cxnLst/>
              <a:rect l="l" t="t" r="r" b="b"/>
              <a:pathLst>
                <a:path w="1298374" h="460819">
                  <a:moveTo>
                    <a:pt x="0" y="0"/>
                  </a:moveTo>
                  <a:lnTo>
                    <a:pt x="1298374" y="0"/>
                  </a:lnTo>
                  <a:lnTo>
                    <a:pt x="1298374" y="460819"/>
                  </a:lnTo>
                  <a:lnTo>
                    <a:pt x="0" y="460819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298374" cy="527494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0" lvl="0" indent="0" algn="ctr">
                <a:lnSpc>
                  <a:spcPts val="4415"/>
                </a:lnSpc>
                <a:spcBef>
                  <a:spcPct val="0"/>
                </a:spcBef>
              </a:pPr>
              <a:r>
                <a:rPr lang="en-US" sz="3199" spc="31">
                  <a:solidFill>
                    <a:srgbClr val="1C5739"/>
                  </a:solidFill>
                  <a:latin typeface="Open Sauce Italics"/>
                </a:rPr>
                <a:t>Improved relevance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428734" y="7614075"/>
            <a:ext cx="5037924" cy="1789114"/>
            <a:chOff x="0" y="0"/>
            <a:chExt cx="1297609" cy="4608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97609" cy="460819"/>
            </a:xfrm>
            <a:custGeom>
              <a:avLst/>
              <a:gdLst/>
              <a:ahLst/>
              <a:cxnLst/>
              <a:rect l="l" t="t" r="r" b="b"/>
              <a:pathLst>
                <a:path w="1297609" h="460819">
                  <a:moveTo>
                    <a:pt x="0" y="0"/>
                  </a:moveTo>
                  <a:lnTo>
                    <a:pt x="1297609" y="0"/>
                  </a:lnTo>
                  <a:lnTo>
                    <a:pt x="1297609" y="460819"/>
                  </a:lnTo>
                  <a:lnTo>
                    <a:pt x="0" y="460819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1297609" cy="527494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0" lvl="0" indent="0" algn="ctr">
                <a:lnSpc>
                  <a:spcPts val="4415"/>
                </a:lnSpc>
                <a:spcBef>
                  <a:spcPct val="0"/>
                </a:spcBef>
              </a:pPr>
              <a:r>
                <a:rPr lang="en-US" sz="3199" spc="31">
                  <a:solidFill>
                    <a:srgbClr val="1C5739"/>
                  </a:solidFill>
                  <a:latin typeface="Open Sauce Italics"/>
                </a:rPr>
                <a:t>Diversity of results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870171" y="4971177"/>
            <a:ext cx="5041589" cy="1861827"/>
            <a:chOff x="0" y="0"/>
            <a:chExt cx="1298552" cy="47954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98553" cy="479547"/>
            </a:xfrm>
            <a:custGeom>
              <a:avLst/>
              <a:gdLst/>
              <a:ahLst/>
              <a:cxnLst/>
              <a:rect l="l" t="t" r="r" b="b"/>
              <a:pathLst>
                <a:path w="1298553" h="479547">
                  <a:moveTo>
                    <a:pt x="0" y="0"/>
                  </a:moveTo>
                  <a:lnTo>
                    <a:pt x="1298553" y="0"/>
                  </a:lnTo>
                  <a:lnTo>
                    <a:pt x="1298553" y="479547"/>
                  </a:lnTo>
                  <a:lnTo>
                    <a:pt x="0" y="47954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1298552" cy="546222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algn="ctr">
                <a:lnSpc>
                  <a:spcPts val="4415"/>
                </a:lnSpc>
              </a:pPr>
              <a:r>
                <a:rPr lang="en-US" sz="3199" spc="31">
                  <a:solidFill>
                    <a:srgbClr val="1C5739"/>
                  </a:solidFill>
                  <a:latin typeface="Open Sauce Italics"/>
                </a:rPr>
                <a:t>Comprehending user queries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647620" y="4971177"/>
            <a:ext cx="5040895" cy="1861827"/>
            <a:chOff x="0" y="0"/>
            <a:chExt cx="1298374" cy="47954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98374" cy="479547"/>
            </a:xfrm>
            <a:custGeom>
              <a:avLst/>
              <a:gdLst/>
              <a:ahLst/>
              <a:cxnLst/>
              <a:rect l="l" t="t" r="r" b="b"/>
              <a:pathLst>
                <a:path w="1298374" h="479547">
                  <a:moveTo>
                    <a:pt x="0" y="0"/>
                  </a:moveTo>
                  <a:lnTo>
                    <a:pt x="1298374" y="0"/>
                  </a:lnTo>
                  <a:lnTo>
                    <a:pt x="1298374" y="479547"/>
                  </a:lnTo>
                  <a:lnTo>
                    <a:pt x="0" y="47954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1298374" cy="546222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0" lvl="0" indent="0" algn="ctr">
                <a:lnSpc>
                  <a:spcPts val="4415"/>
                </a:lnSpc>
                <a:spcBef>
                  <a:spcPct val="0"/>
                </a:spcBef>
              </a:pPr>
              <a:r>
                <a:rPr lang="en-US" sz="3199" spc="31">
                  <a:solidFill>
                    <a:srgbClr val="1C5739"/>
                  </a:solidFill>
                  <a:latin typeface="Open Sauce Italics"/>
                </a:rPr>
                <a:t>Improved accuracy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428734" y="4971177"/>
            <a:ext cx="5037924" cy="1861827"/>
            <a:chOff x="0" y="0"/>
            <a:chExt cx="1297609" cy="47954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97609" cy="479547"/>
            </a:xfrm>
            <a:custGeom>
              <a:avLst/>
              <a:gdLst/>
              <a:ahLst/>
              <a:cxnLst/>
              <a:rect l="l" t="t" r="r" b="b"/>
              <a:pathLst>
                <a:path w="1297609" h="479547">
                  <a:moveTo>
                    <a:pt x="0" y="0"/>
                  </a:moveTo>
                  <a:lnTo>
                    <a:pt x="1297609" y="0"/>
                  </a:lnTo>
                  <a:lnTo>
                    <a:pt x="1297609" y="479547"/>
                  </a:lnTo>
                  <a:lnTo>
                    <a:pt x="0" y="47954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1297609" cy="546222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0" lvl="0" indent="0" algn="ctr">
                <a:lnSpc>
                  <a:spcPts val="4415"/>
                </a:lnSpc>
                <a:spcBef>
                  <a:spcPct val="0"/>
                </a:spcBef>
              </a:pPr>
              <a:r>
                <a:rPr lang="en-US" sz="3199" spc="31">
                  <a:solidFill>
                    <a:srgbClr val="1C5739"/>
                  </a:solidFill>
                  <a:latin typeface="Open Sauce Italics"/>
                </a:rPr>
                <a:t>Satisfaction of results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654547" y="2739309"/>
            <a:ext cx="5041589" cy="1450797"/>
            <a:chOff x="0" y="0"/>
            <a:chExt cx="1298552" cy="37367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298553" cy="373679"/>
            </a:xfrm>
            <a:custGeom>
              <a:avLst/>
              <a:gdLst/>
              <a:ahLst/>
              <a:cxnLst/>
              <a:rect l="l" t="t" r="r" b="b"/>
              <a:pathLst>
                <a:path w="1298553" h="373679">
                  <a:moveTo>
                    <a:pt x="0" y="0"/>
                  </a:moveTo>
                  <a:lnTo>
                    <a:pt x="1298553" y="0"/>
                  </a:lnTo>
                  <a:lnTo>
                    <a:pt x="1298553" y="373679"/>
                  </a:lnTo>
                  <a:lnTo>
                    <a:pt x="0" y="373679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298552" cy="440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42"/>
                </a:lnSpc>
                <a:spcBef>
                  <a:spcPct val="0"/>
                </a:spcBef>
              </a:pPr>
              <a:r>
                <a:rPr lang="en-US" sz="3581" spc="35" dirty="0">
                  <a:solidFill>
                    <a:srgbClr val="FFFFFF"/>
                  </a:solidFill>
                  <a:latin typeface="Open Sauce Italics"/>
                </a:rPr>
                <a:t>Performance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425070" y="2739309"/>
            <a:ext cx="5041589" cy="1450797"/>
            <a:chOff x="0" y="0"/>
            <a:chExt cx="1298552" cy="37367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298553" cy="373679"/>
            </a:xfrm>
            <a:custGeom>
              <a:avLst/>
              <a:gdLst/>
              <a:ahLst/>
              <a:cxnLst/>
              <a:rect l="l" t="t" r="r" b="b"/>
              <a:pathLst>
                <a:path w="1298553" h="373679">
                  <a:moveTo>
                    <a:pt x="0" y="0"/>
                  </a:moveTo>
                  <a:lnTo>
                    <a:pt x="1298553" y="0"/>
                  </a:lnTo>
                  <a:lnTo>
                    <a:pt x="1298553" y="373679"/>
                  </a:lnTo>
                  <a:lnTo>
                    <a:pt x="0" y="373679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66675"/>
              <a:ext cx="1298552" cy="440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42"/>
                </a:lnSpc>
                <a:spcBef>
                  <a:spcPct val="0"/>
                </a:spcBef>
              </a:pPr>
              <a:r>
                <a:rPr lang="en-US" sz="3581" spc="35">
                  <a:solidFill>
                    <a:srgbClr val="FFFFFF"/>
                  </a:solidFill>
                  <a:latin typeface="Open Sauce Italics"/>
                </a:rPr>
                <a:t>User Engagement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71962" y="7674999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94705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906570" y="-179518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448018" y="2164142"/>
            <a:ext cx="13088733" cy="6432187"/>
          </a:xfrm>
          <a:custGeom>
            <a:avLst/>
            <a:gdLst/>
            <a:ahLst/>
            <a:cxnLst/>
            <a:rect l="l" t="t" r="r" b="b"/>
            <a:pathLst>
              <a:path w="13088733" h="6432187">
                <a:moveTo>
                  <a:pt x="0" y="0"/>
                </a:moveTo>
                <a:lnTo>
                  <a:pt x="13088733" y="0"/>
                </a:lnTo>
                <a:lnTo>
                  <a:pt x="13088733" y="6432187"/>
                </a:lnTo>
                <a:lnTo>
                  <a:pt x="0" y="6432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305" r="-1509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684946" y="-4188033"/>
            <a:ext cx="7140709" cy="71407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635490"/>
            <a:ext cx="5605439" cy="110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06"/>
              </a:lnSpc>
              <a:spcBef>
                <a:spcPct val="0"/>
              </a:spcBef>
            </a:pPr>
            <a:r>
              <a:rPr lang="en-US" sz="5946" spc="582">
                <a:solidFill>
                  <a:srgbClr val="FFFFFF"/>
                </a:solidFill>
                <a:latin typeface="Codec Pro ExtraBold"/>
              </a:rPr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20347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94705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906570" y="-179518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684946" y="-4188033"/>
            <a:ext cx="7140709" cy="714070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84575" y="3688548"/>
            <a:ext cx="12918850" cy="3600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10"/>
              </a:lnSpc>
            </a:pPr>
            <a:r>
              <a:rPr lang="en-US" sz="10007" spc="980">
                <a:solidFill>
                  <a:srgbClr val="1C5739"/>
                </a:solidFill>
                <a:latin typeface="Codec Pro ExtraBold"/>
              </a:rPr>
              <a:t>DISCRIMINATIVE LLMS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74808" y="168231"/>
            <a:ext cx="12138383" cy="138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2"/>
              </a:lnSpc>
            </a:pPr>
            <a:r>
              <a:rPr lang="en-US" sz="7588" spc="743">
                <a:solidFill>
                  <a:srgbClr val="FFFFFF"/>
                </a:solidFill>
                <a:latin typeface="Codec Pro ExtraBold"/>
              </a:rPr>
              <a:t>Fine-Tuning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28700" y="2415564"/>
            <a:ext cx="16230600" cy="7285291"/>
            <a:chOff x="0" y="0"/>
            <a:chExt cx="4274726" cy="19187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1918760"/>
            </a:xfrm>
            <a:custGeom>
              <a:avLst/>
              <a:gdLst/>
              <a:ahLst/>
              <a:cxnLst/>
              <a:rect l="l" t="t" r="r" b="b"/>
              <a:pathLst>
                <a:path w="4274726" h="1918760">
                  <a:moveTo>
                    <a:pt x="0" y="0"/>
                  </a:moveTo>
                  <a:lnTo>
                    <a:pt x="4274726" y="0"/>
                  </a:lnTo>
                  <a:lnTo>
                    <a:pt x="4274726" y="1918760"/>
                  </a:lnTo>
                  <a:lnTo>
                    <a:pt x="0" y="191876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4274726" cy="1985435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820408" lvl="1" indent="-410204">
                <a:lnSpc>
                  <a:spcPts val="5243"/>
                </a:lnSpc>
                <a:buFont typeface="Arial"/>
                <a:buChar char="•"/>
              </a:pPr>
              <a:r>
                <a:rPr lang="en-US" sz="3799" spc="37">
                  <a:solidFill>
                    <a:srgbClr val="1C5739"/>
                  </a:solidFill>
                  <a:latin typeface="Open Sauce"/>
                </a:rPr>
                <a:t>Model: BERT series initialized with learned parameters</a:t>
              </a:r>
            </a:p>
            <a:p>
              <a:pPr>
                <a:lnSpc>
                  <a:spcPts val="5243"/>
                </a:lnSpc>
              </a:pPr>
              <a:endParaRPr lang="en-US" sz="3799" spc="37">
                <a:solidFill>
                  <a:srgbClr val="1C5739"/>
                </a:solidFill>
                <a:latin typeface="Open Sauce"/>
              </a:endParaRPr>
            </a:p>
            <a:p>
              <a:pPr marL="820408" lvl="1" indent="-410204">
                <a:lnSpc>
                  <a:spcPts val="5243"/>
                </a:lnSpc>
                <a:buFont typeface="Arial"/>
                <a:buChar char="•"/>
              </a:pPr>
              <a:r>
                <a:rPr lang="en-US" sz="3799" spc="37">
                  <a:solidFill>
                    <a:srgbClr val="1C5739"/>
                  </a:solidFill>
                  <a:latin typeface="Open Sauce"/>
                </a:rPr>
                <a:t>Fine-tuning done with domain-specific dataset (user-item interactions, user profiles, textual descriptions of items) </a:t>
              </a:r>
            </a:p>
            <a:p>
              <a:pPr>
                <a:lnSpc>
                  <a:spcPts val="5243"/>
                </a:lnSpc>
              </a:pPr>
              <a:endParaRPr lang="en-US" sz="3799" spc="37">
                <a:solidFill>
                  <a:srgbClr val="1C5739"/>
                </a:solidFill>
                <a:latin typeface="Open Sauce"/>
              </a:endParaRPr>
            </a:p>
            <a:p>
              <a:pPr marL="820408" lvl="1" indent="-410204">
                <a:lnSpc>
                  <a:spcPts val="5243"/>
                </a:lnSpc>
                <a:buFont typeface="Arial"/>
                <a:buChar char="•"/>
              </a:pPr>
              <a:r>
                <a:rPr lang="en-US" sz="3799" spc="37">
                  <a:solidFill>
                    <a:srgbClr val="1C5739"/>
                  </a:solidFill>
                  <a:latin typeface="Open Sauce"/>
                </a:rPr>
                <a:t>Parameters are then updated</a:t>
              </a:r>
            </a:p>
            <a:p>
              <a:pPr>
                <a:lnSpc>
                  <a:spcPts val="5243"/>
                </a:lnSpc>
              </a:pPr>
              <a:endParaRPr lang="en-US" sz="3799" spc="37">
                <a:solidFill>
                  <a:srgbClr val="1C5739"/>
                </a:solidFill>
                <a:latin typeface="Open Sauce"/>
              </a:endParaRPr>
            </a:p>
            <a:p>
              <a:pPr marL="820408" lvl="1" indent="-410204">
                <a:lnSpc>
                  <a:spcPts val="5243"/>
                </a:lnSpc>
                <a:buFont typeface="Arial"/>
                <a:buChar char="•"/>
              </a:pPr>
              <a:r>
                <a:rPr lang="en-US" sz="3799" spc="37">
                  <a:solidFill>
                    <a:srgbClr val="1C5739"/>
                  </a:solidFill>
                  <a:latin typeface="Open Sauce"/>
                </a:rPr>
                <a:t>Particularly important for sequential or session-based recommendation system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46294" y="2186864"/>
            <a:ext cx="16595413" cy="7906951"/>
            <a:chOff x="0" y="0"/>
            <a:chExt cx="4370808" cy="20824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70808" cy="2082489"/>
            </a:xfrm>
            <a:custGeom>
              <a:avLst/>
              <a:gdLst/>
              <a:ahLst/>
              <a:cxnLst/>
              <a:rect l="l" t="t" r="r" b="b"/>
              <a:pathLst>
                <a:path w="4370808" h="2082489">
                  <a:moveTo>
                    <a:pt x="0" y="0"/>
                  </a:moveTo>
                  <a:lnTo>
                    <a:pt x="4370808" y="0"/>
                  </a:lnTo>
                  <a:lnTo>
                    <a:pt x="4370808" y="2082489"/>
                  </a:lnTo>
                  <a:lnTo>
                    <a:pt x="0" y="2082489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370808" cy="2139639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777240" lvl="1" indent="-388620">
                <a:lnSpc>
                  <a:spcPts val="4967"/>
                </a:lnSpc>
                <a:buFont typeface="Arial"/>
                <a:buChar char="•"/>
              </a:pPr>
              <a:r>
                <a:rPr lang="en-US" sz="3600" spc="36">
                  <a:solidFill>
                    <a:srgbClr val="1C5739"/>
                  </a:solidFill>
                  <a:latin typeface="Open Sauce"/>
                </a:rPr>
                <a:t>Align the tuning object with pre-trained loss through hard/soft prompts and label word verbalizer</a:t>
              </a:r>
            </a:p>
            <a:p>
              <a:pPr>
                <a:lnSpc>
                  <a:spcPts val="4967"/>
                </a:lnSpc>
              </a:pPr>
              <a:endParaRPr lang="en-US" sz="3600" spc="36">
                <a:solidFill>
                  <a:srgbClr val="1C5739"/>
                </a:solidFill>
                <a:latin typeface="Open Sauce"/>
              </a:endParaRPr>
            </a:p>
            <a:p>
              <a:pPr marL="777240" lvl="1" indent="-388620">
                <a:lnSpc>
                  <a:spcPts val="4967"/>
                </a:lnSpc>
                <a:buFont typeface="Arial"/>
                <a:buChar char="•"/>
              </a:pPr>
              <a:r>
                <a:rPr lang="en-US" sz="3600" spc="36">
                  <a:solidFill>
                    <a:srgbClr val="1C5739"/>
                  </a:solidFill>
                  <a:latin typeface="Open Sauce"/>
                </a:rPr>
                <a:t>Model: BERT Masked Language Modelling (MLM) and Next Sentence Prediction (NSP)</a:t>
              </a:r>
            </a:p>
            <a:p>
              <a:pPr>
                <a:lnSpc>
                  <a:spcPts val="4967"/>
                </a:lnSpc>
              </a:pPr>
              <a:endParaRPr lang="en-US" sz="3600" spc="36">
                <a:solidFill>
                  <a:srgbClr val="1C5739"/>
                </a:solidFill>
                <a:latin typeface="Open Sauce"/>
              </a:endParaRPr>
            </a:p>
            <a:p>
              <a:pPr marL="777240" lvl="1" indent="-388620">
                <a:lnSpc>
                  <a:spcPts val="4967"/>
                </a:lnSpc>
                <a:buFont typeface="Arial"/>
                <a:buChar char="•"/>
              </a:pPr>
              <a:r>
                <a:rPr lang="en-US" sz="3600" spc="36">
                  <a:solidFill>
                    <a:srgbClr val="1C5739"/>
                  </a:solidFill>
                  <a:latin typeface="Open Sauce"/>
                </a:rPr>
                <a:t>Experiments revealed that BERT can prioritize relevant items in the ranking process without fine-tuning</a:t>
              </a:r>
            </a:p>
            <a:p>
              <a:pPr>
                <a:lnSpc>
                  <a:spcPts val="4967"/>
                </a:lnSpc>
              </a:pPr>
              <a:endParaRPr lang="en-US" sz="3600" spc="36">
                <a:solidFill>
                  <a:srgbClr val="1C5739"/>
                </a:solidFill>
                <a:latin typeface="Open Sauce"/>
              </a:endParaRPr>
            </a:p>
            <a:p>
              <a:pPr marL="777240" lvl="1" indent="-388620">
                <a:lnSpc>
                  <a:spcPts val="4967"/>
                </a:lnSpc>
                <a:buFont typeface="Arial"/>
                <a:buChar char="•"/>
              </a:pPr>
              <a:r>
                <a:rPr lang="en-US" sz="3600" spc="36">
                  <a:solidFill>
                    <a:srgbClr val="1C5739"/>
                  </a:solidFill>
                  <a:latin typeface="Open Sauce"/>
                </a:rPr>
                <a:t>Performance notably enhanced with the utilization of multi-prompt ensembling (better than single-prompt results on discrete and continuous templates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74808" y="168231"/>
            <a:ext cx="12138383" cy="138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2"/>
              </a:lnSpc>
            </a:pPr>
            <a:r>
              <a:rPr lang="en-US" sz="7588" spc="743">
                <a:solidFill>
                  <a:srgbClr val="FFFFFF"/>
                </a:solidFill>
                <a:latin typeface="Codec Pro ExtraBold"/>
              </a:rPr>
              <a:t>Prompt-Tuning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20347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94705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906570" y="-179518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684946" y="-4188033"/>
            <a:ext cx="7140709" cy="714070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84575" y="3688548"/>
            <a:ext cx="12918850" cy="3600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10"/>
              </a:lnSpc>
            </a:pPr>
            <a:r>
              <a:rPr lang="en-US" sz="10007" spc="980">
                <a:solidFill>
                  <a:srgbClr val="1C5739"/>
                </a:solidFill>
                <a:latin typeface="Codec Pro ExtraBold"/>
              </a:rPr>
              <a:t>GENERATIVE LLMS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1963203"/>
            <a:chOff x="0" y="0"/>
            <a:chExt cx="5016842" cy="517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517058"/>
            </a:xfrm>
            <a:custGeom>
              <a:avLst/>
              <a:gdLst/>
              <a:ahLst/>
              <a:cxnLst/>
              <a:rect l="l" t="t" r="r" b="b"/>
              <a:pathLst>
                <a:path w="5016842" h="517058">
                  <a:moveTo>
                    <a:pt x="0" y="0"/>
                  </a:moveTo>
                  <a:lnTo>
                    <a:pt x="5016842" y="0"/>
                  </a:lnTo>
                  <a:lnTo>
                    <a:pt x="5016842" y="517058"/>
                  </a:lnTo>
                  <a:lnTo>
                    <a:pt x="0" y="51705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53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11190" y="168231"/>
            <a:ext cx="13369939" cy="138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2"/>
              </a:lnSpc>
            </a:pPr>
            <a:r>
              <a:rPr lang="en-US" sz="7588" spc="743">
                <a:solidFill>
                  <a:srgbClr val="FFFFFF"/>
                </a:solidFill>
                <a:latin typeface="Codec Pro ExtraBold"/>
              </a:rPr>
              <a:t>Non-Tuning : Prompting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5891444" y="-2058178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63258" y="2456426"/>
            <a:ext cx="4796861" cy="7619592"/>
            <a:chOff x="0" y="0"/>
            <a:chExt cx="1263371" cy="200680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63371" cy="2006806"/>
            </a:xfrm>
            <a:custGeom>
              <a:avLst/>
              <a:gdLst/>
              <a:ahLst/>
              <a:cxnLst/>
              <a:rect l="l" t="t" r="r" b="b"/>
              <a:pathLst>
                <a:path w="1263371" h="2006806">
                  <a:moveTo>
                    <a:pt x="0" y="0"/>
                  </a:moveTo>
                  <a:lnTo>
                    <a:pt x="1263371" y="0"/>
                  </a:lnTo>
                  <a:lnTo>
                    <a:pt x="1263371" y="2006806"/>
                  </a:lnTo>
                  <a:lnTo>
                    <a:pt x="0" y="200680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1263371" cy="2083006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582924" lvl="1" indent="-291462">
                <a:lnSpc>
                  <a:spcPts val="4049"/>
                </a:lnSpc>
                <a:buFont typeface="Arial"/>
                <a:buChar char="•"/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Aimed at designing more suitable prompts</a:t>
              </a:r>
            </a:p>
            <a:p>
              <a:pPr marL="582924" lvl="1" indent="-291462">
                <a:lnSpc>
                  <a:spcPts val="4049"/>
                </a:lnSpc>
                <a:buFont typeface="Arial"/>
                <a:buChar char="•"/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Role instructions enhance the domain adaption ability </a:t>
              </a:r>
            </a:p>
            <a:p>
              <a:pPr marL="582924" lvl="1" indent="-291462">
                <a:lnSpc>
                  <a:spcPts val="4049"/>
                </a:lnSpc>
                <a:buFont typeface="Arial"/>
                <a:buChar char="•"/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LLMs can function as the controller of the entire recommendation system</a:t>
              </a:r>
            </a:p>
            <a:p>
              <a:pPr marL="582924" lvl="1" indent="-291462">
                <a:lnSpc>
                  <a:spcPts val="4049"/>
                </a:lnSpc>
                <a:buFont typeface="Arial"/>
                <a:buChar char="•"/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Can control the database and retrieve relevant content to address the cold start problem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59617" y="2777296"/>
            <a:ext cx="5368766" cy="3004849"/>
            <a:chOff x="0" y="0"/>
            <a:chExt cx="1413996" cy="791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13996" cy="791400"/>
            </a:xfrm>
            <a:custGeom>
              <a:avLst/>
              <a:gdLst/>
              <a:ahLst/>
              <a:cxnLst/>
              <a:rect l="l" t="t" r="r" b="b"/>
              <a:pathLst>
                <a:path w="1413996" h="791400">
                  <a:moveTo>
                    <a:pt x="0" y="0"/>
                  </a:moveTo>
                  <a:lnTo>
                    <a:pt x="1413996" y="0"/>
                  </a:lnTo>
                  <a:lnTo>
                    <a:pt x="1413996" y="791400"/>
                  </a:lnTo>
                  <a:lnTo>
                    <a:pt x="0" y="7914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413996" cy="839025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5 Most Common Tasks: </a:t>
              </a:r>
            </a:p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rating prediction, sequential recommendation, direct recommendation, explanation generation, review summarization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628483" y="2456426"/>
            <a:ext cx="4922758" cy="7555179"/>
            <a:chOff x="0" y="0"/>
            <a:chExt cx="1296529" cy="19898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96529" cy="1989841"/>
            </a:xfrm>
            <a:custGeom>
              <a:avLst/>
              <a:gdLst/>
              <a:ahLst/>
              <a:cxnLst/>
              <a:rect l="l" t="t" r="r" b="b"/>
              <a:pathLst>
                <a:path w="1296529" h="1989841">
                  <a:moveTo>
                    <a:pt x="0" y="0"/>
                  </a:moveTo>
                  <a:lnTo>
                    <a:pt x="1296529" y="0"/>
                  </a:lnTo>
                  <a:lnTo>
                    <a:pt x="1296529" y="1989841"/>
                  </a:lnTo>
                  <a:lnTo>
                    <a:pt x="0" y="1989841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296529" cy="2037466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Use Cases: </a:t>
              </a:r>
            </a:p>
            <a:p>
              <a:pPr>
                <a:lnSpc>
                  <a:spcPts val="3725"/>
                </a:lnSpc>
              </a:pPr>
              <a:endParaRPr lang="en-US" sz="2699" spc="26">
                <a:solidFill>
                  <a:srgbClr val="1C5739"/>
                </a:solidFill>
                <a:latin typeface="Open Sauce"/>
              </a:endParaRPr>
            </a:p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GENRE - refine news titles according to abstract, extract profile keywords from user history, generate synthetic news </a:t>
              </a:r>
            </a:p>
            <a:p>
              <a:pPr>
                <a:lnSpc>
                  <a:spcPts val="3725"/>
                </a:lnSpc>
              </a:pPr>
              <a:endParaRPr lang="en-US" sz="2699" spc="26">
                <a:solidFill>
                  <a:srgbClr val="1C5739"/>
                </a:solidFill>
                <a:latin typeface="Open Sauce"/>
              </a:endParaRPr>
            </a:p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NIR - generate user preference keywords &amp; extract representative movies from user interaction history</a:t>
              </a:r>
            </a:p>
            <a:p>
              <a:pPr>
                <a:lnSpc>
                  <a:spcPts val="3725"/>
                </a:lnSpc>
              </a:pPr>
              <a:endParaRPr lang="en-US" sz="2699" spc="26">
                <a:solidFill>
                  <a:srgbClr val="1C5739"/>
                </a:solidFill>
                <a:latin typeface="Open Sauce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59617" y="6596238"/>
            <a:ext cx="5368766" cy="3024285"/>
            <a:chOff x="0" y="0"/>
            <a:chExt cx="1413996" cy="7965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13996" cy="796519"/>
            </a:xfrm>
            <a:custGeom>
              <a:avLst/>
              <a:gdLst/>
              <a:ahLst/>
              <a:cxnLst/>
              <a:rect l="l" t="t" r="r" b="b"/>
              <a:pathLst>
                <a:path w="1413996" h="796519">
                  <a:moveTo>
                    <a:pt x="0" y="0"/>
                  </a:moveTo>
                  <a:lnTo>
                    <a:pt x="1413996" y="0"/>
                  </a:lnTo>
                  <a:lnTo>
                    <a:pt x="1413996" y="796519"/>
                  </a:lnTo>
                  <a:lnTo>
                    <a:pt x="0" y="796519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413996" cy="844144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Prompt Construction Framework: </a:t>
              </a:r>
            </a:p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1) task description</a:t>
              </a:r>
            </a:p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2) behavior injector </a:t>
              </a:r>
            </a:p>
            <a:p>
              <a:pPr>
                <a:lnSpc>
                  <a:spcPts val="3725"/>
                </a:lnSpc>
              </a:pPr>
              <a:r>
                <a:rPr lang="en-US" sz="2699" spc="26">
                  <a:solidFill>
                    <a:srgbClr val="1C5739"/>
                  </a:solidFill>
                  <a:latin typeface="Open Sauce"/>
                </a:rPr>
                <a:t>3) format indicator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675</Words>
  <Application>Microsoft Office PowerPoint</Application>
  <PresentationFormat>Custom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Arimo</vt:lpstr>
      <vt:lpstr>Arial</vt:lpstr>
      <vt:lpstr>Codec Pro ExtraBold</vt:lpstr>
      <vt:lpstr>Open Sauce Italics</vt:lpstr>
      <vt:lpstr>Calibri</vt:lpstr>
      <vt:lpstr>Codec Pro ExtraBold Italics</vt:lpstr>
      <vt:lpstr>Open Sauce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Large Language Models for Recommendation</dc:title>
  <cp:lastModifiedBy>Daphne Tziakouri</cp:lastModifiedBy>
  <cp:revision>3</cp:revision>
  <dcterms:created xsi:type="dcterms:W3CDTF">2006-08-16T00:00:00Z</dcterms:created>
  <dcterms:modified xsi:type="dcterms:W3CDTF">2024-03-18T13:14:11Z</dcterms:modified>
  <dc:identifier>DAF_UNnjW5k</dc:identifier>
</cp:coreProperties>
</file>