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72" r:id="rId10"/>
    <p:sldId id="273" r:id="rId11"/>
    <p:sldId id="270" r:id="rId12"/>
    <p:sldId id="274" r:id="rId13"/>
    <p:sldId id="275" r:id="rId14"/>
    <p:sldId id="276" r:id="rId15"/>
    <p:sldId id="277" r:id="rId16"/>
    <p:sldId id="278" r:id="rId17"/>
    <p:sldId id="268" r:id="rId18"/>
    <p:sldId id="262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4" autoAdjust="0"/>
  </p:normalViewPr>
  <p:slideViewPr>
    <p:cSldViewPr>
      <p:cViewPr>
        <p:scale>
          <a:sx n="66" d="100"/>
          <a:sy n="66" d="100"/>
        </p:scale>
        <p:origin x="1858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29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532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243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70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4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731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17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/>
              <a:t>Daphne Groot</a:t>
            </a:r>
          </a:p>
          <a:p>
            <a:r>
              <a:rPr lang="nl-NL" dirty="0"/>
              <a:t>Hennie 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944264" y="962393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 err="1"/>
              <a:t>Italian</a:t>
            </a:r>
            <a:endParaRPr lang="nl-NL" b="1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1E65C9A-F6D8-4708-9B29-5688F854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37535"/>
              </p:ext>
            </p:extLst>
          </p:nvPr>
        </p:nvGraphicFramePr>
        <p:xfrm>
          <a:off x="763428" y="157480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26063857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  <p:pic>
        <p:nvPicPr>
          <p:cNvPr id="1026" name="Picture 2" descr="https://attachment.outlook.office.net/owa/daphnegroot1996@hotmail.com/service.svc/s/GetAttachmentThumbnail?id=AQMkADAwATYwMAItOTAwADQtODYxNS0wMAItMDAKAEYAAAMQhbqMMd6UQ7FPxU6vOvaeBwBd83Uke58QQ6Kl%2FoGQ7oghAAACAQwAAABd83Uke58QQ6Kl%2FoGQ7oghAAFG6%2FuFAAAAARIAEACs8bMgMZ7JRrPrEg8Bt0oi&amp;thumbnailType=2&amp;owa=outlook.live.com&amp;scriptVer=20180119.01.02&amp;isc=1&amp;X-OWA-CANARY=jxN_i2zEHk6RNlJyv8sZKbBMMX7kaNUYEW0N3uxkbA3gcmjdVLLi4wvTORTZMVX7We8Hml2ApJU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zkzMjE2LTI0MTYyMTU1NzNcIixcInB1aWRcIjpcIjE2ODg4NTIyNzY0Nzk1MDlcIixcIm9pZFwiOlwiMDAwNjAwMDAtOTAwNC04NjE1LTAwMDAtMDAwMDAwMDAwMDAwXCIsXCJzY29wZVwiOlwiT3dhRG93bmxvYWRcIn0iLCJpc3MiOiIwMDAwMDAwMi0wMDAwLTBmZjEtY2UwMC0wMDAwMDAwMDAwMDBAODRkZjllN2YtZTlmNi00MGFmLWI0MzUtYWFhYWFhYWFhYWFhIiwiYXVkIjoiMDAwMDAwMDItMDAwMC0wZmYxLWNlMDAtMDAwMDAwMDAwMDAwL2F0dGFjaG1lbnQub3V0bG9vay5vZmZpY2UubmV0QDg0ZGY5ZTdmLWU5ZjYtNDBhZi1iNDM1LWFhYWFhYWFhYWFhYSIsImV4cCI6MTUxNzQyOTA3OCwibmJmIjoxNTE3NDI4NDc4fQ.kci09AASYaWlmtCs0XBXL_0nB7amWzGv3qmO6njSi82q3-WeT0-YxfpVm2Qm8P9t1SBt7qXIStysOL4dXLVUNAhtN_zdH0zW-OI_BP2gsuQgZP5h7NzsfJRPgZHzfot6WLIY054JZKVcF-myrA9MQrrPdK3FvaiN1PtD5lW6nqKBVwcpx1R26CwRqC8Wn1BlUDuv8M-IwH8ArmCuEhawjv6yv-6MS4xxp7l_aP0WhkGKvTsnq6jccRhwC4GlxgKHu5vhX3moUqjuW68EoZ1AtcPCA8m76-oh61pk7O3xk6-MgK72iYIbRVrbYrYSvidaM6JOybK3UXYL9IRh-u9yaA&amp;animation=true">
            <a:extLst>
              <a:ext uri="{FF2B5EF4-FFF2-40B4-BE49-F238E27FC236}">
                <a16:creationId xmlns:a16="http://schemas.microsoft.com/office/drawing/2014/main" id="{2CC17DD3-974E-4452-A1C9-C42961819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4" r="62295"/>
          <a:stretch/>
        </p:blipFill>
        <p:spPr bwMode="auto">
          <a:xfrm>
            <a:off x="3141000" y="4344359"/>
            <a:ext cx="2862000" cy="9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0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633" r="77328" b="74063"/>
          <a:stretch/>
        </p:blipFill>
        <p:spPr bwMode="auto">
          <a:xfrm>
            <a:off x="3141000" y="4293096"/>
            <a:ext cx="2862000" cy="10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313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B1F05E1-2F76-4DD1-849A-B6F5E0A0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6969"/>
              </p:ext>
            </p:extLst>
          </p:nvPr>
        </p:nvGraphicFramePr>
        <p:xfrm>
          <a:off x="763428" y="155737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1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46745" r="59757" b="42851"/>
          <a:stretch/>
        </p:blipFill>
        <p:spPr bwMode="auto">
          <a:xfrm>
            <a:off x="1960073" y="4149080"/>
            <a:ext cx="522385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5" y="93514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09ABCA2-5DEA-418B-BC92-6E5F57E1F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53891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9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83090" r="45385" b="2732"/>
          <a:stretch/>
        </p:blipFill>
        <p:spPr bwMode="auto">
          <a:xfrm>
            <a:off x="1568069" y="4077072"/>
            <a:ext cx="600786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423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C65BEA78-DAE4-4CC5-A2BD-18100D9C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60718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 err="1"/>
                        <a:t>Combined</a:t>
                      </a:r>
                      <a:endParaRPr lang="nl-NL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5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id="{F9035BC7-34B1-43EB-B891-784EAFC6B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8727" r="76629" b="73861"/>
          <a:stretch/>
        </p:blipFill>
        <p:spPr bwMode="auto">
          <a:xfrm>
            <a:off x="3141000" y="4293096"/>
            <a:ext cx="2862000" cy="106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3138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B1F05E1-2F76-4DD1-849A-B6F5E0A0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51718"/>
              </p:ext>
            </p:extLst>
          </p:nvPr>
        </p:nvGraphicFramePr>
        <p:xfrm>
          <a:off x="763428" y="155737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5" y="935142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09ABCA2-5DEA-418B-BC92-6E5F57E1F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4311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  <p:pic>
        <p:nvPicPr>
          <p:cNvPr id="5" name="Picture 2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id="{5DBC7D66-C40F-44B1-A216-AA18AD95A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47649" r="59142" b="42542"/>
          <a:stretch/>
        </p:blipFill>
        <p:spPr bwMode="auto">
          <a:xfrm>
            <a:off x="1970753" y="4149080"/>
            <a:ext cx="52369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8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id="{DCD9E1F3-21E2-451D-A4C0-FFB4212BE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83183" r="45324" b="3383"/>
          <a:stretch/>
        </p:blipFill>
        <p:spPr bwMode="auto">
          <a:xfrm>
            <a:off x="1564505" y="4077072"/>
            <a:ext cx="621593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4233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C65BEA78-DAE4-4CC5-A2BD-18100D9C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58829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 err="1"/>
                        <a:t>Combined</a:t>
                      </a:r>
                      <a:endParaRPr lang="nl-NL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2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841652"/>
          </a:xfrm>
        </p:spPr>
        <p:txBody>
          <a:bodyPr>
            <a:noAutofit/>
          </a:bodyPr>
          <a:lstStyle/>
          <a:p>
            <a:r>
              <a:rPr lang="nl-NL" sz="2200" dirty="0"/>
              <a:t>[NOG TOEVOEGEN]</a:t>
            </a:r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endParaRPr lang="nl-NL" sz="2200" dirty="0"/>
          </a:p>
          <a:p>
            <a:r>
              <a:rPr lang="nl-NL" sz="2200" dirty="0" err="1"/>
              <a:t>Future</a:t>
            </a:r>
            <a:r>
              <a:rPr lang="nl-NL" sz="2200" dirty="0"/>
              <a:t> </a:t>
            </a:r>
            <a:r>
              <a:rPr lang="nl-NL" sz="2200" dirty="0" err="1"/>
              <a:t>work</a:t>
            </a:r>
            <a:r>
              <a:rPr lang="nl-NL" sz="2200" dirty="0"/>
              <a:t>: 	</a:t>
            </a:r>
            <a:r>
              <a:rPr lang="nl-NL" sz="2200" dirty="0" err="1"/>
              <a:t>Optimization</a:t>
            </a:r>
            <a:r>
              <a:rPr lang="nl-NL" sz="2200" dirty="0"/>
              <a:t> per </a:t>
            </a:r>
            <a:r>
              <a:rPr lang="nl-NL" sz="2200" dirty="0" err="1"/>
              <a:t>language</a:t>
            </a:r>
            <a:br>
              <a:rPr lang="nl-NL" sz="2200" dirty="0"/>
            </a:br>
            <a:r>
              <a:rPr lang="nl-NL" sz="2200" dirty="0"/>
              <a:t>		    	Advanced </a:t>
            </a:r>
            <a:r>
              <a:rPr lang="nl-NL" sz="2200" dirty="0" err="1"/>
              <a:t>neural</a:t>
            </a:r>
            <a:r>
              <a:rPr lang="nl-NL" sz="2200" dirty="0"/>
              <a:t> </a:t>
            </a:r>
            <a:r>
              <a:rPr lang="nl-NL" sz="2200" dirty="0" err="1"/>
              <a:t>networks</a:t>
            </a:r>
            <a:br>
              <a:rPr lang="nl-NL" sz="2200" dirty="0"/>
            </a:br>
            <a:r>
              <a:rPr lang="nl-NL" sz="2200" dirty="0"/>
              <a:t>			</a:t>
            </a:r>
            <a:r>
              <a:rPr lang="nl-NL" sz="2200" dirty="0" err="1"/>
              <a:t>Testing</a:t>
            </a:r>
            <a:r>
              <a:rPr lang="nl-NL" sz="2200" dirty="0"/>
              <a:t> on different genres</a:t>
            </a:r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en-US" dirty="0"/>
              <a:t>To what extent can we automatically detect the gender and age range of a Twitter user based on a single tweet?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Background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nl-NL" dirty="0"/>
              <a:t>[NOG TOEVOEGEN]</a:t>
            </a:r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English, Spanish, </a:t>
            </a:r>
            <a:r>
              <a:rPr lang="nl-NL" dirty="0" err="1"/>
              <a:t>Italian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Dutch tweets</a:t>
            </a:r>
            <a:br>
              <a:rPr lang="nl-NL" dirty="0"/>
            </a:br>
            <a:endParaRPr lang="nl-NL" dirty="0"/>
          </a:p>
          <a:p>
            <a:r>
              <a:rPr lang="nl-NL" dirty="0"/>
              <a:t>Age (18-24, 25-34, 35-49, 50-XX)</a:t>
            </a:r>
          </a:p>
          <a:p>
            <a:r>
              <a:rPr lang="nl-NL" dirty="0"/>
              <a:t>Gender (male/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most common gender or age</a:t>
            </a:r>
          </a:p>
          <a:p>
            <a:endParaRPr lang="en-US" dirty="0"/>
          </a:p>
          <a:p>
            <a:r>
              <a:rPr lang="en-US" dirty="0"/>
              <a:t>2 SVM models (age and gender)</a:t>
            </a:r>
          </a:p>
          <a:p>
            <a:r>
              <a:rPr lang="en-US" dirty="0"/>
              <a:t>word n-gram range of 1-2</a:t>
            </a:r>
          </a:p>
          <a:p>
            <a:r>
              <a:rPr lang="en-US" dirty="0"/>
              <a:t>character  n-gram range of 3-5</a:t>
            </a:r>
          </a:p>
          <a:p>
            <a:r>
              <a:rPr lang="en-US" dirty="0" err="1"/>
              <a:t>linearSVC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4464612" cy="3508977"/>
          </a:xfrm>
        </p:spPr>
        <p:txBody>
          <a:bodyPr>
            <a:normAutofit/>
          </a:bodyPr>
          <a:lstStyle/>
          <a:p>
            <a:r>
              <a:rPr lang="en-US" sz="2000" dirty="0" err="1"/>
              <a:t>TweetTokenizer</a:t>
            </a:r>
            <a:endParaRPr lang="en-US" sz="2000" dirty="0"/>
          </a:p>
          <a:p>
            <a:r>
              <a:rPr lang="nl-NL" sz="2000" dirty="0" err="1"/>
              <a:t>Lemmatizing</a:t>
            </a:r>
            <a:r>
              <a:rPr lang="nl-NL" sz="2000" dirty="0"/>
              <a:t> &amp; Stemming</a:t>
            </a:r>
          </a:p>
          <a:p>
            <a:r>
              <a:rPr lang="nl-NL" sz="2000" dirty="0" err="1"/>
              <a:t>Max_features</a:t>
            </a:r>
            <a:r>
              <a:rPr lang="nl-NL" sz="2000" dirty="0"/>
              <a:t> = 400000</a:t>
            </a:r>
          </a:p>
          <a:p>
            <a:r>
              <a:rPr lang="nl-NL" sz="2000" dirty="0" err="1"/>
              <a:t>Stopwords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k-</a:t>
            </a:r>
            <a:r>
              <a:rPr lang="nl-NL" sz="2000" dirty="0" err="1"/>
              <a:t>Fold</a:t>
            </a:r>
            <a:r>
              <a:rPr lang="nl-NL" sz="2000" dirty="0"/>
              <a:t> cross </a:t>
            </a:r>
            <a:r>
              <a:rPr lang="nl-NL" sz="2000" dirty="0" err="1"/>
              <a:t>validation</a:t>
            </a:r>
            <a:r>
              <a:rPr lang="nl-NL" sz="2000" dirty="0"/>
              <a:t> (k=5)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 txBox="1">
            <a:spLocks/>
          </p:cNvSpPr>
          <p:nvPr/>
        </p:nvSpPr>
        <p:spPr>
          <a:xfrm>
            <a:off x="5508104" y="1196752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nl-NL" sz="1600" dirty="0"/>
              <a:t>No </a:t>
            </a:r>
            <a:r>
              <a:rPr lang="nl-NL" sz="1600" dirty="0" err="1"/>
              <a:t>improvement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:</a:t>
            </a:r>
            <a:br>
              <a:rPr lang="nl-NL" sz="1600" dirty="0"/>
            </a:br>
            <a:endParaRPr lang="nl-NL" sz="1600" dirty="0"/>
          </a:p>
          <a:p>
            <a:r>
              <a:rPr lang="nl-NL" sz="1600" dirty="0" err="1"/>
              <a:t>POStagging</a:t>
            </a:r>
            <a:endParaRPr lang="nl-NL" sz="1600" dirty="0"/>
          </a:p>
          <a:p>
            <a:r>
              <a:rPr lang="nl-NL" sz="1600" dirty="0"/>
              <a:t>tekst </a:t>
            </a:r>
            <a:r>
              <a:rPr lang="nl-NL" sz="1600" dirty="0" err="1"/>
              <a:t>length</a:t>
            </a:r>
            <a:endParaRPr lang="nl-NL" sz="1600" dirty="0"/>
          </a:p>
          <a:p>
            <a:r>
              <a:rPr lang="nl-NL" sz="1600" dirty="0" err="1"/>
              <a:t>emoticons</a:t>
            </a:r>
            <a:endParaRPr lang="nl-NL" sz="1600" dirty="0"/>
          </a:p>
          <a:p>
            <a:r>
              <a:rPr lang="nl-NL" sz="1600" dirty="0" err="1"/>
              <a:t>stereotypical</a:t>
            </a:r>
            <a:r>
              <a:rPr lang="nl-NL" sz="1600" dirty="0"/>
              <a:t> </a:t>
            </a:r>
            <a:r>
              <a:rPr lang="nl-NL" sz="1600" dirty="0" err="1"/>
              <a:t>linguistic</a:t>
            </a:r>
            <a:r>
              <a:rPr lang="nl-NL" sz="1600" dirty="0"/>
              <a:t> features</a:t>
            </a:r>
          </a:p>
          <a:p>
            <a:r>
              <a:rPr lang="nl-NL" sz="1600" dirty="0" err="1"/>
              <a:t>binary</a:t>
            </a:r>
            <a:r>
              <a:rPr lang="nl-NL" sz="1600" dirty="0"/>
              <a:t> = </a:t>
            </a:r>
            <a:r>
              <a:rPr lang="nl-NL" sz="1600" dirty="0" err="1"/>
              <a:t>False</a:t>
            </a:r>
            <a:endParaRPr lang="nl-NL" sz="1600" dirty="0"/>
          </a:p>
          <a:p>
            <a:r>
              <a:rPr lang="nl-NL" sz="1600" dirty="0" err="1"/>
              <a:t>lowercase</a:t>
            </a:r>
            <a:r>
              <a:rPr lang="nl-NL" sz="1600" dirty="0"/>
              <a:t> = True</a:t>
            </a:r>
          </a:p>
          <a:p>
            <a:r>
              <a:rPr lang="nl-NL" sz="1600" dirty="0" err="1"/>
              <a:t>strip_accents</a:t>
            </a:r>
            <a:endParaRPr lang="nl-NL" sz="1600" dirty="0"/>
          </a:p>
          <a:p>
            <a:r>
              <a:rPr lang="nl-NL" sz="1600" dirty="0" err="1"/>
              <a:t>min_df</a:t>
            </a:r>
            <a:endParaRPr lang="nl-NL" sz="1600" dirty="0"/>
          </a:p>
          <a:p>
            <a:r>
              <a:rPr lang="nl-NL" sz="1600" dirty="0"/>
              <a:t>norm</a:t>
            </a:r>
          </a:p>
          <a:p>
            <a:r>
              <a:rPr lang="nl-NL" sz="1600" dirty="0" err="1"/>
              <a:t>sublinear_tf</a:t>
            </a:r>
            <a:endParaRPr lang="nl-NL" sz="1600" dirty="0"/>
          </a:p>
          <a:p>
            <a:r>
              <a:rPr lang="nl-NL" sz="1600" dirty="0" err="1"/>
              <a:t>max_features</a:t>
            </a:r>
            <a:endParaRPr lang="nl-NL" sz="1600" dirty="0"/>
          </a:p>
          <a:p>
            <a:r>
              <a:rPr lang="nl-NL" sz="1600" dirty="0"/>
              <a:t>penalty</a:t>
            </a:r>
          </a:p>
          <a:p>
            <a:r>
              <a:rPr lang="nl-NL" sz="1600" dirty="0" err="1"/>
              <a:t>multi_class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27584" y="616530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	</a:t>
            </a:r>
            <a:r>
              <a:rPr lang="nl-NL" sz="1200" b="1" dirty="0" err="1"/>
              <a:t>Results</a:t>
            </a:r>
            <a:r>
              <a:rPr lang="nl-NL" sz="1200" b="1" dirty="0"/>
              <a:t> baseline		                </a:t>
            </a:r>
            <a:r>
              <a:rPr lang="nl-NL" sz="1200" b="1" dirty="0" err="1"/>
              <a:t>Results</a:t>
            </a:r>
            <a:r>
              <a:rPr lang="nl-NL" sz="1200" b="1" dirty="0"/>
              <a:t> cross </a:t>
            </a:r>
            <a:r>
              <a:rPr lang="nl-NL" sz="1200" b="1" dirty="0" err="1"/>
              <a:t>validation</a:t>
            </a:r>
            <a:r>
              <a:rPr lang="nl-NL" sz="1200" b="1" dirty="0"/>
              <a:t> training set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3594" r="1559"/>
          <a:stretch/>
        </p:blipFill>
        <p:spPr bwMode="auto">
          <a:xfrm>
            <a:off x="611560" y="2126512"/>
            <a:ext cx="7953154" cy="4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970713" y="94375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Dutch</a:t>
            </a:r>
            <a:endParaRPr lang="nl-NL" b="1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1E65C9A-F6D8-4708-9B29-5688F854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48653"/>
              </p:ext>
            </p:extLst>
          </p:nvPr>
        </p:nvGraphicFramePr>
        <p:xfrm>
          <a:off x="763428" y="157480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  <p:pic>
        <p:nvPicPr>
          <p:cNvPr id="8" name="Picture 2" descr="C:\Users\Eyokiha\Dropbox\Documents\Courses\Master\Blok2\LearningFromData\Final\Dutch.png">
            <a:extLst>
              <a:ext uri="{FF2B5EF4-FFF2-40B4-BE49-F238E27FC236}">
                <a16:creationId xmlns:a16="http://schemas.microsoft.com/office/drawing/2014/main" id="{E9E57EFE-A743-4A16-8AC4-0E0727ED7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65671" r="76809" b="10497"/>
          <a:stretch/>
        </p:blipFill>
        <p:spPr bwMode="auto">
          <a:xfrm>
            <a:off x="3142581" y="4293096"/>
            <a:ext cx="2858836" cy="9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5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463</TotalTime>
  <Words>294</Words>
  <Application>Microsoft Office PowerPoint</Application>
  <PresentationFormat>Diavoorstelling (4:3)</PresentationFormat>
  <Paragraphs>241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2</vt:lpstr>
      <vt:lpstr>Austin</vt:lpstr>
      <vt:lpstr>LFD Final Project</vt:lpstr>
      <vt:lpstr>Intro</vt:lpstr>
      <vt:lpstr>Background</vt:lpstr>
      <vt:lpstr>Data</vt:lpstr>
      <vt:lpstr>Data</vt:lpstr>
      <vt:lpstr>Method</vt:lpstr>
      <vt:lpstr>Method</vt:lpstr>
      <vt:lpstr>Results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Daphne Groot</cp:lastModifiedBy>
  <cp:revision>40</cp:revision>
  <dcterms:created xsi:type="dcterms:W3CDTF">2018-01-14T11:56:24Z</dcterms:created>
  <dcterms:modified xsi:type="dcterms:W3CDTF">2018-01-31T20:14:51Z</dcterms:modified>
</cp:coreProperties>
</file>