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68" r:id="rId18"/>
    <p:sldId id="262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4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29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53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243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970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4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731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7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31-1-2018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/>
              <a:t>Daphne Groot</a:t>
            </a:r>
          </a:p>
          <a:p>
            <a:r>
              <a:rPr lang="nl-NL" dirty="0"/>
              <a:t>Hennie 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44264" y="96239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 err="1"/>
              <a:t>Italian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37535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26063857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1026" name="Picture 2" descr="https://attachment.outlook.office.net/owa/daphnegroot1996@hotmail.com/service.svc/s/GetAttachmentThumbnail?id=AQMkADAwATYwMAItOTAwADQtODYxNS0wMAItMDAKAEYAAAMQhbqMMd6UQ7FPxU6vOvaeBwBd83Uke58QQ6Kl%2FoGQ7oghAAACAQwAAABd83Uke58QQ6Kl%2FoGQ7oghAAFG6%2FuFAAAAARIAEACs8bMgMZ7JRrPrEg8Bt0oi&amp;thumbnailType=2&amp;owa=outlook.live.com&amp;scriptVer=20180119.01.02&amp;isc=1&amp;X-OWA-CANARY=jxN_i2zEHk6RNlJyv8sZKbBMMX7kaNUYEW0N3uxkbA3gcmjdVLLi4wvTORTZMVX7We8Hml2ApJU.&amp;token=eyJ0eXAiOiJKV1QiLCJhbGciOiJSUzI1NiIsIng1dCI6ImVuaDlCSnJWUFU1aWpWMXFqWmpWLWZMMmJjbyJ9.eyJ2ZXIiOiJFeGNoYW5nZS5DYWxsYmFjay5WMSIsImFwcGN0eHNlbmRlciI6Ik93YURvd25sb2FkQDg0ZGY5ZTdmLWU5ZjYtNDBhZi1iNDM1LWFhYWFhYWFhYWFhYSIsImFwcGN0eCI6IntcIm1zZXhjaHByb3RcIjpcIm93YVwiLFwicHJpbWFyeXNpZFwiOlwiUy0xLTI4MjctMzkzMjE2LTI0MTYyMTU1NzNcIixcInB1aWRcIjpcIjE2ODg4NTIyNzY0Nzk1MDlcIixcIm9pZFwiOlwiMDAwNjAwMDAtOTAwNC04NjE1LTAwMDAtMDAwMDAwMDAwMDAwXCIsXCJzY29wZVwiOlwiT3dhRG93bmxvYWRcIn0iLCJpc3MiOiIwMDAwMDAwMi0wMDAwLTBmZjEtY2UwMC0wMDAwMDAwMDAwMDBAODRkZjllN2YtZTlmNi00MGFmLWI0MzUtYWFhYWFhYWFhYWFhIiwiYXVkIjoiMDAwMDAwMDItMDAwMC0wZmYxLWNlMDAtMDAwMDAwMDAwMDAwL2F0dGFjaG1lbnQub3V0bG9vay5vZmZpY2UubmV0QDg0ZGY5ZTdmLWU5ZjYtNDBhZi1iNDM1LWFhYWFhYWFhYWFhYSIsImV4cCI6MTUxNzQyOTA3OCwibmJmIjoxNTE3NDI4NDc4fQ.kci09AASYaWlmtCs0XBXL_0nB7amWzGv3qmO6njSi82q3-WeT0-YxfpVm2Qm8P9t1SBt7qXIStysOL4dXLVUNAhtN_zdH0zW-OI_BP2gsuQgZP5h7NzsfJRPgZHzfot6WLIY054JZKVcF-myrA9MQrrPdK3FvaiN1PtD5lW6nqKBVwcpx1R26CwRqC8Wn1BlUDuv8M-IwH8ArmCuEhawjv6yv-6MS4xxp7l_aP0WhkGKvTsnq6jccRhwC4GlxgKHu5vhX3moUqjuW68EoZ1AtcPCA8m76-oh61pk7O3xk6-MgK72iYIbRVrbYrYSvidaM6JOybK3UXYL9IRh-u9yaA&amp;animation=true">
            <a:extLst>
              <a:ext uri="{FF2B5EF4-FFF2-40B4-BE49-F238E27FC236}">
                <a16:creationId xmlns:a16="http://schemas.microsoft.com/office/drawing/2014/main" id="{2CC17DD3-974E-4452-A1C9-C42961819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24" r="62295"/>
          <a:stretch/>
        </p:blipFill>
        <p:spPr bwMode="auto">
          <a:xfrm>
            <a:off x="3141000" y="4344359"/>
            <a:ext cx="2862000" cy="9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0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633" r="77328" b="74063"/>
          <a:stretch/>
        </p:blipFill>
        <p:spPr bwMode="auto">
          <a:xfrm>
            <a:off x="3141000" y="4293096"/>
            <a:ext cx="2862000" cy="100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6969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46745" r="59757" b="42851"/>
          <a:stretch/>
        </p:blipFill>
        <p:spPr bwMode="auto">
          <a:xfrm>
            <a:off x="1960073" y="4149080"/>
            <a:ext cx="52238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389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9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yokiha\Dropbox\Documents\Courses\Master\Blok2\LearningFromData\Final\Spanis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83090" r="45385" b="2732"/>
          <a:stretch/>
        </p:blipFill>
        <p:spPr bwMode="auto">
          <a:xfrm>
            <a:off x="1568069" y="4077072"/>
            <a:ext cx="600786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Spanish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60718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5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F9035BC7-34B1-43EB-B891-784EAFC6B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8727" r="76629" b="73861"/>
          <a:stretch/>
        </p:blipFill>
        <p:spPr bwMode="auto">
          <a:xfrm>
            <a:off x="3141000" y="4293096"/>
            <a:ext cx="2862000" cy="10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3138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1B1F05E1-2F76-4DD1-849A-B6F5E0A0E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51718"/>
              </p:ext>
            </p:extLst>
          </p:nvPr>
        </p:nvGraphicFramePr>
        <p:xfrm>
          <a:off x="763428" y="155737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5" y="935142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09ABCA2-5DEA-418B-BC92-6E5F57E1F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4311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5" name="Picture 2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5DBC7D66-C40F-44B1-A216-AA18AD95A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47649" r="59142" b="42542"/>
          <a:stretch/>
        </p:blipFill>
        <p:spPr bwMode="auto">
          <a:xfrm>
            <a:off x="1970753" y="4149080"/>
            <a:ext cx="52369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8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yokiha\Dropbox\Documents\Courses\Master\Blok2\LearningFromData\Final\English.png">
            <a:extLst>
              <a:ext uri="{FF2B5EF4-FFF2-40B4-BE49-F238E27FC236}">
                <a16:creationId xmlns:a16="http://schemas.microsoft.com/office/drawing/2014/main" id="{DCD9E1F3-21E2-451D-A4C0-FFB4212BE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83183" r="45324" b="3383"/>
          <a:stretch/>
        </p:blipFill>
        <p:spPr bwMode="auto">
          <a:xfrm>
            <a:off x="1564505" y="4077072"/>
            <a:ext cx="621593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4C5B99A-F4E4-46AF-BE7E-A7FC0E7F2683}"/>
              </a:ext>
            </a:extLst>
          </p:cNvPr>
          <p:cNvSpPr txBox="1"/>
          <p:nvPr/>
        </p:nvSpPr>
        <p:spPr>
          <a:xfrm>
            <a:off x="3812016" y="954233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English</a:t>
            </a:r>
            <a:endParaRPr lang="nl-NL" b="1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C65BEA78-DAE4-4CC5-A2BD-18100D9C3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58829"/>
              </p:ext>
            </p:extLst>
          </p:nvPr>
        </p:nvGraphicFramePr>
        <p:xfrm>
          <a:off x="763428" y="1556792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i="1" u="sng" dirty="0" err="1"/>
                        <a:t>Combined</a:t>
                      </a:r>
                      <a:endParaRPr lang="nl-NL" i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2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841652"/>
          </a:xfrm>
        </p:spPr>
        <p:txBody>
          <a:bodyPr>
            <a:noAutofit/>
          </a:bodyPr>
          <a:lstStyle/>
          <a:p>
            <a:r>
              <a:rPr lang="nl-NL" sz="2200" dirty="0"/>
              <a:t>F1-scores </a:t>
            </a:r>
            <a:r>
              <a:rPr lang="nl-NL" sz="2200" dirty="0" err="1"/>
              <a:t>outperform</a:t>
            </a:r>
            <a:r>
              <a:rPr lang="nl-NL" sz="2200" dirty="0"/>
              <a:t> baseline system</a:t>
            </a:r>
          </a:p>
          <a:p>
            <a:r>
              <a:rPr lang="nl-NL" sz="2200" dirty="0"/>
              <a:t>Scores on test data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than</a:t>
            </a:r>
            <a:r>
              <a:rPr lang="nl-NL" sz="2200" dirty="0"/>
              <a:t> on development set</a:t>
            </a:r>
          </a:p>
          <a:p>
            <a:pPr lvl="1"/>
            <a:r>
              <a:rPr lang="nl-NL" sz="2000" dirty="0" err="1"/>
              <a:t>Due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K-</a:t>
            </a:r>
            <a:r>
              <a:rPr lang="nl-NL" sz="2000" dirty="0" err="1"/>
              <a:t>fold</a:t>
            </a:r>
            <a:r>
              <a:rPr lang="nl-NL" sz="2000" dirty="0"/>
              <a:t> CV </a:t>
            </a:r>
            <a:r>
              <a:rPr lang="nl-NL" sz="2000" dirty="0" err="1"/>
              <a:t>with</a:t>
            </a:r>
            <a:r>
              <a:rPr lang="nl-NL" sz="2000" dirty="0"/>
              <a:t> few samples per </a:t>
            </a:r>
            <a:r>
              <a:rPr lang="nl-NL" sz="2000" dirty="0" err="1"/>
              <a:t>fold</a:t>
            </a:r>
            <a:endParaRPr lang="nl-NL" sz="2000" dirty="0"/>
          </a:p>
          <a:p>
            <a:pPr lvl="1"/>
            <a:r>
              <a:rPr lang="nl-NL" sz="2000" dirty="0" err="1"/>
              <a:t>Suggests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age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gender </a:t>
            </a:r>
            <a:r>
              <a:rPr lang="nl-NL" sz="2000" dirty="0" err="1"/>
              <a:t>prediction</a:t>
            </a:r>
            <a:r>
              <a:rPr lang="nl-NL" sz="2000" dirty="0"/>
              <a:t>, corpus </a:t>
            </a:r>
            <a:r>
              <a:rPr lang="nl-NL" sz="2000" dirty="0" err="1"/>
              <a:t>size</a:t>
            </a:r>
            <a:r>
              <a:rPr lang="nl-NL" sz="2000" dirty="0"/>
              <a:t> is important</a:t>
            </a:r>
          </a:p>
          <a:p>
            <a:r>
              <a:rPr lang="nl-NL" sz="2200" dirty="0" err="1"/>
              <a:t>Future</a:t>
            </a:r>
            <a:r>
              <a:rPr lang="nl-NL" sz="2200" dirty="0"/>
              <a:t> </a:t>
            </a:r>
            <a:r>
              <a:rPr lang="nl-NL" sz="2200" dirty="0" err="1"/>
              <a:t>work</a:t>
            </a:r>
            <a:r>
              <a:rPr lang="nl-NL" sz="2200" dirty="0"/>
              <a:t>: 	</a:t>
            </a:r>
          </a:p>
          <a:p>
            <a:pPr lvl="1"/>
            <a:r>
              <a:rPr lang="nl-NL" sz="2000" dirty="0" err="1"/>
              <a:t>Optimization</a:t>
            </a:r>
            <a:r>
              <a:rPr lang="nl-NL" sz="2000" dirty="0"/>
              <a:t> per </a:t>
            </a:r>
            <a:r>
              <a:rPr lang="nl-NL" sz="2000" dirty="0" err="1"/>
              <a:t>language</a:t>
            </a:r>
            <a:endParaRPr lang="nl-NL" sz="2000" dirty="0"/>
          </a:p>
          <a:p>
            <a:pPr lvl="1"/>
            <a:r>
              <a:rPr lang="nl-NL" sz="2000" dirty="0"/>
              <a:t>Advanced </a:t>
            </a:r>
            <a:r>
              <a:rPr lang="nl-NL" sz="2000" dirty="0" err="1"/>
              <a:t>neural</a:t>
            </a:r>
            <a:r>
              <a:rPr lang="nl-NL" sz="2000" dirty="0"/>
              <a:t> </a:t>
            </a:r>
            <a:r>
              <a:rPr lang="nl-NL" sz="2000" dirty="0" err="1"/>
              <a:t>networks</a:t>
            </a:r>
            <a:endParaRPr lang="nl-NL" sz="2000" dirty="0"/>
          </a:p>
          <a:p>
            <a:pPr lvl="1"/>
            <a:r>
              <a:rPr lang="nl-NL" sz="2000" dirty="0" err="1"/>
              <a:t>Testing</a:t>
            </a:r>
            <a:r>
              <a:rPr lang="nl-NL" sz="2000" dirty="0"/>
              <a:t> on different genres</a:t>
            </a:r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en-US" dirty="0"/>
              <a:t>To what extent can we automatically detect the gender and age range of a Twitter user based on a single tweet?</a:t>
            </a:r>
            <a:br>
              <a:rPr lang="en-US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Background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/>
              <a:t>PAN Shared </a:t>
            </a:r>
            <a:r>
              <a:rPr lang="nl-NL" dirty="0" err="1"/>
              <a:t>Task</a:t>
            </a:r>
            <a:r>
              <a:rPr lang="nl-NL" dirty="0"/>
              <a:t> Author </a:t>
            </a:r>
            <a:r>
              <a:rPr lang="nl-NL" dirty="0" err="1"/>
              <a:t>Profiling</a:t>
            </a:r>
            <a:r>
              <a:rPr lang="nl-NL" dirty="0"/>
              <a:t> 2017 (</a:t>
            </a:r>
            <a:r>
              <a:rPr lang="nl-NL" dirty="0" err="1"/>
              <a:t>Rangel</a:t>
            </a:r>
            <a:r>
              <a:rPr lang="nl-NL" dirty="0"/>
              <a:t> et al., 2017)</a:t>
            </a:r>
          </a:p>
          <a:p>
            <a:pPr lvl="1"/>
            <a:r>
              <a:rPr lang="nl-NL" dirty="0"/>
              <a:t>Gender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variety</a:t>
            </a:r>
            <a:endParaRPr lang="nl-NL" dirty="0"/>
          </a:p>
          <a:p>
            <a:pPr lvl="1"/>
            <a:r>
              <a:rPr lang="nl-NL" dirty="0" err="1"/>
              <a:t>SVMs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char</a:t>
            </a:r>
            <a:r>
              <a:rPr lang="nl-NL" dirty="0"/>
              <a:t> </a:t>
            </a:r>
            <a:r>
              <a:rPr lang="nl-NL" dirty="0" err="1"/>
              <a:t>ngrams</a:t>
            </a:r>
            <a:r>
              <a:rPr lang="nl-NL" dirty="0"/>
              <a:t> </a:t>
            </a:r>
            <a:r>
              <a:rPr lang="nl-NL" dirty="0" err="1"/>
              <a:t>tf-idf</a:t>
            </a:r>
            <a:r>
              <a:rPr lang="nl-NL" dirty="0"/>
              <a:t> word </a:t>
            </a:r>
            <a:r>
              <a:rPr lang="nl-NL" dirty="0" err="1"/>
              <a:t>ngrams</a:t>
            </a:r>
            <a:endParaRPr lang="nl-NL" dirty="0"/>
          </a:p>
          <a:p>
            <a:r>
              <a:rPr lang="nl-NL" dirty="0"/>
              <a:t>Nguyen et al. (2011)</a:t>
            </a:r>
          </a:p>
          <a:p>
            <a:pPr lvl="1"/>
            <a:r>
              <a:rPr lang="nl-NL" dirty="0"/>
              <a:t>Author </a:t>
            </a:r>
            <a:r>
              <a:rPr lang="nl-NL" dirty="0" err="1"/>
              <a:t>age</a:t>
            </a:r>
            <a:r>
              <a:rPr lang="nl-NL" dirty="0"/>
              <a:t> </a:t>
            </a:r>
            <a:r>
              <a:rPr lang="nl-NL" dirty="0" err="1"/>
              <a:t>prediction</a:t>
            </a:r>
            <a:endParaRPr lang="nl-NL" dirty="0"/>
          </a:p>
          <a:p>
            <a:pPr lvl="1"/>
            <a:r>
              <a:rPr lang="nl-NL" dirty="0" err="1"/>
              <a:t>Stylistic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content features</a:t>
            </a:r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English, Spanish, </a:t>
            </a:r>
            <a:r>
              <a:rPr lang="nl-NL" dirty="0" err="1"/>
              <a:t>Italian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Dutch tweets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Age (18-24, 25-34, 35-49, 50-XX)</a:t>
            </a:r>
          </a:p>
          <a:p>
            <a:r>
              <a:rPr lang="nl-NL" dirty="0"/>
              <a:t>Gender (male/</a:t>
            </a:r>
            <a:r>
              <a:rPr lang="nl-NL" dirty="0" err="1"/>
              <a:t>female</a:t>
            </a:r>
            <a:r>
              <a:rPr lang="nl-NL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most common gender or age</a:t>
            </a:r>
          </a:p>
          <a:p>
            <a:endParaRPr lang="en-US" dirty="0"/>
          </a:p>
          <a:p>
            <a:r>
              <a:rPr lang="en-US" dirty="0"/>
              <a:t>2 SVM models (age and gender)</a:t>
            </a:r>
          </a:p>
          <a:p>
            <a:r>
              <a:rPr lang="en-US" dirty="0"/>
              <a:t>word n-gram range of 1-2</a:t>
            </a:r>
          </a:p>
          <a:p>
            <a:r>
              <a:rPr lang="en-US" dirty="0"/>
              <a:t>character  n-gram range of 3-5</a:t>
            </a:r>
          </a:p>
          <a:p>
            <a:r>
              <a:rPr lang="en-US" dirty="0" err="1"/>
              <a:t>linearSVC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93" y="2323652"/>
            <a:ext cx="4464612" cy="3508977"/>
          </a:xfrm>
        </p:spPr>
        <p:txBody>
          <a:bodyPr>
            <a:normAutofit/>
          </a:bodyPr>
          <a:lstStyle/>
          <a:p>
            <a:r>
              <a:rPr lang="en-US" sz="2000" dirty="0" err="1"/>
              <a:t>TweetTokenizer</a:t>
            </a:r>
            <a:endParaRPr lang="en-US" sz="2000" dirty="0"/>
          </a:p>
          <a:p>
            <a:r>
              <a:rPr lang="nl-NL" sz="2000" dirty="0" err="1"/>
              <a:t>Lemmatizing</a:t>
            </a:r>
            <a:r>
              <a:rPr lang="nl-NL" sz="2000" dirty="0"/>
              <a:t> &amp; Stemming</a:t>
            </a:r>
          </a:p>
          <a:p>
            <a:r>
              <a:rPr lang="nl-NL" sz="2000" dirty="0" err="1"/>
              <a:t>Max_features</a:t>
            </a:r>
            <a:r>
              <a:rPr lang="nl-NL" sz="2000" dirty="0"/>
              <a:t> = 400000</a:t>
            </a:r>
          </a:p>
          <a:p>
            <a:r>
              <a:rPr lang="nl-NL" sz="2000" dirty="0" err="1"/>
              <a:t>Stopwords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k-</a:t>
            </a:r>
            <a:r>
              <a:rPr lang="nl-NL" sz="2000" dirty="0" err="1"/>
              <a:t>Fold</a:t>
            </a:r>
            <a:r>
              <a:rPr lang="nl-NL" sz="2000" dirty="0"/>
              <a:t> cross </a:t>
            </a:r>
            <a:r>
              <a:rPr lang="nl-NL" sz="2000" dirty="0" err="1"/>
              <a:t>validation</a:t>
            </a:r>
            <a:r>
              <a:rPr lang="nl-NL" sz="2000" dirty="0"/>
              <a:t> (k=5)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6182D30-848C-4CA3-810D-C0E20F0E9986}"/>
              </a:ext>
            </a:extLst>
          </p:cNvPr>
          <p:cNvSpPr txBox="1">
            <a:spLocks/>
          </p:cNvSpPr>
          <p:nvPr/>
        </p:nvSpPr>
        <p:spPr>
          <a:xfrm>
            <a:off x="5508104" y="1196752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nl-NL" sz="1600" dirty="0"/>
              <a:t>No </a:t>
            </a:r>
            <a:r>
              <a:rPr lang="nl-NL" sz="1600" dirty="0" err="1"/>
              <a:t>improvement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:</a:t>
            </a:r>
            <a:br>
              <a:rPr lang="nl-NL" sz="1600" dirty="0"/>
            </a:br>
            <a:endParaRPr lang="nl-NL" sz="1600" dirty="0"/>
          </a:p>
          <a:p>
            <a:r>
              <a:rPr lang="nl-NL" sz="1600" dirty="0" err="1"/>
              <a:t>POStagging</a:t>
            </a:r>
            <a:endParaRPr lang="nl-NL" sz="1600" dirty="0"/>
          </a:p>
          <a:p>
            <a:r>
              <a:rPr lang="nl-NL" sz="1600" dirty="0"/>
              <a:t>tekst </a:t>
            </a:r>
            <a:r>
              <a:rPr lang="nl-NL" sz="1600" dirty="0" err="1"/>
              <a:t>length</a:t>
            </a:r>
            <a:endParaRPr lang="nl-NL" sz="1600" dirty="0"/>
          </a:p>
          <a:p>
            <a:r>
              <a:rPr lang="nl-NL" sz="1600" dirty="0" err="1"/>
              <a:t>emoticons</a:t>
            </a:r>
            <a:endParaRPr lang="nl-NL" sz="1600" dirty="0"/>
          </a:p>
          <a:p>
            <a:r>
              <a:rPr lang="nl-NL" sz="1600" dirty="0" err="1"/>
              <a:t>stereotypical</a:t>
            </a:r>
            <a:r>
              <a:rPr lang="nl-NL" sz="1600" dirty="0"/>
              <a:t> </a:t>
            </a:r>
            <a:r>
              <a:rPr lang="nl-NL" sz="1600" dirty="0" err="1"/>
              <a:t>linguistic</a:t>
            </a:r>
            <a:r>
              <a:rPr lang="nl-NL" sz="1600" dirty="0"/>
              <a:t> features</a:t>
            </a:r>
          </a:p>
          <a:p>
            <a:r>
              <a:rPr lang="nl-NL" sz="1600" dirty="0" err="1"/>
              <a:t>binary</a:t>
            </a:r>
            <a:r>
              <a:rPr lang="nl-NL" sz="1600" dirty="0"/>
              <a:t> = </a:t>
            </a:r>
            <a:r>
              <a:rPr lang="nl-NL" sz="1600" dirty="0" err="1"/>
              <a:t>False</a:t>
            </a:r>
            <a:endParaRPr lang="nl-NL" sz="1600" dirty="0"/>
          </a:p>
          <a:p>
            <a:r>
              <a:rPr lang="nl-NL" sz="1600" dirty="0" err="1"/>
              <a:t>lowercase</a:t>
            </a:r>
            <a:r>
              <a:rPr lang="nl-NL" sz="1600" dirty="0"/>
              <a:t> = True</a:t>
            </a:r>
          </a:p>
          <a:p>
            <a:r>
              <a:rPr lang="nl-NL" sz="1600" dirty="0" err="1"/>
              <a:t>strip_accents</a:t>
            </a:r>
            <a:endParaRPr lang="nl-NL" sz="1600" dirty="0"/>
          </a:p>
          <a:p>
            <a:r>
              <a:rPr lang="nl-NL" sz="1600" dirty="0" err="1"/>
              <a:t>min_df</a:t>
            </a:r>
            <a:endParaRPr lang="nl-NL" sz="1600" dirty="0"/>
          </a:p>
          <a:p>
            <a:r>
              <a:rPr lang="nl-NL" sz="1600" dirty="0"/>
              <a:t>norm</a:t>
            </a:r>
          </a:p>
          <a:p>
            <a:r>
              <a:rPr lang="nl-NL" sz="1600" dirty="0" err="1"/>
              <a:t>sublinear_tf</a:t>
            </a:r>
            <a:endParaRPr lang="nl-NL" sz="1600" dirty="0"/>
          </a:p>
          <a:p>
            <a:r>
              <a:rPr lang="nl-NL" sz="1600" dirty="0" err="1"/>
              <a:t>max_features</a:t>
            </a:r>
            <a:endParaRPr lang="nl-NL" sz="1600" dirty="0"/>
          </a:p>
          <a:p>
            <a:r>
              <a:rPr lang="nl-NL" sz="1600" dirty="0"/>
              <a:t>penalty</a:t>
            </a:r>
          </a:p>
          <a:p>
            <a:r>
              <a:rPr lang="nl-NL" sz="1600" dirty="0" err="1"/>
              <a:t>multi_class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27584" y="616530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	</a:t>
            </a:r>
            <a:r>
              <a:rPr lang="nl-NL" sz="1200" b="1" dirty="0" err="1"/>
              <a:t>Results</a:t>
            </a:r>
            <a:r>
              <a:rPr lang="nl-NL" sz="1200" b="1" dirty="0"/>
              <a:t> baseline		                </a:t>
            </a:r>
            <a:r>
              <a:rPr lang="nl-NL" sz="1200" b="1" dirty="0" err="1"/>
              <a:t>Results</a:t>
            </a:r>
            <a:r>
              <a:rPr lang="nl-NL" sz="1200" b="1" dirty="0"/>
              <a:t> cross </a:t>
            </a:r>
            <a:r>
              <a:rPr lang="nl-NL" sz="1200" b="1" dirty="0" err="1"/>
              <a:t>validation</a:t>
            </a:r>
            <a:r>
              <a:rPr lang="nl-NL" sz="1200" b="1" dirty="0"/>
              <a:t> training 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3594" r="1559"/>
          <a:stretch/>
        </p:blipFill>
        <p:spPr bwMode="auto">
          <a:xfrm>
            <a:off x="611560" y="2126512"/>
            <a:ext cx="7953154" cy="4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970713" y="94375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b="1" dirty="0"/>
              <a:t>Dutch</a:t>
            </a:r>
            <a:endParaRPr lang="nl-NL" b="1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1E65C9A-F6D8-4708-9B29-5688F854C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48653"/>
              </p:ext>
            </p:extLst>
          </p:nvPr>
        </p:nvGraphicFramePr>
        <p:xfrm>
          <a:off x="763428" y="1574800"/>
          <a:ext cx="76171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86">
                  <a:extLst>
                    <a:ext uri="{9D8B030D-6E8A-4147-A177-3AD203B41FA5}">
                      <a16:colId xmlns:a16="http://schemas.microsoft.com/office/drawing/2014/main" val="1712131747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06420664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2573910689"/>
                    </a:ext>
                  </a:extLst>
                </a:gridCol>
                <a:gridCol w="1904286">
                  <a:extLst>
                    <a:ext uri="{9D8B030D-6E8A-4147-A177-3AD203B41FA5}">
                      <a16:colId xmlns:a16="http://schemas.microsoft.com/office/drawing/2014/main" val="183371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i="1" u="sng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Development-set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Test-set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9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6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Recall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36561"/>
                  </a:ext>
                </a:extLst>
              </a:tr>
            </a:tbl>
          </a:graphicData>
        </a:graphic>
      </p:graphicFrame>
      <p:pic>
        <p:nvPicPr>
          <p:cNvPr id="8" name="Picture 2" descr="C:\Users\Eyokiha\Dropbox\Documents\Courses\Master\Blok2\LearningFromData\Final\Dutch.png">
            <a:extLst>
              <a:ext uri="{FF2B5EF4-FFF2-40B4-BE49-F238E27FC236}">
                <a16:creationId xmlns:a16="http://schemas.microsoft.com/office/drawing/2014/main" id="{E9E57EFE-A743-4A16-8AC4-0E0727ED7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65671" r="76809" b="10497"/>
          <a:stretch/>
        </p:blipFill>
        <p:spPr bwMode="auto">
          <a:xfrm>
            <a:off x="3142581" y="4293096"/>
            <a:ext cx="2858836" cy="9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5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477</TotalTime>
  <Words>358</Words>
  <Application>Microsoft Office PowerPoint</Application>
  <PresentationFormat>Diavoorstelling (4:3)</PresentationFormat>
  <Paragraphs>246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Marloes Kuijper</cp:lastModifiedBy>
  <cp:revision>41</cp:revision>
  <dcterms:created xsi:type="dcterms:W3CDTF">2018-01-14T11:56:24Z</dcterms:created>
  <dcterms:modified xsi:type="dcterms:W3CDTF">2018-01-31T20:39:40Z</dcterms:modified>
</cp:coreProperties>
</file>