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dekplaat"/>
          <p:cNvSpPr/>
          <p:nvPr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/>
          </a:p>
        </p:txBody>
      </p:sp>
      <p:sp>
        <p:nvSpPr>
          <p:cNvPr id="6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7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/>
          </a:p>
        </p:txBody>
      </p:sp>
      <p:sp>
        <p:nvSpPr>
          <p:cNvPr id="4" name="ZwarteBalk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74400"/>
            <a:ext cx="9144000" cy="10800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950" tIns="215900" rIns="268265" bIns="215900" anchor="t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5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2000"/>
            <a:ext cx="9140825" cy="1908000"/>
          </a:xfrm>
        </p:spPr>
        <p:txBody>
          <a:bodyPr tIns="45720" rIns="267843" bIns="45720">
            <a:normAutofit/>
          </a:bodyPr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Klikken om de ondertitelstijl van het model te bewerken</a:t>
            </a:r>
          </a:p>
        </p:txBody>
      </p:sp>
      <p:pic>
        <p:nvPicPr>
          <p:cNvPr id="10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Slash_02" descr="SLASHTRANS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deBalk"/>
          <p:cNvSpPr>
            <a:spLocks noChangeArrowheads="1"/>
          </p:cNvSpPr>
          <p:nvPr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sp>
        <p:nvSpPr>
          <p:cNvPr id="16" name="Paginanummer"/>
          <p:cNvSpPr/>
          <p:nvPr/>
        </p:nvSpPr>
        <p:spPr>
          <a:xfrm>
            <a:off x="8255000" y="107950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900" smtClean="0">
                <a:solidFill>
                  <a:srgbClr val="FFFFFF"/>
                </a:solidFill>
              </a:rPr>
              <a:pPr algn="r"/>
              <a:t>‹nr.›</a:t>
            </a:fld>
            <a:endParaRPr lang="nl-NL" sz="900" dirty="0">
              <a:solidFill>
                <a:srgbClr val="FFFFFF"/>
              </a:solidFill>
            </a:endParaRPr>
          </a:p>
        </p:txBody>
      </p:sp>
      <p:sp>
        <p:nvSpPr>
          <p:cNvPr id="15" name="Scheiding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9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13" name="RUGlogo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816808" cy="660400"/>
          </a:xfrm>
          <a:prstGeom prst="rect">
            <a:avLst/>
          </a:prstGeom>
        </p:spPr>
      </p:pic>
      <p:sp>
        <p:nvSpPr>
          <p:cNvPr id="8" name="tb_Faculty"/>
          <p:cNvSpPr txBox="1">
            <a:spLocks noChangeArrowheads="1"/>
          </p:cNvSpPr>
          <p:nvPr/>
        </p:nvSpPr>
        <p:spPr bwMode="auto">
          <a:xfrm>
            <a:off x="3687763" y="339725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9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4" name="tbDate"/>
          <p:cNvSpPr txBox="1">
            <a:spLocks noChangeArrowheads="1"/>
          </p:cNvSpPr>
          <p:nvPr/>
        </p:nvSpPr>
        <p:spPr bwMode="auto">
          <a:xfrm>
            <a:off x="7378700" y="1079500"/>
            <a:ext cx="756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9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Vertikaal"/>
          <p:cNvSpPr>
            <a:spLocks noGrp="1"/>
          </p:cNvSpPr>
          <p:nvPr>
            <p:ph type="body" orient="vert" idx="1"/>
          </p:nvPr>
        </p:nvSpPr>
        <p:spPr/>
        <p:txBody>
          <a:bodyPr vert="eaVert"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47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 tIns="46990" bIns="46990">
            <a:no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14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ekstvak"/>
          <p:cNvSpPr>
            <a:spLocks noGrp="1"/>
          </p:cNvSpPr>
          <p:nvPr>
            <p:ph type="body" idx="1"/>
          </p:nvPr>
        </p:nvSpPr>
        <p:spPr>
          <a:xfrm>
            <a:off x="0" y="1456213"/>
            <a:ext cx="9140825" cy="5147787"/>
          </a:xfrm>
        </p:spPr>
        <p:txBody>
          <a:bodyPr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0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dekplaat"/>
          <p:cNvSpPr/>
          <p:nvPr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/>
          </a:p>
        </p:txBody>
      </p:sp>
      <p:sp>
        <p:nvSpPr>
          <p:cNvPr id="5" name="tb_Break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9144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5900" rIns="267843" bIns="45720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2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tIns="45720" rIns="267843" bIns="45720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Click to edit Master subtitle style</a:t>
            </a:r>
          </a:p>
        </p:txBody>
      </p:sp>
      <p:sp>
        <p:nvSpPr>
          <p:cNvPr id="14" name="RodeBalk"/>
          <p:cNvSpPr>
            <a:spLocks noChangeArrowheads="1"/>
          </p:cNvSpPr>
          <p:nvPr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816808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6213"/>
            <a:ext cx="9140825" cy="5147787"/>
          </a:xfrm>
        </p:spPr>
        <p:txBody>
          <a:bodyPr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73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tIns="46990" bIns="4699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tIns="45720" bIns="4572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8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4000" cy="638944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831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6213"/>
            <a:ext cx="9140825" cy="5147787"/>
          </a:xfrm>
        </p:spPr>
        <p:txBody>
          <a:bodyPr tIns="45720" bIns="4572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456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tIns="45720" bIns="45720" anchor="b"/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 tIns="45720" bIns="45720"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 tIns="45720" bIns="45720"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14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tIns="46990" bIns="46990"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8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 tIns="45720" bIns="4572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9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0" y="2230438"/>
            <a:ext cx="9140825" cy="4318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59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dekplaat"/>
          <p:cNvSpPr/>
          <p:nvPr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/>
          </a:p>
        </p:txBody>
      </p:sp>
      <p:sp>
        <p:nvSpPr>
          <p:cNvPr id="5" name="tb_End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9144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5900" rIns="267843" bIns="45720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2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  <a:ln>
            <a:noFill/>
          </a:ln>
        </p:spPr>
        <p:txBody>
          <a:bodyPr tIns="45720" rIns="267843" bIns="45720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subtitle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16" name="RodeBalk"/>
          <p:cNvSpPr>
            <a:spLocks noChangeArrowheads="1"/>
          </p:cNvSpPr>
          <p:nvPr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816808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7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0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6213"/>
            <a:ext cx="9140825" cy="5147787"/>
          </a:xfrm>
        </p:spPr>
        <p:txBody>
          <a:bodyPr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20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tIns="46990" bIns="4699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tIns="45720" bIns="4572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 tIns="45720" bIns="4572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31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4000" cy="638944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tIns="45720" bIns="4572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 tIns="45720" bIns="4572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42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tIns="46990" bIns="46990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tIns="45720" bIns="45720" anchor="b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57145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05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tIns="45720" bIns="45720" anchor="b"/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 tIns="45720" bIns="45720"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 tIns="45720" bIns="45720"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10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tIns="46990" bIns="46990"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12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 tIns="45720" bIns="4572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0" y="2230438"/>
            <a:ext cx="9140825" cy="4318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36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 tIns="46990" bIns="46990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 tIns="45720" bIns="45720"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 tIns="45720" bIns="4572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 tIns="45720" bIns="4572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749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4000" cy="638944"/>
          </a:xfrm>
        </p:spPr>
        <p:txBody>
          <a:bodyPr tIns="46990" bIns="46990">
            <a:no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tIns="45720" bIns="45720"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 tIns="45720" bIns="4572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tIns="45720" bIns="45720"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 tIns="45720" bIns="4572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549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835"/>
            <a:ext cx="9140825" cy="792162"/>
          </a:xfrm>
        </p:spPr>
        <p:txBody>
          <a:bodyPr tIns="46990" bIns="46990">
            <a:normAutofit/>
          </a:bodyPr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5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tIns="45720" bIns="45720" anchor="b">
            <a:noAutofit/>
          </a:bodyPr>
          <a:lstStyle>
            <a:lvl1pPr algn="l"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 tIns="45720" bIns="45720"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 tIns="45720" bIns="4572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254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tIns="46990" bIns="46990" anchor="b">
            <a:normAutofit/>
          </a:bodyPr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 tIns="45720" bIns="4572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524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_Transparantie" hidden="1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031" name="shape_TransFollower" hidden="1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1026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6213"/>
            <a:ext cx="9140825" cy="51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20" rIns="27000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1028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835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990" rIns="270000" bIns="4699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nl-NL"/>
              <a:t>Klik om stijl te bewerken</a:t>
            </a:r>
            <a:endParaRPr lang="nl-NL" altLang="nl-NL" dirty="0"/>
          </a:p>
        </p:txBody>
      </p:sp>
      <p:sp>
        <p:nvSpPr>
          <p:cNvPr id="1027" name="RodeBalk"/>
          <p:cNvSpPr>
            <a:spLocks noChangeArrowheads="1"/>
          </p:cNvSpPr>
          <p:nvPr/>
        </p:nvSpPr>
        <p:spPr bwMode="auto">
          <a:xfrm>
            <a:off x="-1" y="407035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>
              <a:solidFill>
                <a:srgbClr val="FFFFFF"/>
              </a:solidFill>
            </a:endParaRPr>
          </a:p>
        </p:txBody>
      </p:sp>
      <p:pic>
        <p:nvPicPr>
          <p:cNvPr id="1033" name="LogoSlash_01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 hidden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chuineBalk"/>
          <p:cNvSpPr/>
          <p:nvPr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 dirty="0"/>
          </a:p>
        </p:txBody>
      </p:sp>
      <p:sp>
        <p:nvSpPr>
          <p:cNvPr id="3" name="Paginanummer"/>
          <p:cNvSpPr/>
          <p:nvPr/>
        </p:nvSpPr>
        <p:spPr>
          <a:xfrm>
            <a:off x="8674100" y="400685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600" smtClean="0">
                <a:solidFill>
                  <a:srgbClr val="000000"/>
                </a:solidFill>
              </a:rPr>
              <a:pPr algn="r"/>
              <a:t>‹nr.›</a:t>
            </a:fld>
            <a:endParaRPr lang="nl-NL" sz="600" dirty="0">
              <a:solidFill>
                <a:srgbClr val="000000"/>
              </a:solidFill>
            </a:endParaRPr>
          </a:p>
        </p:txBody>
      </p:sp>
      <p:sp>
        <p:nvSpPr>
          <p:cNvPr id="1037" name="Scheiding"/>
          <p:cNvSpPr txBox="1">
            <a:spLocks noChangeArrowheads="1"/>
          </p:cNvSpPr>
          <p:nvPr/>
        </p:nvSpPr>
        <p:spPr bwMode="auto">
          <a:xfrm>
            <a:off x="8661400" y="400685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600" dirty="0">
                <a:solidFill>
                  <a:srgbClr val="000000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6" name="RUGlogoTop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1126723" cy="264160"/>
          </a:xfrm>
          <a:prstGeom prst="rect">
            <a:avLst/>
          </a:prstGeom>
        </p:spPr>
      </p:pic>
      <p:sp>
        <p:nvSpPr>
          <p:cNvPr id="1034" name="tb_Faculty" hidden="1"/>
          <p:cNvSpPr txBox="1">
            <a:spLocks noChangeArrowheads="1"/>
          </p:cNvSpPr>
          <p:nvPr/>
        </p:nvSpPr>
        <p:spPr bwMode="auto">
          <a:xfrm>
            <a:off x="3687763" y="339725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1035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7874000" y="400685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6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1" fontAlgn="base" hangingPunct="1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_Transparantie" hidden="1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2054" name="shape_TransFollower" hidden="1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2050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6213"/>
            <a:ext cx="9140825" cy="51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20" rIns="267843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text</a:t>
            </a:r>
            <a:r>
              <a:rPr lang="nl-NL" altLang="nl-NL" dirty="0"/>
              <a:t> </a:t>
            </a:r>
            <a:r>
              <a:rPr lang="nl-NL" altLang="nl-NL" dirty="0" err="1"/>
              <a:t>styles</a:t>
            </a:r>
            <a:endParaRPr lang="nl-NL" altLang="nl-NL" dirty="0"/>
          </a:p>
          <a:p>
            <a:pPr lvl="1"/>
            <a:r>
              <a:rPr lang="nl-NL" altLang="nl-NL" dirty="0"/>
              <a:t>Second level</a:t>
            </a:r>
          </a:p>
          <a:p>
            <a:pPr lvl="0"/>
            <a:r>
              <a:rPr lang="nl-NL" altLang="nl-NL" dirty="0" err="1"/>
              <a:t>Third</a:t>
            </a:r>
            <a:r>
              <a:rPr lang="nl-NL" altLang="nl-NL" dirty="0"/>
              <a:t> level</a:t>
            </a:r>
          </a:p>
          <a:p>
            <a:pPr lvl="1"/>
            <a:r>
              <a:rPr lang="nl-NL" altLang="nl-NL" dirty="0" err="1"/>
              <a:t>Fourth</a:t>
            </a:r>
            <a:r>
              <a:rPr lang="nl-NL" altLang="nl-NL" dirty="0"/>
              <a:t> level</a:t>
            </a:r>
          </a:p>
          <a:p>
            <a:pPr lvl="2"/>
            <a:r>
              <a:rPr lang="nl-NL" altLang="nl-NL" dirty="0" err="1"/>
              <a:t>Fifth</a:t>
            </a:r>
            <a:r>
              <a:rPr lang="nl-NL" altLang="nl-NL" dirty="0"/>
              <a:t> level</a:t>
            </a:r>
          </a:p>
        </p:txBody>
      </p:sp>
      <p:sp>
        <p:nvSpPr>
          <p:cNvPr id="2059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835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990" rIns="27000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title</a:t>
            </a:r>
            <a:r>
              <a:rPr lang="nl-NL" altLang="nl-NL" dirty="0"/>
              <a:t> </a:t>
            </a:r>
            <a:r>
              <a:rPr lang="nl-NL" altLang="nl-NL" dirty="0" err="1"/>
              <a:t>style</a:t>
            </a:r>
            <a:endParaRPr lang="nl-NL" altLang="nl-NL" dirty="0"/>
          </a:p>
        </p:txBody>
      </p:sp>
      <p:sp>
        <p:nvSpPr>
          <p:cNvPr id="2051" name="RodeBalk"/>
          <p:cNvSpPr>
            <a:spLocks noChangeArrowheads="1"/>
          </p:cNvSpPr>
          <p:nvPr/>
        </p:nvSpPr>
        <p:spPr bwMode="auto">
          <a:xfrm>
            <a:off x="-1" y="407035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>
              <a:solidFill>
                <a:srgbClr val="FFFFFF"/>
              </a:solidFill>
            </a:endParaRPr>
          </a:p>
        </p:txBody>
      </p:sp>
      <p:pic>
        <p:nvPicPr>
          <p:cNvPr id="2056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 hidden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 dirty="0"/>
          </a:p>
        </p:txBody>
      </p:sp>
      <p:sp>
        <p:nvSpPr>
          <p:cNvPr id="14" name="Paginanummer"/>
          <p:cNvSpPr/>
          <p:nvPr/>
        </p:nvSpPr>
        <p:spPr>
          <a:xfrm>
            <a:off x="8674100" y="400685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600" smtClean="0">
                <a:solidFill>
                  <a:srgbClr val="000000"/>
                </a:solidFill>
              </a:rPr>
              <a:pPr algn="r"/>
              <a:t>‹nr.›</a:t>
            </a:fld>
            <a:endParaRPr lang="nl-NL" sz="600" dirty="0">
              <a:solidFill>
                <a:srgbClr val="000000"/>
              </a:solidFill>
            </a:endParaRPr>
          </a:p>
        </p:txBody>
      </p:sp>
      <p:sp>
        <p:nvSpPr>
          <p:cNvPr id="2061" name="Scheiding"/>
          <p:cNvSpPr txBox="1">
            <a:spLocks noChangeArrowheads="1"/>
          </p:cNvSpPr>
          <p:nvPr/>
        </p:nvSpPr>
        <p:spPr bwMode="auto">
          <a:xfrm>
            <a:off x="8661400" y="400685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600" dirty="0">
                <a:solidFill>
                  <a:srgbClr val="000000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1126723" cy="264160"/>
          </a:xfrm>
          <a:prstGeom prst="rect">
            <a:avLst/>
          </a:prstGeom>
        </p:spPr>
      </p:pic>
      <p:sp>
        <p:nvSpPr>
          <p:cNvPr id="5129" name="tb_Faculty" hidden="1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5130" name="tb_Department" hidden="1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7874000" y="400685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6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_Transparantie" hidden="1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3078" name="shape_TransFollower" hidden="1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/>
          </a:p>
        </p:txBody>
      </p:sp>
      <p:sp>
        <p:nvSpPr>
          <p:cNvPr id="3074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6213"/>
            <a:ext cx="9140825" cy="51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20" rIns="267843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text</a:t>
            </a:r>
            <a:r>
              <a:rPr lang="nl-NL" altLang="nl-NL" dirty="0"/>
              <a:t> </a:t>
            </a:r>
            <a:r>
              <a:rPr lang="nl-NL" altLang="nl-NL" dirty="0" err="1"/>
              <a:t>styles</a:t>
            </a:r>
            <a:endParaRPr lang="nl-NL" altLang="nl-NL" dirty="0"/>
          </a:p>
          <a:p>
            <a:pPr lvl="1"/>
            <a:r>
              <a:rPr lang="nl-NL" altLang="nl-NL" dirty="0"/>
              <a:t>Second level</a:t>
            </a:r>
          </a:p>
          <a:p>
            <a:pPr lvl="2"/>
            <a:r>
              <a:rPr lang="nl-NL" altLang="nl-NL" dirty="0" err="1"/>
              <a:t>Third</a:t>
            </a:r>
            <a:r>
              <a:rPr lang="nl-NL" altLang="nl-NL" dirty="0"/>
              <a:t> level</a:t>
            </a:r>
          </a:p>
          <a:p>
            <a:pPr lvl="3"/>
            <a:r>
              <a:rPr lang="nl-NL" altLang="nl-NL" dirty="0" err="1"/>
              <a:t>Fourth</a:t>
            </a:r>
            <a:r>
              <a:rPr lang="nl-NL" altLang="nl-NL" dirty="0"/>
              <a:t> level</a:t>
            </a:r>
          </a:p>
          <a:p>
            <a:pPr lvl="4"/>
            <a:r>
              <a:rPr lang="nl-NL" altLang="nl-NL" dirty="0" err="1"/>
              <a:t>Fifth</a:t>
            </a:r>
            <a:r>
              <a:rPr lang="nl-NL" altLang="nl-NL" dirty="0"/>
              <a:t> level</a:t>
            </a:r>
          </a:p>
        </p:txBody>
      </p:sp>
      <p:sp>
        <p:nvSpPr>
          <p:cNvPr id="3083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835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990" rIns="27000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Click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edit</a:t>
            </a:r>
            <a:r>
              <a:rPr lang="nl-NL" altLang="nl-NL" dirty="0"/>
              <a:t> Master </a:t>
            </a:r>
            <a:r>
              <a:rPr lang="nl-NL" altLang="nl-NL" dirty="0" err="1"/>
              <a:t>title</a:t>
            </a:r>
            <a:r>
              <a:rPr lang="nl-NL" altLang="nl-NL" dirty="0"/>
              <a:t> </a:t>
            </a:r>
            <a:r>
              <a:rPr lang="nl-NL" altLang="nl-NL" dirty="0" err="1"/>
              <a:t>style</a:t>
            </a:r>
            <a:endParaRPr lang="nl-NL" altLang="nl-NL" dirty="0"/>
          </a:p>
        </p:txBody>
      </p:sp>
      <p:sp>
        <p:nvSpPr>
          <p:cNvPr id="3075" name="RodeBalk"/>
          <p:cNvSpPr>
            <a:spLocks noChangeArrowheads="1"/>
          </p:cNvSpPr>
          <p:nvPr/>
        </p:nvSpPr>
        <p:spPr bwMode="auto">
          <a:xfrm>
            <a:off x="-1" y="407035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45720" b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sz="1800" dirty="0">
              <a:solidFill>
                <a:srgbClr val="FFFFFF"/>
              </a:solidFill>
            </a:endParaRPr>
          </a:p>
        </p:txBody>
      </p:sp>
      <p:pic>
        <p:nvPicPr>
          <p:cNvPr id="3080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 hidden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nl-NL" sz="1800" dirty="0"/>
          </a:p>
        </p:txBody>
      </p:sp>
      <p:sp>
        <p:nvSpPr>
          <p:cNvPr id="14" name="Paginanummer"/>
          <p:cNvSpPr/>
          <p:nvPr/>
        </p:nvSpPr>
        <p:spPr>
          <a:xfrm>
            <a:off x="8674100" y="400685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600" smtClean="0">
                <a:solidFill>
                  <a:srgbClr val="000000"/>
                </a:solidFill>
              </a:rPr>
              <a:pPr algn="r"/>
              <a:t>‹nr.›</a:t>
            </a:fld>
            <a:endParaRPr lang="nl-NL" sz="600" dirty="0">
              <a:solidFill>
                <a:srgbClr val="000000"/>
              </a:solidFill>
            </a:endParaRPr>
          </a:p>
        </p:txBody>
      </p:sp>
      <p:sp>
        <p:nvSpPr>
          <p:cNvPr id="3085" name="Scheiding"/>
          <p:cNvSpPr txBox="1">
            <a:spLocks noChangeArrowheads="1"/>
          </p:cNvSpPr>
          <p:nvPr/>
        </p:nvSpPr>
        <p:spPr bwMode="auto">
          <a:xfrm>
            <a:off x="8661400" y="400685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600" dirty="0">
                <a:solidFill>
                  <a:srgbClr val="000000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1126723" cy="264160"/>
          </a:xfrm>
          <a:prstGeom prst="rect">
            <a:avLst/>
          </a:prstGeom>
        </p:spPr>
      </p:pic>
      <p:sp>
        <p:nvSpPr>
          <p:cNvPr id="7177" name="tb_Faculty" hidden="1"/>
          <p:cNvSpPr txBox="1">
            <a:spLocks noChangeArrowheads="1"/>
          </p:cNvSpPr>
          <p:nvPr/>
        </p:nvSpPr>
        <p:spPr bwMode="auto">
          <a:xfrm>
            <a:off x="3687763" y="338138"/>
            <a:ext cx="11557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faculteit der letteren</a:t>
            </a:r>
          </a:p>
        </p:txBody>
      </p:sp>
      <p:sp>
        <p:nvSpPr>
          <p:cNvPr id="7178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7874000" y="400685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nl-NL" sz="6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DDFE8-B050-44BE-A51E-61ED3FBB7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Semantic</a:t>
            </a:r>
            <a:r>
              <a:rPr lang="nl-NL" dirty="0"/>
              <a:t> Web Technology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A03B3E-4486-4CFC-B791-DA3628F2D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Rémon</a:t>
            </a:r>
            <a:r>
              <a:rPr lang="nl-NL" dirty="0"/>
              <a:t> Kruizinga</a:t>
            </a:r>
          </a:p>
          <a:p>
            <a:r>
              <a:rPr lang="nl-NL" dirty="0"/>
              <a:t>Hennie </a:t>
            </a:r>
            <a:r>
              <a:rPr lang="nl-NL" dirty="0" err="1"/>
              <a:t>Veldtuis</a:t>
            </a:r>
            <a:endParaRPr lang="nl-NL" dirty="0"/>
          </a:p>
          <a:p>
            <a:r>
              <a:rPr lang="nl-NL" dirty="0"/>
              <a:t>Daphne Groot</a:t>
            </a:r>
          </a:p>
        </p:txBody>
      </p:sp>
    </p:spTree>
    <p:extLst>
      <p:ext uri="{BB962C8B-B14F-4D97-AF65-F5344CB8AC3E}">
        <p14:creationId xmlns:p14="http://schemas.microsoft.com/office/powerpoint/2010/main" val="17304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B673B-E4ED-4F2E-BB10-5A6A0779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description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1CAFB9-B9A5-4678-A878-B0DA20FA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Aim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program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generates</a:t>
            </a:r>
            <a:r>
              <a:rPr lang="nl-NL" dirty="0"/>
              <a:t> </a:t>
            </a:r>
            <a:r>
              <a:rPr lang="nl-NL" dirty="0" err="1"/>
              <a:t>sentences</a:t>
            </a:r>
            <a:r>
              <a:rPr lang="nl-NL" dirty="0"/>
              <a:t> out of (multiple sets of) </a:t>
            </a:r>
            <a:r>
              <a:rPr lang="nl-NL" dirty="0" err="1"/>
              <a:t>triples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7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0EF26-F723-44F2-838A-D4D3434F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set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6B257F-BBBE-4037-B4E2-E0EF0805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from </a:t>
            </a:r>
            <a:r>
              <a:rPr lang="en-GB" dirty="0" err="1"/>
              <a:t>WebNLG</a:t>
            </a:r>
            <a:r>
              <a:rPr lang="en-GB" dirty="0"/>
              <a:t> challenge</a:t>
            </a:r>
          </a:p>
          <a:p>
            <a:r>
              <a:rPr lang="en-GB" dirty="0"/>
              <a:t>Start with data that consists of one triple per entry</a:t>
            </a:r>
          </a:p>
          <a:p>
            <a:r>
              <a:rPr lang="en-GB" dirty="0"/>
              <a:t>Example of entry: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first only focus on the triple sets that belong to the category ‘Food’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F5D2C7C-F2B4-4F61-ABC1-6C0911F29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32" y="3212913"/>
            <a:ext cx="717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CA8A2-8F6D-4A7B-8436-327552BF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Technique and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F69A1B-3AC3-4608-B8C0-55F4B14B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Python 3</a:t>
            </a:r>
          </a:p>
          <a:p>
            <a:r>
              <a:rPr lang="en-GB"/>
              <a:t>XML-tree functionality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0E2D-D802-4D1C-B438-2DD9ED32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D577B3-68E1-41AD-89E2-0C8993E2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ways:</a:t>
            </a:r>
          </a:p>
          <a:p>
            <a:pPr lvl="1"/>
            <a:r>
              <a:rPr lang="en-GB"/>
              <a:t>Check if sentence occur in data set. If present </a:t>
            </a:r>
            <a:r>
              <a:rPr lang="en-GB" sz="2400">
                <a:sym typeface="Wingdings" panose="05000000000000000000" pitchFamily="2" charset="2"/>
              </a:rPr>
              <a:t></a:t>
            </a:r>
            <a:r>
              <a:rPr lang="en-GB">
                <a:sym typeface="Wingdings" panose="05000000000000000000" pitchFamily="2" charset="2"/>
              </a:rPr>
              <a:t> correct</a:t>
            </a:r>
          </a:p>
          <a:p>
            <a:pPr lvl="1"/>
            <a:r>
              <a:rPr lang="en-GB"/>
              <a:t>Check remaining sentences manually</a:t>
            </a:r>
          </a:p>
          <a:p>
            <a:r>
              <a:rPr lang="en-GB"/>
              <a:t>Calculate precision, recall, F-score and accuracy</a:t>
            </a:r>
          </a:p>
        </p:txBody>
      </p:sp>
    </p:spTree>
    <p:extLst>
      <p:ext uri="{BB962C8B-B14F-4D97-AF65-F5344CB8AC3E}">
        <p14:creationId xmlns:p14="http://schemas.microsoft.com/office/powerpoint/2010/main" val="2518636700"/>
      </p:ext>
    </p:extLst>
  </p:cSld>
  <p:clrMapOvr>
    <a:masterClrMapping/>
  </p:clrMapOvr>
</p:sld>
</file>

<file path=ppt/theme/theme1.xml><?xml version="1.0" encoding="utf-8"?>
<a:theme xmlns:a="http://schemas.openxmlformats.org/drawingml/2006/main" name="RUG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" id="{5ED73366-D9AF-491B-A094-1D7E4FBB74C0}" vid="{55A1B055-367B-4ED4-A2C3-9AB40B9AFBEC}"/>
    </a:ext>
  </a:ext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RUG</Template>
  <TotalTime>54</TotalTime>
  <Words>97</Words>
  <Application>Microsoft Office PowerPoint</Application>
  <PresentationFormat>Diavoorstelling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3</vt:i4>
      </vt:variant>
      <vt:variant>
        <vt:lpstr>Diatitels</vt:lpstr>
      </vt:variant>
      <vt:variant>
        <vt:i4>5</vt:i4>
      </vt:variant>
    </vt:vector>
  </HeadingPairs>
  <TitlesOfParts>
    <vt:vector size="13" baseType="lpstr">
      <vt:lpstr>Arial</vt:lpstr>
      <vt:lpstr>Courier New</vt:lpstr>
      <vt:lpstr>Georgia</vt:lpstr>
      <vt:lpstr>Verdana</vt:lpstr>
      <vt:lpstr>Wingdings</vt:lpstr>
      <vt:lpstr>RUG</vt:lpstr>
      <vt:lpstr>Break Design</vt:lpstr>
      <vt:lpstr>End Design</vt:lpstr>
      <vt:lpstr>Semantic Web Technology</vt:lpstr>
      <vt:lpstr>Project description</vt:lpstr>
      <vt:lpstr>Data set</vt:lpstr>
      <vt:lpstr>Technique and tools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Technology</dc:title>
  <dc:creator>Daphne Groot</dc:creator>
  <cp:lastModifiedBy>Daphne Groot</cp:lastModifiedBy>
  <cp:revision>3</cp:revision>
  <dcterms:created xsi:type="dcterms:W3CDTF">2017-10-16T15:13:58Z</dcterms:created>
  <dcterms:modified xsi:type="dcterms:W3CDTF">2017-10-16T16:08:54Z</dcterms:modified>
</cp:coreProperties>
</file>