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AF8740-65AB-4561-826D-4F26F76807C8}">
  <a:tblStyle styleId="{D0AF8740-65AB-4561-826D-4F26F76807C8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0365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/>
              <a:t>Nono-Facture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Entités Nommées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par Algonano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0" y="4513975"/>
            <a:ext cx="390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Yacine BOUKHELIF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Daphné HERAIZ-BEKKIS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859950" y="4669275"/>
            <a:ext cx="1219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</a:rPr>
              <a:t>30 Juin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Retour des professeurs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23050" y="1632500"/>
            <a:ext cx="3999900" cy="26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800"/>
              <a:t>Retour Vincent CNAM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➔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pourquoi insiter sur l'apprentissage ?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générer aléatoirement une plus grosse base de données de factures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faire de l'apprentissage sur les clusters/bloc pour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identifier le destinataire et l'expéditeur et les données factures et les données prestations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617300" y="1632500"/>
            <a:ext cx="41388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800"/>
              <a:t>Retour Vincent Guigue LIP6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système AdHoc de reconnaissance (par ex les factures free gardent la même architecture etc.)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peu d'apprentissage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vecteurs features par blocs basés sur un maximum de données (taille, nombre de ligne, taille bloc, position, 0 ou 1 pour chaque descripteur regexp possible…)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HMM possible mais très probablement inutile</a:t>
            </a: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➔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ajouter un choix par élimination (si une info a déjà été determiné comme le rcs ou la tva on n'a plus besoin de les tester)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Différenciation des blocs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❏"/>
            </a:pPr>
            <a:r>
              <a:rPr lang="fr"/>
              <a:t>Pourquoi? </a:t>
            </a:r>
          </a:p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❏"/>
            </a:pPr>
            <a:r>
              <a:rPr lang="fr"/>
              <a:t>Comment?</a:t>
            </a:r>
          </a:p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❏"/>
            </a:pPr>
            <a:r>
              <a:rPr lang="fr"/>
              <a:t>Vecteur de classification :</a:t>
            </a:r>
          </a:p>
          <a:p>
            <a:pPr indent="-228600" lvl="0" marL="914400" rtl="0">
              <a:spcBef>
                <a:spcPts val="0"/>
              </a:spcBef>
              <a:spcAft>
                <a:spcPts val="2000"/>
              </a:spcAft>
              <a:buChar char="➔"/>
            </a:pPr>
            <a:r>
              <a:rPr lang="fr"/>
              <a:t>(valuationBOW , position, nb de lignes, taille bloc, reg_flags)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Classification intra-bloc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995649"/>
            <a:ext cx="8368200" cy="16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❏"/>
            </a:pPr>
            <a:r>
              <a:rPr lang="fr"/>
              <a:t>Reg_flags ( TYPE) : tél, adresse, RCS, numéro TVA, montant, type société . . .</a:t>
            </a:r>
          </a:p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❏"/>
            </a:pPr>
            <a:r>
              <a:rPr lang="fr"/>
              <a:t>Système AdHoc</a:t>
            </a:r>
          </a:p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❏"/>
            </a:pPr>
            <a:r>
              <a:rPr lang="fr"/>
              <a:t>Par élimination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Apparence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645449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❏"/>
            </a:pPr>
            <a:r>
              <a:rPr lang="fr"/>
              <a:t>Drag and drop de facture PDF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❏"/>
            </a:pPr>
            <a:r>
              <a:rPr lang="fr"/>
              <a:t>Ouverture automatique du fichier généré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❏"/>
            </a:pPr>
            <a:r>
              <a:rPr lang="fr"/>
              <a:t>Interface intuitive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har char="❏"/>
            </a:pPr>
            <a:r>
              <a:rPr lang="fr"/>
              <a:t>QtCreator -&gt; PyQt4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652726" y="696050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WebService Crawler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 Innopolis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Organisation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Identification des informations à crawler (H20H20 fait, Cosme à faire avec Cédric)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Mise en place du crawler (difficulté pages gérénés dynamiquement avec du JS)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Mise en place d’un client pour la base de donnée (réussi en local , reste à faire pour AWS amazon web service, tache assez difficile)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Déploiement du crawler sur le serveur et automatisation de celui-ci.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Création de l’interface utilisateur pour pouvoir afficher les données récuperés par le crawler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Site Web Algonano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Déploiement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 Algonano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87900" y="39317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Difficultés rencontrées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7900" y="1243425"/>
            <a:ext cx="8910600" cy="381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fr" sz="1400"/>
              <a:t>Plateforme de déploiement : AWS (Amazon)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fr" sz="1400"/>
              <a:t>Opérateur DNS : Gandi.net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fr" sz="1600"/>
              <a:t>Relier le DNS sur gandi à l’instance sur Amazon 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fr" sz="1600"/>
              <a:t>Enregistrement A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fr" sz="1600"/>
              <a:t>Accéder immédiatement à un sous-dossier de l’adresse IP référençant l’instance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fr" sz="1600"/>
              <a:t>add VirtualHost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fr" sz="1600"/>
              <a:t>Que l’accès par URL à &lt;DNS&gt;/&lt;qqch&gt; redirige bien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fr" sz="1600"/>
              <a:t>.htacces add Overwrite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➔"/>
            </a:pPr>
            <a:r>
              <a:rPr lang="fr" sz="1600"/>
              <a:t>Perte du CSS</a:t>
            </a:r>
          </a:p>
          <a:p>
            <a:pPr indent="-330200" lvl="0" marL="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➔"/>
            </a:pPr>
            <a:r>
              <a:rPr lang="fr" sz="1600"/>
              <a:t>InternalServerError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Attentes - côté utilisateur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226100" y="1489825"/>
            <a:ext cx="3999900" cy="9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/>
              <a:t>Entrée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Facture au format PDF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63725" y="1489825"/>
            <a:ext cx="3999900" cy="9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/>
              <a:t>Sortie :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Fichier Excel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216700" y="3244175"/>
            <a:ext cx="54486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fr" sz="1200">
                <a:solidFill>
                  <a:schemeClr val="dk1"/>
                </a:solidFill>
              </a:rPr>
              <a:t>Ouverture (Ctrl+O) ou DragAndDrop du fichier facture dans le logiciel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200">
                <a:solidFill>
                  <a:schemeClr val="dk1"/>
                </a:solidFill>
              </a:rPr>
              <a:t>Ouverture automatique (ou avec autorisation) du retour dans Excel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200">
                <a:solidFill>
                  <a:schemeClr val="dk1"/>
                </a:solidFill>
              </a:rPr>
              <a:t>Paramètres modifiables pour l' utilisateur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200">
                <a:solidFill>
                  <a:schemeClr val="dk1"/>
                </a:solidFill>
              </a:rPr>
              <a:t>Ouverture possible depuis n'importe quel dossier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200">
                <a:solidFill>
                  <a:schemeClr val="dk1"/>
                </a:solidFill>
              </a:rPr>
              <a:t>Sauvegarde possible dans n'importe quel dossier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i="1" lang="fr" sz="1200">
                <a:solidFill>
                  <a:schemeClr val="dk1"/>
                </a:solidFill>
              </a:rPr>
              <a:t>Disponible pour Linux, Windows et Mac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041175" y="2666100"/>
            <a:ext cx="6329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500">
                <a:solidFill>
                  <a:schemeClr val="dk1"/>
                </a:solidFill>
              </a:rPr>
              <a:t>Type :</a:t>
            </a:r>
            <a:r>
              <a:rPr lang="fr" sz="1500">
                <a:solidFill>
                  <a:schemeClr val="dk1"/>
                </a:solidFill>
              </a:rPr>
              <a:t> Application logicielle à télécharger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Attentes - côté entreprise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397212" y="14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{D0AF8740-65AB-4561-826D-4F26F76807C8}</a:tableStyleId>
              </a:tblPr>
              <a:tblGrid>
                <a:gridCol w="2297975"/>
                <a:gridCol w="6051600"/>
              </a:tblGrid>
              <a:tr h="6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Info sur l'expéditeur de la facture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Nom, type (SARL…)+capital de l'entreprise, RCS (ville et numero), Adresse envoyeur, Tel+Fax, Num TVA (FR)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nfo sur le destinataire de la facture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Nom, type (SARL…),à l'attention de?,Adresse receveur,Tel+Fax,Num TVA (FR)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5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Facture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Titre ?,Numero, date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0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Infos factures simplifiées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Bloc de texte prestations, montant total HT, taux TVA, mont total TVA, montant total autres taxes, montant total TTC, moyen de paiement ?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Infos factures (groupement de toutes les prestations)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montant HT, taux TVA, montant TVA, autres taxes, montant TTC(total), moyen de paiement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60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Infos pour une prestation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Nature prestation,montant HT, taux TVA, montant TVA, autres taxes, 			montant TTC(total prestation)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Utilisation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PDF → TXT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OCR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Retour d'une OCR : Txt /html/xml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Séparation des factures ?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Lecture et classification des données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Ecriture Sortie → Fichier CSV ( fichier texte avec séparation ; 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CSV lisible partout et réadaptable par excel pour une lecture classeur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Conversion Excel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 u="sng">
                <a:latin typeface="Arial"/>
                <a:ea typeface="Arial"/>
                <a:cs typeface="Arial"/>
                <a:sym typeface="Arial"/>
              </a:rPr>
              <a:t>Ajout :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Possibilité pour l'utilisateur de préciser la présence d'une erreur ce qui permettra au système d'ajouter un entraînement supplémentaire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Ce qui a été fait ...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99250" y="1699100"/>
            <a:ext cx="8368200" cy="219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CSV -&gt; Excel (avec gestion des versions) avec openpyxl,xlrd,xlwt</a:t>
            </a:r>
          </a:p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PDF -&gt; TXT/HTML/XML</a:t>
            </a:r>
          </a:p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Structure de facture</a:t>
            </a:r>
          </a:p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Regexp (descripteurs)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Etapes de conception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Tout au long étude et réflexions sur les divers algorithmes existants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Création fichier Excel en python + lecture (Excel ↔ CSV)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Lecture et retour OCR à partir de PDF ( + PDF ↔ PNG)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Détermination d'une structure de facture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Classification par regexp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Classement 	manuel des factures dans la base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Codage de l'algorithme (tests et comparaisons de multiples algo – à expliciter)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Apprentissage avec la basse de données (validation croisée ?)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Binding du tout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Ecriture de la documentation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Création de l'exécutable + installation automatique de toutes les librairies nécessaires au bon fonctionnement de l'appli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Gestion de toutes les erreurs possibles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Tests 	de validation de toutes les options et paramètres possibles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Tests 	par un tiers</a:t>
            </a:r>
          </a:p>
          <a:p>
            <a: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AutoNum type="arabicPeriod"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Création IHM (+initiation au drag&amp;drop)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Ce qu’il reste à faire ...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891874"/>
            <a:ext cx="8368200" cy="24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Mise en place base apprentissage : Classification manuelle des factures</a:t>
            </a:r>
          </a:p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Codage Algorithme</a:t>
            </a:r>
          </a:p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Interface graphique</a:t>
            </a:r>
          </a:p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Gestion des problèmes 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Ce qui pose problème ...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2073499"/>
            <a:ext cx="8368200" cy="21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Lecture de Scanned PDF</a:t>
            </a:r>
          </a:p>
          <a:p>
            <a:pPr indent="-228600" lvl="0" marL="457200" rtl="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Drag&amp;Drop interface</a:t>
            </a:r>
          </a:p>
          <a:p>
            <a:pPr indent="-228600" lvl="0" marL="457200">
              <a:spcBef>
                <a:spcPts val="0"/>
              </a:spcBef>
              <a:spcAft>
                <a:spcPts val="2000"/>
              </a:spcAft>
              <a:buChar char="❖"/>
            </a:pPr>
            <a:r>
              <a:rPr lang="fr"/>
              <a:t>Encoding des textes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Extraction des données - PDF to HTML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500"/>
              </a:spcAft>
              <a:buChar char="➔"/>
            </a:pPr>
            <a:r>
              <a:rPr lang="fr"/>
              <a:t>PDF to HTML : OCR avec pdfminer</a:t>
            </a:r>
          </a:p>
          <a:p>
            <a:pPr indent="-228600" lvl="0" marL="457200" rtl="0">
              <a:spcBef>
                <a:spcPts val="0"/>
              </a:spcBef>
              <a:spcAft>
                <a:spcPts val="500"/>
              </a:spcAft>
              <a:buChar char="➔"/>
            </a:pPr>
            <a:r>
              <a:rPr lang="fr"/>
              <a:t>Choix HTML car :</a:t>
            </a:r>
          </a:p>
          <a:p>
            <a:pPr indent="-228600" lvl="0" marL="914400" rtl="0">
              <a:spcBef>
                <a:spcPts val="0"/>
              </a:spcBef>
              <a:spcAft>
                <a:spcPts val="500"/>
              </a:spcAft>
              <a:buChar char="➢"/>
            </a:pPr>
            <a:r>
              <a:rPr lang="fr"/>
              <a:t>Position absolue des éléments</a:t>
            </a:r>
          </a:p>
          <a:p>
            <a:pPr indent="-228600" lvl="0" marL="914400" rtl="0">
              <a:spcBef>
                <a:spcPts val="0"/>
              </a:spcBef>
              <a:spcAft>
                <a:spcPts val="500"/>
              </a:spcAft>
              <a:buChar char="➢"/>
            </a:pPr>
            <a:r>
              <a:rPr lang="fr"/>
              <a:t>Séparation par blocs</a:t>
            </a:r>
          </a:p>
          <a:p>
            <a:pPr indent="-228600" lvl="0" marL="457200" rtl="0">
              <a:spcBef>
                <a:spcPts val="0"/>
              </a:spcBef>
              <a:spcAft>
                <a:spcPts val="500"/>
              </a:spcAft>
              <a:buChar char="➔"/>
            </a:pPr>
            <a:r>
              <a:rPr lang="fr"/>
              <a:t>Gestion des PDF scannés</a:t>
            </a:r>
          </a:p>
          <a:p>
            <a:pPr indent="-228600" lvl="0" marL="914400" rtl="0">
              <a:spcBef>
                <a:spcPts val="0"/>
              </a:spcBef>
              <a:spcAft>
                <a:spcPts val="500"/>
              </a:spcAft>
              <a:buChar char="➢"/>
            </a:pPr>
            <a:r>
              <a:rPr lang="fr"/>
              <a:t>Scanned PDF to PNG</a:t>
            </a:r>
          </a:p>
          <a:p>
            <a:pPr indent="-228600" lvl="0" marL="914400" rtl="0">
              <a:spcBef>
                <a:spcPts val="0"/>
              </a:spcBef>
              <a:spcAft>
                <a:spcPts val="500"/>
              </a:spcAft>
              <a:buChar char="➢"/>
            </a:pPr>
            <a:r>
              <a:rPr lang="fr"/>
              <a:t>PNG to PDF + PDF to HTML</a:t>
            </a:r>
          </a:p>
          <a:p>
            <a:pPr indent="-228600" lvl="0" marL="914400">
              <a:spcBef>
                <a:spcPts val="0"/>
              </a:spcBef>
              <a:spcAft>
                <a:spcPts val="500"/>
              </a:spcAft>
              <a:buChar char="➢"/>
            </a:pPr>
            <a:r>
              <a:rPr lang="fr"/>
              <a:t>PNG to 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